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3" r:id="rId6"/>
    <p:sldId id="264" r:id="rId7"/>
    <p:sldId id="261" r:id="rId8"/>
    <p:sldId id="265" r:id="rId9"/>
    <p:sldId id="262" r:id="rId10"/>
    <p:sldId id="260"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4A65F4-19EB-4A2E-A821-0E5A00C1C9F0}" v="2" dt="2021-08-18T00:57:23.1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9" autoAdjust="0"/>
    <p:restoredTop sz="35280" autoAdjust="0"/>
  </p:normalViewPr>
  <p:slideViewPr>
    <p:cSldViewPr snapToGrid="0">
      <p:cViewPr varScale="1">
        <p:scale>
          <a:sx n="46" d="100"/>
          <a:sy n="46" d="100"/>
        </p:scale>
        <p:origin x="78"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97CD87-97BC-421C-9902-CC4D46692470}" type="datetimeFigureOut">
              <a:rPr lang="en-CA" smtClean="0"/>
              <a:t>08/18/2021</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F4D7CE-C2A5-414E-98A6-93DEA6DCEE5E}" type="slidenum">
              <a:rPr lang="en-CA" smtClean="0"/>
              <a:t>‹#›</a:t>
            </a:fld>
            <a:endParaRPr lang="en-CA"/>
          </a:p>
        </p:txBody>
      </p:sp>
    </p:spTree>
    <p:extLst>
      <p:ext uri="{BB962C8B-B14F-4D97-AF65-F5344CB8AC3E}">
        <p14:creationId xmlns:p14="http://schemas.microsoft.com/office/powerpoint/2010/main" val="103406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CFF4D7CE-C2A5-414E-98A6-93DEA6DCEE5E}" type="slidenum">
              <a:rPr lang="en-CA" smtClean="0"/>
              <a:t>1</a:t>
            </a:fld>
            <a:endParaRPr lang="en-CA"/>
          </a:p>
        </p:txBody>
      </p:sp>
    </p:spTree>
    <p:extLst>
      <p:ext uri="{BB962C8B-B14F-4D97-AF65-F5344CB8AC3E}">
        <p14:creationId xmlns:p14="http://schemas.microsoft.com/office/powerpoint/2010/main" val="3774162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Address immediate concerns – including ongoing safety concerns. </a:t>
            </a:r>
          </a:p>
          <a:p>
            <a:endParaRPr lang="en-US" dirty="0"/>
          </a:p>
          <a:p>
            <a:r>
              <a:rPr lang="en-US" dirty="0"/>
              <a:t>Be respectful at all times but don’t sugar coat the decision either – be completely transparent.</a:t>
            </a:r>
          </a:p>
          <a:p>
            <a:endParaRPr lang="en-US" dirty="0"/>
          </a:p>
          <a:p>
            <a:r>
              <a:rPr lang="en-US" dirty="0"/>
              <a:t>Continue to manage expectations with respect to appeals if they ask about this. </a:t>
            </a:r>
          </a:p>
          <a:p>
            <a:endParaRPr lang="en-US" dirty="0"/>
          </a:p>
          <a:p>
            <a:r>
              <a:rPr lang="en-US" dirty="0"/>
              <a:t>Acknowledge their feelings of frustration, disappointment, and sadness. It’s ok to tell them that you were disappointed too. </a:t>
            </a:r>
          </a:p>
          <a:p>
            <a:endParaRPr lang="en-US" dirty="0"/>
          </a:p>
          <a:p>
            <a:r>
              <a:rPr lang="en-US" dirty="0"/>
              <a:t>Inviting the victim to reconnect with you or </a:t>
            </a:r>
            <a:r>
              <a:rPr lang="en-US" dirty="0" err="1"/>
              <a:t>vwap</a:t>
            </a:r>
            <a:r>
              <a:rPr lang="en-US" dirty="0"/>
              <a:t> about any questions in the future will serve to ensure that they don’t feel ‘abandoned’ by the system now that the trial process has completed. Remember this person may know someone else in the future who is considering reporting a SA to the police or this person might be called for jury duty. How we interact with victims is critical at all stages of the CJS. </a:t>
            </a:r>
            <a:endParaRPr lang="en-CA" dirty="0"/>
          </a:p>
        </p:txBody>
      </p:sp>
      <p:sp>
        <p:nvSpPr>
          <p:cNvPr id="4" name="Slide Number Placeholder 3"/>
          <p:cNvSpPr>
            <a:spLocks noGrp="1"/>
          </p:cNvSpPr>
          <p:nvPr>
            <p:ph type="sldNum" sz="quarter" idx="5"/>
          </p:nvPr>
        </p:nvSpPr>
        <p:spPr/>
        <p:txBody>
          <a:bodyPr/>
          <a:lstStyle/>
          <a:p>
            <a:fld id="{CFF4D7CE-C2A5-414E-98A6-93DEA6DCEE5E}" type="slidenum">
              <a:rPr lang="en-CA" smtClean="0"/>
              <a:t>13</a:t>
            </a:fld>
            <a:endParaRPr lang="en-CA"/>
          </a:p>
        </p:txBody>
      </p:sp>
    </p:spTree>
    <p:extLst>
      <p:ext uri="{BB962C8B-B14F-4D97-AF65-F5344CB8AC3E}">
        <p14:creationId xmlns:p14="http://schemas.microsoft.com/office/powerpoint/2010/main" val="5870900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CFF4D7CE-C2A5-414E-98A6-93DEA6DCEE5E}" type="slidenum">
              <a:rPr lang="en-CA" smtClean="0"/>
              <a:t>14</a:t>
            </a:fld>
            <a:endParaRPr lang="en-CA"/>
          </a:p>
        </p:txBody>
      </p:sp>
    </p:spTree>
    <p:extLst>
      <p:ext uri="{BB962C8B-B14F-4D97-AF65-F5344CB8AC3E}">
        <p14:creationId xmlns:p14="http://schemas.microsoft.com/office/powerpoint/2010/main" val="1438125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R. v. Boucher </a:t>
            </a:r>
          </a:p>
          <a:p>
            <a:endParaRPr lang="en-US" dirty="0"/>
          </a:p>
          <a:p>
            <a:r>
              <a:rPr lang="en-US" dirty="0"/>
              <a:t>Often, for many of our victims, this can be the first formal interaction with the criminal justice system. Think of your first day as a trial crown and consider how overwhelming that experience was – and you come to this job with years of legal experience. Now imagine having to come the courthouse with no previous introduction into the criminal justice system and be forced to speak in front of strangers about the most personal and frightening aspects of your life. </a:t>
            </a:r>
          </a:p>
          <a:p>
            <a:endParaRPr lang="en-US" dirty="0"/>
          </a:p>
          <a:p>
            <a:r>
              <a:rPr lang="en-US" dirty="0"/>
              <a:t>While the VWAP and the Investigating Officer are excellent contacts and sources of information, we have a vital role to play. </a:t>
            </a:r>
          </a:p>
          <a:p>
            <a:endParaRPr lang="en-US" dirty="0"/>
          </a:p>
          <a:p>
            <a:r>
              <a:rPr lang="en-US" dirty="0"/>
              <a:t>It is imperative that we display sensitivity, fairness and compassion from our first interaction to our last. </a:t>
            </a:r>
          </a:p>
          <a:p>
            <a:endParaRPr lang="en-US" dirty="0"/>
          </a:p>
          <a:p>
            <a:endParaRPr lang="en-CA" dirty="0"/>
          </a:p>
        </p:txBody>
      </p:sp>
      <p:sp>
        <p:nvSpPr>
          <p:cNvPr id="4" name="Slide Number Placeholder 3"/>
          <p:cNvSpPr>
            <a:spLocks noGrp="1"/>
          </p:cNvSpPr>
          <p:nvPr>
            <p:ph type="sldNum" sz="quarter" idx="5"/>
          </p:nvPr>
        </p:nvSpPr>
        <p:spPr/>
        <p:txBody>
          <a:bodyPr/>
          <a:lstStyle/>
          <a:p>
            <a:fld id="{CFF4D7CE-C2A5-414E-98A6-93DEA6DCEE5E}" type="slidenum">
              <a:rPr lang="en-CA" smtClean="0"/>
              <a:t>3</a:t>
            </a:fld>
            <a:endParaRPr lang="en-CA"/>
          </a:p>
        </p:txBody>
      </p:sp>
    </p:spTree>
    <p:extLst>
      <p:ext uri="{BB962C8B-B14F-4D97-AF65-F5344CB8AC3E}">
        <p14:creationId xmlns:p14="http://schemas.microsoft.com/office/powerpoint/2010/main" val="3734453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Time permitting, in SA prosecutions and IPV cases, it will be ideal to have a first introductory meeting – followed later and closer to the trial with a trial preparation meeting. This will not always be the case given our respective work loads. </a:t>
            </a:r>
          </a:p>
          <a:p>
            <a:endParaRPr lang="en-US" dirty="0"/>
          </a:p>
          <a:p>
            <a:r>
              <a:rPr lang="en-US" dirty="0"/>
              <a:t>Don’t meet with the victim without a police officer (or equivalent) present. </a:t>
            </a:r>
          </a:p>
          <a:p>
            <a:endParaRPr lang="en-US" dirty="0"/>
          </a:p>
          <a:p>
            <a:r>
              <a:rPr lang="en-US" dirty="0"/>
              <a:t>At a first meeting – the goals are to reassure and build a rapport with the victim.</a:t>
            </a:r>
          </a:p>
          <a:p>
            <a:endParaRPr lang="en-US" dirty="0"/>
          </a:p>
          <a:p>
            <a:r>
              <a:rPr lang="en-US" dirty="0"/>
              <a:t>Don’t go into this meeting cold: read the file and know what it is about. Read their statements. </a:t>
            </a:r>
          </a:p>
          <a:p>
            <a:endParaRPr lang="en-US" dirty="0"/>
          </a:p>
          <a:p>
            <a:r>
              <a:rPr lang="en-US" dirty="0"/>
              <a:t>How can we do that? We need to address the victims' main concerns and questions. Don’t make any assumptions going into the meeting.</a:t>
            </a:r>
          </a:p>
          <a:p>
            <a:endParaRPr lang="en-US" dirty="0"/>
          </a:p>
          <a:p>
            <a:r>
              <a:rPr lang="en-US" dirty="0"/>
              <a:t>It is important to acknowledge their harm and reassure them that they will be supported through this process. Don’t tell them that you know how they feel – because we don’t. Don’t exchange personal information with them about yourself. </a:t>
            </a:r>
          </a:p>
          <a:p>
            <a:endParaRPr lang="en-US" dirty="0"/>
          </a:p>
          <a:p>
            <a:r>
              <a:rPr lang="en-US" dirty="0"/>
              <a:t>It is crucial to manage expectations at a very early stage: explain the standard in a criminal case in terms that they will easily understand (what does BYRD mean to a lay person? – close to absolute certainty). Important to leave with them with the understanding that we (and the police) believe them and to explain that a trial is also a mechanism to hold someone accountable, even if the outcome is not a guilty verdict.</a:t>
            </a:r>
          </a:p>
          <a:p>
            <a:endParaRPr lang="en-US" dirty="0"/>
          </a:p>
          <a:p>
            <a:r>
              <a:rPr lang="en-US" dirty="0"/>
              <a:t>Explain timelines and possible outcomes. </a:t>
            </a:r>
          </a:p>
          <a:p>
            <a:endParaRPr lang="en-US" dirty="0"/>
          </a:p>
          <a:p>
            <a:r>
              <a:rPr lang="en-US" dirty="0"/>
              <a:t>Managing expectations while ensuring the victim feels understood and supported is a crucial conversation to have at an early stage.</a:t>
            </a:r>
          </a:p>
          <a:p>
            <a:endParaRPr lang="en-US" dirty="0"/>
          </a:p>
          <a:p>
            <a:r>
              <a:rPr lang="en-US" dirty="0"/>
              <a:t>Make sure that you also understand what they are looking for out of this process too. </a:t>
            </a:r>
          </a:p>
          <a:p>
            <a:endParaRPr lang="en-US" dirty="0"/>
          </a:p>
          <a:p>
            <a:r>
              <a:rPr lang="en-US" b="1" u="sng" dirty="0"/>
              <a:t>Also:</a:t>
            </a:r>
          </a:p>
          <a:p>
            <a:r>
              <a:rPr lang="en-US" b="0" u="none" dirty="0"/>
              <a:t>Language of Choice – Will An Interpreter Be Required? </a:t>
            </a:r>
          </a:p>
          <a:p>
            <a:r>
              <a:rPr lang="en-US" dirty="0"/>
              <a:t>Address publication bans in place, meaning of. </a:t>
            </a:r>
          </a:p>
          <a:p>
            <a:r>
              <a:rPr lang="en-US" dirty="0"/>
              <a:t>Reminder: Not to discuss any evidence with other potential and known witnesses from this moment onwards</a:t>
            </a:r>
          </a:p>
          <a:p>
            <a:r>
              <a:rPr lang="en-US" dirty="0"/>
              <a:t>Cautionary Comments About Social Media and What They Are Posting: Pub Ban Implications, Use by </a:t>
            </a:r>
            <a:r>
              <a:rPr lang="en-US" dirty="0" err="1"/>
              <a:t>Defence</a:t>
            </a:r>
            <a:r>
              <a:rPr lang="en-US" dirty="0"/>
              <a:t> Counsel</a:t>
            </a:r>
          </a:p>
          <a:p>
            <a:r>
              <a:rPr lang="en-US" dirty="0"/>
              <a:t>Reminders about keeping VWAP updated with their contact information, travel plans, any contacts from others about the case</a:t>
            </a:r>
          </a:p>
          <a:p>
            <a:endParaRPr lang="en-US" dirty="0"/>
          </a:p>
          <a:p>
            <a:endParaRPr lang="en-CA" dirty="0"/>
          </a:p>
        </p:txBody>
      </p:sp>
      <p:sp>
        <p:nvSpPr>
          <p:cNvPr id="4" name="Slide Number Placeholder 3"/>
          <p:cNvSpPr>
            <a:spLocks noGrp="1"/>
          </p:cNvSpPr>
          <p:nvPr>
            <p:ph type="sldNum" sz="quarter" idx="5"/>
          </p:nvPr>
        </p:nvSpPr>
        <p:spPr/>
        <p:txBody>
          <a:bodyPr/>
          <a:lstStyle/>
          <a:p>
            <a:fld id="{CFF4D7CE-C2A5-414E-98A6-93DEA6DCEE5E}" type="slidenum">
              <a:rPr lang="en-CA" smtClean="0"/>
              <a:t>4</a:t>
            </a:fld>
            <a:endParaRPr lang="en-CA"/>
          </a:p>
        </p:txBody>
      </p:sp>
    </p:spTree>
    <p:extLst>
      <p:ext uri="{BB962C8B-B14F-4D97-AF65-F5344CB8AC3E}">
        <p14:creationId xmlns:p14="http://schemas.microsoft.com/office/powerpoint/2010/main" val="177423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to expect…trial schedule, best estimate about dates and times re: testifying; usual timings – breaks and lunch – any need to think otherwise…childcare, health issues</a:t>
            </a:r>
          </a:p>
          <a:p>
            <a:endParaRPr lang="en-US" dirty="0"/>
          </a:p>
          <a:p>
            <a:r>
              <a:rPr lang="en-US" dirty="0"/>
              <a:t>Opportunity to get a courtroom tour</a:t>
            </a:r>
          </a:p>
          <a:p>
            <a:r>
              <a:rPr lang="en-US" dirty="0"/>
              <a:t>Canvass in person vs remote   </a:t>
            </a:r>
          </a:p>
          <a:p>
            <a:r>
              <a:rPr lang="en-US" dirty="0"/>
              <a:t>Confirm subpoenaed</a:t>
            </a:r>
          </a:p>
          <a:p>
            <a:r>
              <a:rPr lang="en-US" dirty="0"/>
              <a:t>Explain the purpose of the hearing – trial, prelim, PTM, 276/278 etc.. </a:t>
            </a:r>
          </a:p>
          <a:p>
            <a:endParaRPr lang="en-US" dirty="0"/>
          </a:p>
          <a:p>
            <a:r>
              <a:rPr lang="en-US" dirty="0"/>
              <a:t>Role of judge, </a:t>
            </a:r>
            <a:r>
              <a:rPr lang="en-US" dirty="0" err="1"/>
              <a:t>defence</a:t>
            </a:r>
            <a:r>
              <a:rPr lang="en-US" dirty="0"/>
              <a:t> and Crown.  Who else is there – reporter clerk, public</a:t>
            </a:r>
          </a:p>
          <a:p>
            <a:endParaRPr lang="en-US" dirty="0"/>
          </a:p>
          <a:p>
            <a:r>
              <a:rPr lang="en-US" dirty="0"/>
              <a:t>Swear or affirm; holy book/eagle feather etc. </a:t>
            </a:r>
          </a:p>
          <a:p>
            <a:r>
              <a:rPr lang="en-US" dirty="0"/>
              <a:t>How in-chief/re-ex  and cross differ…open vs leading questions ..give examples </a:t>
            </a:r>
          </a:p>
          <a:p>
            <a:r>
              <a:rPr lang="en-US" dirty="0"/>
              <a:t>Not speaking over the examiner and waiting until the question is asked fully</a:t>
            </a:r>
          </a:p>
          <a:p>
            <a:r>
              <a:rPr lang="en-US" dirty="0"/>
              <a:t>Never guessing</a:t>
            </a:r>
          </a:p>
          <a:p>
            <a:r>
              <a:rPr lang="en-US" dirty="0"/>
              <a:t>Asking for clarification or re-phrasing</a:t>
            </a:r>
          </a:p>
          <a:p>
            <a:endParaRPr lang="en-US" dirty="0"/>
          </a:p>
          <a:p>
            <a:r>
              <a:rPr lang="en-US" dirty="0"/>
              <a:t>Objections…how that looks in court  re: relevance or otherwise </a:t>
            </a:r>
          </a:p>
          <a:p>
            <a:r>
              <a:rPr lang="en-US" dirty="0"/>
              <a:t>Refreshing memory</a:t>
            </a:r>
          </a:p>
          <a:p>
            <a:r>
              <a:rPr lang="en-US" dirty="0"/>
              <a:t>Testimonial aids and other supports (interpreter), VWAP</a:t>
            </a:r>
          </a:p>
          <a:p>
            <a:r>
              <a:rPr lang="en-US" dirty="0"/>
              <a:t>Use of exhibits…photos etc.. …witness needs to know how ACA and W will work in tandem</a:t>
            </a:r>
          </a:p>
          <a:p>
            <a:r>
              <a:rPr lang="en-US" dirty="0"/>
              <a:t>Witness Exclusion Order </a:t>
            </a:r>
          </a:p>
          <a:p>
            <a:r>
              <a:rPr lang="en-US" dirty="0"/>
              <a:t>Non-communication w/ Crown or police and others witnesses when in cross</a:t>
            </a:r>
          </a:p>
          <a:p>
            <a:r>
              <a:rPr lang="en-US" dirty="0"/>
              <a:t>Taking/asking for breaks  when needed </a:t>
            </a:r>
          </a:p>
          <a:p>
            <a:r>
              <a:rPr lang="en-US" dirty="0"/>
              <a:t>Importance of doing the homework…know what they have said to police at prelim. </a:t>
            </a:r>
          </a:p>
          <a:p>
            <a:endParaRPr lang="en-US" dirty="0"/>
          </a:p>
          <a:p>
            <a:r>
              <a:rPr lang="en-US" dirty="0"/>
              <a:t>Tell the truth</a:t>
            </a:r>
          </a:p>
          <a:p>
            <a:r>
              <a:rPr lang="en-US" dirty="0"/>
              <a:t>OK to meet in advance with the ACA… question can be asked in a tone/way that suggests V did something wrong…if they know prep is the norm they will not second guess </a:t>
            </a:r>
          </a:p>
          <a:p>
            <a:r>
              <a:rPr lang="en-US" dirty="0"/>
              <a:t>Tell them to be truthful about everything – they should not hold back</a:t>
            </a:r>
          </a:p>
          <a:p>
            <a:endParaRPr lang="en-US" dirty="0"/>
          </a:p>
          <a:p>
            <a:r>
              <a:rPr lang="en-US" dirty="0"/>
              <a:t>Culture/language: - terms for sex acts and organs (cunnilingus, penis vagina private parts),   age- appropriate language,  use of swear words in court (ok when quoting),  etc.. </a:t>
            </a:r>
          </a:p>
          <a:p>
            <a:r>
              <a:rPr lang="en-US" dirty="0"/>
              <a:t>Outside pressures on V …family, friends, community etc.. </a:t>
            </a:r>
          </a:p>
          <a:p>
            <a:endParaRPr lang="en-US" dirty="0"/>
          </a:p>
          <a:p>
            <a:r>
              <a:rPr lang="en-US" dirty="0"/>
              <a:t>ACAs On-going disclosure obligations </a:t>
            </a:r>
          </a:p>
          <a:p>
            <a:endParaRPr lang="en-US" dirty="0"/>
          </a:p>
          <a:p>
            <a:r>
              <a:rPr lang="en-US" dirty="0"/>
              <a:t>R v Jalili…..police contact w/ V re court attendance, scheduling, explaining court procedures  is not “fruits of the investigation” = not Stinchcombe </a:t>
            </a:r>
          </a:p>
          <a:p>
            <a:r>
              <a:rPr lang="en-US" dirty="0"/>
              <a:t>info about V willingness to proceed  clearly irrelevant  but in other case may be relevant if goes to malice or motive.   Also a good case where TJ orders “will state” </a:t>
            </a:r>
          </a:p>
          <a:p>
            <a:endParaRPr lang="en-CA" dirty="0"/>
          </a:p>
        </p:txBody>
      </p:sp>
      <p:sp>
        <p:nvSpPr>
          <p:cNvPr id="4" name="Slide Number Placeholder 3"/>
          <p:cNvSpPr>
            <a:spLocks noGrp="1"/>
          </p:cNvSpPr>
          <p:nvPr>
            <p:ph type="sldNum" sz="quarter" idx="5"/>
          </p:nvPr>
        </p:nvSpPr>
        <p:spPr/>
        <p:txBody>
          <a:bodyPr/>
          <a:lstStyle/>
          <a:p>
            <a:fld id="{CFF4D7CE-C2A5-414E-98A6-93DEA6DCEE5E}" type="slidenum">
              <a:rPr lang="en-CA" smtClean="0"/>
              <a:t>6</a:t>
            </a:fld>
            <a:endParaRPr lang="en-CA"/>
          </a:p>
        </p:txBody>
      </p:sp>
    </p:spTree>
    <p:extLst>
      <p:ext uri="{BB962C8B-B14F-4D97-AF65-F5344CB8AC3E}">
        <p14:creationId xmlns:p14="http://schemas.microsoft.com/office/powerpoint/2010/main" val="2584310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Ensure timely disclosure of any new information presented at these meetings.</a:t>
            </a:r>
          </a:p>
          <a:p>
            <a:endParaRPr lang="en-US" dirty="0"/>
          </a:p>
          <a:p>
            <a:r>
              <a:rPr lang="en-US" dirty="0"/>
              <a:t>In terms of what to say at these meetings – each meeting will be different. But keep in mind, witness preparation is an extremely important part of the trial process. It’s also very important to tell the witness that they should not be concerned about telling </a:t>
            </a:r>
            <a:r>
              <a:rPr lang="en-US" dirty="0" err="1"/>
              <a:t>defence</a:t>
            </a:r>
            <a:r>
              <a:rPr lang="en-US" dirty="0"/>
              <a:t> counsel if asked that they have met with the crown in advance of trial. Sometimes they might think that there is something wrong with admitting this factor – but it’s our job to tell them that this is totally acceptable. </a:t>
            </a:r>
          </a:p>
          <a:p>
            <a:endParaRPr lang="en-US" dirty="0"/>
          </a:p>
          <a:p>
            <a:r>
              <a:rPr lang="en-US" dirty="0"/>
              <a:t>In terms of what exactly can be/should be said at this meeting – each crown will develop their own particular style.</a:t>
            </a:r>
          </a:p>
          <a:p>
            <a:endParaRPr lang="en-US" dirty="0"/>
          </a:p>
          <a:p>
            <a:r>
              <a:rPr lang="en-US" dirty="0"/>
              <a:t>Discussion of evidence vs. not – concern with not wanting to take an additional statement, vs. there might well be a legitimate need for them to clarify something from one of their statements. </a:t>
            </a:r>
          </a:p>
          <a:p>
            <a:endParaRPr lang="en-US" dirty="0"/>
          </a:p>
          <a:p>
            <a:r>
              <a:rPr lang="en-US" dirty="0"/>
              <a:t>Safety Concerns and Don’t forget this one – depending on the dynamics of your case, the accused might have “supporters” in the courtroom who are in fact there to intimidate the victim just at the point in time when she is about to testify. You might say to the witness – if there is anyone in the body of the court who is causing you fear or concern, let the investigating officer know about it immediately. [N.B. – you may notice some individuals seated directly in front of the v as she is testifying]… </a:t>
            </a:r>
          </a:p>
          <a:p>
            <a:endParaRPr lang="en-US" dirty="0"/>
          </a:p>
          <a:p>
            <a:endParaRPr lang="en-US" dirty="0"/>
          </a:p>
          <a:p>
            <a:endParaRPr lang="en-CA" dirty="0"/>
          </a:p>
        </p:txBody>
      </p:sp>
      <p:sp>
        <p:nvSpPr>
          <p:cNvPr id="4" name="Slide Number Placeholder 3"/>
          <p:cNvSpPr>
            <a:spLocks noGrp="1"/>
          </p:cNvSpPr>
          <p:nvPr>
            <p:ph type="sldNum" sz="quarter" idx="5"/>
          </p:nvPr>
        </p:nvSpPr>
        <p:spPr/>
        <p:txBody>
          <a:bodyPr/>
          <a:lstStyle/>
          <a:p>
            <a:fld id="{CFF4D7CE-C2A5-414E-98A6-93DEA6DCEE5E}" type="slidenum">
              <a:rPr lang="en-CA" smtClean="0"/>
              <a:t>7</a:t>
            </a:fld>
            <a:endParaRPr lang="en-CA"/>
          </a:p>
        </p:txBody>
      </p:sp>
    </p:spTree>
    <p:extLst>
      <p:ext uri="{BB962C8B-B14F-4D97-AF65-F5344CB8AC3E}">
        <p14:creationId xmlns:p14="http://schemas.microsoft.com/office/powerpoint/2010/main" val="30012520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Sometimes a victim or witness will tell you that they don’t need to review anything because they recall everything. Resist this suggestion. Explain to them the importance of reviewing their statements.</a:t>
            </a:r>
          </a:p>
          <a:p>
            <a:endParaRPr lang="en-US" dirty="0"/>
          </a:p>
          <a:p>
            <a:r>
              <a:rPr lang="en-US" dirty="0"/>
              <a:t>Practical Tip: Should you let the witness leave with a copy of their statement? </a:t>
            </a:r>
          </a:p>
          <a:p>
            <a:endParaRPr lang="en-US" dirty="0"/>
          </a:p>
          <a:p>
            <a:r>
              <a:rPr lang="en-US" dirty="0"/>
              <a:t>Other information to share with the witness/victim in this meeting:</a:t>
            </a:r>
          </a:p>
          <a:p>
            <a:endParaRPr lang="en-US" dirty="0"/>
          </a:p>
          <a:p>
            <a:pPr marL="228600" indent="-228600">
              <a:buAutoNum type="arabicPeriod"/>
            </a:pPr>
            <a:r>
              <a:rPr lang="en-US" dirty="0"/>
              <a:t>Need to Listen carefully to questions.</a:t>
            </a:r>
          </a:p>
          <a:p>
            <a:pPr marL="228600" indent="-228600">
              <a:buAutoNum type="arabicPeriod"/>
            </a:pPr>
            <a:r>
              <a:rPr lang="en-CA" dirty="0"/>
              <a:t>They need to verbalize their answers. </a:t>
            </a:r>
          </a:p>
          <a:p>
            <a:pPr marL="228600" indent="-228600">
              <a:buAutoNum type="arabicPeriod"/>
            </a:pPr>
            <a:r>
              <a:rPr lang="en-CA" dirty="0"/>
              <a:t>Speak loudly as though speaking to person at back of courtroom. </a:t>
            </a:r>
          </a:p>
          <a:p>
            <a:pPr marL="228600" indent="-228600">
              <a:buAutoNum type="arabicPeriod"/>
            </a:pPr>
            <a:r>
              <a:rPr lang="en-CA" dirty="0"/>
              <a:t>Ask for water and breaks as they require them. </a:t>
            </a:r>
          </a:p>
          <a:p>
            <a:pPr marL="228600" indent="-228600">
              <a:buAutoNum type="arabicPeriod"/>
            </a:pPr>
            <a:r>
              <a:rPr lang="en-CA" dirty="0"/>
              <a:t>Ask for questions to be clarified. </a:t>
            </a:r>
          </a:p>
          <a:p>
            <a:pPr marL="228600" indent="-228600">
              <a:buAutoNum type="arabicPeriod"/>
            </a:pPr>
            <a:r>
              <a:rPr lang="en-CA" dirty="0"/>
              <a:t>Tone and Demeanour: maintain their composure under cross examination and not become angry. The same tone and manner that they answer questions for the Crown should be the same as the way they answer for defence counsel. </a:t>
            </a:r>
          </a:p>
          <a:p>
            <a:pPr marL="228600" indent="-228600">
              <a:buAutoNum type="arabicPeriod"/>
            </a:pPr>
            <a:r>
              <a:rPr lang="en-CA" dirty="0"/>
              <a:t>Also good time to explain to them – wide latitude of cross examination so they understand that you are listening and will object when required and that you will not tolerate any abuse. If you don’t explain this facet to them, they may be left wondering why you are not objecting more. </a:t>
            </a:r>
          </a:p>
        </p:txBody>
      </p:sp>
      <p:sp>
        <p:nvSpPr>
          <p:cNvPr id="4" name="Slide Number Placeholder 3"/>
          <p:cNvSpPr>
            <a:spLocks noGrp="1"/>
          </p:cNvSpPr>
          <p:nvPr>
            <p:ph type="sldNum" sz="quarter" idx="5"/>
          </p:nvPr>
        </p:nvSpPr>
        <p:spPr/>
        <p:txBody>
          <a:bodyPr/>
          <a:lstStyle/>
          <a:p>
            <a:fld id="{CFF4D7CE-C2A5-414E-98A6-93DEA6DCEE5E}" type="slidenum">
              <a:rPr lang="en-CA" smtClean="0"/>
              <a:t>8</a:t>
            </a:fld>
            <a:endParaRPr lang="en-CA"/>
          </a:p>
        </p:txBody>
      </p:sp>
    </p:spTree>
    <p:extLst>
      <p:ext uri="{BB962C8B-B14F-4D97-AF65-F5344CB8AC3E}">
        <p14:creationId xmlns:p14="http://schemas.microsoft.com/office/powerpoint/2010/main" val="2064663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challenging meetings.</a:t>
            </a:r>
          </a:p>
          <a:p>
            <a:endParaRPr lang="en-US" dirty="0"/>
          </a:p>
          <a:p>
            <a:r>
              <a:rPr lang="en-US" dirty="0"/>
              <a:t>As before, have a police officer or equivalent present with you. </a:t>
            </a:r>
          </a:p>
          <a:p>
            <a:endParaRPr lang="en-US" dirty="0"/>
          </a:p>
          <a:p>
            <a:endParaRPr lang="en-US" dirty="0"/>
          </a:p>
          <a:p>
            <a:r>
              <a:rPr lang="en-US" dirty="0"/>
              <a:t>Asking the question – what they would like to see happen with this matter will tell you exactly what they are thinking. If they tell you that they want nothing more to do with this case – it’s permissible to ask, follow up questions. We need to know the reason before we take any next steps in terms of our decision making. </a:t>
            </a:r>
          </a:p>
          <a:p>
            <a:endParaRPr lang="en-US" dirty="0"/>
          </a:p>
          <a:p>
            <a:r>
              <a:rPr lang="en-US" dirty="0"/>
              <a:t>Example – the importance of not pre-judging what is motivating someone’s reluctance – R. v. J. M. – case of HT and extreme violence so necessity of finding the witness etc. Only meeting occurred in courthouse. Witness was not unwilling to testify but rather fearful about repercussions associated with giving truthful evidence. Careful and timely meeting resulting in addressing her immediate safety concerns and fears. </a:t>
            </a:r>
          </a:p>
          <a:p>
            <a:endParaRPr lang="en-US" dirty="0"/>
          </a:p>
          <a:p>
            <a:r>
              <a:rPr lang="en-US" dirty="0"/>
              <a:t>Other Practical Issues:</a:t>
            </a:r>
          </a:p>
          <a:p>
            <a:pPr marL="228600" indent="-228600">
              <a:buAutoNum type="arabicPeriod"/>
            </a:pPr>
            <a:r>
              <a:rPr lang="en-US" dirty="0"/>
              <a:t>Victim does not want to meet with you at all – this happens. We need to know the reason why she does not want to meet with us. Can obtain this information from VWAP or through the police but we need to know the victims' current views in order to carefully assess our RPC and our next steps. For example, if it’s fear – maybe you can address her fears by discussing the various supports she can use while testifying etc. </a:t>
            </a:r>
          </a:p>
          <a:p>
            <a:pPr marL="0" indent="0">
              <a:buNone/>
            </a:pPr>
            <a:endParaRPr lang="en-US" dirty="0"/>
          </a:p>
          <a:p>
            <a:pPr marL="228600" indent="-228600">
              <a:buAutoNum type="arabicPeriod"/>
            </a:pPr>
            <a:r>
              <a:rPr lang="en-US" dirty="0"/>
              <a:t>Victim has been reluctant to meet with you and shows up for the first time on the day of trial right before court starts – this also happens. Ask/Insist for time before court starts to speak with this witness in the presence of the police officer.. Have them review their statement. Try and meet with them for even a short duration – will give you some insight into the kind of application you might have to prepare depending on the type of case that you are prosecuting and the relevant crown policy that impacts your prosecution.  See Checklist prepared for these types of trial prep meetings. </a:t>
            </a:r>
          </a:p>
        </p:txBody>
      </p:sp>
      <p:sp>
        <p:nvSpPr>
          <p:cNvPr id="4" name="Slide Number Placeholder 3"/>
          <p:cNvSpPr>
            <a:spLocks noGrp="1"/>
          </p:cNvSpPr>
          <p:nvPr>
            <p:ph type="sldNum" sz="quarter" idx="5"/>
          </p:nvPr>
        </p:nvSpPr>
        <p:spPr/>
        <p:txBody>
          <a:bodyPr/>
          <a:lstStyle/>
          <a:p>
            <a:fld id="{CFF4D7CE-C2A5-414E-98A6-93DEA6DCEE5E}" type="slidenum">
              <a:rPr lang="en-CA" smtClean="0"/>
              <a:t>9</a:t>
            </a:fld>
            <a:endParaRPr lang="en-CA"/>
          </a:p>
        </p:txBody>
      </p:sp>
    </p:spTree>
    <p:extLst>
      <p:ext uri="{BB962C8B-B14F-4D97-AF65-F5344CB8AC3E}">
        <p14:creationId xmlns:p14="http://schemas.microsoft.com/office/powerpoint/2010/main" val="729217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terms of a victim impact statement – this is an important part of our role:</a:t>
            </a:r>
          </a:p>
          <a:p>
            <a:r>
              <a:rPr lang="en-US" dirty="0"/>
              <a:t>Explain that it is voluntary.</a:t>
            </a:r>
          </a:p>
          <a:p>
            <a:r>
              <a:rPr lang="en-US" dirty="0"/>
              <a:t>Explain that they can be there to read it, we can read it, or we can file it and the judge will read and consider it. </a:t>
            </a:r>
          </a:p>
          <a:p>
            <a:endParaRPr lang="en-US" dirty="0"/>
          </a:p>
          <a:p>
            <a:r>
              <a:rPr lang="en-US" dirty="0"/>
              <a:t>Ask and confirm appropriate terms of no contact and non-attendance that will appear on probation conditions or as part of another order such as an 810. </a:t>
            </a:r>
          </a:p>
          <a:p>
            <a:endParaRPr lang="en-US" dirty="0"/>
          </a:p>
          <a:p>
            <a:r>
              <a:rPr lang="en-US" dirty="0"/>
              <a:t>Explain the meaning of any ancillary orders; such as SOIRA, DNA, WEAPONS.</a:t>
            </a:r>
          </a:p>
          <a:p>
            <a:endParaRPr lang="en-US" dirty="0"/>
          </a:p>
          <a:p>
            <a:r>
              <a:rPr lang="en-US" dirty="0"/>
              <a:t>Turn your mind to whether you will be seeking an order under 743.21 if the accused will be in custody and explain the impact of this order to the victim. </a:t>
            </a:r>
          </a:p>
          <a:p>
            <a:endParaRPr lang="en-US" dirty="0"/>
          </a:p>
          <a:p>
            <a:r>
              <a:rPr lang="en-US" dirty="0"/>
              <a:t>Can also discuss maintenance or revocation of publication ban at this time. </a:t>
            </a:r>
          </a:p>
          <a:p>
            <a:endParaRPr lang="en-US" dirty="0"/>
          </a:p>
          <a:p>
            <a:r>
              <a:rPr lang="en-US" dirty="0"/>
              <a:t>Note: If you are resolving a file of this nature, you should be doing the plea yourself. But if you are not, you should leave a very clear note as to whether the victim is providing a victim impact statement and whether they will be there to read it in or in what way they have decided to have it presented. Example – rushed guilty plea court with victim seated at back and never addressed. This can lead to terrible consequences. </a:t>
            </a:r>
          </a:p>
          <a:p>
            <a:endParaRPr lang="en-US" dirty="0"/>
          </a:p>
          <a:p>
            <a:endParaRPr lang="en-CA" dirty="0"/>
          </a:p>
        </p:txBody>
      </p:sp>
      <p:sp>
        <p:nvSpPr>
          <p:cNvPr id="4" name="Slide Number Placeholder 3"/>
          <p:cNvSpPr>
            <a:spLocks noGrp="1"/>
          </p:cNvSpPr>
          <p:nvPr>
            <p:ph type="sldNum" sz="quarter" idx="5"/>
          </p:nvPr>
        </p:nvSpPr>
        <p:spPr/>
        <p:txBody>
          <a:bodyPr/>
          <a:lstStyle/>
          <a:p>
            <a:fld id="{CFF4D7CE-C2A5-414E-98A6-93DEA6DCEE5E}" type="slidenum">
              <a:rPr lang="en-CA" smtClean="0"/>
              <a:t>10</a:t>
            </a:fld>
            <a:endParaRPr lang="en-CA"/>
          </a:p>
        </p:txBody>
      </p:sp>
    </p:spTree>
    <p:extLst>
      <p:ext uri="{BB962C8B-B14F-4D97-AF65-F5344CB8AC3E}">
        <p14:creationId xmlns:p14="http://schemas.microsoft.com/office/powerpoint/2010/main" val="29147682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critically important to be open to meeting the victim after a finding of not guilty.</a:t>
            </a:r>
          </a:p>
          <a:p>
            <a:endParaRPr lang="en-US" dirty="0"/>
          </a:p>
          <a:p>
            <a:r>
              <a:rPr lang="en-US" dirty="0"/>
              <a:t>This meeting can explain the decision and ensure that the victim continues to feel supported.</a:t>
            </a:r>
          </a:p>
          <a:p>
            <a:endParaRPr lang="en-US" dirty="0"/>
          </a:p>
          <a:p>
            <a:r>
              <a:rPr lang="en-US" dirty="0"/>
              <a:t>It is also an opportunity to highlight for them that they came to court, were honest, and the trial process itself is a mechanism of accountability – even though it was not the outcome that they wanted. Example – historical SA – judge acquitted, victim not disappointed, felt process was beneficial for her and thankful she did come forward. </a:t>
            </a:r>
            <a:endParaRPr lang="en-CA" dirty="0"/>
          </a:p>
        </p:txBody>
      </p:sp>
      <p:sp>
        <p:nvSpPr>
          <p:cNvPr id="4" name="Slide Number Placeholder 3"/>
          <p:cNvSpPr>
            <a:spLocks noGrp="1"/>
          </p:cNvSpPr>
          <p:nvPr>
            <p:ph type="sldNum" sz="quarter" idx="5"/>
          </p:nvPr>
        </p:nvSpPr>
        <p:spPr/>
        <p:txBody>
          <a:bodyPr/>
          <a:lstStyle/>
          <a:p>
            <a:fld id="{CFF4D7CE-C2A5-414E-98A6-93DEA6DCEE5E}" type="slidenum">
              <a:rPr lang="en-CA" smtClean="0"/>
              <a:t>12</a:t>
            </a:fld>
            <a:endParaRPr lang="en-CA"/>
          </a:p>
        </p:txBody>
      </p:sp>
    </p:spTree>
    <p:extLst>
      <p:ext uri="{BB962C8B-B14F-4D97-AF65-F5344CB8AC3E}">
        <p14:creationId xmlns:p14="http://schemas.microsoft.com/office/powerpoint/2010/main" val="940932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5F771-FFF1-4F7F-B3E3-0BB2B8594C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4DE9498-0372-4E1A-B6BA-0D6E898C1A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080B5655-ADB6-422D-8A44-0E746F1D2458}"/>
              </a:ext>
            </a:extLst>
          </p:cNvPr>
          <p:cNvSpPr>
            <a:spLocks noGrp="1"/>
          </p:cNvSpPr>
          <p:nvPr>
            <p:ph type="dt" sz="half" idx="10"/>
          </p:nvPr>
        </p:nvSpPr>
        <p:spPr/>
        <p:txBody>
          <a:bodyPr/>
          <a:lstStyle/>
          <a:p>
            <a:fld id="{C8EBF1EB-7085-43CF-B91E-029C1B83A7BF}" type="datetimeFigureOut">
              <a:rPr lang="en-CA" smtClean="0"/>
              <a:t>08/18/2021</a:t>
            </a:fld>
            <a:endParaRPr lang="en-CA"/>
          </a:p>
        </p:txBody>
      </p:sp>
      <p:sp>
        <p:nvSpPr>
          <p:cNvPr id="5" name="Footer Placeholder 4">
            <a:extLst>
              <a:ext uri="{FF2B5EF4-FFF2-40B4-BE49-F238E27FC236}">
                <a16:creationId xmlns:a16="http://schemas.microsoft.com/office/drawing/2014/main" id="{EECCCAA2-0E95-41B1-B04F-E8D257FA1AE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B663ADD-4D8A-4752-8A76-9DACA06A6C5E}"/>
              </a:ext>
            </a:extLst>
          </p:cNvPr>
          <p:cNvSpPr>
            <a:spLocks noGrp="1"/>
          </p:cNvSpPr>
          <p:nvPr>
            <p:ph type="sldNum" sz="quarter" idx="12"/>
          </p:nvPr>
        </p:nvSpPr>
        <p:spPr/>
        <p:txBody>
          <a:bodyPr/>
          <a:lstStyle/>
          <a:p>
            <a:fld id="{A897D2B1-4D3C-4F32-81BA-64DE06750BBF}" type="slidenum">
              <a:rPr lang="en-CA" smtClean="0"/>
              <a:t>‹#›</a:t>
            </a:fld>
            <a:endParaRPr lang="en-CA"/>
          </a:p>
        </p:txBody>
      </p:sp>
    </p:spTree>
    <p:extLst>
      <p:ext uri="{BB962C8B-B14F-4D97-AF65-F5344CB8AC3E}">
        <p14:creationId xmlns:p14="http://schemas.microsoft.com/office/powerpoint/2010/main" val="335722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47487-FD3C-46C9-B76E-473FCC621652}"/>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305364D-8F25-43D8-B49F-A10AB806C1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C4DE9B9-E4D0-4A41-8C20-E926D176BAFA}"/>
              </a:ext>
            </a:extLst>
          </p:cNvPr>
          <p:cNvSpPr>
            <a:spLocks noGrp="1"/>
          </p:cNvSpPr>
          <p:nvPr>
            <p:ph type="dt" sz="half" idx="10"/>
          </p:nvPr>
        </p:nvSpPr>
        <p:spPr/>
        <p:txBody>
          <a:bodyPr/>
          <a:lstStyle/>
          <a:p>
            <a:fld id="{C8EBF1EB-7085-43CF-B91E-029C1B83A7BF}" type="datetimeFigureOut">
              <a:rPr lang="en-CA" smtClean="0"/>
              <a:t>08/18/2021</a:t>
            </a:fld>
            <a:endParaRPr lang="en-CA"/>
          </a:p>
        </p:txBody>
      </p:sp>
      <p:sp>
        <p:nvSpPr>
          <p:cNvPr id="5" name="Footer Placeholder 4">
            <a:extLst>
              <a:ext uri="{FF2B5EF4-FFF2-40B4-BE49-F238E27FC236}">
                <a16:creationId xmlns:a16="http://schemas.microsoft.com/office/drawing/2014/main" id="{724D5177-B01B-4B29-AA1B-B82BA6C533F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3E65865-75E4-431B-AE48-46CBFD4C6850}"/>
              </a:ext>
            </a:extLst>
          </p:cNvPr>
          <p:cNvSpPr>
            <a:spLocks noGrp="1"/>
          </p:cNvSpPr>
          <p:nvPr>
            <p:ph type="sldNum" sz="quarter" idx="12"/>
          </p:nvPr>
        </p:nvSpPr>
        <p:spPr/>
        <p:txBody>
          <a:bodyPr/>
          <a:lstStyle/>
          <a:p>
            <a:fld id="{A897D2B1-4D3C-4F32-81BA-64DE06750BBF}" type="slidenum">
              <a:rPr lang="en-CA" smtClean="0"/>
              <a:t>‹#›</a:t>
            </a:fld>
            <a:endParaRPr lang="en-CA"/>
          </a:p>
        </p:txBody>
      </p:sp>
    </p:spTree>
    <p:extLst>
      <p:ext uri="{BB962C8B-B14F-4D97-AF65-F5344CB8AC3E}">
        <p14:creationId xmlns:p14="http://schemas.microsoft.com/office/powerpoint/2010/main" val="3802930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C5472E-081F-4132-8F74-DCC7DA45339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55DB807-89B7-4DBC-BA36-3A91449911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E69AC83-C0AC-411D-A761-EFB2FDD23994}"/>
              </a:ext>
            </a:extLst>
          </p:cNvPr>
          <p:cNvSpPr>
            <a:spLocks noGrp="1"/>
          </p:cNvSpPr>
          <p:nvPr>
            <p:ph type="dt" sz="half" idx="10"/>
          </p:nvPr>
        </p:nvSpPr>
        <p:spPr/>
        <p:txBody>
          <a:bodyPr/>
          <a:lstStyle/>
          <a:p>
            <a:fld id="{C8EBF1EB-7085-43CF-B91E-029C1B83A7BF}" type="datetimeFigureOut">
              <a:rPr lang="en-CA" smtClean="0"/>
              <a:t>08/18/2021</a:t>
            </a:fld>
            <a:endParaRPr lang="en-CA"/>
          </a:p>
        </p:txBody>
      </p:sp>
      <p:sp>
        <p:nvSpPr>
          <p:cNvPr id="5" name="Footer Placeholder 4">
            <a:extLst>
              <a:ext uri="{FF2B5EF4-FFF2-40B4-BE49-F238E27FC236}">
                <a16:creationId xmlns:a16="http://schemas.microsoft.com/office/drawing/2014/main" id="{91CEB014-0314-4EA3-A505-2122470B61C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76078DE-B7F9-472C-8A17-FCB1C5938640}"/>
              </a:ext>
            </a:extLst>
          </p:cNvPr>
          <p:cNvSpPr>
            <a:spLocks noGrp="1"/>
          </p:cNvSpPr>
          <p:nvPr>
            <p:ph type="sldNum" sz="quarter" idx="12"/>
          </p:nvPr>
        </p:nvSpPr>
        <p:spPr/>
        <p:txBody>
          <a:bodyPr/>
          <a:lstStyle/>
          <a:p>
            <a:fld id="{A897D2B1-4D3C-4F32-81BA-64DE06750BBF}" type="slidenum">
              <a:rPr lang="en-CA" smtClean="0"/>
              <a:t>‹#›</a:t>
            </a:fld>
            <a:endParaRPr lang="en-CA"/>
          </a:p>
        </p:txBody>
      </p:sp>
    </p:spTree>
    <p:extLst>
      <p:ext uri="{BB962C8B-B14F-4D97-AF65-F5344CB8AC3E}">
        <p14:creationId xmlns:p14="http://schemas.microsoft.com/office/powerpoint/2010/main" val="329735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9CF21-44CC-45B7-B3C7-B509DE5E2B0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DD11504-BABB-4C8C-9980-171B7D5FED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C8C1860-4922-4EAA-97BB-57E6482EA307}"/>
              </a:ext>
            </a:extLst>
          </p:cNvPr>
          <p:cNvSpPr>
            <a:spLocks noGrp="1"/>
          </p:cNvSpPr>
          <p:nvPr>
            <p:ph type="dt" sz="half" idx="10"/>
          </p:nvPr>
        </p:nvSpPr>
        <p:spPr/>
        <p:txBody>
          <a:bodyPr/>
          <a:lstStyle/>
          <a:p>
            <a:fld id="{C8EBF1EB-7085-43CF-B91E-029C1B83A7BF}" type="datetimeFigureOut">
              <a:rPr lang="en-CA" smtClean="0"/>
              <a:t>08/18/2021</a:t>
            </a:fld>
            <a:endParaRPr lang="en-CA"/>
          </a:p>
        </p:txBody>
      </p:sp>
      <p:sp>
        <p:nvSpPr>
          <p:cNvPr id="5" name="Footer Placeholder 4">
            <a:extLst>
              <a:ext uri="{FF2B5EF4-FFF2-40B4-BE49-F238E27FC236}">
                <a16:creationId xmlns:a16="http://schemas.microsoft.com/office/drawing/2014/main" id="{E32BA1FB-87DF-43C6-9ADA-891ECC7D5BA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679D0CD-71B9-41DF-AF15-9C8D9F5D4715}"/>
              </a:ext>
            </a:extLst>
          </p:cNvPr>
          <p:cNvSpPr>
            <a:spLocks noGrp="1"/>
          </p:cNvSpPr>
          <p:nvPr>
            <p:ph type="sldNum" sz="quarter" idx="12"/>
          </p:nvPr>
        </p:nvSpPr>
        <p:spPr/>
        <p:txBody>
          <a:bodyPr/>
          <a:lstStyle/>
          <a:p>
            <a:fld id="{A897D2B1-4D3C-4F32-81BA-64DE06750BBF}" type="slidenum">
              <a:rPr lang="en-CA" smtClean="0"/>
              <a:t>‹#›</a:t>
            </a:fld>
            <a:endParaRPr lang="en-CA"/>
          </a:p>
        </p:txBody>
      </p:sp>
    </p:spTree>
    <p:extLst>
      <p:ext uri="{BB962C8B-B14F-4D97-AF65-F5344CB8AC3E}">
        <p14:creationId xmlns:p14="http://schemas.microsoft.com/office/powerpoint/2010/main" val="2737264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3E155-C84C-4DB8-AD39-56F467E5B7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13377CBC-C95B-4827-A55F-16D4ABB414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5FA19D-399F-4149-8238-1715AF7A3E4E}"/>
              </a:ext>
            </a:extLst>
          </p:cNvPr>
          <p:cNvSpPr>
            <a:spLocks noGrp="1"/>
          </p:cNvSpPr>
          <p:nvPr>
            <p:ph type="dt" sz="half" idx="10"/>
          </p:nvPr>
        </p:nvSpPr>
        <p:spPr/>
        <p:txBody>
          <a:bodyPr/>
          <a:lstStyle/>
          <a:p>
            <a:fld id="{C8EBF1EB-7085-43CF-B91E-029C1B83A7BF}" type="datetimeFigureOut">
              <a:rPr lang="en-CA" smtClean="0"/>
              <a:t>08/18/2021</a:t>
            </a:fld>
            <a:endParaRPr lang="en-CA"/>
          </a:p>
        </p:txBody>
      </p:sp>
      <p:sp>
        <p:nvSpPr>
          <p:cNvPr id="5" name="Footer Placeholder 4">
            <a:extLst>
              <a:ext uri="{FF2B5EF4-FFF2-40B4-BE49-F238E27FC236}">
                <a16:creationId xmlns:a16="http://schemas.microsoft.com/office/drawing/2014/main" id="{380AFFE7-2CD8-48D2-8531-3D242D75D89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356F552-33EE-42DD-83CA-ECCF1583303E}"/>
              </a:ext>
            </a:extLst>
          </p:cNvPr>
          <p:cNvSpPr>
            <a:spLocks noGrp="1"/>
          </p:cNvSpPr>
          <p:nvPr>
            <p:ph type="sldNum" sz="quarter" idx="12"/>
          </p:nvPr>
        </p:nvSpPr>
        <p:spPr/>
        <p:txBody>
          <a:bodyPr/>
          <a:lstStyle/>
          <a:p>
            <a:fld id="{A897D2B1-4D3C-4F32-81BA-64DE06750BBF}" type="slidenum">
              <a:rPr lang="en-CA" smtClean="0"/>
              <a:t>‹#›</a:t>
            </a:fld>
            <a:endParaRPr lang="en-CA"/>
          </a:p>
        </p:txBody>
      </p:sp>
    </p:spTree>
    <p:extLst>
      <p:ext uri="{BB962C8B-B14F-4D97-AF65-F5344CB8AC3E}">
        <p14:creationId xmlns:p14="http://schemas.microsoft.com/office/powerpoint/2010/main" val="739630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E99FD-6864-4D50-8D88-3E26CD301C6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D59599A1-A4EE-4171-BD79-283756D3A2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9EA15670-C04E-40B8-9FD4-523D0049AE8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26C3511F-BFD5-41DE-A81D-DBB1DFC1712B}"/>
              </a:ext>
            </a:extLst>
          </p:cNvPr>
          <p:cNvSpPr>
            <a:spLocks noGrp="1"/>
          </p:cNvSpPr>
          <p:nvPr>
            <p:ph type="dt" sz="half" idx="10"/>
          </p:nvPr>
        </p:nvSpPr>
        <p:spPr/>
        <p:txBody>
          <a:bodyPr/>
          <a:lstStyle/>
          <a:p>
            <a:fld id="{C8EBF1EB-7085-43CF-B91E-029C1B83A7BF}" type="datetimeFigureOut">
              <a:rPr lang="en-CA" smtClean="0"/>
              <a:t>08/18/2021</a:t>
            </a:fld>
            <a:endParaRPr lang="en-CA"/>
          </a:p>
        </p:txBody>
      </p:sp>
      <p:sp>
        <p:nvSpPr>
          <p:cNvPr id="6" name="Footer Placeholder 5">
            <a:extLst>
              <a:ext uri="{FF2B5EF4-FFF2-40B4-BE49-F238E27FC236}">
                <a16:creationId xmlns:a16="http://schemas.microsoft.com/office/drawing/2014/main" id="{04E779FF-301F-46AE-BC8E-412E7E1797B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0BBC90E-1943-44EF-9578-5BD12670024C}"/>
              </a:ext>
            </a:extLst>
          </p:cNvPr>
          <p:cNvSpPr>
            <a:spLocks noGrp="1"/>
          </p:cNvSpPr>
          <p:nvPr>
            <p:ph type="sldNum" sz="quarter" idx="12"/>
          </p:nvPr>
        </p:nvSpPr>
        <p:spPr/>
        <p:txBody>
          <a:bodyPr/>
          <a:lstStyle/>
          <a:p>
            <a:fld id="{A897D2B1-4D3C-4F32-81BA-64DE06750BBF}" type="slidenum">
              <a:rPr lang="en-CA" smtClean="0"/>
              <a:t>‹#›</a:t>
            </a:fld>
            <a:endParaRPr lang="en-CA"/>
          </a:p>
        </p:txBody>
      </p:sp>
    </p:spTree>
    <p:extLst>
      <p:ext uri="{BB962C8B-B14F-4D97-AF65-F5344CB8AC3E}">
        <p14:creationId xmlns:p14="http://schemas.microsoft.com/office/powerpoint/2010/main" val="568060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6BC1-0A7E-4B92-A17C-88D7657A299E}"/>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2D1E70A-00F0-41CD-9854-0A783C1BBD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6EA570-ACB9-438F-A399-5DAEB7EF35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B00D73FE-5819-44D0-B9C4-C017B66A72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A07E91-20A3-4CDB-B066-D906845190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93342D8-505B-44A3-BE70-59489EC3015D}"/>
              </a:ext>
            </a:extLst>
          </p:cNvPr>
          <p:cNvSpPr>
            <a:spLocks noGrp="1"/>
          </p:cNvSpPr>
          <p:nvPr>
            <p:ph type="dt" sz="half" idx="10"/>
          </p:nvPr>
        </p:nvSpPr>
        <p:spPr/>
        <p:txBody>
          <a:bodyPr/>
          <a:lstStyle/>
          <a:p>
            <a:fld id="{C8EBF1EB-7085-43CF-B91E-029C1B83A7BF}" type="datetimeFigureOut">
              <a:rPr lang="en-CA" smtClean="0"/>
              <a:t>08/18/2021</a:t>
            </a:fld>
            <a:endParaRPr lang="en-CA"/>
          </a:p>
        </p:txBody>
      </p:sp>
      <p:sp>
        <p:nvSpPr>
          <p:cNvPr id="8" name="Footer Placeholder 7">
            <a:extLst>
              <a:ext uri="{FF2B5EF4-FFF2-40B4-BE49-F238E27FC236}">
                <a16:creationId xmlns:a16="http://schemas.microsoft.com/office/drawing/2014/main" id="{F882F0E8-8B23-4CFC-B6E4-FD423B74CC50}"/>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96AFB629-2A70-400E-9B4E-EC333E34A412}"/>
              </a:ext>
            </a:extLst>
          </p:cNvPr>
          <p:cNvSpPr>
            <a:spLocks noGrp="1"/>
          </p:cNvSpPr>
          <p:nvPr>
            <p:ph type="sldNum" sz="quarter" idx="12"/>
          </p:nvPr>
        </p:nvSpPr>
        <p:spPr/>
        <p:txBody>
          <a:bodyPr/>
          <a:lstStyle/>
          <a:p>
            <a:fld id="{A897D2B1-4D3C-4F32-81BA-64DE06750BBF}" type="slidenum">
              <a:rPr lang="en-CA" smtClean="0"/>
              <a:t>‹#›</a:t>
            </a:fld>
            <a:endParaRPr lang="en-CA"/>
          </a:p>
        </p:txBody>
      </p:sp>
    </p:spTree>
    <p:extLst>
      <p:ext uri="{BB962C8B-B14F-4D97-AF65-F5344CB8AC3E}">
        <p14:creationId xmlns:p14="http://schemas.microsoft.com/office/powerpoint/2010/main" val="1058959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945BA-CACC-4A63-BEB1-409A8ABA4F67}"/>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8B3E7C4-88DC-40F7-A6CF-880CE7F4E832}"/>
              </a:ext>
            </a:extLst>
          </p:cNvPr>
          <p:cNvSpPr>
            <a:spLocks noGrp="1"/>
          </p:cNvSpPr>
          <p:nvPr>
            <p:ph type="dt" sz="half" idx="10"/>
          </p:nvPr>
        </p:nvSpPr>
        <p:spPr/>
        <p:txBody>
          <a:bodyPr/>
          <a:lstStyle/>
          <a:p>
            <a:fld id="{C8EBF1EB-7085-43CF-B91E-029C1B83A7BF}" type="datetimeFigureOut">
              <a:rPr lang="en-CA" smtClean="0"/>
              <a:t>08/18/2021</a:t>
            </a:fld>
            <a:endParaRPr lang="en-CA"/>
          </a:p>
        </p:txBody>
      </p:sp>
      <p:sp>
        <p:nvSpPr>
          <p:cNvPr id="4" name="Footer Placeholder 3">
            <a:extLst>
              <a:ext uri="{FF2B5EF4-FFF2-40B4-BE49-F238E27FC236}">
                <a16:creationId xmlns:a16="http://schemas.microsoft.com/office/drawing/2014/main" id="{872E23C3-28E3-4C81-9919-B0B41D1F439B}"/>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023D0535-9EE2-4C0A-9227-C50B3901CD68}"/>
              </a:ext>
            </a:extLst>
          </p:cNvPr>
          <p:cNvSpPr>
            <a:spLocks noGrp="1"/>
          </p:cNvSpPr>
          <p:nvPr>
            <p:ph type="sldNum" sz="quarter" idx="12"/>
          </p:nvPr>
        </p:nvSpPr>
        <p:spPr/>
        <p:txBody>
          <a:bodyPr/>
          <a:lstStyle/>
          <a:p>
            <a:fld id="{A897D2B1-4D3C-4F32-81BA-64DE06750BBF}" type="slidenum">
              <a:rPr lang="en-CA" smtClean="0"/>
              <a:t>‹#›</a:t>
            </a:fld>
            <a:endParaRPr lang="en-CA"/>
          </a:p>
        </p:txBody>
      </p:sp>
    </p:spTree>
    <p:extLst>
      <p:ext uri="{BB962C8B-B14F-4D97-AF65-F5344CB8AC3E}">
        <p14:creationId xmlns:p14="http://schemas.microsoft.com/office/powerpoint/2010/main" val="697006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69704F-D272-4B9F-A84E-A9BE575EC174}"/>
              </a:ext>
            </a:extLst>
          </p:cNvPr>
          <p:cNvSpPr>
            <a:spLocks noGrp="1"/>
          </p:cNvSpPr>
          <p:nvPr>
            <p:ph type="dt" sz="half" idx="10"/>
          </p:nvPr>
        </p:nvSpPr>
        <p:spPr/>
        <p:txBody>
          <a:bodyPr/>
          <a:lstStyle/>
          <a:p>
            <a:fld id="{C8EBF1EB-7085-43CF-B91E-029C1B83A7BF}" type="datetimeFigureOut">
              <a:rPr lang="en-CA" smtClean="0"/>
              <a:t>08/18/2021</a:t>
            </a:fld>
            <a:endParaRPr lang="en-CA"/>
          </a:p>
        </p:txBody>
      </p:sp>
      <p:sp>
        <p:nvSpPr>
          <p:cNvPr id="3" name="Footer Placeholder 2">
            <a:extLst>
              <a:ext uri="{FF2B5EF4-FFF2-40B4-BE49-F238E27FC236}">
                <a16:creationId xmlns:a16="http://schemas.microsoft.com/office/drawing/2014/main" id="{96E7C85A-51E7-434B-959A-7A30C3B2228B}"/>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E7408671-A41A-43CE-B92A-22DEB77EABE9}"/>
              </a:ext>
            </a:extLst>
          </p:cNvPr>
          <p:cNvSpPr>
            <a:spLocks noGrp="1"/>
          </p:cNvSpPr>
          <p:nvPr>
            <p:ph type="sldNum" sz="quarter" idx="12"/>
          </p:nvPr>
        </p:nvSpPr>
        <p:spPr/>
        <p:txBody>
          <a:bodyPr/>
          <a:lstStyle/>
          <a:p>
            <a:fld id="{A897D2B1-4D3C-4F32-81BA-64DE06750BBF}" type="slidenum">
              <a:rPr lang="en-CA" smtClean="0"/>
              <a:t>‹#›</a:t>
            </a:fld>
            <a:endParaRPr lang="en-CA"/>
          </a:p>
        </p:txBody>
      </p:sp>
    </p:spTree>
    <p:extLst>
      <p:ext uri="{BB962C8B-B14F-4D97-AF65-F5344CB8AC3E}">
        <p14:creationId xmlns:p14="http://schemas.microsoft.com/office/powerpoint/2010/main" val="2801558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38CAA-0F58-4E66-A824-B0EC15BAE6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96E7A506-2E82-405D-A3A1-0FDC13D673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C74386FB-361E-452A-9610-244245D982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8992BB-6CB4-4428-B151-F9407A1DEEA1}"/>
              </a:ext>
            </a:extLst>
          </p:cNvPr>
          <p:cNvSpPr>
            <a:spLocks noGrp="1"/>
          </p:cNvSpPr>
          <p:nvPr>
            <p:ph type="dt" sz="half" idx="10"/>
          </p:nvPr>
        </p:nvSpPr>
        <p:spPr/>
        <p:txBody>
          <a:bodyPr/>
          <a:lstStyle/>
          <a:p>
            <a:fld id="{C8EBF1EB-7085-43CF-B91E-029C1B83A7BF}" type="datetimeFigureOut">
              <a:rPr lang="en-CA" smtClean="0"/>
              <a:t>08/18/2021</a:t>
            </a:fld>
            <a:endParaRPr lang="en-CA"/>
          </a:p>
        </p:txBody>
      </p:sp>
      <p:sp>
        <p:nvSpPr>
          <p:cNvPr id="6" name="Footer Placeholder 5">
            <a:extLst>
              <a:ext uri="{FF2B5EF4-FFF2-40B4-BE49-F238E27FC236}">
                <a16:creationId xmlns:a16="http://schemas.microsoft.com/office/drawing/2014/main" id="{837F862E-07BC-4D2D-810B-4883181AC5B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D719865-A470-4650-983B-80017ABE503D}"/>
              </a:ext>
            </a:extLst>
          </p:cNvPr>
          <p:cNvSpPr>
            <a:spLocks noGrp="1"/>
          </p:cNvSpPr>
          <p:nvPr>
            <p:ph type="sldNum" sz="quarter" idx="12"/>
          </p:nvPr>
        </p:nvSpPr>
        <p:spPr/>
        <p:txBody>
          <a:bodyPr/>
          <a:lstStyle/>
          <a:p>
            <a:fld id="{A897D2B1-4D3C-4F32-81BA-64DE06750BBF}" type="slidenum">
              <a:rPr lang="en-CA" smtClean="0"/>
              <a:t>‹#›</a:t>
            </a:fld>
            <a:endParaRPr lang="en-CA"/>
          </a:p>
        </p:txBody>
      </p:sp>
    </p:spTree>
    <p:extLst>
      <p:ext uri="{BB962C8B-B14F-4D97-AF65-F5344CB8AC3E}">
        <p14:creationId xmlns:p14="http://schemas.microsoft.com/office/powerpoint/2010/main" val="3798918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82B7D-A22C-4717-A970-EB334850C2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AEC99518-4AD3-4765-85BB-00DE063C88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ED473769-A497-4D65-A935-5A89A39417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26F658-69B6-4A31-905A-F09394B981C7}"/>
              </a:ext>
            </a:extLst>
          </p:cNvPr>
          <p:cNvSpPr>
            <a:spLocks noGrp="1"/>
          </p:cNvSpPr>
          <p:nvPr>
            <p:ph type="dt" sz="half" idx="10"/>
          </p:nvPr>
        </p:nvSpPr>
        <p:spPr/>
        <p:txBody>
          <a:bodyPr/>
          <a:lstStyle/>
          <a:p>
            <a:fld id="{C8EBF1EB-7085-43CF-B91E-029C1B83A7BF}" type="datetimeFigureOut">
              <a:rPr lang="en-CA" smtClean="0"/>
              <a:t>08/18/2021</a:t>
            </a:fld>
            <a:endParaRPr lang="en-CA"/>
          </a:p>
        </p:txBody>
      </p:sp>
      <p:sp>
        <p:nvSpPr>
          <p:cNvPr id="6" name="Footer Placeholder 5">
            <a:extLst>
              <a:ext uri="{FF2B5EF4-FFF2-40B4-BE49-F238E27FC236}">
                <a16:creationId xmlns:a16="http://schemas.microsoft.com/office/drawing/2014/main" id="{48C00327-C1EA-404E-A5DF-9FFAC39332C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3FD7692-3E14-47DD-8187-3F171CB2689A}"/>
              </a:ext>
            </a:extLst>
          </p:cNvPr>
          <p:cNvSpPr>
            <a:spLocks noGrp="1"/>
          </p:cNvSpPr>
          <p:nvPr>
            <p:ph type="sldNum" sz="quarter" idx="12"/>
          </p:nvPr>
        </p:nvSpPr>
        <p:spPr/>
        <p:txBody>
          <a:bodyPr/>
          <a:lstStyle/>
          <a:p>
            <a:fld id="{A897D2B1-4D3C-4F32-81BA-64DE06750BBF}" type="slidenum">
              <a:rPr lang="en-CA" smtClean="0"/>
              <a:t>‹#›</a:t>
            </a:fld>
            <a:endParaRPr lang="en-CA"/>
          </a:p>
        </p:txBody>
      </p:sp>
    </p:spTree>
    <p:extLst>
      <p:ext uri="{BB962C8B-B14F-4D97-AF65-F5344CB8AC3E}">
        <p14:creationId xmlns:p14="http://schemas.microsoft.com/office/powerpoint/2010/main" val="2129248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C5A9C0-6773-438B-8CD7-9FEAB672D6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8F8C948-474E-47CE-B81B-2A68B86742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D1CCB35-3C5C-4B73-A754-76C2E3FA8F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EBF1EB-7085-43CF-B91E-029C1B83A7BF}" type="datetimeFigureOut">
              <a:rPr lang="en-CA" smtClean="0"/>
              <a:t>08/18/2021</a:t>
            </a:fld>
            <a:endParaRPr lang="en-CA"/>
          </a:p>
        </p:txBody>
      </p:sp>
      <p:sp>
        <p:nvSpPr>
          <p:cNvPr id="5" name="Footer Placeholder 4">
            <a:extLst>
              <a:ext uri="{FF2B5EF4-FFF2-40B4-BE49-F238E27FC236}">
                <a16:creationId xmlns:a16="http://schemas.microsoft.com/office/drawing/2014/main" id="{ADD3894B-C57A-4335-992C-0F8D2B7103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3A4E5EE4-0146-42C2-86A1-5B64AF3C3F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97D2B1-4D3C-4F32-81BA-64DE06750BBF}" type="slidenum">
              <a:rPr lang="en-CA" smtClean="0"/>
              <a:t>‹#›</a:t>
            </a:fld>
            <a:endParaRPr lang="en-CA"/>
          </a:p>
        </p:txBody>
      </p:sp>
    </p:spTree>
    <p:extLst>
      <p:ext uri="{BB962C8B-B14F-4D97-AF65-F5344CB8AC3E}">
        <p14:creationId xmlns:p14="http://schemas.microsoft.com/office/powerpoint/2010/main" val="680182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Freeform: Shape 74">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76">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Shape 78">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Rectangle 80">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3" name="Freeform: Shape 82">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5" name="Rectangle 84">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87" name="Freeform: Shape 86">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9" name="Freeform: Shape 88">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a:extLst>
              <a:ext uri="{FF2B5EF4-FFF2-40B4-BE49-F238E27FC236}">
                <a16:creationId xmlns:a16="http://schemas.microsoft.com/office/drawing/2014/main" id="{561409B1-D21B-4B69-9971-AC393F16A915}"/>
              </a:ext>
            </a:extLst>
          </p:cNvPr>
          <p:cNvSpPr>
            <a:spLocks noGrp="1"/>
          </p:cNvSpPr>
          <p:nvPr>
            <p:ph type="subTitle" idx="1"/>
          </p:nvPr>
        </p:nvSpPr>
        <p:spPr>
          <a:xfrm>
            <a:off x="4439633" y="4518923"/>
            <a:ext cx="3312734" cy="1700081"/>
          </a:xfrm>
          <a:noFill/>
        </p:spPr>
        <p:txBody>
          <a:bodyPr>
            <a:noAutofit/>
          </a:bodyPr>
          <a:lstStyle/>
          <a:p>
            <a:r>
              <a:rPr lang="en-US" sz="1400" dirty="0">
                <a:solidFill>
                  <a:srgbClr val="080808"/>
                </a:solidFill>
              </a:rPr>
              <a:t>Fara Rupert, Asst. Crown Attorney – SVAG, East Region </a:t>
            </a:r>
          </a:p>
          <a:p>
            <a:r>
              <a:rPr lang="en-US" sz="1400" dirty="0">
                <a:solidFill>
                  <a:srgbClr val="080808"/>
                </a:solidFill>
              </a:rPr>
              <a:t>Louise Tansey, Counsel to the Regional Director, East Region </a:t>
            </a:r>
          </a:p>
          <a:p>
            <a:r>
              <a:rPr lang="en-US" sz="1400" dirty="0">
                <a:solidFill>
                  <a:srgbClr val="080808"/>
                </a:solidFill>
              </a:rPr>
              <a:t>Credit to: N. Golwalla – SVAG, Toronto Region for an Earlier Version of This Presentation </a:t>
            </a:r>
            <a:endParaRPr lang="en-CA" sz="1400" dirty="0">
              <a:solidFill>
                <a:srgbClr val="080808"/>
              </a:solidFill>
            </a:endParaRPr>
          </a:p>
        </p:txBody>
      </p:sp>
      <p:sp>
        <p:nvSpPr>
          <p:cNvPr id="2" name="Title 1">
            <a:extLst>
              <a:ext uri="{FF2B5EF4-FFF2-40B4-BE49-F238E27FC236}">
                <a16:creationId xmlns:a16="http://schemas.microsoft.com/office/drawing/2014/main" id="{468F678A-835C-4232-AAC7-FFFEBA1724EE}"/>
              </a:ext>
            </a:extLst>
          </p:cNvPr>
          <p:cNvSpPr>
            <a:spLocks noGrp="1"/>
          </p:cNvSpPr>
          <p:nvPr>
            <p:ph type="ctrTitle"/>
          </p:nvPr>
        </p:nvSpPr>
        <p:spPr>
          <a:xfrm>
            <a:off x="3204642" y="2353641"/>
            <a:ext cx="5782716" cy="2150719"/>
          </a:xfrm>
          <a:noFill/>
        </p:spPr>
        <p:txBody>
          <a:bodyPr anchor="ctr">
            <a:normAutofit/>
          </a:bodyPr>
          <a:lstStyle/>
          <a:p>
            <a:r>
              <a:rPr lang="en-US" sz="3600" b="1">
                <a:solidFill>
                  <a:srgbClr val="080808"/>
                </a:solidFill>
              </a:rPr>
              <a:t>Crown Witness Interviews and Witness Preparation: Sexual Assault and Intimate Partner Violence Cases</a:t>
            </a:r>
            <a:endParaRPr lang="en-CA" sz="3600" b="1">
              <a:solidFill>
                <a:srgbClr val="080808"/>
              </a:solidFill>
            </a:endParaRPr>
          </a:p>
        </p:txBody>
      </p:sp>
      <p:sp>
        <p:nvSpPr>
          <p:cNvPr id="91" name="Freeform: Shape 90">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3" name="Rectangle 92">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359660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703107F-0CA6-4BC7-8F75-095BAFED4E95}"/>
              </a:ext>
            </a:extLst>
          </p:cNvPr>
          <p:cNvSpPr>
            <a:spLocks noGrp="1"/>
          </p:cNvSpPr>
          <p:nvPr>
            <p:ph type="title"/>
          </p:nvPr>
        </p:nvSpPr>
        <p:spPr>
          <a:xfrm>
            <a:off x="643467" y="321734"/>
            <a:ext cx="10905066" cy="1135737"/>
          </a:xfrm>
        </p:spPr>
        <p:txBody>
          <a:bodyPr>
            <a:normAutofit/>
          </a:bodyPr>
          <a:lstStyle/>
          <a:p>
            <a:r>
              <a:rPr lang="en-US" sz="3600" dirty="0"/>
              <a:t>Resolution of A Case </a:t>
            </a:r>
            <a:endParaRPr lang="en-CA" sz="3600" dirty="0"/>
          </a:p>
        </p:txBody>
      </p:sp>
      <p:sp>
        <p:nvSpPr>
          <p:cNvPr id="3" name="Content Placeholder 2">
            <a:extLst>
              <a:ext uri="{FF2B5EF4-FFF2-40B4-BE49-F238E27FC236}">
                <a16:creationId xmlns:a16="http://schemas.microsoft.com/office/drawing/2014/main" id="{69508B86-3430-4CB9-B071-7C22E67C09A0}"/>
              </a:ext>
            </a:extLst>
          </p:cNvPr>
          <p:cNvSpPr>
            <a:spLocks noGrp="1"/>
          </p:cNvSpPr>
          <p:nvPr>
            <p:ph idx="1"/>
          </p:nvPr>
        </p:nvSpPr>
        <p:spPr>
          <a:xfrm>
            <a:off x="643467" y="1782981"/>
            <a:ext cx="10905066" cy="4393982"/>
          </a:xfrm>
        </p:spPr>
        <p:txBody>
          <a:bodyPr>
            <a:normAutofit/>
          </a:bodyPr>
          <a:lstStyle/>
          <a:p>
            <a:r>
              <a:rPr lang="en-US" dirty="0"/>
              <a:t>When resolving a case (or withdrawing or staying the proceedings), there is a requirement to obtain your manager’s pre-approval when dealing with resolutions for a non-sexual offence or an IPV matter. </a:t>
            </a:r>
          </a:p>
          <a:p>
            <a:r>
              <a:rPr lang="en-US" dirty="0"/>
              <a:t>The Code contemplates the Crown taking reasonable steps to inform the victim in advance of any resolution (see: s.606 (4.1) (4.2).</a:t>
            </a:r>
          </a:p>
          <a:p>
            <a:r>
              <a:rPr lang="en-US" dirty="0"/>
              <a:t>For resolution of matters, it is vital to obtain the input of the victim in advance. </a:t>
            </a:r>
          </a:p>
          <a:p>
            <a:r>
              <a:rPr lang="en-US" dirty="0"/>
              <a:t>Explain the Victim Impact Statement (VIS) Process. </a:t>
            </a:r>
          </a:p>
          <a:p>
            <a:r>
              <a:rPr lang="en-US" dirty="0"/>
              <a:t>Obtain Their Input on Terms, Conditions, Restitution Amounts.</a:t>
            </a:r>
            <a:endParaRPr lang="en-CA"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260095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BA5CD45C-D19C-47FC-9232-593BD103390A}"/>
              </a:ext>
            </a:extLst>
          </p:cNvPr>
          <p:cNvSpPr>
            <a:spLocks noGrp="1"/>
          </p:cNvSpPr>
          <p:nvPr>
            <p:ph type="title"/>
          </p:nvPr>
        </p:nvSpPr>
        <p:spPr>
          <a:xfrm>
            <a:off x="3204642" y="2353641"/>
            <a:ext cx="5782716" cy="2150719"/>
          </a:xfrm>
          <a:noFill/>
        </p:spPr>
        <p:txBody>
          <a:bodyPr vert="horz" lIns="91440" tIns="45720" rIns="91440" bIns="45720" rtlCol="0" anchor="ctr">
            <a:normAutofit/>
          </a:bodyPr>
          <a:lstStyle/>
          <a:p>
            <a:pPr algn="ctr"/>
            <a:r>
              <a:rPr lang="en-US" sz="3600" dirty="0">
                <a:solidFill>
                  <a:srgbClr val="080808"/>
                </a:solidFill>
              </a:rPr>
              <a:t>After A Decision or Verdict</a:t>
            </a:r>
            <a:endParaRPr lang="en-US" sz="3600" kern="1200" dirty="0">
              <a:solidFill>
                <a:srgbClr val="080808"/>
              </a:solidFill>
              <a:latin typeface="+mj-lt"/>
              <a:ea typeface="+mj-ea"/>
              <a:cs typeface="+mj-cs"/>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962967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A044328-FD08-4E58-84AC-30CE8055CEA9}"/>
              </a:ext>
            </a:extLst>
          </p:cNvPr>
          <p:cNvSpPr>
            <a:spLocks noGrp="1"/>
          </p:cNvSpPr>
          <p:nvPr>
            <p:ph type="title"/>
          </p:nvPr>
        </p:nvSpPr>
        <p:spPr>
          <a:xfrm>
            <a:off x="643467" y="321734"/>
            <a:ext cx="10905066" cy="1135737"/>
          </a:xfrm>
        </p:spPr>
        <p:txBody>
          <a:bodyPr>
            <a:normAutofit/>
          </a:bodyPr>
          <a:lstStyle/>
          <a:p>
            <a:r>
              <a:rPr lang="en-US" sz="3600" dirty="0"/>
              <a:t>Our Job Is Not Over – Post Verdict Meetings</a:t>
            </a:r>
            <a:endParaRPr lang="en-CA" sz="3600" dirty="0"/>
          </a:p>
        </p:txBody>
      </p:sp>
      <p:sp>
        <p:nvSpPr>
          <p:cNvPr id="3" name="Content Placeholder 2">
            <a:extLst>
              <a:ext uri="{FF2B5EF4-FFF2-40B4-BE49-F238E27FC236}">
                <a16:creationId xmlns:a16="http://schemas.microsoft.com/office/drawing/2014/main" id="{88E8FAFA-3485-48F3-9400-D66B13338A3A}"/>
              </a:ext>
            </a:extLst>
          </p:cNvPr>
          <p:cNvSpPr>
            <a:spLocks noGrp="1"/>
          </p:cNvSpPr>
          <p:nvPr>
            <p:ph idx="1"/>
          </p:nvPr>
        </p:nvSpPr>
        <p:spPr>
          <a:xfrm>
            <a:off x="643467" y="1457471"/>
            <a:ext cx="10905066" cy="5161606"/>
          </a:xfrm>
        </p:spPr>
        <p:txBody>
          <a:bodyPr>
            <a:normAutofit/>
          </a:bodyPr>
          <a:lstStyle/>
          <a:p>
            <a:r>
              <a:rPr lang="en-US" sz="3200" dirty="0"/>
              <a:t>What if the victim wants to sit in to hear the decision? </a:t>
            </a:r>
          </a:p>
          <a:p>
            <a:r>
              <a:rPr lang="en-US" sz="3200" dirty="0"/>
              <a:t>If the accused is found guilty, ensure you explain the Victim Impact Statement and possible sentencing outcomes. </a:t>
            </a:r>
          </a:p>
          <a:p>
            <a:r>
              <a:rPr lang="en-US" sz="3200" dirty="0"/>
              <a:t>Again – manage expectations in this regard. </a:t>
            </a:r>
          </a:p>
          <a:p>
            <a:r>
              <a:rPr lang="en-US" sz="3200" dirty="0"/>
              <a:t>If the accused was found not guilty:</a:t>
            </a:r>
          </a:p>
          <a:p>
            <a:pPr lvl="1"/>
            <a:r>
              <a:rPr lang="en-US" sz="2800" dirty="0"/>
              <a:t>Offer to meet the victim to explain the decision. </a:t>
            </a:r>
          </a:p>
          <a:p>
            <a:pPr lvl="1"/>
            <a:r>
              <a:rPr lang="en-US" sz="2800" dirty="0"/>
              <a:t>Remember that the trial process itself is a form of accountability. </a:t>
            </a:r>
          </a:p>
          <a:p>
            <a:pPr lvl="1"/>
            <a:r>
              <a:rPr lang="en-US" sz="2800" dirty="0"/>
              <a:t>Emphasize again the very high legal standard.</a:t>
            </a:r>
          </a:p>
          <a:p>
            <a:pPr lvl="1"/>
            <a:r>
              <a:rPr lang="en-US" sz="2800" dirty="0"/>
              <a:t>Explain any positive aspects of the decision: if applicable. </a:t>
            </a:r>
          </a:p>
          <a:p>
            <a:pPr lvl="1"/>
            <a:r>
              <a:rPr lang="en-US" sz="2800" dirty="0"/>
              <a:t>Ensure victim continues to be supported by VWAP</a:t>
            </a:r>
            <a:endParaRPr lang="en-CA" sz="28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571615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32594A5-9FF5-4D70-808E-2C149869206A}"/>
              </a:ext>
            </a:extLst>
          </p:cNvPr>
          <p:cNvSpPr>
            <a:spLocks noGrp="1"/>
          </p:cNvSpPr>
          <p:nvPr>
            <p:ph type="title"/>
          </p:nvPr>
        </p:nvSpPr>
        <p:spPr>
          <a:xfrm>
            <a:off x="643467" y="321734"/>
            <a:ext cx="10905066" cy="1135737"/>
          </a:xfrm>
        </p:spPr>
        <p:txBody>
          <a:bodyPr>
            <a:normAutofit/>
          </a:bodyPr>
          <a:lstStyle/>
          <a:p>
            <a:r>
              <a:rPr lang="en-US" sz="3600" dirty="0"/>
              <a:t>Discussing The Outcome</a:t>
            </a:r>
            <a:endParaRPr lang="en-CA" sz="3600" dirty="0"/>
          </a:p>
        </p:txBody>
      </p:sp>
      <p:sp>
        <p:nvSpPr>
          <p:cNvPr id="3" name="Content Placeholder 2">
            <a:extLst>
              <a:ext uri="{FF2B5EF4-FFF2-40B4-BE49-F238E27FC236}">
                <a16:creationId xmlns:a16="http://schemas.microsoft.com/office/drawing/2014/main" id="{9CAE5031-4B62-41DC-8734-1B4B7D058ACF}"/>
              </a:ext>
            </a:extLst>
          </p:cNvPr>
          <p:cNvSpPr>
            <a:spLocks noGrp="1"/>
          </p:cNvSpPr>
          <p:nvPr>
            <p:ph idx="1"/>
          </p:nvPr>
        </p:nvSpPr>
        <p:spPr>
          <a:xfrm>
            <a:off x="643467" y="1782981"/>
            <a:ext cx="10905066" cy="4393982"/>
          </a:xfrm>
        </p:spPr>
        <p:txBody>
          <a:bodyPr>
            <a:normAutofit/>
          </a:bodyPr>
          <a:lstStyle/>
          <a:p>
            <a:r>
              <a:rPr lang="en-US" sz="3200" dirty="0"/>
              <a:t>Be concise and stick to the facts.</a:t>
            </a:r>
          </a:p>
          <a:p>
            <a:r>
              <a:rPr lang="en-US" sz="3200" dirty="0"/>
              <a:t>Provide background information and context to the decision. </a:t>
            </a:r>
          </a:p>
          <a:p>
            <a:r>
              <a:rPr lang="en-US" sz="3200" dirty="0"/>
              <a:t>Be compassionate throughout but be clear.</a:t>
            </a:r>
          </a:p>
          <a:p>
            <a:r>
              <a:rPr lang="en-US" sz="3200" dirty="0"/>
              <a:t>Offer to answer any questions, either now or in the future. </a:t>
            </a:r>
          </a:p>
          <a:p>
            <a:r>
              <a:rPr lang="en-US" sz="3200" dirty="0"/>
              <a:t>Close the meeting off by ensuring they are supported and leave the door open for future questions. </a:t>
            </a:r>
            <a:endParaRPr lang="en-CA" sz="32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208306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6A2ACF65-C91D-4B4C-92AA-279248D9D628}"/>
              </a:ext>
            </a:extLst>
          </p:cNvPr>
          <p:cNvSpPr>
            <a:spLocks noGrp="1"/>
          </p:cNvSpPr>
          <p:nvPr>
            <p:ph type="title"/>
          </p:nvPr>
        </p:nvSpPr>
        <p:spPr>
          <a:xfrm>
            <a:off x="3204642" y="2353641"/>
            <a:ext cx="5782716" cy="2150719"/>
          </a:xfrm>
          <a:noFill/>
        </p:spPr>
        <p:txBody>
          <a:bodyPr vert="horz" lIns="91440" tIns="45720" rIns="91440" bIns="45720" rtlCol="0" anchor="ctr">
            <a:normAutofit fontScale="90000"/>
          </a:bodyPr>
          <a:lstStyle/>
          <a:p>
            <a:pPr algn="ctr"/>
            <a:r>
              <a:rPr lang="en-US" sz="3600" kern="1200" dirty="0">
                <a:solidFill>
                  <a:srgbClr val="080808"/>
                </a:solidFill>
                <a:latin typeface="+mj-lt"/>
                <a:ea typeface="+mj-ea"/>
                <a:cs typeface="+mj-cs"/>
              </a:rPr>
              <a:t>THANK YOU</a:t>
            </a:r>
            <a:br>
              <a:rPr lang="en-US" sz="3600" kern="1200" dirty="0">
                <a:solidFill>
                  <a:srgbClr val="080808"/>
                </a:solidFill>
                <a:latin typeface="+mj-lt"/>
                <a:ea typeface="+mj-ea"/>
                <a:cs typeface="+mj-cs"/>
              </a:rPr>
            </a:br>
            <a:br>
              <a:rPr lang="en-US" sz="3600" kern="1200" dirty="0">
                <a:solidFill>
                  <a:srgbClr val="080808"/>
                </a:solidFill>
                <a:latin typeface="+mj-lt"/>
                <a:ea typeface="+mj-ea"/>
                <a:cs typeface="+mj-cs"/>
              </a:rPr>
            </a:br>
            <a:r>
              <a:rPr lang="en-US" sz="3600" kern="1200" dirty="0">
                <a:solidFill>
                  <a:srgbClr val="080808"/>
                </a:solidFill>
                <a:latin typeface="+mj-lt"/>
                <a:ea typeface="+mj-ea"/>
                <a:cs typeface="+mj-cs"/>
              </a:rPr>
              <a:t>See also: Primer on Crown Witness </a:t>
            </a:r>
            <a:r>
              <a:rPr lang="en-US" sz="3600" dirty="0">
                <a:solidFill>
                  <a:srgbClr val="080808"/>
                </a:solidFill>
              </a:rPr>
              <a:t>Interviews and Witness Preparation in SA and IPV Cases</a:t>
            </a:r>
            <a:endParaRPr lang="en-US" sz="3600" kern="1200" dirty="0">
              <a:solidFill>
                <a:srgbClr val="080808"/>
              </a:solidFill>
              <a:latin typeface="+mj-lt"/>
              <a:ea typeface="+mj-ea"/>
              <a:cs typeface="+mj-cs"/>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666066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4C79E8E-8CEB-4D5F-A3A1-16AB2F14A8B1}"/>
              </a:ext>
            </a:extLst>
          </p:cNvPr>
          <p:cNvSpPr>
            <a:spLocks noGrp="1"/>
          </p:cNvSpPr>
          <p:nvPr>
            <p:ph type="title"/>
          </p:nvPr>
        </p:nvSpPr>
        <p:spPr>
          <a:xfrm>
            <a:off x="643467" y="321734"/>
            <a:ext cx="10905066" cy="1135737"/>
          </a:xfrm>
        </p:spPr>
        <p:txBody>
          <a:bodyPr>
            <a:normAutofit/>
          </a:bodyPr>
          <a:lstStyle/>
          <a:p>
            <a:r>
              <a:rPr lang="en-US" sz="3600" dirty="0"/>
              <a:t>The Rights of Victims Are Legislated</a:t>
            </a:r>
            <a:endParaRPr lang="en-CA" sz="3600" dirty="0"/>
          </a:p>
        </p:txBody>
      </p:sp>
      <p:sp>
        <p:nvSpPr>
          <p:cNvPr id="3" name="Content Placeholder 2">
            <a:extLst>
              <a:ext uri="{FF2B5EF4-FFF2-40B4-BE49-F238E27FC236}">
                <a16:creationId xmlns:a16="http://schemas.microsoft.com/office/drawing/2014/main" id="{EDE932A2-A77D-4C88-B898-50F741D89A02}"/>
              </a:ext>
            </a:extLst>
          </p:cNvPr>
          <p:cNvSpPr>
            <a:spLocks noGrp="1"/>
          </p:cNvSpPr>
          <p:nvPr>
            <p:ph idx="1"/>
          </p:nvPr>
        </p:nvSpPr>
        <p:spPr>
          <a:xfrm>
            <a:off x="643467" y="1782981"/>
            <a:ext cx="10905066" cy="4393982"/>
          </a:xfrm>
        </p:spPr>
        <p:txBody>
          <a:bodyPr>
            <a:normAutofit/>
          </a:bodyPr>
          <a:lstStyle/>
          <a:p>
            <a:pPr marL="0" indent="0">
              <a:buNone/>
            </a:pPr>
            <a:r>
              <a:rPr lang="en-US" sz="3600" dirty="0"/>
              <a:t>The </a:t>
            </a:r>
            <a:r>
              <a:rPr lang="en-US" sz="3600" i="1" dirty="0"/>
              <a:t>Canadian Victims’ Bill of Rights</a:t>
            </a:r>
            <a:r>
              <a:rPr lang="en-US" sz="3600" dirty="0"/>
              <a:t> includes among other rights, the right to:</a:t>
            </a:r>
          </a:p>
          <a:p>
            <a:pPr lvl="1"/>
            <a:r>
              <a:rPr lang="en-US" sz="3600" dirty="0"/>
              <a:t>Information(ss. 6-8)</a:t>
            </a:r>
          </a:p>
          <a:p>
            <a:pPr lvl="1"/>
            <a:r>
              <a:rPr lang="en-US" sz="3600" dirty="0"/>
              <a:t>Protection (ss.9-13)</a:t>
            </a:r>
          </a:p>
          <a:p>
            <a:pPr lvl="1"/>
            <a:r>
              <a:rPr lang="en-US" sz="3600" dirty="0"/>
              <a:t>Participation (ss.14-15)</a:t>
            </a:r>
          </a:p>
          <a:p>
            <a:pPr lvl="1"/>
            <a:r>
              <a:rPr lang="en-US" sz="3600" dirty="0"/>
              <a:t>Restitution (ss.16-17)</a:t>
            </a:r>
            <a:endParaRPr lang="en-CA" sz="36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637515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20AE825-521F-4325-9992-733D93F5100D}"/>
              </a:ext>
            </a:extLst>
          </p:cNvPr>
          <p:cNvSpPr>
            <a:spLocks noGrp="1"/>
          </p:cNvSpPr>
          <p:nvPr>
            <p:ph type="title"/>
          </p:nvPr>
        </p:nvSpPr>
        <p:spPr>
          <a:xfrm>
            <a:off x="643467" y="321734"/>
            <a:ext cx="10905066" cy="1135737"/>
          </a:xfrm>
        </p:spPr>
        <p:txBody>
          <a:bodyPr>
            <a:normAutofit/>
          </a:bodyPr>
          <a:lstStyle/>
          <a:p>
            <a:r>
              <a:rPr lang="en-US" sz="3600" dirty="0"/>
              <a:t>Role of the Crown </a:t>
            </a:r>
            <a:endParaRPr lang="en-CA" sz="3600" dirty="0"/>
          </a:p>
        </p:txBody>
      </p:sp>
      <p:sp>
        <p:nvSpPr>
          <p:cNvPr id="3" name="Content Placeholder 2">
            <a:extLst>
              <a:ext uri="{FF2B5EF4-FFF2-40B4-BE49-F238E27FC236}">
                <a16:creationId xmlns:a16="http://schemas.microsoft.com/office/drawing/2014/main" id="{7653EE2C-F599-43C3-9956-C421AB95EEAC}"/>
              </a:ext>
            </a:extLst>
          </p:cNvPr>
          <p:cNvSpPr>
            <a:spLocks noGrp="1"/>
          </p:cNvSpPr>
          <p:nvPr>
            <p:ph idx="1"/>
          </p:nvPr>
        </p:nvSpPr>
        <p:spPr>
          <a:xfrm>
            <a:off x="643467" y="1782981"/>
            <a:ext cx="10905066" cy="4393982"/>
          </a:xfrm>
        </p:spPr>
        <p:txBody>
          <a:bodyPr>
            <a:normAutofit/>
          </a:bodyPr>
          <a:lstStyle/>
          <a:p>
            <a:r>
              <a:rPr lang="en-US" sz="3600" dirty="0"/>
              <a:t>Our role is defined as a “minister of justice”.</a:t>
            </a:r>
          </a:p>
          <a:p>
            <a:r>
              <a:rPr lang="en-US" sz="3600" dirty="0"/>
              <a:t>This role does not preclude the notion of being a strong advocate. </a:t>
            </a:r>
          </a:p>
          <a:p>
            <a:r>
              <a:rPr lang="en-US" sz="3600" dirty="0"/>
              <a:t>We have an obligation to ensure that a fair trial is conducted.</a:t>
            </a:r>
          </a:p>
          <a:p>
            <a:r>
              <a:rPr lang="en-US" sz="3600" dirty="0"/>
              <a:t>Trial fairness includes </a:t>
            </a:r>
            <a:r>
              <a:rPr lang="en-US" sz="3600" i="1" dirty="0"/>
              <a:t>both </a:t>
            </a:r>
            <a:r>
              <a:rPr lang="en-US" sz="3600" dirty="0"/>
              <a:t>the rights of the accused and victims.</a:t>
            </a:r>
            <a:endParaRPr lang="en-CA" sz="36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460986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DE6369E-EC5E-480F-A5D2-1A5C91BC7FA7}"/>
              </a:ext>
            </a:extLst>
          </p:cNvPr>
          <p:cNvSpPr>
            <a:spLocks noGrp="1"/>
          </p:cNvSpPr>
          <p:nvPr>
            <p:ph type="title"/>
          </p:nvPr>
        </p:nvSpPr>
        <p:spPr>
          <a:xfrm>
            <a:off x="643467" y="321734"/>
            <a:ext cx="10905066" cy="1135737"/>
          </a:xfrm>
        </p:spPr>
        <p:txBody>
          <a:bodyPr>
            <a:normAutofit/>
          </a:bodyPr>
          <a:lstStyle/>
          <a:p>
            <a:r>
              <a:rPr lang="en-US" sz="3600" dirty="0"/>
              <a:t>Role of The Crown – The Introductory Meeting </a:t>
            </a:r>
            <a:endParaRPr lang="en-CA" sz="3600" dirty="0"/>
          </a:p>
        </p:txBody>
      </p:sp>
      <p:sp>
        <p:nvSpPr>
          <p:cNvPr id="3" name="Content Placeholder 2">
            <a:extLst>
              <a:ext uri="{FF2B5EF4-FFF2-40B4-BE49-F238E27FC236}">
                <a16:creationId xmlns:a16="http://schemas.microsoft.com/office/drawing/2014/main" id="{0519F4B5-2E3D-494A-8745-334AB4F0EAC5}"/>
              </a:ext>
            </a:extLst>
          </p:cNvPr>
          <p:cNvSpPr>
            <a:spLocks noGrp="1"/>
          </p:cNvSpPr>
          <p:nvPr>
            <p:ph idx="1"/>
          </p:nvPr>
        </p:nvSpPr>
        <p:spPr>
          <a:xfrm>
            <a:off x="643467" y="1226127"/>
            <a:ext cx="10905066" cy="4950836"/>
          </a:xfrm>
        </p:spPr>
        <p:txBody>
          <a:bodyPr>
            <a:noAutofit/>
          </a:bodyPr>
          <a:lstStyle/>
          <a:p>
            <a:r>
              <a:rPr lang="en-US" dirty="0"/>
              <a:t>Explain your role in the broader criminal justice system – not the victim's lawyer. </a:t>
            </a:r>
          </a:p>
          <a:p>
            <a:r>
              <a:rPr lang="en-US" dirty="0"/>
              <a:t>Make sure that they know the custody status of the accused.</a:t>
            </a:r>
          </a:p>
          <a:p>
            <a:r>
              <a:rPr lang="en-US" dirty="0"/>
              <a:t>Explain and review release conditions. </a:t>
            </a:r>
          </a:p>
          <a:p>
            <a:r>
              <a:rPr lang="en-US" dirty="0"/>
              <a:t>Address any immediate safety concerns that they have. </a:t>
            </a:r>
          </a:p>
          <a:p>
            <a:r>
              <a:rPr lang="en-US" dirty="0"/>
              <a:t>Ensure they are connected to VWAP and the Investigating Officer. </a:t>
            </a:r>
          </a:p>
          <a:p>
            <a:r>
              <a:rPr lang="en-US" dirty="0"/>
              <a:t>Ask about and acknowledge their fears and concerns.</a:t>
            </a:r>
          </a:p>
          <a:p>
            <a:r>
              <a:rPr lang="en-US" dirty="0"/>
              <a:t>Appropriately explain various supports that will be available to them if the matter goes to trial. </a:t>
            </a:r>
          </a:p>
          <a:p>
            <a:r>
              <a:rPr lang="en-US" dirty="0"/>
              <a:t>Manage expectations regarding potential outcomes. </a:t>
            </a:r>
            <a:endParaRPr lang="en-CA"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465102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Shape 26">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Rectangle 28">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Rectangle 32">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35" name="Freeform: Shape 34">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36">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1C7AA05F-A490-461C-95C7-BDFD8ADABC81}"/>
              </a:ext>
            </a:extLst>
          </p:cNvPr>
          <p:cNvSpPr>
            <a:spLocks noGrp="1"/>
          </p:cNvSpPr>
          <p:nvPr>
            <p:ph type="title"/>
          </p:nvPr>
        </p:nvSpPr>
        <p:spPr>
          <a:xfrm>
            <a:off x="3204642" y="2353641"/>
            <a:ext cx="5782716" cy="2150719"/>
          </a:xfrm>
          <a:noFill/>
        </p:spPr>
        <p:txBody>
          <a:bodyPr vert="horz" lIns="91440" tIns="45720" rIns="91440" bIns="45720" rtlCol="0" anchor="ctr">
            <a:normAutofit/>
          </a:bodyPr>
          <a:lstStyle/>
          <a:p>
            <a:pPr algn="ctr"/>
            <a:r>
              <a:rPr lang="en-US" sz="3600" kern="1200" dirty="0">
                <a:solidFill>
                  <a:srgbClr val="080808"/>
                </a:solidFill>
                <a:latin typeface="+mj-lt"/>
                <a:ea typeface="+mj-ea"/>
                <a:cs typeface="+mj-cs"/>
              </a:rPr>
              <a:t>Meetings Closer to Trial or Preliminary Hearing </a:t>
            </a:r>
          </a:p>
        </p:txBody>
      </p:sp>
      <p:sp>
        <p:nvSpPr>
          <p:cNvPr id="39" name="Freeform: Shape 38">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Rectangle 40">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195548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B32D0-40A3-41CC-8487-CAB45D07E304}"/>
              </a:ext>
            </a:extLst>
          </p:cNvPr>
          <p:cNvSpPr>
            <a:spLocks noGrp="1"/>
          </p:cNvSpPr>
          <p:nvPr>
            <p:ph type="title"/>
          </p:nvPr>
        </p:nvSpPr>
        <p:spPr/>
        <p:txBody>
          <a:bodyPr>
            <a:normAutofit/>
          </a:bodyPr>
          <a:lstStyle/>
          <a:p>
            <a:r>
              <a:rPr lang="en-US" sz="3600"/>
              <a:t>Meetings Closer to Trial or Preliminary Hearing</a:t>
            </a:r>
            <a:endParaRPr lang="en-CA" sz="3600"/>
          </a:p>
        </p:txBody>
      </p:sp>
      <p:sp>
        <p:nvSpPr>
          <p:cNvPr id="4" name="Content Placeholder 3">
            <a:extLst>
              <a:ext uri="{FF2B5EF4-FFF2-40B4-BE49-F238E27FC236}">
                <a16:creationId xmlns:a16="http://schemas.microsoft.com/office/drawing/2014/main" id="{9F95C94B-2142-4FAF-BD2C-F4F456BDD2A8}"/>
              </a:ext>
            </a:extLst>
          </p:cNvPr>
          <p:cNvSpPr>
            <a:spLocks noGrp="1"/>
          </p:cNvSpPr>
          <p:nvPr>
            <p:ph sz="half" idx="1"/>
          </p:nvPr>
        </p:nvSpPr>
        <p:spPr/>
        <p:txBody>
          <a:bodyPr/>
          <a:lstStyle/>
          <a:p>
            <a:r>
              <a:rPr lang="en-US" b="1" dirty="0"/>
              <a:t>THE VICTIM SHOULD KNOW</a:t>
            </a:r>
          </a:p>
          <a:p>
            <a:r>
              <a:rPr lang="en-US" dirty="0"/>
              <a:t>What to Expect </a:t>
            </a:r>
          </a:p>
          <a:p>
            <a:r>
              <a:rPr lang="en-US" dirty="0"/>
              <a:t>Leave Understanding The Process</a:t>
            </a:r>
          </a:p>
          <a:p>
            <a:r>
              <a:rPr lang="en-US" dirty="0"/>
              <a:t>The Available Supports</a:t>
            </a:r>
          </a:p>
          <a:p>
            <a:r>
              <a:rPr lang="en-US" dirty="0"/>
              <a:t>Limits of the Criminal Justice System </a:t>
            </a:r>
            <a:endParaRPr lang="en-CA" dirty="0"/>
          </a:p>
        </p:txBody>
      </p:sp>
      <p:sp>
        <p:nvSpPr>
          <p:cNvPr id="5" name="Content Placeholder 4">
            <a:extLst>
              <a:ext uri="{FF2B5EF4-FFF2-40B4-BE49-F238E27FC236}">
                <a16:creationId xmlns:a16="http://schemas.microsoft.com/office/drawing/2014/main" id="{A89CC967-EF39-401F-B300-FA895737EEFE}"/>
              </a:ext>
            </a:extLst>
          </p:cNvPr>
          <p:cNvSpPr>
            <a:spLocks noGrp="1"/>
          </p:cNvSpPr>
          <p:nvPr>
            <p:ph sz="half" idx="2"/>
          </p:nvPr>
        </p:nvSpPr>
        <p:spPr/>
        <p:txBody>
          <a:bodyPr/>
          <a:lstStyle/>
          <a:p>
            <a:r>
              <a:rPr lang="en-US" b="1" dirty="0"/>
              <a:t>THE CROWN SHOULD KNOW</a:t>
            </a:r>
          </a:p>
          <a:p>
            <a:r>
              <a:rPr lang="en-US" dirty="0"/>
              <a:t>Any safety issues</a:t>
            </a:r>
          </a:p>
          <a:p>
            <a:r>
              <a:rPr lang="en-US" dirty="0"/>
              <a:t>Accommodations or Special Needs</a:t>
            </a:r>
          </a:p>
          <a:p>
            <a:r>
              <a:rPr lang="en-US" dirty="0"/>
              <a:t>Cultural Variables </a:t>
            </a:r>
          </a:p>
          <a:p>
            <a:r>
              <a:rPr lang="en-US" dirty="0"/>
              <a:t>Language of Choice for Testimony</a:t>
            </a:r>
          </a:p>
        </p:txBody>
      </p:sp>
    </p:spTree>
    <p:extLst>
      <p:ext uri="{BB962C8B-B14F-4D97-AF65-F5344CB8AC3E}">
        <p14:creationId xmlns:p14="http://schemas.microsoft.com/office/powerpoint/2010/main" val="2031261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B505A71-EB1B-4904-ADDC-33C207BAD5C9}"/>
              </a:ext>
            </a:extLst>
          </p:cNvPr>
          <p:cNvSpPr>
            <a:spLocks noGrp="1"/>
          </p:cNvSpPr>
          <p:nvPr>
            <p:ph type="title"/>
          </p:nvPr>
        </p:nvSpPr>
        <p:spPr>
          <a:xfrm>
            <a:off x="643467" y="321734"/>
            <a:ext cx="10905066" cy="1135737"/>
          </a:xfrm>
        </p:spPr>
        <p:txBody>
          <a:bodyPr>
            <a:normAutofit/>
          </a:bodyPr>
          <a:lstStyle/>
          <a:p>
            <a:r>
              <a:rPr lang="en-US" sz="3600" dirty="0"/>
              <a:t>Meetings Closer to Trial or Preliminary Hearing</a:t>
            </a:r>
            <a:endParaRPr lang="en-CA" sz="3600" dirty="0"/>
          </a:p>
        </p:txBody>
      </p:sp>
      <p:sp>
        <p:nvSpPr>
          <p:cNvPr id="3" name="Content Placeholder 2">
            <a:extLst>
              <a:ext uri="{FF2B5EF4-FFF2-40B4-BE49-F238E27FC236}">
                <a16:creationId xmlns:a16="http://schemas.microsoft.com/office/drawing/2014/main" id="{17179A09-A9DD-4E0A-902C-8745FAEC6ED2}"/>
              </a:ext>
            </a:extLst>
          </p:cNvPr>
          <p:cNvSpPr>
            <a:spLocks noGrp="1"/>
          </p:cNvSpPr>
          <p:nvPr>
            <p:ph idx="1"/>
          </p:nvPr>
        </p:nvSpPr>
        <p:spPr>
          <a:xfrm>
            <a:off x="643467" y="1782981"/>
            <a:ext cx="10905066" cy="4393982"/>
          </a:xfrm>
        </p:spPr>
        <p:txBody>
          <a:bodyPr>
            <a:normAutofit/>
          </a:bodyPr>
          <a:lstStyle/>
          <a:p>
            <a:r>
              <a:rPr lang="en-US" dirty="0"/>
              <a:t>Provide An Opportunity to Review Video Statements, Written Statements, Photographs and Other Exhibits </a:t>
            </a:r>
          </a:p>
          <a:p>
            <a:r>
              <a:rPr lang="en-US" dirty="0"/>
              <a:t>Ensure Enough Time is Set Aside to Do This</a:t>
            </a:r>
          </a:p>
          <a:p>
            <a:r>
              <a:rPr lang="en-US" dirty="0"/>
              <a:t>Provide Concrete Information About The Court Process</a:t>
            </a:r>
          </a:p>
          <a:p>
            <a:r>
              <a:rPr lang="en-US" dirty="0"/>
              <a:t>Gain An Understanding Of Their Concerns</a:t>
            </a:r>
          </a:p>
          <a:p>
            <a:r>
              <a:rPr lang="en-US" dirty="0"/>
              <a:t>Answer Questions and Provide Clear Answers</a:t>
            </a:r>
          </a:p>
          <a:p>
            <a:r>
              <a:rPr lang="en-US" dirty="0"/>
              <a:t>Discuss any applications that are pending: 276/278 and appointment of counsel (N.B. – this may need to be done in advance of this meeting). </a:t>
            </a:r>
          </a:p>
          <a:p>
            <a:r>
              <a:rPr lang="en-US" dirty="0"/>
              <a:t>If Self Represented Accused – Discuss appointment of counsel </a:t>
            </a:r>
          </a:p>
          <a:p>
            <a:endParaRPr lang="en-CA"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858006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BFA2A0E-D55A-48F1-ADA5-4B0BC5152AE0}"/>
              </a:ext>
            </a:extLst>
          </p:cNvPr>
          <p:cNvSpPr>
            <a:spLocks noGrp="1"/>
          </p:cNvSpPr>
          <p:nvPr>
            <p:ph type="title"/>
          </p:nvPr>
        </p:nvSpPr>
        <p:spPr>
          <a:xfrm>
            <a:off x="643467" y="321734"/>
            <a:ext cx="10905066" cy="1135737"/>
          </a:xfrm>
        </p:spPr>
        <p:txBody>
          <a:bodyPr>
            <a:normAutofit/>
          </a:bodyPr>
          <a:lstStyle/>
          <a:p>
            <a:r>
              <a:rPr lang="en-US" sz="3600" dirty="0"/>
              <a:t>Reviewing The Evidence – A Crucial Part of Trial Prep Meetings </a:t>
            </a:r>
            <a:endParaRPr lang="en-CA" sz="3600" dirty="0"/>
          </a:p>
        </p:txBody>
      </p:sp>
      <p:sp>
        <p:nvSpPr>
          <p:cNvPr id="3" name="Content Placeholder 2">
            <a:extLst>
              <a:ext uri="{FF2B5EF4-FFF2-40B4-BE49-F238E27FC236}">
                <a16:creationId xmlns:a16="http://schemas.microsoft.com/office/drawing/2014/main" id="{1C659E4F-9F8D-412D-A589-B1993177F05A}"/>
              </a:ext>
            </a:extLst>
          </p:cNvPr>
          <p:cNvSpPr>
            <a:spLocks noGrp="1"/>
          </p:cNvSpPr>
          <p:nvPr>
            <p:ph idx="1"/>
          </p:nvPr>
        </p:nvSpPr>
        <p:spPr>
          <a:xfrm>
            <a:off x="643467" y="1782981"/>
            <a:ext cx="10905066" cy="4393982"/>
          </a:xfrm>
        </p:spPr>
        <p:txBody>
          <a:bodyPr>
            <a:normAutofit/>
          </a:bodyPr>
          <a:lstStyle/>
          <a:p>
            <a:r>
              <a:rPr lang="en-US" sz="3200" dirty="0"/>
              <a:t>Should review copies of all prior statements and exhibits.</a:t>
            </a:r>
          </a:p>
          <a:p>
            <a:r>
              <a:rPr lang="en-US" sz="3200" dirty="0"/>
              <a:t>Ensure enough time is set aside for this process. </a:t>
            </a:r>
          </a:p>
          <a:p>
            <a:r>
              <a:rPr lang="en-US" sz="3200" dirty="0"/>
              <a:t>Should be given a chance to clarify or correct anything. </a:t>
            </a:r>
          </a:p>
          <a:p>
            <a:r>
              <a:rPr lang="en-US" sz="3200" dirty="0"/>
              <a:t>Each witness must always be interviewed separately. </a:t>
            </a:r>
          </a:p>
          <a:p>
            <a:r>
              <a:rPr lang="en-US" sz="3200" dirty="0"/>
              <a:t>An officer should be present and taking notes for this process.</a:t>
            </a:r>
          </a:p>
          <a:p>
            <a:r>
              <a:rPr lang="en-US" sz="3200" dirty="0"/>
              <a:t>Ensure disclosure of anything new from these meetings. </a:t>
            </a:r>
            <a:endParaRPr lang="en-CA" sz="32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629167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93CA697-ED2A-4617-BC5C-3B9881A1D4B5}"/>
              </a:ext>
            </a:extLst>
          </p:cNvPr>
          <p:cNvSpPr>
            <a:spLocks noGrp="1"/>
          </p:cNvSpPr>
          <p:nvPr>
            <p:ph type="title"/>
          </p:nvPr>
        </p:nvSpPr>
        <p:spPr>
          <a:xfrm>
            <a:off x="643467" y="321734"/>
            <a:ext cx="10905066" cy="1135737"/>
          </a:xfrm>
        </p:spPr>
        <p:txBody>
          <a:bodyPr>
            <a:normAutofit/>
          </a:bodyPr>
          <a:lstStyle/>
          <a:p>
            <a:r>
              <a:rPr lang="en-US" sz="3600" dirty="0"/>
              <a:t>Meeting A Reluctant Witness </a:t>
            </a:r>
            <a:endParaRPr lang="en-CA" sz="3600" dirty="0"/>
          </a:p>
        </p:txBody>
      </p:sp>
      <p:sp>
        <p:nvSpPr>
          <p:cNvPr id="3" name="Content Placeholder 2">
            <a:extLst>
              <a:ext uri="{FF2B5EF4-FFF2-40B4-BE49-F238E27FC236}">
                <a16:creationId xmlns:a16="http://schemas.microsoft.com/office/drawing/2014/main" id="{AA856155-AC6D-404C-AABD-0FC810F153F4}"/>
              </a:ext>
            </a:extLst>
          </p:cNvPr>
          <p:cNvSpPr>
            <a:spLocks noGrp="1"/>
          </p:cNvSpPr>
          <p:nvPr>
            <p:ph idx="1"/>
          </p:nvPr>
        </p:nvSpPr>
        <p:spPr>
          <a:xfrm>
            <a:off x="643467" y="1782981"/>
            <a:ext cx="10905066" cy="4393982"/>
          </a:xfrm>
        </p:spPr>
        <p:txBody>
          <a:bodyPr>
            <a:normAutofit/>
          </a:bodyPr>
          <a:lstStyle/>
          <a:p>
            <a:r>
              <a:rPr lang="en-US" sz="3200" dirty="0"/>
              <a:t>Don’t make any assumptions about what is causing the witness to appear reluctant. </a:t>
            </a:r>
          </a:p>
          <a:p>
            <a:r>
              <a:rPr lang="en-US" sz="3200" dirty="0"/>
              <a:t>Keep an open mind when going into the meeting with them. </a:t>
            </a:r>
          </a:p>
          <a:p>
            <a:r>
              <a:rPr lang="en-US" sz="3200" dirty="0"/>
              <a:t>We never know until we meet with them what is motivating their reluctance. </a:t>
            </a:r>
          </a:p>
          <a:p>
            <a:r>
              <a:rPr lang="en-US" sz="3200" dirty="0"/>
              <a:t>Do NOT start these meetings by asking what you can do for them. </a:t>
            </a:r>
          </a:p>
          <a:p>
            <a:r>
              <a:rPr lang="en-US" sz="3200" dirty="0"/>
              <a:t>Instead, ask the witness what they would like to see happen? </a:t>
            </a:r>
            <a:endParaRPr lang="en-CA" sz="32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2941711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3019</Words>
  <Application>Microsoft Office PowerPoint</Application>
  <PresentationFormat>Widescreen</PresentationFormat>
  <Paragraphs>223</Paragraphs>
  <Slides>14</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Crown Witness Interviews and Witness Preparation: Sexual Assault and Intimate Partner Violence Cases</vt:lpstr>
      <vt:lpstr>The Rights of Victims Are Legislated</vt:lpstr>
      <vt:lpstr>Role of the Crown </vt:lpstr>
      <vt:lpstr>Role of The Crown – The Introductory Meeting </vt:lpstr>
      <vt:lpstr>Meetings Closer to Trial or Preliminary Hearing </vt:lpstr>
      <vt:lpstr>Meetings Closer to Trial or Preliminary Hearing</vt:lpstr>
      <vt:lpstr>Meetings Closer to Trial or Preliminary Hearing</vt:lpstr>
      <vt:lpstr>Reviewing The Evidence – A Crucial Part of Trial Prep Meetings </vt:lpstr>
      <vt:lpstr>Meeting A Reluctant Witness </vt:lpstr>
      <vt:lpstr>Resolution of A Case </vt:lpstr>
      <vt:lpstr>After A Decision or Verdict</vt:lpstr>
      <vt:lpstr>Our Job Is Not Over – Post Verdict Meetings</vt:lpstr>
      <vt:lpstr>Discussing The Outcome</vt:lpstr>
      <vt:lpstr>THANK YOU  See also: Primer on Crown Witness Interviews and Witness Preparation in SA and IPV Cases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Crown Witness Interviews and Witness Preparation: Sexual Assault and Intimate Partner Violence Cases</dc:title>
  <dc:creator>Fara</dc:creator>
  <cp:lastModifiedBy>Fara</cp:lastModifiedBy>
  <cp:revision>11</cp:revision>
  <dcterms:created xsi:type="dcterms:W3CDTF">2021-08-17T23:11:50Z</dcterms:created>
  <dcterms:modified xsi:type="dcterms:W3CDTF">2021-08-18T12:41:18Z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34a106e-6316-442c-ad35-738afd673d2b_Enabled">
    <vt:lpwstr>true</vt:lpwstr>
  </property>
  <property fmtid="{D5CDD505-2E9C-101B-9397-08002B2CF9AE}" pid="3" name="MSIP_Label_034a106e-6316-442c-ad35-738afd673d2b_SetDate">
    <vt:lpwstr>2021-08-17T23:11:50Z</vt:lpwstr>
  </property>
  <property fmtid="{D5CDD505-2E9C-101B-9397-08002B2CF9AE}" pid="4" name="MSIP_Label_034a106e-6316-442c-ad35-738afd673d2b_Method">
    <vt:lpwstr>Standard</vt:lpwstr>
  </property>
  <property fmtid="{D5CDD505-2E9C-101B-9397-08002B2CF9AE}" pid="5" name="MSIP_Label_034a106e-6316-442c-ad35-738afd673d2b_Name">
    <vt:lpwstr>034a106e-6316-442c-ad35-738afd673d2b</vt:lpwstr>
  </property>
  <property fmtid="{D5CDD505-2E9C-101B-9397-08002B2CF9AE}" pid="6" name="MSIP_Label_034a106e-6316-442c-ad35-738afd673d2b_SiteId">
    <vt:lpwstr>cddc1229-ac2a-4b97-b78a-0e5cacb5865c</vt:lpwstr>
  </property>
  <property fmtid="{D5CDD505-2E9C-101B-9397-08002B2CF9AE}" pid="7" name="MSIP_Label_034a106e-6316-442c-ad35-738afd673d2b_ActionId">
    <vt:lpwstr>acd1e557-c466-49ec-a9af-7cfeff1858a8</vt:lpwstr>
  </property>
  <property fmtid="{D5CDD505-2E9C-101B-9397-08002B2CF9AE}" pid="8" name="MSIP_Label_034a106e-6316-442c-ad35-738afd673d2b_ContentBits">
    <vt:lpwstr>0</vt:lpwstr>
  </property>
</Properties>
</file>