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95" r:id="rId3"/>
    <p:sldId id="260" r:id="rId4"/>
    <p:sldId id="257" r:id="rId5"/>
    <p:sldId id="258" r:id="rId6"/>
    <p:sldId id="261" r:id="rId7"/>
    <p:sldId id="259" r:id="rId8"/>
    <p:sldId id="267" r:id="rId9"/>
    <p:sldId id="269" r:id="rId10"/>
    <p:sldId id="272" r:id="rId11"/>
    <p:sldId id="277" r:id="rId12"/>
    <p:sldId id="291" r:id="rId13"/>
    <p:sldId id="273" r:id="rId14"/>
    <p:sldId id="268" r:id="rId15"/>
    <p:sldId id="263" r:id="rId16"/>
    <p:sldId id="264" r:id="rId17"/>
    <p:sldId id="275" r:id="rId18"/>
    <p:sldId id="292" r:id="rId19"/>
    <p:sldId id="293" r:id="rId20"/>
    <p:sldId id="284" r:id="rId21"/>
    <p:sldId id="276" r:id="rId22"/>
    <p:sldId id="294" r:id="rId23"/>
    <p:sldId id="285" r:id="rId24"/>
    <p:sldId id="274" r:id="rId25"/>
    <p:sldId id="282" r:id="rId26"/>
    <p:sldId id="288" r:id="rId27"/>
    <p:sldId id="296" r:id="rId28"/>
    <p:sldId id="279" r:id="rId29"/>
    <p:sldId id="280"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8D8613-4997-40A7-BA43-EE7D586FCF50}" v="227" dt="2023-11-02T19:54:45.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407" autoAdjust="0"/>
  </p:normalViewPr>
  <p:slideViewPr>
    <p:cSldViewPr snapToGrid="0">
      <p:cViewPr varScale="1">
        <p:scale>
          <a:sx n="68" d="100"/>
          <a:sy n="68" d="100"/>
        </p:scale>
        <p:origin x="90" y="2394"/>
      </p:cViewPr>
      <p:guideLst/>
    </p:cSldViewPr>
  </p:slideViewPr>
  <p:notesTextViewPr>
    <p:cViewPr>
      <p:scale>
        <a:sx n="1" d="1"/>
        <a:sy n="1" d="1"/>
      </p:scale>
      <p:origin x="0" y="0"/>
    </p:cViewPr>
  </p:notesTextViewPr>
  <p:notesViewPr>
    <p:cSldViewPr snapToGrid="0">
      <p:cViewPr varScale="1">
        <p:scale>
          <a:sx n="47" d="100"/>
          <a:sy n="47" d="100"/>
        </p:scale>
        <p:origin x="278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D9902-2A1B-4D79-A264-A430E1FB6513}"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8288B9FA-84FC-4901-907A-0A2966A65BAA}">
      <dgm:prSet/>
      <dgm:spPr/>
      <dgm:t>
        <a:bodyPr/>
        <a:lstStyle/>
        <a:p>
          <a:r>
            <a:rPr lang="en-US" b="0" i="0" dirty="0"/>
            <a:t>How to dress</a:t>
          </a:r>
          <a:endParaRPr lang="en-US" dirty="0"/>
        </a:p>
      </dgm:t>
    </dgm:pt>
    <dgm:pt modelId="{AACDCCA2-BF11-441E-B273-8A9A0A62E8EC}" type="parTrans" cxnId="{25A1E076-B896-4A43-823A-78B5BD0AF345}">
      <dgm:prSet/>
      <dgm:spPr/>
      <dgm:t>
        <a:bodyPr/>
        <a:lstStyle/>
        <a:p>
          <a:endParaRPr lang="en-US"/>
        </a:p>
      </dgm:t>
    </dgm:pt>
    <dgm:pt modelId="{01514C41-293E-45D2-AE20-E986F7A8DF99}" type="sibTrans" cxnId="{25A1E076-B896-4A43-823A-78B5BD0AF345}">
      <dgm:prSet/>
      <dgm:spPr/>
      <dgm:t>
        <a:bodyPr/>
        <a:lstStyle/>
        <a:p>
          <a:endParaRPr lang="en-US"/>
        </a:p>
      </dgm:t>
    </dgm:pt>
    <dgm:pt modelId="{7B2ADCE0-CCB8-474B-BB2E-D8A3311CF61E}">
      <dgm:prSet/>
      <dgm:spPr/>
      <dgm:t>
        <a:bodyPr/>
        <a:lstStyle/>
        <a:p>
          <a:r>
            <a:rPr lang="en-US" b="0" i="0" dirty="0"/>
            <a:t>Oath / affirmation</a:t>
          </a:r>
          <a:endParaRPr lang="en-US" dirty="0"/>
        </a:p>
      </dgm:t>
    </dgm:pt>
    <dgm:pt modelId="{7E768767-F29E-453D-8DF4-10130F2A107A}" type="parTrans" cxnId="{629AC0B7-48BC-43F1-A53E-260EB25C3159}">
      <dgm:prSet/>
      <dgm:spPr/>
      <dgm:t>
        <a:bodyPr/>
        <a:lstStyle/>
        <a:p>
          <a:endParaRPr lang="en-US"/>
        </a:p>
      </dgm:t>
    </dgm:pt>
    <dgm:pt modelId="{804AD1BD-20A3-40DD-B9E5-3AFBB2F731E2}" type="sibTrans" cxnId="{629AC0B7-48BC-43F1-A53E-260EB25C3159}">
      <dgm:prSet/>
      <dgm:spPr/>
      <dgm:t>
        <a:bodyPr/>
        <a:lstStyle/>
        <a:p>
          <a:endParaRPr lang="en-US"/>
        </a:p>
      </dgm:t>
    </dgm:pt>
    <dgm:pt modelId="{9AEA39DE-7547-435C-86A1-FF32AB14EC3B}">
      <dgm:prSet/>
      <dgm:spPr/>
      <dgm:t>
        <a:bodyPr/>
        <a:lstStyle/>
        <a:p>
          <a:r>
            <a:rPr lang="en-US" b="0" i="0"/>
            <a:t>Seeing the accused (if in the courtroom)</a:t>
          </a:r>
          <a:endParaRPr lang="en-US"/>
        </a:p>
      </dgm:t>
    </dgm:pt>
    <dgm:pt modelId="{9C178D51-41C5-477F-B965-F7D2B68D496B}" type="parTrans" cxnId="{E07B467A-2F5D-46CA-9CEA-6B6E195E2FC5}">
      <dgm:prSet/>
      <dgm:spPr/>
      <dgm:t>
        <a:bodyPr/>
        <a:lstStyle/>
        <a:p>
          <a:endParaRPr lang="en-US"/>
        </a:p>
      </dgm:t>
    </dgm:pt>
    <dgm:pt modelId="{1790EBC1-0172-4EB0-9EE7-BF8CD6422D89}" type="sibTrans" cxnId="{E07B467A-2F5D-46CA-9CEA-6B6E195E2FC5}">
      <dgm:prSet/>
      <dgm:spPr/>
      <dgm:t>
        <a:bodyPr/>
        <a:lstStyle/>
        <a:p>
          <a:endParaRPr lang="en-US"/>
        </a:p>
      </dgm:t>
    </dgm:pt>
    <dgm:pt modelId="{0096DA97-82B3-43FA-B24F-6C096C295E3E}">
      <dgm:prSet/>
      <dgm:spPr/>
      <dgm:t>
        <a:bodyPr/>
        <a:lstStyle/>
        <a:p>
          <a:r>
            <a:rPr lang="en-US" b="0" i="0"/>
            <a:t>Differences between examination-in-chief and cross-examination</a:t>
          </a:r>
          <a:endParaRPr lang="en-US"/>
        </a:p>
      </dgm:t>
    </dgm:pt>
    <dgm:pt modelId="{5F18F9DD-9E59-4958-AF38-9751BE14E323}" type="parTrans" cxnId="{B5B852FF-A7DD-4281-B033-8178184EDEA7}">
      <dgm:prSet/>
      <dgm:spPr/>
      <dgm:t>
        <a:bodyPr/>
        <a:lstStyle/>
        <a:p>
          <a:endParaRPr lang="en-US"/>
        </a:p>
      </dgm:t>
    </dgm:pt>
    <dgm:pt modelId="{910EC7EB-FAF3-4B75-BA5C-D14DFF570760}" type="sibTrans" cxnId="{B5B852FF-A7DD-4281-B033-8178184EDEA7}">
      <dgm:prSet/>
      <dgm:spPr/>
      <dgm:t>
        <a:bodyPr/>
        <a:lstStyle/>
        <a:p>
          <a:endParaRPr lang="en-US"/>
        </a:p>
      </dgm:t>
    </dgm:pt>
    <dgm:pt modelId="{081C91EA-A79E-439A-8EBE-D51D9C74C88C}">
      <dgm:prSet/>
      <dgm:spPr/>
      <dgm:t>
        <a:bodyPr/>
        <a:lstStyle/>
        <a:p>
          <a:r>
            <a:rPr lang="en-US" b="0" i="0"/>
            <a:t>Possibility of re-examination</a:t>
          </a:r>
          <a:endParaRPr lang="en-US"/>
        </a:p>
      </dgm:t>
    </dgm:pt>
    <dgm:pt modelId="{5D1745BD-6468-4374-ABE1-787A44594A87}" type="parTrans" cxnId="{496CF27D-DB69-4B71-AB46-40DCE946E49D}">
      <dgm:prSet/>
      <dgm:spPr/>
      <dgm:t>
        <a:bodyPr/>
        <a:lstStyle/>
        <a:p>
          <a:endParaRPr lang="en-US"/>
        </a:p>
      </dgm:t>
    </dgm:pt>
    <dgm:pt modelId="{9B4DE4E7-E1D6-47F1-BCB7-770BCB1278AF}" type="sibTrans" cxnId="{496CF27D-DB69-4B71-AB46-40DCE946E49D}">
      <dgm:prSet/>
      <dgm:spPr/>
      <dgm:t>
        <a:bodyPr/>
        <a:lstStyle/>
        <a:p>
          <a:endParaRPr lang="en-US"/>
        </a:p>
      </dgm:t>
    </dgm:pt>
    <dgm:pt modelId="{5BC809DD-2318-425A-BCAD-EE2C084B626A}">
      <dgm:prSet/>
      <dgm:spPr/>
      <dgm:t>
        <a:bodyPr/>
        <a:lstStyle/>
        <a:p>
          <a:r>
            <a:rPr lang="en-US" b="0" i="0"/>
            <a:t>Objections</a:t>
          </a:r>
          <a:endParaRPr lang="en-US"/>
        </a:p>
      </dgm:t>
    </dgm:pt>
    <dgm:pt modelId="{FF092002-99CF-4B50-917E-4FF2C002A8B3}" type="parTrans" cxnId="{739FA7D4-F653-4312-8299-FEBF75BE4529}">
      <dgm:prSet/>
      <dgm:spPr/>
      <dgm:t>
        <a:bodyPr/>
        <a:lstStyle/>
        <a:p>
          <a:endParaRPr lang="en-US"/>
        </a:p>
      </dgm:t>
    </dgm:pt>
    <dgm:pt modelId="{CFDA5A28-FA3B-4A36-8310-38A297BCE384}" type="sibTrans" cxnId="{739FA7D4-F653-4312-8299-FEBF75BE4529}">
      <dgm:prSet/>
      <dgm:spPr/>
      <dgm:t>
        <a:bodyPr/>
        <a:lstStyle/>
        <a:p>
          <a:endParaRPr lang="en-US"/>
        </a:p>
      </dgm:t>
    </dgm:pt>
    <dgm:pt modelId="{B22E926C-5409-452F-953B-18320672AC5F}" type="pres">
      <dgm:prSet presAssocID="{62BD9902-2A1B-4D79-A264-A430E1FB6513}" presName="diagram" presStyleCnt="0">
        <dgm:presLayoutVars>
          <dgm:dir/>
          <dgm:resizeHandles val="exact"/>
        </dgm:presLayoutVars>
      </dgm:prSet>
      <dgm:spPr/>
    </dgm:pt>
    <dgm:pt modelId="{C2B9D065-934E-4D41-8D19-859291234380}" type="pres">
      <dgm:prSet presAssocID="{8288B9FA-84FC-4901-907A-0A2966A65BAA}" presName="node" presStyleLbl="node1" presStyleIdx="0" presStyleCnt="6">
        <dgm:presLayoutVars>
          <dgm:bulletEnabled val="1"/>
        </dgm:presLayoutVars>
      </dgm:prSet>
      <dgm:spPr/>
    </dgm:pt>
    <dgm:pt modelId="{00D0B4DE-98DF-4690-8CCA-ED09355CA787}" type="pres">
      <dgm:prSet presAssocID="{01514C41-293E-45D2-AE20-E986F7A8DF99}" presName="sibTrans" presStyleCnt="0"/>
      <dgm:spPr/>
    </dgm:pt>
    <dgm:pt modelId="{4CEA79B4-5DB1-4AA0-8515-AA1A69F8F852}" type="pres">
      <dgm:prSet presAssocID="{7B2ADCE0-CCB8-474B-BB2E-D8A3311CF61E}" presName="node" presStyleLbl="node1" presStyleIdx="1" presStyleCnt="6">
        <dgm:presLayoutVars>
          <dgm:bulletEnabled val="1"/>
        </dgm:presLayoutVars>
      </dgm:prSet>
      <dgm:spPr/>
    </dgm:pt>
    <dgm:pt modelId="{9E20A0C3-3178-4D15-8B6F-A91BF2D55C86}" type="pres">
      <dgm:prSet presAssocID="{804AD1BD-20A3-40DD-B9E5-3AFBB2F731E2}" presName="sibTrans" presStyleCnt="0"/>
      <dgm:spPr/>
    </dgm:pt>
    <dgm:pt modelId="{90B2A0C6-120C-40F2-A4C3-B72239E8A460}" type="pres">
      <dgm:prSet presAssocID="{9AEA39DE-7547-435C-86A1-FF32AB14EC3B}" presName="node" presStyleLbl="node1" presStyleIdx="2" presStyleCnt="6">
        <dgm:presLayoutVars>
          <dgm:bulletEnabled val="1"/>
        </dgm:presLayoutVars>
      </dgm:prSet>
      <dgm:spPr/>
    </dgm:pt>
    <dgm:pt modelId="{27794F24-B37E-4DCF-8BB3-0ED934998BD4}" type="pres">
      <dgm:prSet presAssocID="{1790EBC1-0172-4EB0-9EE7-BF8CD6422D89}" presName="sibTrans" presStyleCnt="0"/>
      <dgm:spPr/>
    </dgm:pt>
    <dgm:pt modelId="{C6EBB0A7-1A48-4F2A-B92B-C157894EA79D}" type="pres">
      <dgm:prSet presAssocID="{0096DA97-82B3-43FA-B24F-6C096C295E3E}" presName="node" presStyleLbl="node1" presStyleIdx="3" presStyleCnt="6">
        <dgm:presLayoutVars>
          <dgm:bulletEnabled val="1"/>
        </dgm:presLayoutVars>
      </dgm:prSet>
      <dgm:spPr/>
    </dgm:pt>
    <dgm:pt modelId="{97F134B9-9572-4EEF-ADF7-CA28FE217BBF}" type="pres">
      <dgm:prSet presAssocID="{910EC7EB-FAF3-4B75-BA5C-D14DFF570760}" presName="sibTrans" presStyleCnt="0"/>
      <dgm:spPr/>
    </dgm:pt>
    <dgm:pt modelId="{73BEF61D-742F-447C-B75C-FF1B0002E0DF}" type="pres">
      <dgm:prSet presAssocID="{081C91EA-A79E-439A-8EBE-D51D9C74C88C}" presName="node" presStyleLbl="node1" presStyleIdx="4" presStyleCnt="6">
        <dgm:presLayoutVars>
          <dgm:bulletEnabled val="1"/>
        </dgm:presLayoutVars>
      </dgm:prSet>
      <dgm:spPr/>
    </dgm:pt>
    <dgm:pt modelId="{69B923ED-D71B-48B6-9228-E018802DD94B}" type="pres">
      <dgm:prSet presAssocID="{9B4DE4E7-E1D6-47F1-BCB7-770BCB1278AF}" presName="sibTrans" presStyleCnt="0"/>
      <dgm:spPr/>
    </dgm:pt>
    <dgm:pt modelId="{106AE325-C0DE-4C6C-B399-630DC23FD6FB}" type="pres">
      <dgm:prSet presAssocID="{5BC809DD-2318-425A-BCAD-EE2C084B626A}" presName="node" presStyleLbl="node1" presStyleIdx="5" presStyleCnt="6" custLinFactNeighborX="810" custLinFactNeighborY="-1443">
        <dgm:presLayoutVars>
          <dgm:bulletEnabled val="1"/>
        </dgm:presLayoutVars>
      </dgm:prSet>
      <dgm:spPr/>
    </dgm:pt>
  </dgm:ptLst>
  <dgm:cxnLst>
    <dgm:cxn modelId="{6FD28967-15CB-4E5D-AD99-F56EA222AE9F}" type="presOf" srcId="{5BC809DD-2318-425A-BCAD-EE2C084B626A}" destId="{106AE325-C0DE-4C6C-B399-630DC23FD6FB}" srcOrd="0" destOrd="0" presId="urn:microsoft.com/office/officeart/2005/8/layout/default"/>
    <dgm:cxn modelId="{25A1E076-B896-4A43-823A-78B5BD0AF345}" srcId="{62BD9902-2A1B-4D79-A264-A430E1FB6513}" destId="{8288B9FA-84FC-4901-907A-0A2966A65BAA}" srcOrd="0" destOrd="0" parTransId="{AACDCCA2-BF11-441E-B273-8A9A0A62E8EC}" sibTransId="{01514C41-293E-45D2-AE20-E986F7A8DF99}"/>
    <dgm:cxn modelId="{E07B467A-2F5D-46CA-9CEA-6B6E195E2FC5}" srcId="{62BD9902-2A1B-4D79-A264-A430E1FB6513}" destId="{9AEA39DE-7547-435C-86A1-FF32AB14EC3B}" srcOrd="2" destOrd="0" parTransId="{9C178D51-41C5-477F-B965-F7D2B68D496B}" sibTransId="{1790EBC1-0172-4EB0-9EE7-BF8CD6422D89}"/>
    <dgm:cxn modelId="{496CF27D-DB69-4B71-AB46-40DCE946E49D}" srcId="{62BD9902-2A1B-4D79-A264-A430E1FB6513}" destId="{081C91EA-A79E-439A-8EBE-D51D9C74C88C}" srcOrd="4" destOrd="0" parTransId="{5D1745BD-6468-4374-ABE1-787A44594A87}" sibTransId="{9B4DE4E7-E1D6-47F1-BCB7-770BCB1278AF}"/>
    <dgm:cxn modelId="{F8A46793-B321-40AB-90B6-2C428130DB6B}" type="presOf" srcId="{0096DA97-82B3-43FA-B24F-6C096C295E3E}" destId="{C6EBB0A7-1A48-4F2A-B92B-C157894EA79D}" srcOrd="0" destOrd="0" presId="urn:microsoft.com/office/officeart/2005/8/layout/default"/>
    <dgm:cxn modelId="{629AC0B7-48BC-43F1-A53E-260EB25C3159}" srcId="{62BD9902-2A1B-4D79-A264-A430E1FB6513}" destId="{7B2ADCE0-CCB8-474B-BB2E-D8A3311CF61E}" srcOrd="1" destOrd="0" parTransId="{7E768767-F29E-453D-8DF4-10130F2A107A}" sibTransId="{804AD1BD-20A3-40DD-B9E5-3AFBB2F731E2}"/>
    <dgm:cxn modelId="{1E2516BB-AC48-4425-8AC4-F5381061D6AD}" type="presOf" srcId="{9AEA39DE-7547-435C-86A1-FF32AB14EC3B}" destId="{90B2A0C6-120C-40F2-A4C3-B72239E8A460}" srcOrd="0" destOrd="0" presId="urn:microsoft.com/office/officeart/2005/8/layout/default"/>
    <dgm:cxn modelId="{EB6FEAC3-F7FC-47F2-AA38-6F8D98643657}" type="presOf" srcId="{7B2ADCE0-CCB8-474B-BB2E-D8A3311CF61E}" destId="{4CEA79B4-5DB1-4AA0-8515-AA1A69F8F852}" srcOrd="0" destOrd="0" presId="urn:microsoft.com/office/officeart/2005/8/layout/default"/>
    <dgm:cxn modelId="{B3A148CD-FB27-4046-92CE-3CC260FECEA1}" type="presOf" srcId="{62BD9902-2A1B-4D79-A264-A430E1FB6513}" destId="{B22E926C-5409-452F-953B-18320672AC5F}" srcOrd="0" destOrd="0" presId="urn:microsoft.com/office/officeart/2005/8/layout/default"/>
    <dgm:cxn modelId="{739FA7D4-F653-4312-8299-FEBF75BE4529}" srcId="{62BD9902-2A1B-4D79-A264-A430E1FB6513}" destId="{5BC809DD-2318-425A-BCAD-EE2C084B626A}" srcOrd="5" destOrd="0" parTransId="{FF092002-99CF-4B50-917E-4FF2C002A8B3}" sibTransId="{CFDA5A28-FA3B-4A36-8310-38A297BCE384}"/>
    <dgm:cxn modelId="{0E06D6DE-59DC-4615-B25B-0904F770C503}" type="presOf" srcId="{081C91EA-A79E-439A-8EBE-D51D9C74C88C}" destId="{73BEF61D-742F-447C-B75C-FF1B0002E0DF}" srcOrd="0" destOrd="0" presId="urn:microsoft.com/office/officeart/2005/8/layout/default"/>
    <dgm:cxn modelId="{BBFC2FF1-CC05-4BCD-9654-67B4B5881BEA}" type="presOf" srcId="{8288B9FA-84FC-4901-907A-0A2966A65BAA}" destId="{C2B9D065-934E-4D41-8D19-859291234380}" srcOrd="0" destOrd="0" presId="urn:microsoft.com/office/officeart/2005/8/layout/default"/>
    <dgm:cxn modelId="{B5B852FF-A7DD-4281-B033-8178184EDEA7}" srcId="{62BD9902-2A1B-4D79-A264-A430E1FB6513}" destId="{0096DA97-82B3-43FA-B24F-6C096C295E3E}" srcOrd="3" destOrd="0" parTransId="{5F18F9DD-9E59-4958-AF38-9751BE14E323}" sibTransId="{910EC7EB-FAF3-4B75-BA5C-D14DFF570760}"/>
    <dgm:cxn modelId="{FB31EC93-85D7-4899-91DA-53852706A20C}" type="presParOf" srcId="{B22E926C-5409-452F-953B-18320672AC5F}" destId="{C2B9D065-934E-4D41-8D19-859291234380}" srcOrd="0" destOrd="0" presId="urn:microsoft.com/office/officeart/2005/8/layout/default"/>
    <dgm:cxn modelId="{7BE4D473-5873-4BAC-BE1E-D59C22F16A1C}" type="presParOf" srcId="{B22E926C-5409-452F-953B-18320672AC5F}" destId="{00D0B4DE-98DF-4690-8CCA-ED09355CA787}" srcOrd="1" destOrd="0" presId="urn:microsoft.com/office/officeart/2005/8/layout/default"/>
    <dgm:cxn modelId="{07C7BB44-3ED1-47B6-AA62-2A6463352D22}" type="presParOf" srcId="{B22E926C-5409-452F-953B-18320672AC5F}" destId="{4CEA79B4-5DB1-4AA0-8515-AA1A69F8F852}" srcOrd="2" destOrd="0" presId="urn:microsoft.com/office/officeart/2005/8/layout/default"/>
    <dgm:cxn modelId="{E6A4B24E-04AD-4A0C-BB12-09B204C8B241}" type="presParOf" srcId="{B22E926C-5409-452F-953B-18320672AC5F}" destId="{9E20A0C3-3178-4D15-8B6F-A91BF2D55C86}" srcOrd="3" destOrd="0" presId="urn:microsoft.com/office/officeart/2005/8/layout/default"/>
    <dgm:cxn modelId="{64F45987-4B35-41AC-9085-02690B614DC7}" type="presParOf" srcId="{B22E926C-5409-452F-953B-18320672AC5F}" destId="{90B2A0C6-120C-40F2-A4C3-B72239E8A460}" srcOrd="4" destOrd="0" presId="urn:microsoft.com/office/officeart/2005/8/layout/default"/>
    <dgm:cxn modelId="{DBE1212E-E820-4B1A-A72E-96F88BF71775}" type="presParOf" srcId="{B22E926C-5409-452F-953B-18320672AC5F}" destId="{27794F24-B37E-4DCF-8BB3-0ED934998BD4}" srcOrd="5" destOrd="0" presId="urn:microsoft.com/office/officeart/2005/8/layout/default"/>
    <dgm:cxn modelId="{8405CE88-2CD8-4D8D-8AC1-9E95EFEBAB25}" type="presParOf" srcId="{B22E926C-5409-452F-953B-18320672AC5F}" destId="{C6EBB0A7-1A48-4F2A-B92B-C157894EA79D}" srcOrd="6" destOrd="0" presId="urn:microsoft.com/office/officeart/2005/8/layout/default"/>
    <dgm:cxn modelId="{11E020AD-6DA4-4289-B174-A14787A6362F}" type="presParOf" srcId="{B22E926C-5409-452F-953B-18320672AC5F}" destId="{97F134B9-9572-4EEF-ADF7-CA28FE217BBF}" srcOrd="7" destOrd="0" presId="urn:microsoft.com/office/officeart/2005/8/layout/default"/>
    <dgm:cxn modelId="{E175F260-8373-4375-AE04-2B8F4632D8CB}" type="presParOf" srcId="{B22E926C-5409-452F-953B-18320672AC5F}" destId="{73BEF61D-742F-447C-B75C-FF1B0002E0DF}" srcOrd="8" destOrd="0" presId="urn:microsoft.com/office/officeart/2005/8/layout/default"/>
    <dgm:cxn modelId="{E38D179E-53B1-4CAD-ABA8-EA7DDA634B65}" type="presParOf" srcId="{B22E926C-5409-452F-953B-18320672AC5F}" destId="{69B923ED-D71B-48B6-9228-E018802DD94B}" srcOrd="9" destOrd="0" presId="urn:microsoft.com/office/officeart/2005/8/layout/default"/>
    <dgm:cxn modelId="{5CA5D274-0D62-4B94-B0A3-7F8B9C10BBEB}" type="presParOf" srcId="{B22E926C-5409-452F-953B-18320672AC5F}" destId="{106AE325-C0DE-4C6C-B399-630DC23FD6F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68789E-1FFB-4834-B8AD-9CA6EDD32090}"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9A9FC037-19DF-4841-8929-B2E2F371504E}">
      <dgm:prSet/>
      <dgm:spPr/>
      <dgm:t>
        <a:bodyPr/>
        <a:lstStyle/>
        <a:p>
          <a:r>
            <a:rPr lang="en-US" b="0" i="0"/>
            <a:t>Take your time</a:t>
          </a:r>
          <a:endParaRPr lang="en-US"/>
        </a:p>
      </dgm:t>
    </dgm:pt>
    <dgm:pt modelId="{F386ED09-84E3-4F49-B358-506E72793EA2}" type="parTrans" cxnId="{E320AF5B-A87C-446A-83B3-28379B97D04C}">
      <dgm:prSet/>
      <dgm:spPr/>
      <dgm:t>
        <a:bodyPr/>
        <a:lstStyle/>
        <a:p>
          <a:endParaRPr lang="en-US"/>
        </a:p>
      </dgm:t>
    </dgm:pt>
    <dgm:pt modelId="{0CF981A2-95B6-4449-927E-9B833EB6C532}" type="sibTrans" cxnId="{E320AF5B-A87C-446A-83B3-28379B97D04C}">
      <dgm:prSet/>
      <dgm:spPr/>
      <dgm:t>
        <a:bodyPr/>
        <a:lstStyle/>
        <a:p>
          <a:endParaRPr lang="en-US"/>
        </a:p>
      </dgm:t>
    </dgm:pt>
    <dgm:pt modelId="{4A32104E-83FD-4CBC-930B-0FB22E902657}">
      <dgm:prSet/>
      <dgm:spPr/>
      <dgm:t>
        <a:bodyPr/>
        <a:lstStyle/>
        <a:p>
          <a:r>
            <a:rPr lang="en-US" b="0" i="0"/>
            <a:t>Ask for breaks (if necessary)</a:t>
          </a:r>
          <a:endParaRPr lang="en-US"/>
        </a:p>
      </dgm:t>
    </dgm:pt>
    <dgm:pt modelId="{1E028876-ACD7-4517-B3F0-90B404C858C4}" type="parTrans" cxnId="{C7583530-A373-497D-AE45-AD752318E523}">
      <dgm:prSet/>
      <dgm:spPr/>
      <dgm:t>
        <a:bodyPr/>
        <a:lstStyle/>
        <a:p>
          <a:endParaRPr lang="en-US"/>
        </a:p>
      </dgm:t>
    </dgm:pt>
    <dgm:pt modelId="{9B3F2D42-AF77-4ABA-A920-719A83C05EC2}" type="sibTrans" cxnId="{C7583530-A373-497D-AE45-AD752318E523}">
      <dgm:prSet/>
      <dgm:spPr/>
      <dgm:t>
        <a:bodyPr/>
        <a:lstStyle/>
        <a:p>
          <a:endParaRPr lang="en-US"/>
        </a:p>
      </dgm:t>
    </dgm:pt>
    <dgm:pt modelId="{3FF7A86A-6074-4C7B-8722-32C621FE7F15}">
      <dgm:prSet/>
      <dgm:spPr/>
      <dgm:t>
        <a:bodyPr/>
        <a:lstStyle/>
        <a:p>
          <a:r>
            <a:rPr lang="en-US" b="0" i="0" dirty="0"/>
            <a:t>You control the pace</a:t>
          </a:r>
          <a:endParaRPr lang="en-US" dirty="0"/>
        </a:p>
      </dgm:t>
    </dgm:pt>
    <dgm:pt modelId="{77C7C36B-A5A1-4BBD-B335-7158D0C36CA2}" type="parTrans" cxnId="{BCFAFEDE-C29D-47FA-89FA-04D32641E9F9}">
      <dgm:prSet/>
      <dgm:spPr/>
      <dgm:t>
        <a:bodyPr/>
        <a:lstStyle/>
        <a:p>
          <a:endParaRPr lang="en-US"/>
        </a:p>
      </dgm:t>
    </dgm:pt>
    <dgm:pt modelId="{023FEE13-B56E-409B-9BE5-F6F7B733F6E1}" type="sibTrans" cxnId="{BCFAFEDE-C29D-47FA-89FA-04D32641E9F9}">
      <dgm:prSet/>
      <dgm:spPr/>
      <dgm:t>
        <a:bodyPr/>
        <a:lstStyle/>
        <a:p>
          <a:endParaRPr lang="en-US"/>
        </a:p>
      </dgm:t>
    </dgm:pt>
    <dgm:pt modelId="{8EC0663C-259A-4AD4-B070-A94126F2E2F1}">
      <dgm:prSet/>
      <dgm:spPr/>
      <dgm:t>
        <a:bodyPr/>
        <a:lstStyle/>
        <a:p>
          <a:r>
            <a:rPr lang="en-US" b="0" i="0"/>
            <a:t>LISTEN</a:t>
          </a:r>
          <a:endParaRPr lang="en-US"/>
        </a:p>
      </dgm:t>
    </dgm:pt>
    <dgm:pt modelId="{77C65021-84D1-4A06-ACF7-6127C4C37EC3}" type="parTrans" cxnId="{12F1D6B1-4046-4A35-91FC-A8A2A8CE748E}">
      <dgm:prSet/>
      <dgm:spPr/>
      <dgm:t>
        <a:bodyPr/>
        <a:lstStyle/>
        <a:p>
          <a:endParaRPr lang="en-US"/>
        </a:p>
      </dgm:t>
    </dgm:pt>
    <dgm:pt modelId="{7B9DC96F-09B2-4245-BA38-C850BC3E3593}" type="sibTrans" cxnId="{12F1D6B1-4046-4A35-91FC-A8A2A8CE748E}">
      <dgm:prSet/>
      <dgm:spPr/>
      <dgm:t>
        <a:bodyPr/>
        <a:lstStyle/>
        <a:p>
          <a:endParaRPr lang="en-US"/>
        </a:p>
      </dgm:t>
    </dgm:pt>
    <dgm:pt modelId="{C60236A9-62B1-4DB0-B503-D737644266EB}">
      <dgm:prSet/>
      <dgm:spPr/>
      <dgm:t>
        <a:bodyPr/>
        <a:lstStyle/>
        <a:p>
          <a:r>
            <a:rPr lang="en-US" b="0" i="0"/>
            <a:t>If you don’t understand, ask</a:t>
          </a:r>
          <a:endParaRPr lang="en-US"/>
        </a:p>
      </dgm:t>
    </dgm:pt>
    <dgm:pt modelId="{7D490387-99B0-40F0-8C40-59A523E793D5}" type="parTrans" cxnId="{C24BDACF-4AAD-4C8C-A126-AD486942293E}">
      <dgm:prSet/>
      <dgm:spPr/>
      <dgm:t>
        <a:bodyPr/>
        <a:lstStyle/>
        <a:p>
          <a:endParaRPr lang="en-US"/>
        </a:p>
      </dgm:t>
    </dgm:pt>
    <dgm:pt modelId="{DF92C93E-4EA7-4FDD-AFF0-7BC1A05003F6}" type="sibTrans" cxnId="{C24BDACF-4AAD-4C8C-A126-AD486942293E}">
      <dgm:prSet/>
      <dgm:spPr/>
      <dgm:t>
        <a:bodyPr/>
        <a:lstStyle/>
        <a:p>
          <a:endParaRPr lang="en-US"/>
        </a:p>
      </dgm:t>
    </dgm:pt>
    <dgm:pt modelId="{8AAD2BB0-103B-43A2-9B95-B6596F85720A}">
      <dgm:prSet/>
      <dgm:spPr/>
      <dgm:t>
        <a:bodyPr/>
        <a:lstStyle/>
        <a:p>
          <a:r>
            <a:rPr lang="en-US" b="0" i="0"/>
            <a:t>If you don’t know, don’t guess</a:t>
          </a:r>
          <a:endParaRPr lang="en-US"/>
        </a:p>
      </dgm:t>
    </dgm:pt>
    <dgm:pt modelId="{92C1BB98-A478-423C-A836-CC05AAB967C3}" type="parTrans" cxnId="{323DB9AD-D53D-4471-8CCD-1A1898914FCF}">
      <dgm:prSet/>
      <dgm:spPr/>
      <dgm:t>
        <a:bodyPr/>
        <a:lstStyle/>
        <a:p>
          <a:endParaRPr lang="en-US"/>
        </a:p>
      </dgm:t>
    </dgm:pt>
    <dgm:pt modelId="{BC632919-046D-4350-A94A-22673DF705F9}" type="sibTrans" cxnId="{323DB9AD-D53D-4471-8CCD-1A1898914FCF}">
      <dgm:prSet/>
      <dgm:spPr/>
      <dgm:t>
        <a:bodyPr/>
        <a:lstStyle/>
        <a:p>
          <a:endParaRPr lang="en-US"/>
        </a:p>
      </dgm:t>
    </dgm:pt>
    <dgm:pt modelId="{0ECB6DA6-9692-49C1-A4C7-BF90EA89075C}">
      <dgm:prSet/>
      <dgm:spPr/>
      <dgm:t>
        <a:bodyPr/>
        <a:lstStyle/>
        <a:p>
          <a:r>
            <a:rPr lang="en-US" b="0" i="0"/>
            <a:t>If you are sure, stand your ground</a:t>
          </a:r>
          <a:endParaRPr lang="en-US"/>
        </a:p>
      </dgm:t>
    </dgm:pt>
    <dgm:pt modelId="{6A2C4EAB-22A8-4613-8DC5-CD014EB8EA87}" type="parTrans" cxnId="{FCA2397C-6CB1-4074-B159-C360872638E6}">
      <dgm:prSet/>
      <dgm:spPr/>
      <dgm:t>
        <a:bodyPr/>
        <a:lstStyle/>
        <a:p>
          <a:endParaRPr lang="en-US"/>
        </a:p>
      </dgm:t>
    </dgm:pt>
    <dgm:pt modelId="{7D0C9F8D-F392-4C37-B57A-1F1FACF3154C}" type="sibTrans" cxnId="{FCA2397C-6CB1-4074-B159-C360872638E6}">
      <dgm:prSet/>
      <dgm:spPr/>
      <dgm:t>
        <a:bodyPr/>
        <a:lstStyle/>
        <a:p>
          <a:endParaRPr lang="en-US"/>
        </a:p>
      </dgm:t>
    </dgm:pt>
    <dgm:pt modelId="{8F436596-E149-4DEE-9F11-82174D9C889C}">
      <dgm:prSet/>
      <dgm:spPr/>
      <dgm:t>
        <a:bodyPr/>
        <a:lstStyle/>
        <a:p>
          <a:r>
            <a:rPr lang="en-US" b="0" i="0"/>
            <a:t>No wrong answers (besides guesses and lies)</a:t>
          </a:r>
          <a:endParaRPr lang="en-US"/>
        </a:p>
      </dgm:t>
    </dgm:pt>
    <dgm:pt modelId="{44F2F56D-86B5-4F8D-B361-455B82FFB449}" type="parTrans" cxnId="{C4A3B53D-16C1-4D44-ACB4-53985402C76D}">
      <dgm:prSet/>
      <dgm:spPr/>
      <dgm:t>
        <a:bodyPr/>
        <a:lstStyle/>
        <a:p>
          <a:endParaRPr lang="en-US"/>
        </a:p>
      </dgm:t>
    </dgm:pt>
    <dgm:pt modelId="{5FC13E16-EC67-414B-904A-3288BC2A1836}" type="sibTrans" cxnId="{C4A3B53D-16C1-4D44-ACB4-53985402C76D}">
      <dgm:prSet/>
      <dgm:spPr/>
      <dgm:t>
        <a:bodyPr/>
        <a:lstStyle/>
        <a:p>
          <a:endParaRPr lang="en-US"/>
        </a:p>
      </dgm:t>
    </dgm:pt>
    <dgm:pt modelId="{75A53D4B-D89F-44BC-85BB-136F4A693213}">
      <dgm:prSet/>
      <dgm:spPr/>
      <dgm:t>
        <a:bodyPr/>
        <a:lstStyle/>
        <a:p>
          <a:r>
            <a:rPr lang="en-US" b="0" i="0"/>
            <a:t>Do not OVERTHINK!</a:t>
          </a:r>
          <a:endParaRPr lang="en-US"/>
        </a:p>
      </dgm:t>
    </dgm:pt>
    <dgm:pt modelId="{3B682A6A-F36E-447A-8E5B-9DFF8285CC80}" type="parTrans" cxnId="{D006D45F-B9D4-47FE-BD70-0757FAB36712}">
      <dgm:prSet/>
      <dgm:spPr/>
      <dgm:t>
        <a:bodyPr/>
        <a:lstStyle/>
        <a:p>
          <a:endParaRPr lang="en-US"/>
        </a:p>
      </dgm:t>
    </dgm:pt>
    <dgm:pt modelId="{5E7890E6-B82F-4FC8-A2BD-CBB4BC2518D0}" type="sibTrans" cxnId="{D006D45F-B9D4-47FE-BD70-0757FAB36712}">
      <dgm:prSet/>
      <dgm:spPr/>
      <dgm:t>
        <a:bodyPr/>
        <a:lstStyle/>
        <a:p>
          <a:endParaRPr lang="en-US"/>
        </a:p>
      </dgm:t>
    </dgm:pt>
    <dgm:pt modelId="{DADADF68-229D-4213-856A-159242337B2C}">
      <dgm:prSet/>
      <dgm:spPr/>
      <dgm:t>
        <a:bodyPr/>
        <a:lstStyle/>
        <a:p>
          <a:r>
            <a:rPr lang="en-US" b="0" i="0"/>
            <a:t>Stick to the questions</a:t>
          </a:r>
          <a:endParaRPr lang="en-US"/>
        </a:p>
      </dgm:t>
    </dgm:pt>
    <dgm:pt modelId="{D24CA43E-C39D-4DDF-8A35-C6EC05DEA808}" type="parTrans" cxnId="{E08CB584-D950-46C4-81B8-83C33223F02F}">
      <dgm:prSet/>
      <dgm:spPr/>
      <dgm:t>
        <a:bodyPr/>
        <a:lstStyle/>
        <a:p>
          <a:endParaRPr lang="en-US"/>
        </a:p>
      </dgm:t>
    </dgm:pt>
    <dgm:pt modelId="{5624192F-3574-4085-8D53-D26B74A8EB52}" type="sibTrans" cxnId="{E08CB584-D950-46C4-81B8-83C33223F02F}">
      <dgm:prSet/>
      <dgm:spPr/>
      <dgm:t>
        <a:bodyPr/>
        <a:lstStyle/>
        <a:p>
          <a:endParaRPr lang="en-US"/>
        </a:p>
      </dgm:t>
    </dgm:pt>
    <dgm:pt modelId="{429C591B-EEB7-488D-A086-1741AA83DE79}">
      <dgm:prSet/>
      <dgm:spPr/>
      <dgm:t>
        <a:bodyPr/>
        <a:lstStyle/>
        <a:p>
          <a:r>
            <a:rPr lang="en-US" b="0" i="0"/>
            <a:t>Let the Crown worry about the narrative</a:t>
          </a:r>
          <a:endParaRPr lang="en-US"/>
        </a:p>
      </dgm:t>
    </dgm:pt>
    <dgm:pt modelId="{6E35E8D0-9E03-4FA1-B4CF-16FE2407B366}" type="parTrans" cxnId="{6D53CF69-1C9D-4D63-9E2A-2A7D2C18D1F1}">
      <dgm:prSet/>
      <dgm:spPr/>
      <dgm:t>
        <a:bodyPr/>
        <a:lstStyle/>
        <a:p>
          <a:endParaRPr lang="en-US"/>
        </a:p>
      </dgm:t>
    </dgm:pt>
    <dgm:pt modelId="{029F16C2-12AA-498C-9266-696E6FF0E6DF}" type="sibTrans" cxnId="{6D53CF69-1C9D-4D63-9E2A-2A7D2C18D1F1}">
      <dgm:prSet/>
      <dgm:spPr/>
      <dgm:t>
        <a:bodyPr/>
        <a:lstStyle/>
        <a:p>
          <a:endParaRPr lang="en-US"/>
        </a:p>
      </dgm:t>
    </dgm:pt>
    <dgm:pt modelId="{D4E7E947-AE26-4587-8CC9-4B39F293866C}">
      <dgm:prSet/>
      <dgm:spPr/>
      <dgm:t>
        <a:bodyPr/>
        <a:lstStyle/>
        <a:p>
          <a:r>
            <a:rPr lang="en-US" b="0" i="0"/>
            <a:t>Hearsay</a:t>
          </a:r>
          <a:endParaRPr lang="en-US"/>
        </a:p>
      </dgm:t>
    </dgm:pt>
    <dgm:pt modelId="{F2BB257E-B050-4F7E-8DCB-72A887587F69}" type="parTrans" cxnId="{61984A0A-4A80-4D00-850F-40DBC179410A}">
      <dgm:prSet/>
      <dgm:spPr/>
      <dgm:t>
        <a:bodyPr/>
        <a:lstStyle/>
        <a:p>
          <a:endParaRPr lang="en-US"/>
        </a:p>
      </dgm:t>
    </dgm:pt>
    <dgm:pt modelId="{15D8B201-20D5-4F8E-94CB-3FBDD3BFE0D9}" type="sibTrans" cxnId="{61984A0A-4A80-4D00-850F-40DBC179410A}">
      <dgm:prSet/>
      <dgm:spPr/>
      <dgm:t>
        <a:bodyPr/>
        <a:lstStyle/>
        <a:p>
          <a:endParaRPr lang="en-US"/>
        </a:p>
      </dgm:t>
    </dgm:pt>
    <dgm:pt modelId="{6DB1AF87-F866-4FBB-A48A-9D45153E4A2E}" type="pres">
      <dgm:prSet presAssocID="{FD68789E-1FFB-4834-B8AD-9CA6EDD32090}" presName="diagram" presStyleCnt="0">
        <dgm:presLayoutVars>
          <dgm:dir/>
          <dgm:resizeHandles val="exact"/>
        </dgm:presLayoutVars>
      </dgm:prSet>
      <dgm:spPr/>
    </dgm:pt>
    <dgm:pt modelId="{43A49B8D-3267-4E19-B1DC-9121E06E2E67}" type="pres">
      <dgm:prSet presAssocID="{9A9FC037-19DF-4841-8929-B2E2F371504E}" presName="node" presStyleLbl="node1" presStyleIdx="0" presStyleCnt="12">
        <dgm:presLayoutVars>
          <dgm:bulletEnabled val="1"/>
        </dgm:presLayoutVars>
      </dgm:prSet>
      <dgm:spPr/>
    </dgm:pt>
    <dgm:pt modelId="{FF539E1A-920E-44F0-A646-A964F2BFF1B6}" type="pres">
      <dgm:prSet presAssocID="{0CF981A2-95B6-4449-927E-9B833EB6C532}" presName="sibTrans" presStyleCnt="0"/>
      <dgm:spPr/>
    </dgm:pt>
    <dgm:pt modelId="{A15FB301-947C-453D-B2B3-18ED4C603D34}" type="pres">
      <dgm:prSet presAssocID="{4A32104E-83FD-4CBC-930B-0FB22E902657}" presName="node" presStyleLbl="node1" presStyleIdx="1" presStyleCnt="12">
        <dgm:presLayoutVars>
          <dgm:bulletEnabled val="1"/>
        </dgm:presLayoutVars>
      </dgm:prSet>
      <dgm:spPr/>
    </dgm:pt>
    <dgm:pt modelId="{163AF5E3-A02A-4369-8F26-772B75A8B86A}" type="pres">
      <dgm:prSet presAssocID="{9B3F2D42-AF77-4ABA-A920-719A83C05EC2}" presName="sibTrans" presStyleCnt="0"/>
      <dgm:spPr/>
    </dgm:pt>
    <dgm:pt modelId="{20B968FF-1AC5-49ED-B083-BED6B203EA8F}" type="pres">
      <dgm:prSet presAssocID="{3FF7A86A-6074-4C7B-8722-32C621FE7F15}" presName="node" presStyleLbl="node1" presStyleIdx="2" presStyleCnt="12">
        <dgm:presLayoutVars>
          <dgm:bulletEnabled val="1"/>
        </dgm:presLayoutVars>
      </dgm:prSet>
      <dgm:spPr/>
    </dgm:pt>
    <dgm:pt modelId="{55CF140B-3F38-42CF-94D0-86FE49CA6788}" type="pres">
      <dgm:prSet presAssocID="{023FEE13-B56E-409B-9BE5-F6F7B733F6E1}" presName="sibTrans" presStyleCnt="0"/>
      <dgm:spPr/>
    </dgm:pt>
    <dgm:pt modelId="{548FCED4-BF1D-435A-A818-63C94976ECC9}" type="pres">
      <dgm:prSet presAssocID="{8EC0663C-259A-4AD4-B070-A94126F2E2F1}" presName="node" presStyleLbl="node1" presStyleIdx="3" presStyleCnt="12">
        <dgm:presLayoutVars>
          <dgm:bulletEnabled val="1"/>
        </dgm:presLayoutVars>
      </dgm:prSet>
      <dgm:spPr/>
    </dgm:pt>
    <dgm:pt modelId="{369EF414-4742-4019-AB2A-51F78C92BB93}" type="pres">
      <dgm:prSet presAssocID="{7B9DC96F-09B2-4245-BA38-C850BC3E3593}" presName="sibTrans" presStyleCnt="0"/>
      <dgm:spPr/>
    </dgm:pt>
    <dgm:pt modelId="{1C2DE199-98AE-4ADF-8C14-6B41E5D8E635}" type="pres">
      <dgm:prSet presAssocID="{C60236A9-62B1-4DB0-B503-D737644266EB}" presName="node" presStyleLbl="node1" presStyleIdx="4" presStyleCnt="12">
        <dgm:presLayoutVars>
          <dgm:bulletEnabled val="1"/>
        </dgm:presLayoutVars>
      </dgm:prSet>
      <dgm:spPr/>
    </dgm:pt>
    <dgm:pt modelId="{412B9E49-F0DC-4049-B4BB-9B5E7E0CBCA7}" type="pres">
      <dgm:prSet presAssocID="{DF92C93E-4EA7-4FDD-AFF0-7BC1A05003F6}" presName="sibTrans" presStyleCnt="0"/>
      <dgm:spPr/>
    </dgm:pt>
    <dgm:pt modelId="{64435C4E-64B3-4620-A566-B8849D5D6A2F}" type="pres">
      <dgm:prSet presAssocID="{8AAD2BB0-103B-43A2-9B95-B6596F85720A}" presName="node" presStyleLbl="node1" presStyleIdx="5" presStyleCnt="12">
        <dgm:presLayoutVars>
          <dgm:bulletEnabled val="1"/>
        </dgm:presLayoutVars>
      </dgm:prSet>
      <dgm:spPr/>
    </dgm:pt>
    <dgm:pt modelId="{BDC17734-3FCC-42C4-98EF-0A86A27FA9EF}" type="pres">
      <dgm:prSet presAssocID="{BC632919-046D-4350-A94A-22673DF705F9}" presName="sibTrans" presStyleCnt="0"/>
      <dgm:spPr/>
    </dgm:pt>
    <dgm:pt modelId="{19C98D3D-1EF3-4867-9AC7-2D5B63537FCE}" type="pres">
      <dgm:prSet presAssocID="{0ECB6DA6-9692-49C1-A4C7-BF90EA89075C}" presName="node" presStyleLbl="node1" presStyleIdx="6" presStyleCnt="12">
        <dgm:presLayoutVars>
          <dgm:bulletEnabled val="1"/>
        </dgm:presLayoutVars>
      </dgm:prSet>
      <dgm:spPr/>
    </dgm:pt>
    <dgm:pt modelId="{B15508C5-3B58-42BC-ACC1-DCF715549699}" type="pres">
      <dgm:prSet presAssocID="{7D0C9F8D-F392-4C37-B57A-1F1FACF3154C}" presName="sibTrans" presStyleCnt="0"/>
      <dgm:spPr/>
    </dgm:pt>
    <dgm:pt modelId="{A348509B-490C-4E60-96C6-E455449074BA}" type="pres">
      <dgm:prSet presAssocID="{8F436596-E149-4DEE-9F11-82174D9C889C}" presName="node" presStyleLbl="node1" presStyleIdx="7" presStyleCnt="12">
        <dgm:presLayoutVars>
          <dgm:bulletEnabled val="1"/>
        </dgm:presLayoutVars>
      </dgm:prSet>
      <dgm:spPr/>
    </dgm:pt>
    <dgm:pt modelId="{6638ACE5-E0A2-43FC-870A-3BD4E67B8535}" type="pres">
      <dgm:prSet presAssocID="{5FC13E16-EC67-414B-904A-3288BC2A1836}" presName="sibTrans" presStyleCnt="0"/>
      <dgm:spPr/>
    </dgm:pt>
    <dgm:pt modelId="{1CA48453-8F5C-465D-9E05-428A07F5DAC3}" type="pres">
      <dgm:prSet presAssocID="{75A53D4B-D89F-44BC-85BB-136F4A693213}" presName="node" presStyleLbl="node1" presStyleIdx="8" presStyleCnt="12">
        <dgm:presLayoutVars>
          <dgm:bulletEnabled val="1"/>
        </dgm:presLayoutVars>
      </dgm:prSet>
      <dgm:spPr/>
    </dgm:pt>
    <dgm:pt modelId="{CE97E105-716F-4B55-9562-BBBBD7862EF2}" type="pres">
      <dgm:prSet presAssocID="{5E7890E6-B82F-4FC8-A2BD-CBB4BC2518D0}" presName="sibTrans" presStyleCnt="0"/>
      <dgm:spPr/>
    </dgm:pt>
    <dgm:pt modelId="{539680B9-0142-45C8-8C87-18A1DABDD863}" type="pres">
      <dgm:prSet presAssocID="{DADADF68-229D-4213-856A-159242337B2C}" presName="node" presStyleLbl="node1" presStyleIdx="9" presStyleCnt="12">
        <dgm:presLayoutVars>
          <dgm:bulletEnabled val="1"/>
        </dgm:presLayoutVars>
      </dgm:prSet>
      <dgm:spPr/>
    </dgm:pt>
    <dgm:pt modelId="{D901C542-3014-40CC-BA18-40EEADE25513}" type="pres">
      <dgm:prSet presAssocID="{5624192F-3574-4085-8D53-D26B74A8EB52}" presName="sibTrans" presStyleCnt="0"/>
      <dgm:spPr/>
    </dgm:pt>
    <dgm:pt modelId="{ECD3075F-3337-4F7C-BDAE-6BD05A74682F}" type="pres">
      <dgm:prSet presAssocID="{429C591B-EEB7-488D-A086-1741AA83DE79}" presName="node" presStyleLbl="node1" presStyleIdx="10" presStyleCnt="12">
        <dgm:presLayoutVars>
          <dgm:bulletEnabled val="1"/>
        </dgm:presLayoutVars>
      </dgm:prSet>
      <dgm:spPr/>
    </dgm:pt>
    <dgm:pt modelId="{67073FED-3EB1-451F-B33E-32E680C980B8}" type="pres">
      <dgm:prSet presAssocID="{029F16C2-12AA-498C-9266-696E6FF0E6DF}" presName="sibTrans" presStyleCnt="0"/>
      <dgm:spPr/>
    </dgm:pt>
    <dgm:pt modelId="{6C381191-1018-4054-A343-B75219FDB67C}" type="pres">
      <dgm:prSet presAssocID="{D4E7E947-AE26-4587-8CC9-4B39F293866C}" presName="node" presStyleLbl="node1" presStyleIdx="11" presStyleCnt="12">
        <dgm:presLayoutVars>
          <dgm:bulletEnabled val="1"/>
        </dgm:presLayoutVars>
      </dgm:prSet>
      <dgm:spPr/>
    </dgm:pt>
  </dgm:ptLst>
  <dgm:cxnLst>
    <dgm:cxn modelId="{61984A0A-4A80-4D00-850F-40DBC179410A}" srcId="{FD68789E-1FFB-4834-B8AD-9CA6EDD32090}" destId="{D4E7E947-AE26-4587-8CC9-4B39F293866C}" srcOrd="11" destOrd="0" parTransId="{F2BB257E-B050-4F7E-8DCB-72A887587F69}" sibTransId="{15D8B201-20D5-4F8E-94CB-3FBDD3BFE0D9}"/>
    <dgm:cxn modelId="{C7583530-A373-497D-AE45-AD752318E523}" srcId="{FD68789E-1FFB-4834-B8AD-9CA6EDD32090}" destId="{4A32104E-83FD-4CBC-930B-0FB22E902657}" srcOrd="1" destOrd="0" parTransId="{1E028876-ACD7-4517-B3F0-90B404C858C4}" sibTransId="{9B3F2D42-AF77-4ABA-A920-719A83C05EC2}"/>
    <dgm:cxn modelId="{C4A3B53D-16C1-4D44-ACB4-53985402C76D}" srcId="{FD68789E-1FFB-4834-B8AD-9CA6EDD32090}" destId="{8F436596-E149-4DEE-9F11-82174D9C889C}" srcOrd="7" destOrd="0" parTransId="{44F2F56D-86B5-4F8D-B361-455B82FFB449}" sibTransId="{5FC13E16-EC67-414B-904A-3288BC2A1836}"/>
    <dgm:cxn modelId="{E320AF5B-A87C-446A-83B3-28379B97D04C}" srcId="{FD68789E-1FFB-4834-B8AD-9CA6EDD32090}" destId="{9A9FC037-19DF-4841-8929-B2E2F371504E}" srcOrd="0" destOrd="0" parTransId="{F386ED09-84E3-4F49-B358-506E72793EA2}" sibTransId="{0CF981A2-95B6-4449-927E-9B833EB6C532}"/>
    <dgm:cxn modelId="{D006D45F-B9D4-47FE-BD70-0757FAB36712}" srcId="{FD68789E-1FFB-4834-B8AD-9CA6EDD32090}" destId="{75A53D4B-D89F-44BC-85BB-136F4A693213}" srcOrd="8" destOrd="0" parTransId="{3B682A6A-F36E-447A-8E5B-9DFF8285CC80}" sibTransId="{5E7890E6-B82F-4FC8-A2BD-CBB4BC2518D0}"/>
    <dgm:cxn modelId="{6D53CF69-1C9D-4D63-9E2A-2A7D2C18D1F1}" srcId="{FD68789E-1FFB-4834-B8AD-9CA6EDD32090}" destId="{429C591B-EEB7-488D-A086-1741AA83DE79}" srcOrd="10" destOrd="0" parTransId="{6E35E8D0-9E03-4FA1-B4CF-16FE2407B366}" sibTransId="{029F16C2-12AA-498C-9266-696E6FF0E6DF}"/>
    <dgm:cxn modelId="{69980F58-3191-4307-8305-CC7A0BE77136}" type="presOf" srcId="{D4E7E947-AE26-4587-8CC9-4B39F293866C}" destId="{6C381191-1018-4054-A343-B75219FDB67C}" srcOrd="0" destOrd="0" presId="urn:microsoft.com/office/officeart/2005/8/layout/default"/>
    <dgm:cxn modelId="{B42C515A-B19E-4BD0-A422-6D294E6F22B8}" type="presOf" srcId="{8AAD2BB0-103B-43A2-9B95-B6596F85720A}" destId="{64435C4E-64B3-4620-A566-B8849D5D6A2F}" srcOrd="0" destOrd="0" presId="urn:microsoft.com/office/officeart/2005/8/layout/default"/>
    <dgm:cxn modelId="{FCA2397C-6CB1-4074-B159-C360872638E6}" srcId="{FD68789E-1FFB-4834-B8AD-9CA6EDD32090}" destId="{0ECB6DA6-9692-49C1-A4C7-BF90EA89075C}" srcOrd="6" destOrd="0" parTransId="{6A2C4EAB-22A8-4613-8DC5-CD014EB8EA87}" sibTransId="{7D0C9F8D-F392-4C37-B57A-1F1FACF3154C}"/>
    <dgm:cxn modelId="{E08CB584-D950-46C4-81B8-83C33223F02F}" srcId="{FD68789E-1FFB-4834-B8AD-9CA6EDD32090}" destId="{DADADF68-229D-4213-856A-159242337B2C}" srcOrd="9" destOrd="0" parTransId="{D24CA43E-C39D-4DDF-8A35-C6EC05DEA808}" sibTransId="{5624192F-3574-4085-8D53-D26B74A8EB52}"/>
    <dgm:cxn modelId="{4A6D4E88-6A71-41DB-AE38-CB51BC2B42F1}" type="presOf" srcId="{3FF7A86A-6074-4C7B-8722-32C621FE7F15}" destId="{20B968FF-1AC5-49ED-B083-BED6B203EA8F}" srcOrd="0" destOrd="0" presId="urn:microsoft.com/office/officeart/2005/8/layout/default"/>
    <dgm:cxn modelId="{1BB58C90-1FF0-4A7D-8525-287B2D3E5AB3}" type="presOf" srcId="{FD68789E-1FFB-4834-B8AD-9CA6EDD32090}" destId="{6DB1AF87-F866-4FBB-A48A-9D45153E4A2E}" srcOrd="0" destOrd="0" presId="urn:microsoft.com/office/officeart/2005/8/layout/default"/>
    <dgm:cxn modelId="{6936F4A6-9415-405B-8882-5F8914B6C0E7}" type="presOf" srcId="{4A32104E-83FD-4CBC-930B-0FB22E902657}" destId="{A15FB301-947C-453D-B2B3-18ED4C603D34}" srcOrd="0" destOrd="0" presId="urn:microsoft.com/office/officeart/2005/8/layout/default"/>
    <dgm:cxn modelId="{198A6EAB-D2C6-48A4-98E0-B59D0DC9480F}" type="presOf" srcId="{9A9FC037-19DF-4841-8929-B2E2F371504E}" destId="{43A49B8D-3267-4E19-B1DC-9121E06E2E67}" srcOrd="0" destOrd="0" presId="urn:microsoft.com/office/officeart/2005/8/layout/default"/>
    <dgm:cxn modelId="{323DB9AD-D53D-4471-8CCD-1A1898914FCF}" srcId="{FD68789E-1FFB-4834-B8AD-9CA6EDD32090}" destId="{8AAD2BB0-103B-43A2-9B95-B6596F85720A}" srcOrd="5" destOrd="0" parTransId="{92C1BB98-A478-423C-A836-CC05AAB967C3}" sibTransId="{BC632919-046D-4350-A94A-22673DF705F9}"/>
    <dgm:cxn modelId="{12F1D6B1-4046-4A35-91FC-A8A2A8CE748E}" srcId="{FD68789E-1FFB-4834-B8AD-9CA6EDD32090}" destId="{8EC0663C-259A-4AD4-B070-A94126F2E2F1}" srcOrd="3" destOrd="0" parTransId="{77C65021-84D1-4A06-ACF7-6127C4C37EC3}" sibTransId="{7B9DC96F-09B2-4245-BA38-C850BC3E3593}"/>
    <dgm:cxn modelId="{812889B6-70D7-43A7-BE02-26E085C90495}" type="presOf" srcId="{0ECB6DA6-9692-49C1-A4C7-BF90EA89075C}" destId="{19C98D3D-1EF3-4867-9AC7-2D5B63537FCE}" srcOrd="0" destOrd="0" presId="urn:microsoft.com/office/officeart/2005/8/layout/default"/>
    <dgm:cxn modelId="{284467BC-183A-4BD6-8067-C661B3EDBE2F}" type="presOf" srcId="{C60236A9-62B1-4DB0-B503-D737644266EB}" destId="{1C2DE199-98AE-4ADF-8C14-6B41E5D8E635}" srcOrd="0" destOrd="0" presId="urn:microsoft.com/office/officeart/2005/8/layout/default"/>
    <dgm:cxn modelId="{45329FC8-CC76-4D8D-A247-683995C09B05}" type="presOf" srcId="{8F436596-E149-4DEE-9F11-82174D9C889C}" destId="{A348509B-490C-4E60-96C6-E455449074BA}" srcOrd="0" destOrd="0" presId="urn:microsoft.com/office/officeart/2005/8/layout/default"/>
    <dgm:cxn modelId="{C24BDACF-4AAD-4C8C-A126-AD486942293E}" srcId="{FD68789E-1FFB-4834-B8AD-9CA6EDD32090}" destId="{C60236A9-62B1-4DB0-B503-D737644266EB}" srcOrd="4" destOrd="0" parTransId="{7D490387-99B0-40F0-8C40-59A523E793D5}" sibTransId="{DF92C93E-4EA7-4FDD-AFF0-7BC1A05003F6}"/>
    <dgm:cxn modelId="{BCFAFEDE-C29D-47FA-89FA-04D32641E9F9}" srcId="{FD68789E-1FFB-4834-B8AD-9CA6EDD32090}" destId="{3FF7A86A-6074-4C7B-8722-32C621FE7F15}" srcOrd="2" destOrd="0" parTransId="{77C7C36B-A5A1-4BBD-B335-7158D0C36CA2}" sibTransId="{023FEE13-B56E-409B-9BE5-F6F7B733F6E1}"/>
    <dgm:cxn modelId="{70549CE2-3D8B-4673-947B-65E32D71EDEC}" type="presOf" srcId="{DADADF68-229D-4213-856A-159242337B2C}" destId="{539680B9-0142-45C8-8C87-18A1DABDD863}" srcOrd="0" destOrd="0" presId="urn:microsoft.com/office/officeart/2005/8/layout/default"/>
    <dgm:cxn modelId="{CFA82EF7-53F9-4330-BECA-4C40247ADD6C}" type="presOf" srcId="{429C591B-EEB7-488D-A086-1741AA83DE79}" destId="{ECD3075F-3337-4F7C-BDAE-6BD05A74682F}" srcOrd="0" destOrd="0" presId="urn:microsoft.com/office/officeart/2005/8/layout/default"/>
    <dgm:cxn modelId="{C68CC4F7-8CA7-4131-8ECA-D894C78E9289}" type="presOf" srcId="{75A53D4B-D89F-44BC-85BB-136F4A693213}" destId="{1CA48453-8F5C-465D-9E05-428A07F5DAC3}" srcOrd="0" destOrd="0" presId="urn:microsoft.com/office/officeart/2005/8/layout/default"/>
    <dgm:cxn modelId="{16A251FB-B1A3-4D5E-A327-8BBDCAF8C6DF}" type="presOf" srcId="{8EC0663C-259A-4AD4-B070-A94126F2E2F1}" destId="{548FCED4-BF1D-435A-A818-63C94976ECC9}" srcOrd="0" destOrd="0" presId="urn:microsoft.com/office/officeart/2005/8/layout/default"/>
    <dgm:cxn modelId="{36A91FC6-882C-41D8-A275-3D3B26CD0979}" type="presParOf" srcId="{6DB1AF87-F866-4FBB-A48A-9D45153E4A2E}" destId="{43A49B8D-3267-4E19-B1DC-9121E06E2E67}" srcOrd="0" destOrd="0" presId="urn:microsoft.com/office/officeart/2005/8/layout/default"/>
    <dgm:cxn modelId="{FBE42FB2-CECD-4B0B-9445-1E7A3F0C99CA}" type="presParOf" srcId="{6DB1AF87-F866-4FBB-A48A-9D45153E4A2E}" destId="{FF539E1A-920E-44F0-A646-A964F2BFF1B6}" srcOrd="1" destOrd="0" presId="urn:microsoft.com/office/officeart/2005/8/layout/default"/>
    <dgm:cxn modelId="{A8A6A73D-178D-4027-87F7-CF1DEB597808}" type="presParOf" srcId="{6DB1AF87-F866-4FBB-A48A-9D45153E4A2E}" destId="{A15FB301-947C-453D-B2B3-18ED4C603D34}" srcOrd="2" destOrd="0" presId="urn:microsoft.com/office/officeart/2005/8/layout/default"/>
    <dgm:cxn modelId="{2D254849-DAC2-48FD-B76E-536A232661A8}" type="presParOf" srcId="{6DB1AF87-F866-4FBB-A48A-9D45153E4A2E}" destId="{163AF5E3-A02A-4369-8F26-772B75A8B86A}" srcOrd="3" destOrd="0" presId="urn:microsoft.com/office/officeart/2005/8/layout/default"/>
    <dgm:cxn modelId="{4C75083D-5C8C-428C-80B1-D809CC7927FE}" type="presParOf" srcId="{6DB1AF87-F866-4FBB-A48A-9D45153E4A2E}" destId="{20B968FF-1AC5-49ED-B083-BED6B203EA8F}" srcOrd="4" destOrd="0" presId="urn:microsoft.com/office/officeart/2005/8/layout/default"/>
    <dgm:cxn modelId="{9FA10EC0-B1EF-4A5F-91AB-658A0CECB525}" type="presParOf" srcId="{6DB1AF87-F866-4FBB-A48A-9D45153E4A2E}" destId="{55CF140B-3F38-42CF-94D0-86FE49CA6788}" srcOrd="5" destOrd="0" presId="urn:microsoft.com/office/officeart/2005/8/layout/default"/>
    <dgm:cxn modelId="{B4FEFD8D-D015-4660-8F2F-EAEE63EF8FCB}" type="presParOf" srcId="{6DB1AF87-F866-4FBB-A48A-9D45153E4A2E}" destId="{548FCED4-BF1D-435A-A818-63C94976ECC9}" srcOrd="6" destOrd="0" presId="urn:microsoft.com/office/officeart/2005/8/layout/default"/>
    <dgm:cxn modelId="{BBB53101-70CF-47A3-9E6A-742E1EFC7C6C}" type="presParOf" srcId="{6DB1AF87-F866-4FBB-A48A-9D45153E4A2E}" destId="{369EF414-4742-4019-AB2A-51F78C92BB93}" srcOrd="7" destOrd="0" presId="urn:microsoft.com/office/officeart/2005/8/layout/default"/>
    <dgm:cxn modelId="{79FF07A1-7377-4070-84AF-CECAEC807FAC}" type="presParOf" srcId="{6DB1AF87-F866-4FBB-A48A-9D45153E4A2E}" destId="{1C2DE199-98AE-4ADF-8C14-6B41E5D8E635}" srcOrd="8" destOrd="0" presId="urn:microsoft.com/office/officeart/2005/8/layout/default"/>
    <dgm:cxn modelId="{ECAA8CE0-FEF4-4B88-9417-25A41A867FCC}" type="presParOf" srcId="{6DB1AF87-F866-4FBB-A48A-9D45153E4A2E}" destId="{412B9E49-F0DC-4049-B4BB-9B5E7E0CBCA7}" srcOrd="9" destOrd="0" presId="urn:microsoft.com/office/officeart/2005/8/layout/default"/>
    <dgm:cxn modelId="{1CC5B197-2F21-424A-909F-34F865CA281A}" type="presParOf" srcId="{6DB1AF87-F866-4FBB-A48A-9D45153E4A2E}" destId="{64435C4E-64B3-4620-A566-B8849D5D6A2F}" srcOrd="10" destOrd="0" presId="urn:microsoft.com/office/officeart/2005/8/layout/default"/>
    <dgm:cxn modelId="{F81840C8-C926-478A-B2E0-50BEDD506D0F}" type="presParOf" srcId="{6DB1AF87-F866-4FBB-A48A-9D45153E4A2E}" destId="{BDC17734-3FCC-42C4-98EF-0A86A27FA9EF}" srcOrd="11" destOrd="0" presId="urn:microsoft.com/office/officeart/2005/8/layout/default"/>
    <dgm:cxn modelId="{C0F5AC81-9F26-4249-9263-28E88FBFCB98}" type="presParOf" srcId="{6DB1AF87-F866-4FBB-A48A-9D45153E4A2E}" destId="{19C98D3D-1EF3-4867-9AC7-2D5B63537FCE}" srcOrd="12" destOrd="0" presId="urn:microsoft.com/office/officeart/2005/8/layout/default"/>
    <dgm:cxn modelId="{E17ECAB9-A877-48E0-A5BD-DE6370A56E6B}" type="presParOf" srcId="{6DB1AF87-F866-4FBB-A48A-9D45153E4A2E}" destId="{B15508C5-3B58-42BC-ACC1-DCF715549699}" srcOrd="13" destOrd="0" presId="urn:microsoft.com/office/officeart/2005/8/layout/default"/>
    <dgm:cxn modelId="{4C9ADB77-A49B-4445-AF26-DA050EA46BDE}" type="presParOf" srcId="{6DB1AF87-F866-4FBB-A48A-9D45153E4A2E}" destId="{A348509B-490C-4E60-96C6-E455449074BA}" srcOrd="14" destOrd="0" presId="urn:microsoft.com/office/officeart/2005/8/layout/default"/>
    <dgm:cxn modelId="{917A7E7D-CE65-4B4D-8853-EFEF04B55208}" type="presParOf" srcId="{6DB1AF87-F866-4FBB-A48A-9D45153E4A2E}" destId="{6638ACE5-E0A2-43FC-870A-3BD4E67B8535}" srcOrd="15" destOrd="0" presId="urn:microsoft.com/office/officeart/2005/8/layout/default"/>
    <dgm:cxn modelId="{DE6F15DD-2CF3-4157-B4C6-13989659BDD8}" type="presParOf" srcId="{6DB1AF87-F866-4FBB-A48A-9D45153E4A2E}" destId="{1CA48453-8F5C-465D-9E05-428A07F5DAC3}" srcOrd="16" destOrd="0" presId="urn:microsoft.com/office/officeart/2005/8/layout/default"/>
    <dgm:cxn modelId="{9D2BC253-C103-4A89-B0EE-18D5017F8145}" type="presParOf" srcId="{6DB1AF87-F866-4FBB-A48A-9D45153E4A2E}" destId="{CE97E105-716F-4B55-9562-BBBBD7862EF2}" srcOrd="17" destOrd="0" presId="urn:microsoft.com/office/officeart/2005/8/layout/default"/>
    <dgm:cxn modelId="{D751C525-2178-4048-BF8B-ED5999043A2F}" type="presParOf" srcId="{6DB1AF87-F866-4FBB-A48A-9D45153E4A2E}" destId="{539680B9-0142-45C8-8C87-18A1DABDD863}" srcOrd="18" destOrd="0" presId="urn:microsoft.com/office/officeart/2005/8/layout/default"/>
    <dgm:cxn modelId="{3CBAACAD-70AA-422B-9A88-F4DCE7AE1D91}" type="presParOf" srcId="{6DB1AF87-F866-4FBB-A48A-9D45153E4A2E}" destId="{D901C542-3014-40CC-BA18-40EEADE25513}" srcOrd="19" destOrd="0" presId="urn:microsoft.com/office/officeart/2005/8/layout/default"/>
    <dgm:cxn modelId="{A8D2B5B8-50AE-4090-9F2A-C122CE26996D}" type="presParOf" srcId="{6DB1AF87-F866-4FBB-A48A-9D45153E4A2E}" destId="{ECD3075F-3337-4F7C-BDAE-6BD05A74682F}" srcOrd="20" destOrd="0" presId="urn:microsoft.com/office/officeart/2005/8/layout/default"/>
    <dgm:cxn modelId="{D9D0EB79-FACB-4A80-A95A-B7530830158A}" type="presParOf" srcId="{6DB1AF87-F866-4FBB-A48A-9D45153E4A2E}" destId="{67073FED-3EB1-451F-B33E-32E680C980B8}" srcOrd="21" destOrd="0" presId="urn:microsoft.com/office/officeart/2005/8/layout/default"/>
    <dgm:cxn modelId="{66EA846C-2565-4342-8429-0655E23E9BE9}" type="presParOf" srcId="{6DB1AF87-F866-4FBB-A48A-9D45153E4A2E}" destId="{6C381191-1018-4054-A343-B75219FDB67C}" srcOrd="2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9D065-934E-4D41-8D19-859291234380}">
      <dsp:nvSpPr>
        <dsp:cNvPr id="0" name=""/>
        <dsp:cNvSpPr/>
      </dsp:nvSpPr>
      <dsp:spPr>
        <a:xfrm>
          <a:off x="1015177" y="490"/>
          <a:ext cx="2373446" cy="1424067"/>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How to dress</a:t>
          </a:r>
          <a:endParaRPr lang="en-US" sz="1800" kern="1200" dirty="0"/>
        </a:p>
      </dsp:txBody>
      <dsp:txXfrm>
        <a:off x="1015177" y="490"/>
        <a:ext cx="2373446" cy="1424067"/>
      </dsp:txXfrm>
    </dsp:sp>
    <dsp:sp modelId="{4CEA79B4-5DB1-4AA0-8515-AA1A69F8F852}">
      <dsp:nvSpPr>
        <dsp:cNvPr id="0" name=""/>
        <dsp:cNvSpPr/>
      </dsp:nvSpPr>
      <dsp:spPr>
        <a:xfrm>
          <a:off x="3625968" y="490"/>
          <a:ext cx="2373446" cy="1424067"/>
        </a:xfrm>
        <a:prstGeom prst="rect">
          <a:avLst/>
        </a:prstGeom>
        <a:gradFill rotWithShape="0">
          <a:gsLst>
            <a:gs pos="0">
              <a:schemeClr val="accent5">
                <a:hueOff val="487685"/>
                <a:satOff val="-3889"/>
                <a:lumOff val="-2941"/>
                <a:alphaOff val="0"/>
                <a:tint val="98000"/>
                <a:lumMod val="114000"/>
              </a:schemeClr>
            </a:gs>
            <a:gs pos="100000">
              <a:schemeClr val="accent5">
                <a:hueOff val="487685"/>
                <a:satOff val="-3889"/>
                <a:lumOff val="-294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Oath / affirmation</a:t>
          </a:r>
          <a:endParaRPr lang="en-US" sz="1800" kern="1200" dirty="0"/>
        </a:p>
      </dsp:txBody>
      <dsp:txXfrm>
        <a:off x="3625968" y="490"/>
        <a:ext cx="2373446" cy="1424067"/>
      </dsp:txXfrm>
    </dsp:sp>
    <dsp:sp modelId="{90B2A0C6-120C-40F2-A4C3-B72239E8A460}">
      <dsp:nvSpPr>
        <dsp:cNvPr id="0" name=""/>
        <dsp:cNvSpPr/>
      </dsp:nvSpPr>
      <dsp:spPr>
        <a:xfrm>
          <a:off x="6236759" y="490"/>
          <a:ext cx="2373446" cy="1424067"/>
        </a:xfrm>
        <a:prstGeom prst="rect">
          <a:avLst/>
        </a:prstGeom>
        <a:gradFill rotWithShape="0">
          <a:gsLst>
            <a:gs pos="0">
              <a:schemeClr val="accent5">
                <a:hueOff val="975370"/>
                <a:satOff val="-7777"/>
                <a:lumOff val="-5882"/>
                <a:alphaOff val="0"/>
                <a:tint val="98000"/>
                <a:lumMod val="114000"/>
              </a:schemeClr>
            </a:gs>
            <a:gs pos="100000">
              <a:schemeClr val="accent5">
                <a:hueOff val="975370"/>
                <a:satOff val="-7777"/>
                <a:lumOff val="-588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Seeing the accused (if in the courtroom)</a:t>
          </a:r>
          <a:endParaRPr lang="en-US" sz="1800" kern="1200"/>
        </a:p>
      </dsp:txBody>
      <dsp:txXfrm>
        <a:off x="6236759" y="490"/>
        <a:ext cx="2373446" cy="1424067"/>
      </dsp:txXfrm>
    </dsp:sp>
    <dsp:sp modelId="{C6EBB0A7-1A48-4F2A-B92B-C157894EA79D}">
      <dsp:nvSpPr>
        <dsp:cNvPr id="0" name=""/>
        <dsp:cNvSpPr/>
      </dsp:nvSpPr>
      <dsp:spPr>
        <a:xfrm>
          <a:off x="1015177" y="1661902"/>
          <a:ext cx="2373446" cy="1424067"/>
        </a:xfrm>
        <a:prstGeom prst="rect">
          <a:avLst/>
        </a:prstGeom>
        <a:gradFill rotWithShape="0">
          <a:gsLst>
            <a:gs pos="0">
              <a:schemeClr val="accent5">
                <a:hueOff val="1463055"/>
                <a:satOff val="-11666"/>
                <a:lumOff val="-8823"/>
                <a:alphaOff val="0"/>
                <a:tint val="98000"/>
                <a:lumMod val="114000"/>
              </a:schemeClr>
            </a:gs>
            <a:gs pos="100000">
              <a:schemeClr val="accent5">
                <a:hueOff val="1463055"/>
                <a:satOff val="-11666"/>
                <a:lumOff val="-882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Differences between examination-in-chief and cross-examination</a:t>
          </a:r>
          <a:endParaRPr lang="en-US" sz="1800" kern="1200"/>
        </a:p>
      </dsp:txBody>
      <dsp:txXfrm>
        <a:off x="1015177" y="1661902"/>
        <a:ext cx="2373446" cy="1424067"/>
      </dsp:txXfrm>
    </dsp:sp>
    <dsp:sp modelId="{73BEF61D-742F-447C-B75C-FF1B0002E0DF}">
      <dsp:nvSpPr>
        <dsp:cNvPr id="0" name=""/>
        <dsp:cNvSpPr/>
      </dsp:nvSpPr>
      <dsp:spPr>
        <a:xfrm>
          <a:off x="3625968" y="1661902"/>
          <a:ext cx="2373446" cy="1424067"/>
        </a:xfrm>
        <a:prstGeom prst="rect">
          <a:avLst/>
        </a:prstGeom>
        <a:gradFill rotWithShape="0">
          <a:gsLst>
            <a:gs pos="0">
              <a:schemeClr val="accent5">
                <a:hueOff val="1950740"/>
                <a:satOff val="-15554"/>
                <a:lumOff val="-11764"/>
                <a:alphaOff val="0"/>
                <a:tint val="98000"/>
                <a:lumMod val="114000"/>
              </a:schemeClr>
            </a:gs>
            <a:gs pos="100000">
              <a:schemeClr val="accent5">
                <a:hueOff val="1950740"/>
                <a:satOff val="-15554"/>
                <a:lumOff val="-1176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Possibility of re-examination</a:t>
          </a:r>
          <a:endParaRPr lang="en-US" sz="1800" kern="1200"/>
        </a:p>
      </dsp:txBody>
      <dsp:txXfrm>
        <a:off x="3625968" y="1661902"/>
        <a:ext cx="2373446" cy="1424067"/>
      </dsp:txXfrm>
    </dsp:sp>
    <dsp:sp modelId="{106AE325-C0DE-4C6C-B399-630DC23FD6FB}">
      <dsp:nvSpPr>
        <dsp:cNvPr id="0" name=""/>
        <dsp:cNvSpPr/>
      </dsp:nvSpPr>
      <dsp:spPr>
        <a:xfrm>
          <a:off x="6255984" y="1641353"/>
          <a:ext cx="2373446" cy="1424067"/>
        </a:xfrm>
        <a:prstGeom prst="rect">
          <a:avLst/>
        </a:prstGeom>
        <a:gradFill rotWithShape="0">
          <a:gsLst>
            <a:gs pos="0">
              <a:schemeClr val="accent5">
                <a:hueOff val="2438425"/>
                <a:satOff val="-19443"/>
                <a:lumOff val="-14705"/>
                <a:alphaOff val="0"/>
                <a:tint val="98000"/>
                <a:lumMod val="114000"/>
              </a:schemeClr>
            </a:gs>
            <a:gs pos="100000">
              <a:schemeClr val="accent5">
                <a:hueOff val="2438425"/>
                <a:satOff val="-19443"/>
                <a:lumOff val="-1470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Objections</a:t>
          </a:r>
          <a:endParaRPr lang="en-US" sz="1800" kern="1200"/>
        </a:p>
      </dsp:txBody>
      <dsp:txXfrm>
        <a:off x="6255984" y="1641353"/>
        <a:ext cx="2373446" cy="1424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49B8D-3267-4E19-B1DC-9121E06E2E67}">
      <dsp:nvSpPr>
        <dsp:cNvPr id="0" name=""/>
        <dsp:cNvSpPr/>
      </dsp:nvSpPr>
      <dsp:spPr>
        <a:xfrm>
          <a:off x="193635" y="580"/>
          <a:ext cx="1710761" cy="1026456"/>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Take your time</a:t>
          </a:r>
          <a:endParaRPr lang="en-US" sz="1500" kern="1200"/>
        </a:p>
      </dsp:txBody>
      <dsp:txXfrm>
        <a:off x="193635" y="580"/>
        <a:ext cx="1710761" cy="1026456"/>
      </dsp:txXfrm>
    </dsp:sp>
    <dsp:sp modelId="{A15FB301-947C-453D-B2B3-18ED4C603D34}">
      <dsp:nvSpPr>
        <dsp:cNvPr id="0" name=""/>
        <dsp:cNvSpPr/>
      </dsp:nvSpPr>
      <dsp:spPr>
        <a:xfrm>
          <a:off x="2075473" y="580"/>
          <a:ext cx="1710761" cy="1026456"/>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Ask for breaks (if necessary)</a:t>
          </a:r>
          <a:endParaRPr lang="en-US" sz="1500" kern="1200"/>
        </a:p>
      </dsp:txBody>
      <dsp:txXfrm>
        <a:off x="2075473" y="580"/>
        <a:ext cx="1710761" cy="1026456"/>
      </dsp:txXfrm>
    </dsp:sp>
    <dsp:sp modelId="{20B968FF-1AC5-49ED-B083-BED6B203EA8F}">
      <dsp:nvSpPr>
        <dsp:cNvPr id="0" name=""/>
        <dsp:cNvSpPr/>
      </dsp:nvSpPr>
      <dsp:spPr>
        <a:xfrm>
          <a:off x="3957310" y="580"/>
          <a:ext cx="1710761" cy="1026456"/>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You control the pace</a:t>
          </a:r>
          <a:endParaRPr lang="en-US" sz="1500" kern="1200" dirty="0"/>
        </a:p>
      </dsp:txBody>
      <dsp:txXfrm>
        <a:off x="3957310" y="580"/>
        <a:ext cx="1710761" cy="1026456"/>
      </dsp:txXfrm>
    </dsp:sp>
    <dsp:sp modelId="{548FCED4-BF1D-435A-A818-63C94976ECC9}">
      <dsp:nvSpPr>
        <dsp:cNvPr id="0" name=""/>
        <dsp:cNvSpPr/>
      </dsp:nvSpPr>
      <dsp:spPr>
        <a:xfrm>
          <a:off x="5839148" y="580"/>
          <a:ext cx="1710761" cy="1026456"/>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LISTEN</a:t>
          </a:r>
          <a:endParaRPr lang="en-US" sz="1500" kern="1200"/>
        </a:p>
      </dsp:txBody>
      <dsp:txXfrm>
        <a:off x="5839148" y="580"/>
        <a:ext cx="1710761" cy="1026456"/>
      </dsp:txXfrm>
    </dsp:sp>
    <dsp:sp modelId="{1C2DE199-98AE-4ADF-8C14-6B41E5D8E635}">
      <dsp:nvSpPr>
        <dsp:cNvPr id="0" name=""/>
        <dsp:cNvSpPr/>
      </dsp:nvSpPr>
      <dsp:spPr>
        <a:xfrm>
          <a:off x="7720985" y="580"/>
          <a:ext cx="1710761" cy="1026456"/>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If you don’t understand, ask</a:t>
          </a:r>
          <a:endParaRPr lang="en-US" sz="1500" kern="1200"/>
        </a:p>
      </dsp:txBody>
      <dsp:txXfrm>
        <a:off x="7720985" y="580"/>
        <a:ext cx="1710761" cy="1026456"/>
      </dsp:txXfrm>
    </dsp:sp>
    <dsp:sp modelId="{64435C4E-64B3-4620-A566-B8849D5D6A2F}">
      <dsp:nvSpPr>
        <dsp:cNvPr id="0" name=""/>
        <dsp:cNvSpPr/>
      </dsp:nvSpPr>
      <dsp:spPr>
        <a:xfrm>
          <a:off x="193635" y="1198113"/>
          <a:ext cx="1710761" cy="1026456"/>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If you don’t know, don’t guess</a:t>
          </a:r>
          <a:endParaRPr lang="en-US" sz="1500" kern="1200"/>
        </a:p>
      </dsp:txBody>
      <dsp:txXfrm>
        <a:off x="193635" y="1198113"/>
        <a:ext cx="1710761" cy="1026456"/>
      </dsp:txXfrm>
    </dsp:sp>
    <dsp:sp modelId="{19C98D3D-1EF3-4867-9AC7-2D5B63537FCE}">
      <dsp:nvSpPr>
        <dsp:cNvPr id="0" name=""/>
        <dsp:cNvSpPr/>
      </dsp:nvSpPr>
      <dsp:spPr>
        <a:xfrm>
          <a:off x="2075473" y="1198113"/>
          <a:ext cx="1710761" cy="1026456"/>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If you are sure, stand your ground</a:t>
          </a:r>
          <a:endParaRPr lang="en-US" sz="1500" kern="1200"/>
        </a:p>
      </dsp:txBody>
      <dsp:txXfrm>
        <a:off x="2075473" y="1198113"/>
        <a:ext cx="1710761" cy="1026456"/>
      </dsp:txXfrm>
    </dsp:sp>
    <dsp:sp modelId="{A348509B-490C-4E60-96C6-E455449074BA}">
      <dsp:nvSpPr>
        <dsp:cNvPr id="0" name=""/>
        <dsp:cNvSpPr/>
      </dsp:nvSpPr>
      <dsp:spPr>
        <a:xfrm>
          <a:off x="3957310" y="1198113"/>
          <a:ext cx="1710761" cy="1026456"/>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No wrong answers (besides guesses and lies)</a:t>
          </a:r>
          <a:endParaRPr lang="en-US" sz="1500" kern="1200"/>
        </a:p>
      </dsp:txBody>
      <dsp:txXfrm>
        <a:off x="3957310" y="1198113"/>
        <a:ext cx="1710761" cy="1026456"/>
      </dsp:txXfrm>
    </dsp:sp>
    <dsp:sp modelId="{1CA48453-8F5C-465D-9E05-428A07F5DAC3}">
      <dsp:nvSpPr>
        <dsp:cNvPr id="0" name=""/>
        <dsp:cNvSpPr/>
      </dsp:nvSpPr>
      <dsp:spPr>
        <a:xfrm>
          <a:off x="5839148" y="1198113"/>
          <a:ext cx="1710761" cy="1026456"/>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Do not OVERTHINK!</a:t>
          </a:r>
          <a:endParaRPr lang="en-US" sz="1500" kern="1200"/>
        </a:p>
      </dsp:txBody>
      <dsp:txXfrm>
        <a:off x="5839148" y="1198113"/>
        <a:ext cx="1710761" cy="1026456"/>
      </dsp:txXfrm>
    </dsp:sp>
    <dsp:sp modelId="{539680B9-0142-45C8-8C87-18A1DABDD863}">
      <dsp:nvSpPr>
        <dsp:cNvPr id="0" name=""/>
        <dsp:cNvSpPr/>
      </dsp:nvSpPr>
      <dsp:spPr>
        <a:xfrm>
          <a:off x="7720985" y="1198113"/>
          <a:ext cx="1710761" cy="1026456"/>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Stick to the questions</a:t>
          </a:r>
          <a:endParaRPr lang="en-US" sz="1500" kern="1200"/>
        </a:p>
      </dsp:txBody>
      <dsp:txXfrm>
        <a:off x="7720985" y="1198113"/>
        <a:ext cx="1710761" cy="1026456"/>
      </dsp:txXfrm>
    </dsp:sp>
    <dsp:sp modelId="{ECD3075F-3337-4F7C-BDAE-6BD05A74682F}">
      <dsp:nvSpPr>
        <dsp:cNvPr id="0" name=""/>
        <dsp:cNvSpPr/>
      </dsp:nvSpPr>
      <dsp:spPr>
        <a:xfrm>
          <a:off x="3016391" y="2395646"/>
          <a:ext cx="1710761" cy="1026456"/>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Let the Crown worry about the narrative</a:t>
          </a:r>
          <a:endParaRPr lang="en-US" sz="1500" kern="1200"/>
        </a:p>
      </dsp:txBody>
      <dsp:txXfrm>
        <a:off x="3016391" y="2395646"/>
        <a:ext cx="1710761" cy="1026456"/>
      </dsp:txXfrm>
    </dsp:sp>
    <dsp:sp modelId="{6C381191-1018-4054-A343-B75219FDB67C}">
      <dsp:nvSpPr>
        <dsp:cNvPr id="0" name=""/>
        <dsp:cNvSpPr/>
      </dsp:nvSpPr>
      <dsp:spPr>
        <a:xfrm>
          <a:off x="4898229" y="2395646"/>
          <a:ext cx="1710761" cy="1026456"/>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Hearsay</a:t>
          </a:r>
          <a:endParaRPr lang="en-US" sz="1500" kern="1200"/>
        </a:p>
      </dsp:txBody>
      <dsp:txXfrm>
        <a:off x="4898229" y="2395646"/>
        <a:ext cx="1710761" cy="10264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2BDFEFB-47F6-4F63-BAB1-7DCA59052BE1}" type="datetimeFigureOut">
              <a:rPr lang="en-CA" smtClean="0"/>
              <a:t>11/02/2023</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7442C91-DE7C-4E77-A6DC-83B517DC40B3}" type="slidenum">
              <a:rPr lang="en-CA" smtClean="0"/>
              <a:t>‹#›</a:t>
            </a:fld>
            <a:endParaRPr lang="en-CA"/>
          </a:p>
        </p:txBody>
      </p:sp>
    </p:spTree>
    <p:extLst>
      <p:ext uri="{BB962C8B-B14F-4D97-AF65-F5344CB8AC3E}">
        <p14:creationId xmlns:p14="http://schemas.microsoft.com/office/powerpoint/2010/main" val="3979130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7442C91-DE7C-4E77-A6DC-83B517DC40B3}" type="slidenum">
              <a:rPr lang="en-CA" smtClean="0"/>
              <a:t>1</a:t>
            </a:fld>
            <a:endParaRPr lang="en-CA"/>
          </a:p>
        </p:txBody>
      </p:sp>
    </p:spTree>
    <p:extLst>
      <p:ext uri="{BB962C8B-B14F-4D97-AF65-F5344CB8AC3E}">
        <p14:creationId xmlns:p14="http://schemas.microsoft.com/office/powerpoint/2010/main" val="3385517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and use plain language to give an explanation of the court process from start to finish </a:t>
            </a:r>
          </a:p>
          <a:p>
            <a:endParaRPr lang="en-US" dirty="0"/>
          </a:p>
          <a:p>
            <a:r>
              <a:rPr lang="en-US" dirty="0"/>
              <a:t>Be realistic about how much time they will be on the stand for ; in-chief and cross</a:t>
            </a:r>
          </a:p>
          <a:p>
            <a:endParaRPr lang="en-US" dirty="0"/>
          </a:p>
          <a:p>
            <a:r>
              <a:rPr lang="en-US" dirty="0"/>
              <a:t>Be realistic about when we might expect a decision in the case </a:t>
            </a:r>
          </a:p>
          <a:p>
            <a:endParaRPr lang="en-US" dirty="0"/>
          </a:p>
          <a:p>
            <a:r>
              <a:rPr lang="en-US" dirty="0"/>
              <a:t>Try and put them ease as much as possible </a:t>
            </a:r>
          </a:p>
          <a:p>
            <a:endParaRPr lang="en-US" dirty="0"/>
          </a:p>
          <a:p>
            <a:r>
              <a:rPr lang="en-US" dirty="0"/>
              <a:t>*Don’t ever meet a victim alone </a:t>
            </a:r>
          </a:p>
          <a:p>
            <a:endParaRPr lang="en-US" dirty="0"/>
          </a:p>
          <a:p>
            <a:r>
              <a:rPr lang="en-US" dirty="0"/>
              <a:t>*Don’t trade in information – this is a hard one.  I have found over the years that it can almost be </a:t>
            </a:r>
            <a:r>
              <a:rPr lang="en-US" dirty="0" err="1"/>
              <a:t>irrestible</a:t>
            </a:r>
            <a:r>
              <a:rPr lang="en-US" dirty="0"/>
              <a:t> to want to share some information about our own lives when you have a victim telling you the most personal aspects of their own. I don’t think that’s a good idea at all to be overly personal. As much as we want to build a rapport, it still has to be professional. They might like football and you might also – that’s fine, it make sense to find points in common if they exist. One victim recently had bedsheets with the Eiffel tower – and we talked about how much we love Paris. Totally fine… But don’t be too personal and don’t meet victims alone.  Over the course of your career you will meet victims in cases that will keep in contact with you – sometimes for decades. That’s a very positive aspect of our job. It means we had a positive impact on someone’s life. But remember to clearly keep a professional line drawn. </a:t>
            </a:r>
          </a:p>
        </p:txBody>
      </p:sp>
      <p:sp>
        <p:nvSpPr>
          <p:cNvPr id="4" name="Slide Number Placeholder 3"/>
          <p:cNvSpPr>
            <a:spLocks noGrp="1"/>
          </p:cNvSpPr>
          <p:nvPr>
            <p:ph type="sldNum" sz="quarter" idx="5"/>
          </p:nvPr>
        </p:nvSpPr>
        <p:spPr/>
        <p:txBody>
          <a:bodyPr/>
          <a:lstStyle/>
          <a:p>
            <a:fld id="{77442C91-DE7C-4E77-A6DC-83B517DC40B3}" type="slidenum">
              <a:rPr lang="en-CA" smtClean="0"/>
              <a:t>10</a:t>
            </a:fld>
            <a:endParaRPr lang="en-CA"/>
          </a:p>
        </p:txBody>
      </p:sp>
    </p:spTree>
    <p:extLst>
      <p:ext uri="{BB962C8B-B14F-4D97-AF65-F5344CB8AC3E}">
        <p14:creationId xmlns:p14="http://schemas.microsoft.com/office/powerpoint/2010/main" val="3484616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7442C91-DE7C-4E77-A6DC-83B517DC40B3}" type="slidenum">
              <a:rPr lang="en-CA" smtClean="0"/>
              <a:t>11</a:t>
            </a:fld>
            <a:endParaRPr lang="en-CA"/>
          </a:p>
        </p:txBody>
      </p:sp>
    </p:spTree>
    <p:extLst>
      <p:ext uri="{BB962C8B-B14F-4D97-AF65-F5344CB8AC3E}">
        <p14:creationId xmlns:p14="http://schemas.microsoft.com/office/powerpoint/2010/main" val="3191311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7442C91-DE7C-4E77-A6DC-83B517DC40B3}" type="slidenum">
              <a:rPr lang="en-CA" smtClean="0"/>
              <a:t>12</a:t>
            </a:fld>
            <a:endParaRPr lang="en-CA"/>
          </a:p>
        </p:txBody>
      </p:sp>
    </p:spTree>
    <p:extLst>
      <p:ext uri="{BB962C8B-B14F-4D97-AF65-F5344CB8AC3E}">
        <p14:creationId xmlns:p14="http://schemas.microsoft.com/office/powerpoint/2010/main" val="2457221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7442C91-DE7C-4E77-A6DC-83B517DC40B3}" type="slidenum">
              <a:rPr lang="en-CA" smtClean="0"/>
              <a:t>13</a:t>
            </a:fld>
            <a:endParaRPr lang="en-CA"/>
          </a:p>
        </p:txBody>
      </p:sp>
    </p:spTree>
    <p:extLst>
      <p:ext uri="{BB962C8B-B14F-4D97-AF65-F5344CB8AC3E}">
        <p14:creationId xmlns:p14="http://schemas.microsoft.com/office/powerpoint/2010/main" val="2937885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meet your victim well in advance of trial in a sexual violence case – maybe?</a:t>
            </a:r>
          </a:p>
          <a:p>
            <a:endParaRPr lang="en-US" dirty="0"/>
          </a:p>
          <a:p>
            <a:r>
              <a:rPr lang="en-US" dirty="0"/>
              <a:t>In a very serious case with a very vulnerable victim – likely a good idea to hold an introductory meeting (need a police witness to be present), introduce yourself and explain some preliminary matters to them about the court process. </a:t>
            </a:r>
          </a:p>
          <a:p>
            <a:endParaRPr lang="en-US" dirty="0"/>
          </a:p>
          <a:p>
            <a:r>
              <a:rPr lang="en-US" dirty="0"/>
              <a:t>Case by case basis assessment with a regard to the fact that our fellow justice stakeholders are strained in terms of resources. </a:t>
            </a:r>
          </a:p>
        </p:txBody>
      </p:sp>
      <p:sp>
        <p:nvSpPr>
          <p:cNvPr id="4" name="Slide Number Placeholder 3"/>
          <p:cNvSpPr>
            <a:spLocks noGrp="1"/>
          </p:cNvSpPr>
          <p:nvPr>
            <p:ph type="sldNum" sz="quarter" idx="5"/>
          </p:nvPr>
        </p:nvSpPr>
        <p:spPr/>
        <p:txBody>
          <a:bodyPr/>
          <a:lstStyle/>
          <a:p>
            <a:fld id="{77442C91-DE7C-4E77-A6DC-83B517DC40B3}" type="slidenum">
              <a:rPr lang="en-CA" smtClean="0"/>
              <a:t>14</a:t>
            </a:fld>
            <a:endParaRPr lang="en-CA"/>
          </a:p>
        </p:txBody>
      </p:sp>
    </p:spTree>
    <p:extLst>
      <p:ext uri="{BB962C8B-B14F-4D97-AF65-F5344CB8AC3E}">
        <p14:creationId xmlns:p14="http://schemas.microsoft.com/office/powerpoint/2010/main" val="1723820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7442C91-DE7C-4E77-A6DC-83B517DC40B3}" type="slidenum">
              <a:rPr lang="en-CA" smtClean="0"/>
              <a:t>15</a:t>
            </a:fld>
            <a:endParaRPr lang="en-CA"/>
          </a:p>
        </p:txBody>
      </p:sp>
    </p:spTree>
    <p:extLst>
      <p:ext uri="{BB962C8B-B14F-4D97-AF65-F5344CB8AC3E}">
        <p14:creationId xmlns:p14="http://schemas.microsoft.com/office/powerpoint/2010/main" val="2724899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over promise and under deliver</a:t>
            </a:r>
          </a:p>
          <a:p>
            <a:endParaRPr lang="en-US" dirty="0"/>
          </a:p>
          <a:p>
            <a:r>
              <a:rPr lang="en-US" dirty="0"/>
              <a:t>Give yourself enough time to bring these applications </a:t>
            </a:r>
          </a:p>
          <a:p>
            <a:endParaRPr lang="en-US" dirty="0"/>
          </a:p>
          <a:p>
            <a:r>
              <a:rPr lang="en-US" dirty="0"/>
              <a:t>Do not forego bringing these applications because you think it will be better for the judge to see a more emotional response from the victim </a:t>
            </a:r>
            <a:endParaRPr lang="en-CA" dirty="0"/>
          </a:p>
        </p:txBody>
      </p:sp>
      <p:sp>
        <p:nvSpPr>
          <p:cNvPr id="4" name="Slide Number Placeholder 3"/>
          <p:cNvSpPr>
            <a:spLocks noGrp="1"/>
          </p:cNvSpPr>
          <p:nvPr>
            <p:ph type="sldNum" sz="quarter" idx="5"/>
          </p:nvPr>
        </p:nvSpPr>
        <p:spPr/>
        <p:txBody>
          <a:bodyPr/>
          <a:lstStyle/>
          <a:p>
            <a:fld id="{77442C91-DE7C-4E77-A6DC-83B517DC40B3}" type="slidenum">
              <a:rPr lang="en-CA" smtClean="0"/>
              <a:t>16</a:t>
            </a:fld>
            <a:endParaRPr lang="en-CA"/>
          </a:p>
        </p:txBody>
      </p:sp>
    </p:spTree>
    <p:extLst>
      <p:ext uri="{BB962C8B-B14F-4D97-AF65-F5344CB8AC3E}">
        <p14:creationId xmlns:p14="http://schemas.microsoft.com/office/powerpoint/2010/main" val="3033356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to explain the purpose of this provision to every victim – even if you are not bringing a </a:t>
            </a:r>
            <a:r>
              <a:rPr lang="en-US" dirty="0" err="1"/>
              <a:t>Seaboyer</a:t>
            </a:r>
            <a:r>
              <a:rPr lang="en-US" dirty="0"/>
              <a:t> and even if there is no 276 pending before the court. </a:t>
            </a:r>
          </a:p>
          <a:p>
            <a:endParaRPr lang="en-US" dirty="0"/>
          </a:p>
          <a:p>
            <a:r>
              <a:rPr lang="en-US" dirty="0"/>
              <a:t>Explain what it means </a:t>
            </a:r>
          </a:p>
          <a:p>
            <a:endParaRPr lang="en-US" dirty="0"/>
          </a:p>
          <a:p>
            <a:r>
              <a:rPr lang="en-US" dirty="0"/>
              <a:t>Explain that they should absolutely not discuss other sexual activity </a:t>
            </a:r>
          </a:p>
          <a:p>
            <a:endParaRPr lang="en-US" dirty="0"/>
          </a:p>
          <a:p>
            <a:r>
              <a:rPr lang="en-US" dirty="0"/>
              <a:t>If there is a ruling – you will explain the outcome of the ruling to them</a:t>
            </a:r>
            <a:endParaRPr lang="en-CA" dirty="0"/>
          </a:p>
        </p:txBody>
      </p:sp>
      <p:sp>
        <p:nvSpPr>
          <p:cNvPr id="4" name="Slide Number Placeholder 3"/>
          <p:cNvSpPr>
            <a:spLocks noGrp="1"/>
          </p:cNvSpPr>
          <p:nvPr>
            <p:ph type="sldNum" sz="quarter" idx="5"/>
          </p:nvPr>
        </p:nvSpPr>
        <p:spPr/>
        <p:txBody>
          <a:bodyPr/>
          <a:lstStyle/>
          <a:p>
            <a:fld id="{77442C91-DE7C-4E77-A6DC-83B517DC40B3}" type="slidenum">
              <a:rPr lang="en-CA" smtClean="0"/>
              <a:t>17</a:t>
            </a:fld>
            <a:endParaRPr lang="en-CA"/>
          </a:p>
        </p:txBody>
      </p:sp>
    </p:spTree>
    <p:extLst>
      <p:ext uri="{BB962C8B-B14F-4D97-AF65-F5344CB8AC3E}">
        <p14:creationId xmlns:p14="http://schemas.microsoft.com/office/powerpoint/2010/main" val="661635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7442C91-DE7C-4E77-A6DC-83B517DC40B3}" type="slidenum">
              <a:rPr lang="en-CA" smtClean="0"/>
              <a:t>18</a:t>
            </a:fld>
            <a:endParaRPr lang="en-CA"/>
          </a:p>
        </p:txBody>
      </p:sp>
    </p:spTree>
    <p:extLst>
      <p:ext uri="{BB962C8B-B14F-4D97-AF65-F5344CB8AC3E}">
        <p14:creationId xmlns:p14="http://schemas.microsoft.com/office/powerpoint/2010/main" val="3057075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know what messages are going in – can put them to her. Entire point of provisions is to reduce psychological ambush. </a:t>
            </a:r>
            <a:endParaRPr lang="en-CA" dirty="0"/>
          </a:p>
        </p:txBody>
      </p:sp>
      <p:sp>
        <p:nvSpPr>
          <p:cNvPr id="4" name="Slide Number Placeholder 3"/>
          <p:cNvSpPr>
            <a:spLocks noGrp="1"/>
          </p:cNvSpPr>
          <p:nvPr>
            <p:ph type="sldNum" sz="quarter" idx="5"/>
          </p:nvPr>
        </p:nvSpPr>
        <p:spPr/>
        <p:txBody>
          <a:bodyPr/>
          <a:lstStyle/>
          <a:p>
            <a:fld id="{77442C91-DE7C-4E77-A6DC-83B517DC40B3}" type="slidenum">
              <a:rPr lang="en-CA" smtClean="0"/>
              <a:t>19</a:t>
            </a:fld>
            <a:endParaRPr lang="en-CA"/>
          </a:p>
        </p:txBody>
      </p:sp>
    </p:spTree>
    <p:extLst>
      <p:ext uri="{BB962C8B-B14F-4D97-AF65-F5344CB8AC3E}">
        <p14:creationId xmlns:p14="http://schemas.microsoft.com/office/powerpoint/2010/main" val="399666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 v. J.J. 2022 SCC 28</a:t>
            </a:r>
          </a:p>
          <a:p>
            <a:endParaRPr lang="en-US" dirty="0"/>
          </a:p>
          <a:p>
            <a:r>
              <a:rPr lang="en-US" dirty="0"/>
              <a:t>First paragraph of a monumental decision from the SCC – describing the criminal trial process for victims of sexual offences.</a:t>
            </a:r>
          </a:p>
          <a:p>
            <a:endParaRPr lang="en-US" dirty="0"/>
          </a:p>
          <a:p>
            <a:r>
              <a:rPr lang="en-US" dirty="0"/>
              <a:t>Not only because of the presence of myths and stereotypes – it’s coming to court to speak about the most intimate and personal aspects of their lives. In a courtroom full of strangers.</a:t>
            </a:r>
          </a:p>
          <a:p>
            <a:endParaRPr lang="en-US" dirty="0"/>
          </a:p>
          <a:p>
            <a:r>
              <a:rPr lang="en-US" dirty="0"/>
              <a:t>We have to do our part in preparing our victims and witnesses properly for court. Remember your first day as a trial crown in court and how nervous you felt. And that is someone who has years of education behind you. Now imagine the most vulnerable of victims coming to this building, being asked about the most traumatic events of their lives. In a packed courtroom. </a:t>
            </a:r>
          </a:p>
          <a:p>
            <a:endParaRPr lang="en-US" dirty="0"/>
          </a:p>
          <a:p>
            <a:r>
              <a:rPr lang="en-US" dirty="0"/>
              <a:t>We don’t secure convictions in every sexual assault that we prosecute. But the process matters – how we treat victims matters almost as much to them as the court outcome itself. Some of the most heartfelt messages of thanks that I have received from victims are cases that I lost in court – that’s because they were treated well and that is something they can remember.</a:t>
            </a:r>
          </a:p>
          <a:p>
            <a:endParaRPr lang="en-US" dirty="0"/>
          </a:p>
          <a:p>
            <a:r>
              <a:rPr lang="en-US" dirty="0"/>
              <a:t>Presented recently with Dr. Lori Haskell on trauma informed prosecutions – her research has found most victims of sexual violence feel under-prepared for court. </a:t>
            </a:r>
          </a:p>
          <a:p>
            <a:endParaRPr lang="en-US" dirty="0"/>
          </a:p>
          <a:p>
            <a:r>
              <a:rPr lang="en-US" dirty="0"/>
              <a:t>I walked into court recently and heard a </a:t>
            </a:r>
            <a:r>
              <a:rPr lang="en-US" dirty="0" err="1"/>
              <a:t>defence</a:t>
            </a:r>
            <a:r>
              <a:rPr lang="en-US" dirty="0"/>
              <a:t> lawyer say that a crown </a:t>
            </a:r>
            <a:r>
              <a:rPr lang="en-US" dirty="0" err="1"/>
              <a:t>prepation</a:t>
            </a:r>
            <a:r>
              <a:rPr lang="en-US" dirty="0"/>
              <a:t> session should not go beyond explaining the set up of the courtroom and explaining what an oath is – that’s wrong. </a:t>
            </a:r>
            <a:endParaRPr lang="en-CA" dirty="0"/>
          </a:p>
        </p:txBody>
      </p:sp>
      <p:sp>
        <p:nvSpPr>
          <p:cNvPr id="4" name="Slide Number Placeholder 3"/>
          <p:cNvSpPr>
            <a:spLocks noGrp="1"/>
          </p:cNvSpPr>
          <p:nvPr>
            <p:ph type="sldNum" sz="quarter" idx="5"/>
          </p:nvPr>
        </p:nvSpPr>
        <p:spPr/>
        <p:txBody>
          <a:bodyPr/>
          <a:lstStyle/>
          <a:p>
            <a:fld id="{77442C91-DE7C-4E77-A6DC-83B517DC40B3}" type="slidenum">
              <a:rPr lang="en-CA" smtClean="0"/>
              <a:t>2</a:t>
            </a:fld>
            <a:endParaRPr lang="en-CA"/>
          </a:p>
        </p:txBody>
      </p:sp>
    </p:spTree>
    <p:extLst>
      <p:ext uri="{BB962C8B-B14F-4D97-AF65-F5344CB8AC3E}">
        <p14:creationId xmlns:p14="http://schemas.microsoft.com/office/powerpoint/2010/main" val="3697368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7442C91-DE7C-4E77-A6DC-83B517DC40B3}" type="slidenum">
              <a:rPr lang="en-CA" smtClean="0"/>
              <a:t>20</a:t>
            </a:fld>
            <a:endParaRPr lang="en-CA"/>
          </a:p>
        </p:txBody>
      </p:sp>
    </p:spTree>
    <p:extLst>
      <p:ext uri="{BB962C8B-B14F-4D97-AF65-F5344CB8AC3E}">
        <p14:creationId xmlns:p14="http://schemas.microsoft.com/office/powerpoint/2010/main" val="3985851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Cheat Sheet </a:t>
            </a:r>
          </a:p>
          <a:p>
            <a:endParaRPr lang="en-US" dirty="0"/>
          </a:p>
          <a:p>
            <a:r>
              <a:rPr lang="en-US" dirty="0"/>
              <a:t>VWAP does a very limited review </a:t>
            </a:r>
            <a:endParaRPr lang="en-CA" dirty="0"/>
          </a:p>
        </p:txBody>
      </p:sp>
      <p:sp>
        <p:nvSpPr>
          <p:cNvPr id="4" name="Slide Number Placeholder 3"/>
          <p:cNvSpPr>
            <a:spLocks noGrp="1"/>
          </p:cNvSpPr>
          <p:nvPr>
            <p:ph type="sldNum" sz="quarter" idx="5"/>
          </p:nvPr>
        </p:nvSpPr>
        <p:spPr/>
        <p:txBody>
          <a:bodyPr/>
          <a:lstStyle/>
          <a:p>
            <a:fld id="{77442C91-DE7C-4E77-A6DC-83B517DC40B3}" type="slidenum">
              <a:rPr lang="en-CA" smtClean="0"/>
              <a:t>21</a:t>
            </a:fld>
            <a:endParaRPr lang="en-CA"/>
          </a:p>
        </p:txBody>
      </p:sp>
    </p:spTree>
    <p:extLst>
      <p:ext uri="{BB962C8B-B14F-4D97-AF65-F5344CB8AC3E}">
        <p14:creationId xmlns:p14="http://schemas.microsoft.com/office/powerpoint/2010/main" val="1246634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7442C91-DE7C-4E77-A6DC-83B517DC40B3}" type="slidenum">
              <a:rPr lang="en-CA" smtClean="0"/>
              <a:t>22</a:t>
            </a:fld>
            <a:endParaRPr lang="en-CA"/>
          </a:p>
        </p:txBody>
      </p:sp>
    </p:spTree>
    <p:extLst>
      <p:ext uri="{BB962C8B-B14F-4D97-AF65-F5344CB8AC3E}">
        <p14:creationId xmlns:p14="http://schemas.microsoft.com/office/powerpoint/2010/main" val="3431701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review evidence</a:t>
            </a:r>
          </a:p>
          <a:p>
            <a:endParaRPr lang="en-US" dirty="0"/>
          </a:p>
          <a:p>
            <a:r>
              <a:rPr lang="en-US" dirty="0"/>
              <a:t>That’s the reason that we have a police officer there </a:t>
            </a:r>
          </a:p>
          <a:p>
            <a:endParaRPr lang="en-US" dirty="0"/>
          </a:p>
          <a:p>
            <a:r>
              <a:rPr lang="en-US" dirty="0"/>
              <a:t>If there is something that does not make sense to you or that you need to clarify – ask in the prep session. I don’t ask questions in court that I don’t know the answers to in advance. </a:t>
            </a:r>
          </a:p>
          <a:p>
            <a:endParaRPr lang="en-US" dirty="0"/>
          </a:p>
          <a:p>
            <a:r>
              <a:rPr lang="en-US" dirty="0"/>
              <a:t>I don’t have the victim rehearse my in-chief; I do cover the areas that I am going to ask about </a:t>
            </a:r>
          </a:p>
          <a:p>
            <a:endParaRPr lang="en-US" dirty="0"/>
          </a:p>
          <a:p>
            <a:r>
              <a:rPr lang="en-US" dirty="0"/>
              <a:t>It’s wrong not to include a discussion of the evidence – at least going over areas you are going to cover with them. Don’t need their answers.</a:t>
            </a:r>
          </a:p>
          <a:p>
            <a:endParaRPr lang="en-US" dirty="0"/>
          </a:p>
          <a:p>
            <a:r>
              <a:rPr lang="en-US" dirty="0"/>
              <a:t>Have the officer take notes – not verbatim notes of the court procedure process. Notes need to capture what is new in terms of what the witness says. I like to review the notes before the officer finalizes them to ensure they have recorded what is new and relevant.</a:t>
            </a:r>
          </a:p>
          <a:p>
            <a:endParaRPr lang="en-US" dirty="0"/>
          </a:p>
          <a:p>
            <a:r>
              <a:rPr lang="en-US" dirty="0"/>
              <a:t>If trial is next day – you should send the notes to </a:t>
            </a:r>
            <a:r>
              <a:rPr lang="en-US" dirty="0" err="1"/>
              <a:t>defence</a:t>
            </a:r>
            <a:r>
              <a:rPr lang="en-US" dirty="0"/>
              <a:t> yourself and scan a copy into scope for the file. It’s a short turn around, do not assume they will make it. </a:t>
            </a:r>
          </a:p>
          <a:p>
            <a:endParaRPr lang="en-US" dirty="0"/>
          </a:p>
          <a:p>
            <a:endParaRPr lang="en-CA" dirty="0"/>
          </a:p>
        </p:txBody>
      </p:sp>
      <p:sp>
        <p:nvSpPr>
          <p:cNvPr id="4" name="Slide Number Placeholder 3"/>
          <p:cNvSpPr>
            <a:spLocks noGrp="1"/>
          </p:cNvSpPr>
          <p:nvPr>
            <p:ph type="sldNum" sz="quarter" idx="5"/>
          </p:nvPr>
        </p:nvSpPr>
        <p:spPr/>
        <p:txBody>
          <a:bodyPr/>
          <a:lstStyle/>
          <a:p>
            <a:fld id="{77442C91-DE7C-4E77-A6DC-83B517DC40B3}" type="slidenum">
              <a:rPr lang="en-CA" smtClean="0"/>
              <a:t>23</a:t>
            </a:fld>
            <a:endParaRPr lang="en-CA"/>
          </a:p>
        </p:txBody>
      </p:sp>
    </p:spTree>
    <p:extLst>
      <p:ext uri="{BB962C8B-B14F-4D97-AF65-F5344CB8AC3E}">
        <p14:creationId xmlns:p14="http://schemas.microsoft.com/office/powerpoint/2010/main" val="3850401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7442C91-DE7C-4E77-A6DC-83B517DC40B3}" type="slidenum">
              <a:rPr lang="en-CA" smtClean="0"/>
              <a:t>24</a:t>
            </a:fld>
            <a:endParaRPr lang="en-CA"/>
          </a:p>
        </p:txBody>
      </p:sp>
    </p:spTree>
    <p:extLst>
      <p:ext uri="{BB962C8B-B14F-4D97-AF65-F5344CB8AC3E}">
        <p14:creationId xmlns:p14="http://schemas.microsoft.com/office/powerpoint/2010/main" val="1191261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tell them that they are wrong if they give you an answer that contradicts the evidence</a:t>
            </a:r>
          </a:p>
          <a:p>
            <a:endParaRPr lang="en-US" dirty="0"/>
          </a:p>
          <a:p>
            <a:r>
              <a:rPr lang="en-US" dirty="0"/>
              <a:t>Intoxication live issue – tell them they will be asked about it.</a:t>
            </a:r>
          </a:p>
          <a:p>
            <a:endParaRPr lang="en-US" dirty="0"/>
          </a:p>
          <a:p>
            <a:r>
              <a:rPr lang="en-US" dirty="0"/>
              <a:t>Tell them to recount what they had.</a:t>
            </a:r>
          </a:p>
          <a:p>
            <a:endParaRPr lang="en-US" dirty="0"/>
          </a:p>
          <a:p>
            <a:r>
              <a:rPr lang="en-US" dirty="0"/>
              <a:t>Tell them to answer </a:t>
            </a:r>
            <a:r>
              <a:rPr lang="en-US" dirty="0" err="1"/>
              <a:t>defence</a:t>
            </a:r>
            <a:r>
              <a:rPr lang="en-US" dirty="0"/>
              <a:t> in the same way they answered you.</a:t>
            </a:r>
          </a:p>
          <a:p>
            <a:endParaRPr lang="en-US" dirty="0"/>
          </a:p>
          <a:p>
            <a:r>
              <a:rPr lang="en-US" dirty="0"/>
              <a:t>Ask for breaks. </a:t>
            </a:r>
            <a:endParaRPr lang="en-CA" dirty="0"/>
          </a:p>
        </p:txBody>
      </p:sp>
      <p:sp>
        <p:nvSpPr>
          <p:cNvPr id="4" name="Slide Number Placeholder 3"/>
          <p:cNvSpPr>
            <a:spLocks noGrp="1"/>
          </p:cNvSpPr>
          <p:nvPr>
            <p:ph type="sldNum" sz="quarter" idx="5"/>
          </p:nvPr>
        </p:nvSpPr>
        <p:spPr/>
        <p:txBody>
          <a:bodyPr/>
          <a:lstStyle/>
          <a:p>
            <a:fld id="{77442C91-DE7C-4E77-A6DC-83B517DC40B3}" type="slidenum">
              <a:rPr lang="en-CA" smtClean="0"/>
              <a:t>25</a:t>
            </a:fld>
            <a:endParaRPr lang="en-CA"/>
          </a:p>
        </p:txBody>
      </p:sp>
    </p:spTree>
    <p:extLst>
      <p:ext uri="{BB962C8B-B14F-4D97-AF65-F5344CB8AC3E}">
        <p14:creationId xmlns:p14="http://schemas.microsoft.com/office/powerpoint/2010/main" val="3926766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 them for the “I am going to suggest to you question…” don’t leave it hanging it out there.</a:t>
            </a:r>
          </a:p>
          <a:p>
            <a:endParaRPr lang="en-US" dirty="0"/>
          </a:p>
          <a:p>
            <a:r>
              <a:rPr lang="en-US" dirty="0"/>
              <a:t>Not restricted to yes or no. </a:t>
            </a:r>
          </a:p>
          <a:p>
            <a:endParaRPr lang="en-US" dirty="0"/>
          </a:p>
          <a:p>
            <a:endParaRPr lang="en-CA" dirty="0"/>
          </a:p>
        </p:txBody>
      </p:sp>
      <p:sp>
        <p:nvSpPr>
          <p:cNvPr id="4" name="Slide Number Placeholder 3"/>
          <p:cNvSpPr>
            <a:spLocks noGrp="1"/>
          </p:cNvSpPr>
          <p:nvPr>
            <p:ph type="sldNum" sz="quarter" idx="5"/>
          </p:nvPr>
        </p:nvSpPr>
        <p:spPr/>
        <p:txBody>
          <a:bodyPr/>
          <a:lstStyle/>
          <a:p>
            <a:fld id="{77442C91-DE7C-4E77-A6DC-83B517DC40B3}" type="slidenum">
              <a:rPr lang="en-CA" smtClean="0"/>
              <a:t>26</a:t>
            </a:fld>
            <a:endParaRPr lang="en-CA"/>
          </a:p>
        </p:txBody>
      </p:sp>
    </p:spTree>
    <p:extLst>
      <p:ext uri="{BB962C8B-B14F-4D97-AF65-F5344CB8AC3E}">
        <p14:creationId xmlns:p14="http://schemas.microsoft.com/office/powerpoint/2010/main" val="953268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Reluctant witness </a:t>
            </a:r>
          </a:p>
          <a:p>
            <a:endParaRPr lang="en-US" dirty="0"/>
          </a:p>
          <a:p>
            <a:r>
              <a:rPr lang="en-US" dirty="0"/>
              <a:t>Nobody wants to be here except for us</a:t>
            </a:r>
          </a:p>
          <a:p>
            <a:endParaRPr lang="en-US" dirty="0"/>
          </a:p>
          <a:p>
            <a:r>
              <a:rPr lang="en-US" dirty="0"/>
              <a:t>Victim tells you she is reluctant to proceed</a:t>
            </a:r>
          </a:p>
          <a:p>
            <a:endParaRPr lang="en-US" dirty="0"/>
          </a:p>
          <a:p>
            <a:r>
              <a:rPr lang="en-US" dirty="0"/>
              <a:t>Find out why </a:t>
            </a:r>
          </a:p>
          <a:p>
            <a:endParaRPr lang="en-US" dirty="0"/>
          </a:p>
          <a:p>
            <a:r>
              <a:rPr lang="en-US" dirty="0"/>
              <a:t>Address concerns </a:t>
            </a:r>
          </a:p>
          <a:p>
            <a:endParaRPr lang="en-US" dirty="0"/>
          </a:p>
          <a:p>
            <a:r>
              <a:rPr lang="en-US" dirty="0"/>
              <a:t>Do not fold as soon as you hear this</a:t>
            </a:r>
          </a:p>
          <a:p>
            <a:endParaRPr lang="en-US" dirty="0"/>
          </a:p>
          <a:p>
            <a:r>
              <a:rPr lang="en-US" dirty="0"/>
              <a:t>Often based on misperceptions – address court and safety concerns </a:t>
            </a:r>
          </a:p>
          <a:p>
            <a:endParaRPr lang="en-US" dirty="0"/>
          </a:p>
          <a:p>
            <a:r>
              <a:rPr lang="en-US" dirty="0"/>
              <a:t>Things change </a:t>
            </a:r>
            <a:endParaRPr lang="en-CA" dirty="0"/>
          </a:p>
        </p:txBody>
      </p:sp>
      <p:sp>
        <p:nvSpPr>
          <p:cNvPr id="4" name="Slide Number Placeholder 3"/>
          <p:cNvSpPr>
            <a:spLocks noGrp="1"/>
          </p:cNvSpPr>
          <p:nvPr>
            <p:ph type="sldNum" sz="quarter" idx="5"/>
          </p:nvPr>
        </p:nvSpPr>
        <p:spPr/>
        <p:txBody>
          <a:bodyPr/>
          <a:lstStyle/>
          <a:p>
            <a:fld id="{77442C91-DE7C-4E77-A6DC-83B517DC40B3}" type="slidenum">
              <a:rPr lang="en-CA" smtClean="0"/>
              <a:t>27</a:t>
            </a:fld>
            <a:endParaRPr lang="en-CA"/>
          </a:p>
        </p:txBody>
      </p:sp>
    </p:spTree>
    <p:extLst>
      <p:ext uri="{BB962C8B-B14F-4D97-AF65-F5344CB8AC3E}">
        <p14:creationId xmlns:p14="http://schemas.microsoft.com/office/powerpoint/2010/main" val="3406326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7442C91-DE7C-4E77-A6DC-83B517DC40B3}" type="slidenum">
              <a:rPr lang="en-CA" smtClean="0"/>
              <a:t>28</a:t>
            </a:fld>
            <a:endParaRPr lang="en-CA"/>
          </a:p>
        </p:txBody>
      </p:sp>
    </p:spTree>
    <p:extLst>
      <p:ext uri="{BB962C8B-B14F-4D97-AF65-F5344CB8AC3E}">
        <p14:creationId xmlns:p14="http://schemas.microsoft.com/office/powerpoint/2010/main" val="2143658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7442C91-DE7C-4E77-A6DC-83B517DC40B3}" type="slidenum">
              <a:rPr lang="en-CA" smtClean="0"/>
              <a:t>29</a:t>
            </a:fld>
            <a:endParaRPr lang="en-CA"/>
          </a:p>
        </p:txBody>
      </p:sp>
    </p:spTree>
    <p:extLst>
      <p:ext uri="{BB962C8B-B14F-4D97-AF65-F5344CB8AC3E}">
        <p14:creationId xmlns:p14="http://schemas.microsoft.com/office/powerpoint/2010/main" val="412784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7442C91-DE7C-4E77-A6DC-83B517DC40B3}" type="slidenum">
              <a:rPr lang="en-CA" smtClean="0"/>
              <a:t>3</a:t>
            </a:fld>
            <a:endParaRPr lang="en-CA"/>
          </a:p>
        </p:txBody>
      </p:sp>
    </p:spTree>
    <p:extLst>
      <p:ext uri="{BB962C8B-B14F-4D97-AF65-F5344CB8AC3E}">
        <p14:creationId xmlns:p14="http://schemas.microsoft.com/office/powerpoint/2010/main" val="3123342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needs of your victim </a:t>
            </a:r>
          </a:p>
          <a:p>
            <a:endParaRPr lang="en-US" dirty="0"/>
          </a:p>
          <a:p>
            <a:r>
              <a:rPr lang="en-US" dirty="0"/>
              <a:t>New process coming soon where trial prep will be scheduled further in advance.</a:t>
            </a:r>
          </a:p>
          <a:p>
            <a:endParaRPr lang="en-US" dirty="0"/>
          </a:p>
          <a:p>
            <a:r>
              <a:rPr lang="en-US" dirty="0"/>
              <a:t>Lots of pressure on the police and </a:t>
            </a:r>
            <a:r>
              <a:rPr lang="en-US" dirty="0" err="1"/>
              <a:t>vwap</a:t>
            </a:r>
            <a:r>
              <a:rPr lang="en-US" dirty="0"/>
              <a:t> regarding these meetings, rest assured – we have the support of the police and they understand the necessity of holding trial prep meetings. </a:t>
            </a:r>
          </a:p>
          <a:p>
            <a:endParaRPr lang="en-US" dirty="0"/>
          </a:p>
          <a:p>
            <a:r>
              <a:rPr lang="en-US" dirty="0"/>
              <a:t>Whether you do virtual or in person – up to you. I like in person where possible because I think it allows us to establish a better rapport with our victims. </a:t>
            </a:r>
            <a:endParaRPr lang="en-CA" dirty="0"/>
          </a:p>
        </p:txBody>
      </p:sp>
      <p:sp>
        <p:nvSpPr>
          <p:cNvPr id="4" name="Slide Number Placeholder 3"/>
          <p:cNvSpPr>
            <a:spLocks noGrp="1"/>
          </p:cNvSpPr>
          <p:nvPr>
            <p:ph type="sldNum" sz="quarter" idx="5"/>
          </p:nvPr>
        </p:nvSpPr>
        <p:spPr/>
        <p:txBody>
          <a:bodyPr/>
          <a:lstStyle/>
          <a:p>
            <a:fld id="{77442C91-DE7C-4E77-A6DC-83B517DC40B3}" type="slidenum">
              <a:rPr lang="en-CA" smtClean="0"/>
              <a:t>4</a:t>
            </a:fld>
            <a:endParaRPr lang="en-CA"/>
          </a:p>
        </p:txBody>
      </p:sp>
    </p:spTree>
    <p:extLst>
      <p:ext uri="{BB962C8B-B14F-4D97-AF65-F5344CB8AC3E}">
        <p14:creationId xmlns:p14="http://schemas.microsoft.com/office/powerpoint/2010/main" val="11202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to prepare yourself fully for the witness prep meeting.</a:t>
            </a:r>
          </a:p>
          <a:p>
            <a:endParaRPr lang="en-US" dirty="0"/>
          </a:p>
          <a:p>
            <a:r>
              <a:rPr lang="en-US" dirty="0"/>
              <a:t>Know the entire file – inside and out. You will want to have a clear sense not just what the victim has told police but also about what others have said.</a:t>
            </a:r>
          </a:p>
          <a:p>
            <a:endParaRPr lang="en-US" dirty="0"/>
          </a:p>
          <a:p>
            <a:r>
              <a:rPr lang="en-US" dirty="0"/>
              <a:t>Check in with VWAP and the IO to see how the victim is doing before you meet her/him – but don’t make any assumptions. For example, if you have heard that she is not wanting to proceed – keep an entirely open mind. Things get lost in the grapevine of communication and people change their perspectives about things over time. </a:t>
            </a:r>
            <a:endParaRPr lang="en-CA" dirty="0"/>
          </a:p>
        </p:txBody>
      </p:sp>
      <p:sp>
        <p:nvSpPr>
          <p:cNvPr id="4" name="Slide Number Placeholder 3"/>
          <p:cNvSpPr>
            <a:spLocks noGrp="1"/>
          </p:cNvSpPr>
          <p:nvPr>
            <p:ph type="sldNum" sz="quarter" idx="5"/>
          </p:nvPr>
        </p:nvSpPr>
        <p:spPr/>
        <p:txBody>
          <a:bodyPr/>
          <a:lstStyle/>
          <a:p>
            <a:fld id="{77442C91-DE7C-4E77-A6DC-83B517DC40B3}" type="slidenum">
              <a:rPr lang="en-CA" smtClean="0"/>
              <a:t>5</a:t>
            </a:fld>
            <a:endParaRPr lang="en-CA"/>
          </a:p>
        </p:txBody>
      </p:sp>
    </p:spTree>
    <p:extLst>
      <p:ext uri="{BB962C8B-B14F-4D97-AF65-F5344CB8AC3E}">
        <p14:creationId xmlns:p14="http://schemas.microsoft.com/office/powerpoint/2010/main" val="4188485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that I have always done consistently in the context of a trial prep meeting is to explain the standard of proof in a criminal trial. We don’t have to bog them down with the legal test in W.D., but we need to paint a picture of what we are required to prove.</a:t>
            </a:r>
          </a:p>
          <a:p>
            <a:endParaRPr lang="en-US" dirty="0"/>
          </a:p>
          <a:p>
            <a:r>
              <a:rPr lang="en-US" dirty="0"/>
              <a:t>Don’t leave a negative impression with them but be honest and candid. </a:t>
            </a:r>
          </a:p>
          <a:p>
            <a:endParaRPr lang="en-US" dirty="0"/>
          </a:p>
          <a:p>
            <a:r>
              <a:rPr lang="en-US" dirty="0"/>
              <a:t>What is entirely appropriate is to tell them that the police believed them when they laid the charge, and you believe them too. </a:t>
            </a:r>
            <a:endParaRPr lang="en-CA" dirty="0"/>
          </a:p>
        </p:txBody>
      </p:sp>
      <p:sp>
        <p:nvSpPr>
          <p:cNvPr id="4" name="Slide Number Placeholder 3"/>
          <p:cNvSpPr>
            <a:spLocks noGrp="1"/>
          </p:cNvSpPr>
          <p:nvPr>
            <p:ph type="sldNum" sz="quarter" idx="5"/>
          </p:nvPr>
        </p:nvSpPr>
        <p:spPr/>
        <p:txBody>
          <a:bodyPr/>
          <a:lstStyle/>
          <a:p>
            <a:fld id="{77442C91-DE7C-4E77-A6DC-83B517DC40B3}" type="slidenum">
              <a:rPr lang="en-CA" smtClean="0"/>
              <a:t>6</a:t>
            </a:fld>
            <a:endParaRPr lang="en-CA"/>
          </a:p>
        </p:txBody>
      </p:sp>
    </p:spTree>
    <p:extLst>
      <p:ext uri="{BB962C8B-B14F-4D97-AF65-F5344CB8AC3E}">
        <p14:creationId xmlns:p14="http://schemas.microsoft.com/office/powerpoint/2010/main" val="3372083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victims feel a loss of agency – they have been victimized. They are now exposed to a brand-new process and they feel overwhelmed by it. It’s confusing and it’s uncertain to say the least. </a:t>
            </a:r>
          </a:p>
          <a:p>
            <a:endParaRPr lang="en-US" dirty="0"/>
          </a:p>
          <a:p>
            <a:r>
              <a:rPr lang="en-US" dirty="0"/>
              <a:t>I try and encourage as much possible for the victims to have a degree of control in the format of the meeting (virtual or in person), and also on whether more than one trial prep is necessary. On that point, keep in mind that we are hearing from the police that they are strained in terms of resources but sometimes it’s necessary – even with an adult victim – particularly an adult victim who is very vulnerable. </a:t>
            </a:r>
          </a:p>
          <a:p>
            <a:endParaRPr lang="en-US" dirty="0"/>
          </a:p>
          <a:p>
            <a:r>
              <a:rPr lang="en-US" dirty="0"/>
              <a:t>Statement Review – the victims have to review their statements either as part of the trial prep meeting or in advance. </a:t>
            </a:r>
          </a:p>
          <a:p>
            <a:endParaRPr lang="en-US" dirty="0"/>
          </a:p>
          <a:p>
            <a:r>
              <a:rPr lang="en-US" dirty="0"/>
              <a:t>I learned from VWAP that most people are simply sending the transcripts of victims' interviews to the victim, ahead of the prep meeting and that the prep meetings are brief. </a:t>
            </a:r>
          </a:p>
          <a:p>
            <a:endParaRPr lang="en-US" dirty="0"/>
          </a:p>
          <a:p>
            <a:r>
              <a:rPr lang="en-US" dirty="0"/>
              <a:t>Gold standard – what I have found works best is having the victim view their statement while I am present (officer also). If you send the materials to the victim in advance, it is </a:t>
            </a:r>
            <a:r>
              <a:rPr lang="en-US" dirty="0" err="1"/>
              <a:t>ofte</a:t>
            </a:r>
            <a:r>
              <a:rPr lang="en-US" dirty="0"/>
              <a:t> the case that they don’t read them. It’s traumatic to revisit alone and they think they recall events. </a:t>
            </a:r>
          </a:p>
          <a:p>
            <a:endParaRPr lang="en-US" dirty="0"/>
          </a:p>
          <a:p>
            <a:r>
              <a:rPr lang="en-US" dirty="0"/>
              <a:t>Your choice how you get the statement review done – but make that choice carefully.</a:t>
            </a:r>
          </a:p>
          <a:p>
            <a:endParaRPr lang="en-US" dirty="0"/>
          </a:p>
          <a:p>
            <a:r>
              <a:rPr lang="en-US" dirty="0"/>
              <a:t>Also: if you are sending transcripts, make sure they reach the correct recipient, make sure they don’t share them, and make sure you have properly redacted them. </a:t>
            </a:r>
          </a:p>
          <a:p>
            <a:endParaRPr lang="en-CA" dirty="0"/>
          </a:p>
        </p:txBody>
      </p:sp>
      <p:sp>
        <p:nvSpPr>
          <p:cNvPr id="4" name="Slide Number Placeholder 3"/>
          <p:cNvSpPr>
            <a:spLocks noGrp="1"/>
          </p:cNvSpPr>
          <p:nvPr>
            <p:ph type="sldNum" sz="quarter" idx="5"/>
          </p:nvPr>
        </p:nvSpPr>
        <p:spPr/>
        <p:txBody>
          <a:bodyPr/>
          <a:lstStyle/>
          <a:p>
            <a:fld id="{77442C91-DE7C-4E77-A6DC-83B517DC40B3}" type="slidenum">
              <a:rPr lang="en-CA" smtClean="0"/>
              <a:t>7</a:t>
            </a:fld>
            <a:endParaRPr lang="en-CA"/>
          </a:p>
        </p:txBody>
      </p:sp>
    </p:spTree>
    <p:extLst>
      <p:ext uri="{BB962C8B-B14F-4D97-AF65-F5344CB8AC3E}">
        <p14:creationId xmlns:p14="http://schemas.microsoft.com/office/powerpoint/2010/main" val="1618447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7442C91-DE7C-4E77-A6DC-83B517DC40B3}" type="slidenum">
              <a:rPr lang="en-CA" smtClean="0"/>
              <a:t>8</a:t>
            </a:fld>
            <a:endParaRPr lang="en-CA"/>
          </a:p>
        </p:txBody>
      </p:sp>
    </p:spTree>
    <p:extLst>
      <p:ext uri="{BB962C8B-B14F-4D97-AF65-F5344CB8AC3E}">
        <p14:creationId xmlns:p14="http://schemas.microsoft.com/office/powerpoint/2010/main" val="30443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goal of the  trial prep meeting is to establish a rapport with the victim or witness you are meeting with </a:t>
            </a:r>
          </a:p>
          <a:p>
            <a:endParaRPr lang="en-US" dirty="0"/>
          </a:p>
          <a:p>
            <a:r>
              <a:rPr lang="en-US" dirty="0"/>
              <a:t>Know something about them as a person and not just as a victim </a:t>
            </a:r>
          </a:p>
          <a:p>
            <a:endParaRPr lang="en-US" dirty="0"/>
          </a:p>
          <a:p>
            <a:r>
              <a:rPr lang="en-US" dirty="0"/>
              <a:t>Example from human trafficking case a few years ago – bonded in the cells downstairs </a:t>
            </a:r>
          </a:p>
          <a:p>
            <a:endParaRPr lang="en-US" dirty="0"/>
          </a:p>
          <a:p>
            <a:r>
              <a:rPr lang="en-US" dirty="0"/>
              <a:t>They will feel nervous and intimated by us, ease into the first meeting</a:t>
            </a:r>
          </a:p>
          <a:p>
            <a:endParaRPr lang="en-US" dirty="0"/>
          </a:p>
          <a:p>
            <a:r>
              <a:rPr lang="en-US" dirty="0"/>
              <a:t>Tell them you understand that this must be a brand new process for them and you are here to explain it to them and to answers all questions that they have for you</a:t>
            </a:r>
          </a:p>
          <a:p>
            <a:endParaRPr lang="en-US" dirty="0"/>
          </a:p>
          <a:p>
            <a:r>
              <a:rPr lang="en-US" dirty="0"/>
              <a:t>Language matters when discussing the allegations – not you had sex, forced intercourse </a:t>
            </a:r>
          </a:p>
          <a:p>
            <a:endParaRPr lang="en-US" dirty="0"/>
          </a:p>
          <a:p>
            <a:r>
              <a:rPr lang="en-US" dirty="0"/>
              <a:t>Explain how you will refer to the accused </a:t>
            </a:r>
          </a:p>
          <a:p>
            <a:endParaRPr lang="en-US" dirty="0"/>
          </a:p>
          <a:p>
            <a:r>
              <a:rPr lang="en-US" dirty="0"/>
              <a:t>Leave your assumptions as the door – employ trauma informed </a:t>
            </a:r>
            <a:r>
              <a:rPr lang="en-US" dirty="0" err="1"/>
              <a:t>lense</a:t>
            </a:r>
            <a:r>
              <a:rPr lang="en-US" dirty="0"/>
              <a:t>, no judgement – watch your body language. Crossed arms – people will form an impression about someone within the first few seconds of meeting them. </a:t>
            </a:r>
            <a:endParaRPr lang="en-CA" dirty="0"/>
          </a:p>
        </p:txBody>
      </p:sp>
      <p:sp>
        <p:nvSpPr>
          <p:cNvPr id="4" name="Slide Number Placeholder 3"/>
          <p:cNvSpPr>
            <a:spLocks noGrp="1"/>
          </p:cNvSpPr>
          <p:nvPr>
            <p:ph type="sldNum" sz="quarter" idx="5"/>
          </p:nvPr>
        </p:nvSpPr>
        <p:spPr/>
        <p:txBody>
          <a:bodyPr/>
          <a:lstStyle/>
          <a:p>
            <a:fld id="{77442C91-DE7C-4E77-A6DC-83B517DC40B3}" type="slidenum">
              <a:rPr lang="en-CA" smtClean="0"/>
              <a:t>9</a:t>
            </a:fld>
            <a:endParaRPr lang="en-CA"/>
          </a:p>
        </p:txBody>
      </p:sp>
    </p:spTree>
    <p:extLst>
      <p:ext uri="{BB962C8B-B14F-4D97-AF65-F5344CB8AC3E}">
        <p14:creationId xmlns:p14="http://schemas.microsoft.com/office/powerpoint/2010/main" val="3335111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11/2/2023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11/2/2023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11/2/2023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trialadnotes.blogspot.com/2006_05_01_archive.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flickr.com/photos/86530412@N02/823328828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muiniskw.org/pgLegacy06_EagleFeather.ht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he.wikipedia.org/wiki/%D7%A7%D7%95%D7%91%D7%A5:Canadian_Crown.svg.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swissindo.news/press-releas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campbellpropertymanagement.com/blog/tag/emotional-support-animals-in-condo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alluvium-journal.org/2012/08/01/authentic-violence-the-case-for-autofic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askleo.com/sending-text-messages-using-your-comput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pxhere.com/en/photo/949774"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freestock.com/free-photos/pretty-teenage-girl-standing-confused-front-787866427"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pngall.com/crown-png/download/2456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pexels.com/photo/flexible-ballerina-standing-with-raised-leg-on-fence-5588149/"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xhere.com/en/photo/1551211"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n.wikipedia.org/wiki/File:Man-scratching-head.gif" TargetMode="External"/><Relationship Id="rId5" Type="http://schemas.openxmlformats.org/officeDocument/2006/relationships/image" Target="../media/image7.gif"/><Relationship Id="rId4" Type="http://schemas.openxmlformats.org/officeDocument/2006/relationships/hyperlink" Target="https://picpedia.org/highway-signs/r/reasonable-doubt.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www.peoplematters.in/blog/empower-her/empowering-women-at-workplace-21177"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esheninger.blogspot.com/2017/04/the-significance-of-trus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668F1A4-6DBB-4F0B-A679-6EE548363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5" name="Picture 4">
            <a:extLst>
              <a:ext uri="{FF2B5EF4-FFF2-40B4-BE49-F238E27FC236}">
                <a16:creationId xmlns:a16="http://schemas.microsoft.com/office/drawing/2014/main" id="{C52345BA-671D-4E5D-BA26-4016E90AC702}"/>
              </a:ext>
            </a:extLst>
          </p:cNvPr>
          <p:cNvPicPr>
            <a:picLocks noChangeAspect="1"/>
          </p:cNvPicPr>
          <p:nvPr/>
        </p:nvPicPr>
        <p:blipFill rotWithShape="1">
          <a:blip r:embed="rId3">
            <a:alphaModFix amt="35000"/>
            <a:extLst>
              <a:ext uri="{837473B0-CC2E-450A-ABE3-18F120FF3D39}">
                <a1611:picAttrSrcUrl xmlns:a1611="http://schemas.microsoft.com/office/drawing/2016/11/main" r:id="rId4"/>
              </a:ext>
            </a:extLst>
          </a:blip>
          <a:srcRect t="9488" r="-1" b="20430"/>
          <a:stretch/>
        </p:blipFill>
        <p:spPr>
          <a:xfrm>
            <a:off x="474133" y="474133"/>
            <a:ext cx="11243734" cy="5909733"/>
          </a:xfrm>
          <a:prstGeom prst="rect">
            <a:avLst/>
          </a:prstGeom>
        </p:spPr>
      </p:pic>
      <p:sp>
        <p:nvSpPr>
          <p:cNvPr id="2" name="Title 1">
            <a:extLst>
              <a:ext uri="{FF2B5EF4-FFF2-40B4-BE49-F238E27FC236}">
                <a16:creationId xmlns:a16="http://schemas.microsoft.com/office/drawing/2014/main" id="{472F17C4-8583-472A-8CA2-9AB9B735DF6B}"/>
              </a:ext>
            </a:extLst>
          </p:cNvPr>
          <p:cNvSpPr>
            <a:spLocks noGrp="1"/>
          </p:cNvSpPr>
          <p:nvPr>
            <p:ph type="ctrTitle"/>
          </p:nvPr>
        </p:nvSpPr>
        <p:spPr>
          <a:xfrm>
            <a:off x="1154954" y="2099733"/>
            <a:ext cx="8827245" cy="2677648"/>
          </a:xfrm>
        </p:spPr>
        <p:txBody>
          <a:bodyPr>
            <a:normAutofit/>
          </a:bodyPr>
          <a:lstStyle/>
          <a:p>
            <a:r>
              <a:rPr lang="en-US" dirty="0">
                <a:solidFill>
                  <a:srgbClr val="FFFFFF"/>
                </a:solidFill>
              </a:rPr>
              <a:t>WITNESS PREPARATION IN SEXUAL VIOLENCE CASES</a:t>
            </a:r>
            <a:endParaRPr lang="en-CA" dirty="0">
              <a:solidFill>
                <a:srgbClr val="FFFFFF"/>
              </a:solidFill>
            </a:endParaRPr>
          </a:p>
        </p:txBody>
      </p:sp>
      <p:sp>
        <p:nvSpPr>
          <p:cNvPr id="3" name="Subtitle 2">
            <a:extLst>
              <a:ext uri="{FF2B5EF4-FFF2-40B4-BE49-F238E27FC236}">
                <a16:creationId xmlns:a16="http://schemas.microsoft.com/office/drawing/2014/main" id="{83F4F8AD-BC0C-433F-AF55-BC04D2E17BA6}"/>
              </a:ext>
            </a:extLst>
          </p:cNvPr>
          <p:cNvSpPr>
            <a:spLocks noGrp="1"/>
          </p:cNvSpPr>
          <p:nvPr>
            <p:ph type="subTitle" idx="1"/>
          </p:nvPr>
        </p:nvSpPr>
        <p:spPr>
          <a:xfrm>
            <a:off x="1154954" y="4777380"/>
            <a:ext cx="8827245" cy="861420"/>
          </a:xfrm>
        </p:spPr>
        <p:txBody>
          <a:bodyPr>
            <a:normAutofit/>
          </a:bodyPr>
          <a:lstStyle/>
          <a:p>
            <a:r>
              <a:rPr lang="en-US" b="1" dirty="0">
                <a:solidFill>
                  <a:srgbClr val="FFFFFF"/>
                </a:solidFill>
              </a:rPr>
              <a:t>RupERT &amp; TANSEY</a:t>
            </a:r>
          </a:p>
          <a:p>
            <a:r>
              <a:rPr lang="en-US" b="1">
                <a:solidFill>
                  <a:srgbClr val="FFFFFF"/>
                </a:solidFill>
              </a:rPr>
              <a:t>MINOR CASE MANAGEMENT – NOVEMBER 2, 2023</a:t>
            </a:r>
            <a:endParaRPr lang="en-CA" b="1" dirty="0">
              <a:solidFill>
                <a:srgbClr val="FFFFFF"/>
              </a:solidFill>
            </a:endParaRPr>
          </a:p>
        </p:txBody>
      </p:sp>
      <p:sp>
        <p:nvSpPr>
          <p:cNvPr id="36" name="Rectangle 35">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6379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3"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75"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52ED46C-1590-44CD-A10A-58567F1B24CA}"/>
              </a:ext>
            </a:extLst>
          </p:cNvPr>
          <p:cNvSpPr>
            <a:spLocks noGrp="1"/>
          </p:cNvSpPr>
          <p:nvPr>
            <p:ph type="title"/>
          </p:nvPr>
        </p:nvSpPr>
        <p:spPr>
          <a:xfrm>
            <a:off x="639098" y="629265"/>
            <a:ext cx="6072776" cy="1622322"/>
          </a:xfrm>
        </p:spPr>
        <p:txBody>
          <a:bodyPr>
            <a:normAutofit/>
          </a:bodyPr>
          <a:lstStyle/>
          <a:p>
            <a:r>
              <a:rPr lang="en-US" dirty="0">
                <a:solidFill>
                  <a:srgbClr val="EBEBEB"/>
                </a:solidFill>
              </a:rPr>
              <a:t>Demystify the process</a:t>
            </a:r>
            <a:endParaRPr lang="en-CA" dirty="0">
              <a:solidFill>
                <a:srgbClr val="EBEBEB"/>
              </a:solidFill>
            </a:endParaRPr>
          </a:p>
        </p:txBody>
      </p:sp>
      <p:sp>
        <p:nvSpPr>
          <p:cNvPr id="77" name="Freeform: Shape 76">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9" name="Rectangle 78">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3" name="Oval 82">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C04F295-6814-4020-AF71-ECFEB7DC013F}"/>
              </a:ext>
            </a:extLst>
          </p:cNvPr>
          <p:cNvSpPr>
            <a:spLocks noGrp="1"/>
          </p:cNvSpPr>
          <p:nvPr>
            <p:ph idx="1"/>
          </p:nvPr>
        </p:nvSpPr>
        <p:spPr>
          <a:xfrm>
            <a:off x="524251" y="1762073"/>
            <a:ext cx="6072776" cy="4191000"/>
          </a:xfrm>
        </p:spPr>
        <p:txBody>
          <a:bodyPr anchor="ctr">
            <a:normAutofit/>
          </a:bodyPr>
          <a:lstStyle/>
          <a:p>
            <a:r>
              <a:rPr lang="en-US" sz="2400" dirty="0">
                <a:solidFill>
                  <a:srgbClr val="FFFFFF"/>
                </a:solidFill>
              </a:rPr>
              <a:t>Give the person a sense of what to expect </a:t>
            </a:r>
          </a:p>
          <a:p>
            <a:r>
              <a:rPr lang="en-US" sz="2400" dirty="0">
                <a:solidFill>
                  <a:srgbClr val="FFFFFF"/>
                </a:solidFill>
              </a:rPr>
              <a:t>Make them feel [as] comfortable [as possible]</a:t>
            </a:r>
          </a:p>
          <a:p>
            <a:r>
              <a:rPr lang="en-US" sz="2400" dirty="0">
                <a:solidFill>
                  <a:srgbClr val="FFFFFF"/>
                </a:solidFill>
              </a:rPr>
              <a:t>Seek out and answer their questions</a:t>
            </a:r>
          </a:p>
          <a:p>
            <a:r>
              <a:rPr lang="en-US" sz="2400" dirty="0">
                <a:solidFill>
                  <a:srgbClr val="FFFFFF"/>
                </a:solidFill>
              </a:rPr>
              <a:t>Confirm that they have been offered (had) a courtroom tour, CCTV room tour</a:t>
            </a:r>
          </a:p>
          <a:p>
            <a:endParaRPr lang="en-CA" dirty="0">
              <a:solidFill>
                <a:srgbClr val="FFFFFF"/>
              </a:solidFill>
            </a:endParaRPr>
          </a:p>
        </p:txBody>
      </p:sp>
      <p:pic>
        <p:nvPicPr>
          <p:cNvPr id="5" name="Picture 4">
            <a:extLst>
              <a:ext uri="{FF2B5EF4-FFF2-40B4-BE49-F238E27FC236}">
                <a16:creationId xmlns:a16="http://schemas.microsoft.com/office/drawing/2014/main" id="{CACA7101-41A4-4FFA-AAD1-114D53796BE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266724" y="1846780"/>
            <a:ext cx="4746660" cy="3164440"/>
          </a:xfrm>
          <a:prstGeom prst="rect">
            <a:avLst/>
          </a:prstGeom>
        </p:spPr>
      </p:pic>
    </p:spTree>
    <p:extLst>
      <p:ext uri="{BB962C8B-B14F-4D97-AF65-F5344CB8AC3E}">
        <p14:creationId xmlns:p14="http://schemas.microsoft.com/office/powerpoint/2010/main" val="41884486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3"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75"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52ED46C-1590-44CD-A10A-58567F1B24CA}"/>
              </a:ext>
            </a:extLst>
          </p:cNvPr>
          <p:cNvSpPr>
            <a:spLocks noGrp="1"/>
          </p:cNvSpPr>
          <p:nvPr>
            <p:ph type="title"/>
          </p:nvPr>
        </p:nvSpPr>
        <p:spPr>
          <a:xfrm>
            <a:off x="639098" y="629265"/>
            <a:ext cx="6072776" cy="1622322"/>
          </a:xfrm>
        </p:spPr>
        <p:txBody>
          <a:bodyPr>
            <a:normAutofit/>
          </a:bodyPr>
          <a:lstStyle/>
          <a:p>
            <a:r>
              <a:rPr lang="en-US" dirty="0">
                <a:solidFill>
                  <a:srgbClr val="EBEBEB"/>
                </a:solidFill>
              </a:rPr>
              <a:t>Take the pressure off</a:t>
            </a:r>
            <a:endParaRPr lang="en-CA" dirty="0">
              <a:solidFill>
                <a:srgbClr val="EBEBEB"/>
              </a:solidFill>
            </a:endParaRPr>
          </a:p>
        </p:txBody>
      </p:sp>
      <p:sp>
        <p:nvSpPr>
          <p:cNvPr id="77" name="Freeform: Shape 76">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9" name="Rectangle 78">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3" name="Oval 82">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C04F295-6814-4020-AF71-ECFEB7DC013F}"/>
              </a:ext>
            </a:extLst>
          </p:cNvPr>
          <p:cNvSpPr>
            <a:spLocks noGrp="1"/>
          </p:cNvSpPr>
          <p:nvPr>
            <p:ph idx="1"/>
          </p:nvPr>
        </p:nvSpPr>
        <p:spPr>
          <a:xfrm>
            <a:off x="639098" y="1427583"/>
            <a:ext cx="6072776" cy="4191000"/>
          </a:xfrm>
        </p:spPr>
        <p:txBody>
          <a:bodyPr anchor="ctr">
            <a:normAutofit/>
          </a:bodyPr>
          <a:lstStyle/>
          <a:p>
            <a:endParaRPr lang="en-US" sz="2400" dirty="0">
              <a:solidFill>
                <a:srgbClr val="FFFFFF"/>
              </a:solidFill>
            </a:endParaRPr>
          </a:p>
          <a:p>
            <a:r>
              <a:rPr lang="en-US" sz="2400" dirty="0">
                <a:solidFill>
                  <a:srgbClr val="FFFFFF"/>
                </a:solidFill>
              </a:rPr>
              <a:t>Job is to tell the truth about everything</a:t>
            </a:r>
          </a:p>
          <a:p>
            <a:r>
              <a:rPr lang="en-US" sz="2400" dirty="0">
                <a:solidFill>
                  <a:srgbClr val="FFFFFF"/>
                </a:solidFill>
              </a:rPr>
              <a:t>No wrong answers (besides lies or guesses)</a:t>
            </a:r>
          </a:p>
          <a:p>
            <a:r>
              <a:rPr lang="en-US" sz="2400" dirty="0">
                <a:solidFill>
                  <a:srgbClr val="FFFFFF"/>
                </a:solidFill>
              </a:rPr>
              <a:t>No need to memorize</a:t>
            </a:r>
          </a:p>
          <a:p>
            <a:pPr lvl="1"/>
            <a:r>
              <a:rPr lang="en-US" sz="2000" dirty="0">
                <a:solidFill>
                  <a:srgbClr val="FFFFFF"/>
                </a:solidFill>
              </a:rPr>
              <a:t>Explain the process of refreshing memory</a:t>
            </a:r>
          </a:p>
          <a:p>
            <a:r>
              <a:rPr lang="en-US" sz="2400" dirty="0">
                <a:solidFill>
                  <a:srgbClr val="FFFFFF"/>
                </a:solidFill>
              </a:rPr>
              <a:t>Let me worry about what’s important</a:t>
            </a:r>
            <a:endParaRPr lang="en-CA" sz="2400" dirty="0">
              <a:solidFill>
                <a:srgbClr val="FFFFFF"/>
              </a:solidFill>
            </a:endParaRPr>
          </a:p>
          <a:p>
            <a:r>
              <a:rPr lang="en-US" sz="2400" dirty="0">
                <a:solidFill>
                  <a:srgbClr val="FFFFFF"/>
                </a:solidFill>
              </a:rPr>
              <a:t>Be yourself!</a:t>
            </a:r>
          </a:p>
          <a:p>
            <a:endParaRPr lang="en-US" dirty="0">
              <a:solidFill>
                <a:srgbClr val="FFFFFF"/>
              </a:solidFill>
            </a:endParaRPr>
          </a:p>
        </p:txBody>
      </p:sp>
      <p:pic>
        <p:nvPicPr>
          <p:cNvPr id="7" name="Picture 6">
            <a:extLst>
              <a:ext uri="{FF2B5EF4-FFF2-40B4-BE49-F238E27FC236}">
                <a16:creationId xmlns:a16="http://schemas.microsoft.com/office/drawing/2014/main" id="{CBB1B5F2-AC6F-4078-8952-9FC1BF6095A3}"/>
              </a:ext>
            </a:extLst>
          </p:cNvPr>
          <p:cNvPicPr>
            <a:picLocks noChangeAspect="1"/>
          </p:cNvPicPr>
          <p:nvPr/>
        </p:nvPicPr>
        <p:blipFill>
          <a:blip r:embed="rId3"/>
          <a:stretch>
            <a:fillRect/>
          </a:stretch>
        </p:blipFill>
        <p:spPr>
          <a:xfrm>
            <a:off x="7455755" y="1543578"/>
            <a:ext cx="4097147" cy="3605489"/>
          </a:xfrm>
          <a:prstGeom prst="rect">
            <a:avLst/>
          </a:prstGeom>
        </p:spPr>
      </p:pic>
    </p:spTree>
    <p:extLst>
      <p:ext uri="{BB962C8B-B14F-4D97-AF65-F5344CB8AC3E}">
        <p14:creationId xmlns:p14="http://schemas.microsoft.com/office/powerpoint/2010/main" val="6683469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3"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75"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52ED46C-1590-44CD-A10A-58567F1B24CA}"/>
              </a:ext>
            </a:extLst>
          </p:cNvPr>
          <p:cNvSpPr>
            <a:spLocks noGrp="1"/>
          </p:cNvSpPr>
          <p:nvPr>
            <p:ph type="title"/>
          </p:nvPr>
        </p:nvSpPr>
        <p:spPr>
          <a:xfrm>
            <a:off x="639098" y="629265"/>
            <a:ext cx="6072776" cy="1622322"/>
          </a:xfrm>
        </p:spPr>
        <p:txBody>
          <a:bodyPr>
            <a:normAutofit fontScale="90000"/>
          </a:bodyPr>
          <a:lstStyle/>
          <a:p>
            <a:r>
              <a:rPr lang="en-US" dirty="0">
                <a:solidFill>
                  <a:srgbClr val="EBEBEB"/>
                </a:solidFill>
              </a:rPr>
              <a:t>Consider the witness’s background &amp; preferences</a:t>
            </a:r>
            <a:endParaRPr lang="en-CA" dirty="0">
              <a:solidFill>
                <a:srgbClr val="EBEBEB"/>
              </a:solidFill>
            </a:endParaRPr>
          </a:p>
        </p:txBody>
      </p:sp>
      <p:sp>
        <p:nvSpPr>
          <p:cNvPr id="77" name="Freeform: Shape 76">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9" name="Rectangle 78">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3" name="Oval 82">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C04F295-6814-4020-AF71-ECFEB7DC013F}"/>
              </a:ext>
            </a:extLst>
          </p:cNvPr>
          <p:cNvSpPr>
            <a:spLocks noGrp="1"/>
          </p:cNvSpPr>
          <p:nvPr>
            <p:ph idx="1"/>
          </p:nvPr>
        </p:nvSpPr>
        <p:spPr>
          <a:xfrm>
            <a:off x="639098" y="2282569"/>
            <a:ext cx="6072776" cy="4191000"/>
          </a:xfrm>
        </p:spPr>
        <p:txBody>
          <a:bodyPr anchor="ctr">
            <a:normAutofit fontScale="92500" lnSpcReduction="10000"/>
          </a:bodyPr>
          <a:lstStyle/>
          <a:p>
            <a:r>
              <a:rPr lang="en-US" sz="2800" dirty="0">
                <a:solidFill>
                  <a:srgbClr val="FFFFFF"/>
                </a:solidFill>
              </a:rPr>
              <a:t>Indigenous witnesses</a:t>
            </a:r>
          </a:p>
          <a:p>
            <a:pPr lvl="1"/>
            <a:r>
              <a:rPr lang="en-CA" sz="2000" i="1" dirty="0"/>
              <a:t>‘</a:t>
            </a:r>
            <a:r>
              <a:rPr lang="en-CA" sz="2000" dirty="0"/>
              <a:t>We can – and must – do better’ (</a:t>
            </a:r>
            <a:r>
              <a:rPr lang="en-CA" sz="2000" i="1" dirty="0"/>
              <a:t>R. v. Barton </a:t>
            </a:r>
            <a:r>
              <a:rPr lang="en-CA" sz="2000" dirty="0"/>
              <a:t>2019 SCC 33)</a:t>
            </a:r>
          </a:p>
          <a:p>
            <a:r>
              <a:rPr lang="en-US" sz="2800" dirty="0">
                <a:solidFill>
                  <a:srgbClr val="FFFFFF"/>
                </a:solidFill>
              </a:rPr>
              <a:t>Consider culturally appropriate aids &amp; oaths</a:t>
            </a:r>
          </a:p>
          <a:p>
            <a:pPr lvl="1"/>
            <a:r>
              <a:rPr lang="en-US" sz="2000" dirty="0">
                <a:solidFill>
                  <a:srgbClr val="FFFFFF"/>
                </a:solidFill>
              </a:rPr>
              <a:t>E.g. eagle feathers</a:t>
            </a:r>
          </a:p>
          <a:p>
            <a:r>
              <a:rPr lang="en-US" sz="2800" dirty="0">
                <a:solidFill>
                  <a:srgbClr val="FFFFFF"/>
                </a:solidFill>
              </a:rPr>
              <a:t>Seek input about appropriate supports</a:t>
            </a:r>
          </a:p>
          <a:p>
            <a:r>
              <a:rPr lang="en-US" sz="2800" dirty="0">
                <a:solidFill>
                  <a:srgbClr val="FFFFFF"/>
                </a:solidFill>
              </a:rPr>
              <a:t>LGBQT2S+ witnesses</a:t>
            </a:r>
          </a:p>
          <a:p>
            <a:pPr lvl="1"/>
            <a:r>
              <a:rPr lang="en-US" sz="2000" dirty="0">
                <a:solidFill>
                  <a:srgbClr val="FFFFFF"/>
                </a:solidFill>
              </a:rPr>
              <a:t>Preferred pronouns – if you don’t know, ASK</a:t>
            </a:r>
          </a:p>
          <a:p>
            <a:endParaRPr lang="en-US" dirty="0">
              <a:solidFill>
                <a:srgbClr val="FFFFFF"/>
              </a:solidFill>
            </a:endParaRPr>
          </a:p>
          <a:p>
            <a:endParaRPr lang="en-CA" dirty="0">
              <a:solidFill>
                <a:srgbClr val="FFFFFF"/>
              </a:solidFill>
            </a:endParaRPr>
          </a:p>
        </p:txBody>
      </p:sp>
      <p:pic>
        <p:nvPicPr>
          <p:cNvPr id="5" name="Picture 4">
            <a:extLst>
              <a:ext uri="{FF2B5EF4-FFF2-40B4-BE49-F238E27FC236}">
                <a16:creationId xmlns:a16="http://schemas.microsoft.com/office/drawing/2014/main" id="{09A674A7-9F73-4162-A9D3-08533FCED16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081433" y="1440426"/>
            <a:ext cx="2849116" cy="4504531"/>
          </a:xfrm>
          <a:prstGeom prst="rect">
            <a:avLst/>
          </a:prstGeom>
        </p:spPr>
      </p:pic>
    </p:spTree>
    <p:extLst>
      <p:ext uri="{BB962C8B-B14F-4D97-AF65-F5344CB8AC3E}">
        <p14:creationId xmlns:p14="http://schemas.microsoft.com/office/powerpoint/2010/main" val="10271142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17C4-8583-472A-8CA2-9AB9B735DF6B}"/>
              </a:ext>
            </a:extLst>
          </p:cNvPr>
          <p:cNvSpPr>
            <a:spLocks noGrp="1"/>
          </p:cNvSpPr>
          <p:nvPr>
            <p:ph type="ctrTitle"/>
          </p:nvPr>
        </p:nvSpPr>
        <p:spPr>
          <a:xfrm>
            <a:off x="1576195" y="2709809"/>
            <a:ext cx="8825658" cy="1212248"/>
          </a:xfrm>
        </p:spPr>
        <p:txBody>
          <a:bodyPr/>
          <a:lstStyle/>
          <a:p>
            <a:pPr algn="ctr"/>
            <a:r>
              <a:rPr lang="en-US" dirty="0"/>
              <a:t>POINTS TO COVER: </a:t>
            </a:r>
            <a:br>
              <a:rPr lang="en-US" dirty="0"/>
            </a:br>
            <a:r>
              <a:rPr lang="en-US" dirty="0"/>
              <a:t>INITIAL MEETING(S)</a:t>
            </a:r>
            <a:endParaRPr lang="en-CA" dirty="0"/>
          </a:p>
        </p:txBody>
      </p:sp>
    </p:spTree>
    <p:extLst>
      <p:ext uri="{BB962C8B-B14F-4D97-AF65-F5344CB8AC3E}">
        <p14:creationId xmlns:p14="http://schemas.microsoft.com/office/powerpoint/2010/main" val="2692442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0FC99-05C5-471A-8210-99ABD84A70F8}"/>
              </a:ext>
            </a:extLst>
          </p:cNvPr>
          <p:cNvSpPr>
            <a:spLocks noGrp="1"/>
          </p:cNvSpPr>
          <p:nvPr>
            <p:ph type="title"/>
          </p:nvPr>
        </p:nvSpPr>
        <p:spPr>
          <a:xfrm>
            <a:off x="1154954" y="973668"/>
            <a:ext cx="8761413" cy="706964"/>
          </a:xfrm>
        </p:spPr>
        <p:txBody>
          <a:bodyPr>
            <a:normAutofit/>
          </a:bodyPr>
          <a:lstStyle/>
          <a:p>
            <a:r>
              <a:rPr lang="en-US">
                <a:solidFill>
                  <a:srgbClr val="EBEBEB"/>
                </a:solidFill>
              </a:rPr>
              <a:t>THE ROLE OF THE CROWN</a:t>
            </a:r>
            <a:endParaRPr lang="en-CA">
              <a:solidFill>
                <a:srgbClr val="EBEBEB"/>
              </a:solidFill>
            </a:endParaRPr>
          </a:p>
        </p:txBody>
      </p:sp>
      <p:sp>
        <p:nvSpPr>
          <p:cNvPr id="3" name="Content Placeholder 2">
            <a:extLst>
              <a:ext uri="{FF2B5EF4-FFF2-40B4-BE49-F238E27FC236}">
                <a16:creationId xmlns:a16="http://schemas.microsoft.com/office/drawing/2014/main" id="{474CB2DA-4D62-4435-A8C8-4347A7351D5B}"/>
              </a:ext>
            </a:extLst>
          </p:cNvPr>
          <p:cNvSpPr>
            <a:spLocks noGrp="1"/>
          </p:cNvSpPr>
          <p:nvPr>
            <p:ph idx="1"/>
          </p:nvPr>
        </p:nvSpPr>
        <p:spPr>
          <a:xfrm>
            <a:off x="1154954" y="2603499"/>
            <a:ext cx="6397313" cy="3875121"/>
          </a:xfrm>
        </p:spPr>
        <p:txBody>
          <a:bodyPr anchor="ctr">
            <a:noAutofit/>
          </a:bodyPr>
          <a:lstStyle/>
          <a:p>
            <a:pPr>
              <a:lnSpc>
                <a:spcPct val="90000"/>
              </a:lnSpc>
            </a:pPr>
            <a:r>
              <a:rPr lang="en-US" sz="2400" dirty="0"/>
              <a:t>I am not your lawyer….</a:t>
            </a:r>
          </a:p>
          <a:p>
            <a:pPr>
              <a:lnSpc>
                <a:spcPct val="90000"/>
              </a:lnSpc>
            </a:pPr>
            <a:r>
              <a:rPr lang="en-US" sz="2400" dirty="0"/>
              <a:t>…but I AM HERE FOR YOU!</a:t>
            </a:r>
          </a:p>
          <a:p>
            <a:pPr>
              <a:lnSpc>
                <a:spcPct val="90000"/>
              </a:lnSpc>
            </a:pPr>
            <a:r>
              <a:rPr lang="en-US" sz="2400" dirty="0"/>
              <a:t>Disclosure obligations</a:t>
            </a:r>
          </a:p>
          <a:p>
            <a:pPr lvl="1">
              <a:lnSpc>
                <a:spcPct val="90000"/>
              </a:lnSpc>
            </a:pPr>
            <a:r>
              <a:rPr lang="en-CA" sz="2000" dirty="0"/>
              <a:t>Communications with a witness about attendance at court, scheduling interviews, and explaining court procedure are not disclosable </a:t>
            </a:r>
          </a:p>
          <a:p>
            <a:pPr lvl="2">
              <a:lnSpc>
                <a:spcPct val="90000"/>
              </a:lnSpc>
            </a:pPr>
            <a:r>
              <a:rPr lang="en-CA" sz="1800" i="1" dirty="0"/>
              <a:t>R v. Jalili, </a:t>
            </a:r>
            <a:r>
              <a:rPr lang="en-CA" sz="1800" dirty="0"/>
              <a:t>[2018] ONSC 6408 at para. 53</a:t>
            </a:r>
          </a:p>
          <a:p>
            <a:pPr lvl="2">
              <a:lnSpc>
                <a:spcPct val="90000"/>
              </a:lnSpc>
            </a:pPr>
            <a:r>
              <a:rPr lang="en-CA" sz="1800" i="1" dirty="0"/>
              <a:t>R. v. </a:t>
            </a:r>
            <a:r>
              <a:rPr lang="en-CA" sz="1800" i="1" dirty="0" err="1"/>
              <a:t>Flis</a:t>
            </a:r>
            <a:r>
              <a:rPr lang="en-CA" sz="1800" i="1" dirty="0"/>
              <a:t>, </a:t>
            </a:r>
            <a:r>
              <a:rPr lang="en-CA" sz="1800" dirty="0"/>
              <a:t>2006 CanLII 3263 (ONCA)at paras. 110-113</a:t>
            </a:r>
            <a:endParaRPr lang="en-US" sz="1800" dirty="0"/>
          </a:p>
        </p:txBody>
      </p:sp>
      <p:pic>
        <p:nvPicPr>
          <p:cNvPr id="5" name="Picture 4" descr="A picture containing text&#10;&#10;Description automatically generated">
            <a:extLst>
              <a:ext uri="{FF2B5EF4-FFF2-40B4-BE49-F238E27FC236}">
                <a16:creationId xmlns:a16="http://schemas.microsoft.com/office/drawing/2014/main" id="{EAFCB7DA-03C5-477A-976A-22FB09576D7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28828" y="2775951"/>
            <a:ext cx="286353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56021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1833-C0E9-47CB-ACBC-BCD6277F5496}"/>
              </a:ext>
            </a:extLst>
          </p:cNvPr>
          <p:cNvSpPr>
            <a:spLocks noGrp="1"/>
          </p:cNvSpPr>
          <p:nvPr>
            <p:ph type="title"/>
          </p:nvPr>
        </p:nvSpPr>
        <p:spPr>
          <a:xfrm>
            <a:off x="1154954" y="973668"/>
            <a:ext cx="8761413" cy="706964"/>
          </a:xfrm>
        </p:spPr>
        <p:txBody>
          <a:bodyPr>
            <a:normAutofit/>
          </a:bodyPr>
          <a:lstStyle/>
          <a:p>
            <a:r>
              <a:rPr lang="en-US">
                <a:solidFill>
                  <a:srgbClr val="EBEBEB"/>
                </a:solidFill>
              </a:rPr>
              <a:t>PUBLICATION BANS</a:t>
            </a:r>
            <a:endParaRPr lang="en-CA">
              <a:solidFill>
                <a:srgbClr val="EBEBEB"/>
              </a:solidFill>
            </a:endParaRPr>
          </a:p>
        </p:txBody>
      </p:sp>
      <p:sp>
        <p:nvSpPr>
          <p:cNvPr id="3" name="Content Placeholder 2">
            <a:extLst>
              <a:ext uri="{FF2B5EF4-FFF2-40B4-BE49-F238E27FC236}">
                <a16:creationId xmlns:a16="http://schemas.microsoft.com/office/drawing/2014/main" id="{E598F7E5-CE62-4C6D-B429-CF6A6FB2F3E4}"/>
              </a:ext>
            </a:extLst>
          </p:cNvPr>
          <p:cNvSpPr>
            <a:spLocks noGrp="1"/>
          </p:cNvSpPr>
          <p:nvPr>
            <p:ph idx="1"/>
          </p:nvPr>
        </p:nvSpPr>
        <p:spPr>
          <a:xfrm>
            <a:off x="600773" y="2468032"/>
            <a:ext cx="3481054" cy="3416300"/>
          </a:xfrm>
        </p:spPr>
        <p:txBody>
          <a:bodyPr anchor="ctr">
            <a:normAutofit/>
          </a:bodyPr>
          <a:lstStyle/>
          <a:p>
            <a:r>
              <a:rPr lang="en-US" sz="2400" dirty="0"/>
              <a:t>Explain the s.486.4 publication ban</a:t>
            </a:r>
          </a:p>
          <a:p>
            <a:r>
              <a:rPr lang="en-US" sz="2400" dirty="0"/>
              <a:t>Explain what the ban means for them in terms of their identity </a:t>
            </a:r>
            <a:endParaRPr lang="en-CA" sz="2400" dirty="0"/>
          </a:p>
        </p:txBody>
      </p:sp>
      <p:pic>
        <p:nvPicPr>
          <p:cNvPr id="5" name="Picture 4" descr="A picture containing text&#10;&#10;Description automatically generated">
            <a:extLst>
              <a:ext uri="{FF2B5EF4-FFF2-40B4-BE49-F238E27FC236}">
                <a16:creationId xmlns:a16="http://schemas.microsoft.com/office/drawing/2014/main" id="{8E2B731B-2970-459F-9508-14470DF84BF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84956" y="3077772"/>
            <a:ext cx="6158802" cy="246352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60524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1833-C0E9-47CB-ACBC-BCD6277F5496}"/>
              </a:ext>
            </a:extLst>
          </p:cNvPr>
          <p:cNvSpPr>
            <a:spLocks noGrp="1"/>
          </p:cNvSpPr>
          <p:nvPr>
            <p:ph type="title"/>
          </p:nvPr>
        </p:nvSpPr>
        <p:spPr>
          <a:xfrm>
            <a:off x="1154954" y="973668"/>
            <a:ext cx="8761413" cy="706964"/>
          </a:xfrm>
        </p:spPr>
        <p:txBody>
          <a:bodyPr>
            <a:normAutofit/>
          </a:bodyPr>
          <a:lstStyle/>
          <a:p>
            <a:r>
              <a:rPr lang="en-US">
                <a:solidFill>
                  <a:srgbClr val="EBEBEB"/>
                </a:solidFill>
              </a:rPr>
              <a:t>TESTIMONIAL AIDS</a:t>
            </a:r>
            <a:endParaRPr lang="en-CA">
              <a:solidFill>
                <a:srgbClr val="EBEBEB"/>
              </a:solidFill>
            </a:endParaRPr>
          </a:p>
        </p:txBody>
      </p:sp>
      <p:sp>
        <p:nvSpPr>
          <p:cNvPr id="3" name="Content Placeholder 2">
            <a:extLst>
              <a:ext uri="{FF2B5EF4-FFF2-40B4-BE49-F238E27FC236}">
                <a16:creationId xmlns:a16="http://schemas.microsoft.com/office/drawing/2014/main" id="{E598F7E5-CE62-4C6D-B429-CF6A6FB2F3E4}"/>
              </a:ext>
            </a:extLst>
          </p:cNvPr>
          <p:cNvSpPr>
            <a:spLocks noGrp="1"/>
          </p:cNvSpPr>
          <p:nvPr>
            <p:ph idx="1"/>
          </p:nvPr>
        </p:nvSpPr>
        <p:spPr>
          <a:xfrm>
            <a:off x="1154954" y="2426814"/>
            <a:ext cx="6397313" cy="3416300"/>
          </a:xfrm>
        </p:spPr>
        <p:txBody>
          <a:bodyPr anchor="ctr">
            <a:normAutofit/>
          </a:bodyPr>
          <a:lstStyle/>
          <a:p>
            <a:r>
              <a:rPr lang="en-US" sz="2800" dirty="0"/>
              <a:t>Support persons</a:t>
            </a:r>
          </a:p>
          <a:p>
            <a:r>
              <a:rPr lang="en-US" sz="2800" dirty="0"/>
              <a:t>Support animals</a:t>
            </a:r>
          </a:p>
          <a:p>
            <a:r>
              <a:rPr lang="en-US" sz="2800" dirty="0"/>
              <a:t>CCTV / screen</a:t>
            </a:r>
            <a:endParaRPr lang="en-CA" sz="2800" dirty="0"/>
          </a:p>
        </p:txBody>
      </p:sp>
      <p:pic>
        <p:nvPicPr>
          <p:cNvPr id="4" name="Content Placeholder 4">
            <a:extLst>
              <a:ext uri="{FF2B5EF4-FFF2-40B4-BE49-F238E27FC236}">
                <a16:creationId xmlns:a16="http://schemas.microsoft.com/office/drawing/2014/main" id="{B5D2D1F6-5E6F-42ED-B032-18BE645924D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454" r="8120" b="4"/>
          <a:stretch/>
        </p:blipFill>
        <p:spPr>
          <a:xfrm>
            <a:off x="7890246" y="2671388"/>
            <a:ext cx="3040990" cy="355965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76404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1833-C0E9-47CB-ACBC-BCD6277F5496}"/>
              </a:ext>
            </a:extLst>
          </p:cNvPr>
          <p:cNvSpPr>
            <a:spLocks noGrp="1"/>
          </p:cNvSpPr>
          <p:nvPr>
            <p:ph type="title"/>
          </p:nvPr>
        </p:nvSpPr>
        <p:spPr>
          <a:xfrm>
            <a:off x="1154954" y="973668"/>
            <a:ext cx="8761413" cy="706964"/>
          </a:xfrm>
        </p:spPr>
        <p:txBody>
          <a:bodyPr>
            <a:normAutofit/>
          </a:bodyPr>
          <a:lstStyle/>
          <a:p>
            <a:r>
              <a:rPr lang="en-US" dirty="0"/>
              <a:t>276 APPLICATIONS</a:t>
            </a:r>
            <a:endParaRPr lang="en-CA" dirty="0"/>
          </a:p>
        </p:txBody>
      </p:sp>
      <p:sp>
        <p:nvSpPr>
          <p:cNvPr id="3" name="Content Placeholder 2">
            <a:extLst>
              <a:ext uri="{FF2B5EF4-FFF2-40B4-BE49-F238E27FC236}">
                <a16:creationId xmlns:a16="http://schemas.microsoft.com/office/drawing/2014/main" id="{E598F7E5-CE62-4C6D-B429-CF6A6FB2F3E4}"/>
              </a:ext>
            </a:extLst>
          </p:cNvPr>
          <p:cNvSpPr>
            <a:spLocks noGrp="1"/>
          </p:cNvSpPr>
          <p:nvPr>
            <p:ph idx="1"/>
          </p:nvPr>
        </p:nvSpPr>
        <p:spPr>
          <a:xfrm>
            <a:off x="1154954" y="2603500"/>
            <a:ext cx="6397313" cy="3416300"/>
          </a:xfrm>
        </p:spPr>
        <p:txBody>
          <a:bodyPr anchor="ctr">
            <a:normAutofit/>
          </a:bodyPr>
          <a:lstStyle/>
          <a:p>
            <a:r>
              <a:rPr lang="en-US" sz="2400" dirty="0"/>
              <a:t>Explain that she will be getting her own lawyer if / when the time comes</a:t>
            </a:r>
          </a:p>
          <a:p>
            <a:r>
              <a:rPr lang="en-CA" sz="2400" dirty="0"/>
              <a:t>Explain that absent a successful 276 application (and assuming you are not leading any 276 evidence), she should not discuss her sexual history or any other sexual activity (including evidence e.g. that she is a virgin)</a:t>
            </a:r>
          </a:p>
          <a:p>
            <a:endParaRPr lang="en-CA" dirty="0"/>
          </a:p>
        </p:txBody>
      </p:sp>
      <p:pic>
        <p:nvPicPr>
          <p:cNvPr id="5" name="Picture 4">
            <a:extLst>
              <a:ext uri="{FF2B5EF4-FFF2-40B4-BE49-F238E27FC236}">
                <a16:creationId xmlns:a16="http://schemas.microsoft.com/office/drawing/2014/main" id="{88D90A4E-9CE0-4C65-9FE7-5AA3AA01A2A3}"/>
              </a:ext>
            </a:extLst>
          </p:cNvPr>
          <p:cNvPicPr>
            <a:picLocks noChangeAspect="1"/>
          </p:cNvPicPr>
          <p:nvPr/>
        </p:nvPicPr>
        <p:blipFill rotWithShape="1">
          <a:blip r:embed="rId3"/>
          <a:srcRect l="3089" r="6116" b="-5"/>
          <a:stretch/>
        </p:blipFill>
        <p:spPr>
          <a:xfrm>
            <a:off x="8020571" y="2775951"/>
            <a:ext cx="308004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83980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1833-C0E9-47CB-ACBC-BCD6277F5496}"/>
              </a:ext>
            </a:extLst>
          </p:cNvPr>
          <p:cNvSpPr>
            <a:spLocks noGrp="1"/>
          </p:cNvSpPr>
          <p:nvPr>
            <p:ph type="title"/>
          </p:nvPr>
        </p:nvSpPr>
        <p:spPr>
          <a:xfrm>
            <a:off x="1154954" y="973668"/>
            <a:ext cx="8761413" cy="706964"/>
          </a:xfrm>
        </p:spPr>
        <p:txBody>
          <a:bodyPr>
            <a:normAutofit/>
          </a:bodyPr>
          <a:lstStyle/>
          <a:p>
            <a:r>
              <a:rPr lang="en-US" dirty="0"/>
              <a:t>278 APPLICATIONS</a:t>
            </a:r>
            <a:endParaRPr lang="en-CA" dirty="0"/>
          </a:p>
        </p:txBody>
      </p:sp>
      <p:sp>
        <p:nvSpPr>
          <p:cNvPr id="3" name="Content Placeholder 2">
            <a:extLst>
              <a:ext uri="{FF2B5EF4-FFF2-40B4-BE49-F238E27FC236}">
                <a16:creationId xmlns:a16="http://schemas.microsoft.com/office/drawing/2014/main" id="{E598F7E5-CE62-4C6D-B429-CF6A6FB2F3E4}"/>
              </a:ext>
            </a:extLst>
          </p:cNvPr>
          <p:cNvSpPr>
            <a:spLocks noGrp="1"/>
          </p:cNvSpPr>
          <p:nvPr>
            <p:ph idx="1"/>
          </p:nvPr>
        </p:nvSpPr>
        <p:spPr>
          <a:xfrm>
            <a:off x="713165" y="2504049"/>
            <a:ext cx="5211979" cy="3688202"/>
          </a:xfrm>
        </p:spPr>
        <p:txBody>
          <a:bodyPr anchor="ctr">
            <a:normAutofit fontScale="92500" lnSpcReduction="10000"/>
          </a:bodyPr>
          <a:lstStyle/>
          <a:p>
            <a:r>
              <a:rPr lang="en-US" sz="2600" dirty="0"/>
              <a:t>Explain she will be getting her own lawyer if / when the time comes</a:t>
            </a:r>
          </a:p>
          <a:p>
            <a:r>
              <a:rPr lang="en-CA" sz="2600" dirty="0"/>
              <a:t>Consider explaining that absent a successful 278.3 application, she will not be answering any questions – and should not discuss – the contents of any private record (e.g. a diary, therapy records). </a:t>
            </a:r>
            <a:endParaRPr lang="en-CA" dirty="0"/>
          </a:p>
        </p:txBody>
      </p:sp>
      <p:pic>
        <p:nvPicPr>
          <p:cNvPr id="5" name="Picture 4">
            <a:extLst>
              <a:ext uri="{FF2B5EF4-FFF2-40B4-BE49-F238E27FC236}">
                <a16:creationId xmlns:a16="http://schemas.microsoft.com/office/drawing/2014/main" id="{FBCF7CDB-2660-4BBC-8905-1609D9E59C0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396" r="18275" b="2"/>
          <a:stretch/>
        </p:blipFill>
        <p:spPr>
          <a:xfrm>
            <a:off x="6798733" y="2775951"/>
            <a:ext cx="4345024"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97979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1833-C0E9-47CB-ACBC-BCD6277F5496}"/>
              </a:ext>
            </a:extLst>
          </p:cNvPr>
          <p:cNvSpPr>
            <a:spLocks noGrp="1"/>
          </p:cNvSpPr>
          <p:nvPr>
            <p:ph type="title"/>
          </p:nvPr>
        </p:nvSpPr>
        <p:spPr>
          <a:xfrm>
            <a:off x="1154954" y="973668"/>
            <a:ext cx="8761413" cy="706964"/>
          </a:xfrm>
        </p:spPr>
        <p:txBody>
          <a:bodyPr>
            <a:normAutofit/>
          </a:bodyPr>
          <a:lstStyle/>
          <a:p>
            <a:pPr>
              <a:lnSpc>
                <a:spcPct val="90000"/>
              </a:lnSpc>
            </a:pPr>
            <a:r>
              <a:rPr lang="en-US" sz="2500"/>
              <a:t>ELECTRONIC COMMUNICATIONS / 278.92 APPLICATIONS</a:t>
            </a:r>
            <a:endParaRPr lang="en-CA" sz="2500"/>
          </a:p>
        </p:txBody>
      </p:sp>
      <p:sp>
        <p:nvSpPr>
          <p:cNvPr id="3" name="Content Placeholder 2">
            <a:extLst>
              <a:ext uri="{FF2B5EF4-FFF2-40B4-BE49-F238E27FC236}">
                <a16:creationId xmlns:a16="http://schemas.microsoft.com/office/drawing/2014/main" id="{E598F7E5-CE62-4C6D-B429-CF6A6FB2F3E4}"/>
              </a:ext>
            </a:extLst>
          </p:cNvPr>
          <p:cNvSpPr>
            <a:spLocks noGrp="1"/>
          </p:cNvSpPr>
          <p:nvPr>
            <p:ph idx="1"/>
          </p:nvPr>
        </p:nvSpPr>
        <p:spPr>
          <a:xfrm>
            <a:off x="884021" y="2971160"/>
            <a:ext cx="5211979" cy="3416300"/>
          </a:xfrm>
        </p:spPr>
        <p:txBody>
          <a:bodyPr anchor="ctr">
            <a:normAutofit/>
          </a:bodyPr>
          <a:lstStyle/>
          <a:p>
            <a:pPr>
              <a:lnSpc>
                <a:spcPct val="90000"/>
              </a:lnSpc>
            </a:pPr>
            <a:r>
              <a:rPr lang="en-US" dirty="0"/>
              <a:t>Explain that the accused may have access to her text messages and social media postings</a:t>
            </a:r>
          </a:p>
          <a:p>
            <a:pPr>
              <a:lnSpc>
                <a:spcPct val="90000"/>
              </a:lnSpc>
            </a:pPr>
            <a:r>
              <a:rPr lang="en-US" dirty="0"/>
              <a:t>Explain the possibility that she will be cross-examined on the above</a:t>
            </a:r>
          </a:p>
          <a:p>
            <a:pPr>
              <a:lnSpc>
                <a:spcPct val="90000"/>
              </a:lnSpc>
            </a:pPr>
            <a:r>
              <a:rPr lang="en-US" dirty="0"/>
              <a:t>Pending a ruling on a 278.92, it is best NOT to show or discuss with her the specific content of any potential ‘record’ in the hands of the </a:t>
            </a:r>
            <a:r>
              <a:rPr lang="en-US" dirty="0" err="1"/>
              <a:t>defence</a:t>
            </a:r>
            <a:endParaRPr lang="en-US" dirty="0"/>
          </a:p>
          <a:p>
            <a:pPr>
              <a:lnSpc>
                <a:spcPct val="90000"/>
              </a:lnSpc>
            </a:pPr>
            <a:r>
              <a:rPr lang="en-US" dirty="0"/>
              <a:t>When you know what records will be adduced, it’s a different consideration. </a:t>
            </a:r>
          </a:p>
          <a:p>
            <a:pPr marL="457200" lvl="1" indent="0">
              <a:lnSpc>
                <a:spcPct val="90000"/>
              </a:lnSpc>
              <a:buNone/>
            </a:pPr>
            <a:endParaRPr lang="en-CA" sz="1400" dirty="0"/>
          </a:p>
        </p:txBody>
      </p:sp>
      <p:pic>
        <p:nvPicPr>
          <p:cNvPr id="5" name="Picture 4">
            <a:extLst>
              <a:ext uri="{FF2B5EF4-FFF2-40B4-BE49-F238E27FC236}">
                <a16:creationId xmlns:a16="http://schemas.microsoft.com/office/drawing/2014/main" id="{21A6E9E6-1CC8-407C-ACCF-C92247C7D09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0822" r="4808" b="3"/>
          <a:stretch/>
        </p:blipFill>
        <p:spPr>
          <a:xfrm>
            <a:off x="6798733" y="2775951"/>
            <a:ext cx="4345024"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81019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87" name="Rectangle 186">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8"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0" name="Rectangle 189">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2" name="Rectangle 191">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94" name="Rectangle 193">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DBFB71B-4634-E644-7F97-D56ED76C3FAF}"/>
              </a:ext>
            </a:extLst>
          </p:cNvPr>
          <p:cNvSpPr>
            <a:spLocks noGrp="1"/>
          </p:cNvSpPr>
          <p:nvPr>
            <p:ph type="title"/>
          </p:nvPr>
        </p:nvSpPr>
        <p:spPr>
          <a:xfrm>
            <a:off x="1199405" y="2099733"/>
            <a:ext cx="8825658" cy="3522854"/>
          </a:xfrm>
        </p:spPr>
        <p:txBody>
          <a:bodyPr vert="horz" lIns="91440" tIns="45720" rIns="91440" bIns="45720" rtlCol="0" anchor="b">
            <a:noAutofit/>
          </a:bodyPr>
          <a:lstStyle/>
          <a:p>
            <a:pPr>
              <a:lnSpc>
                <a:spcPct val="90000"/>
              </a:lnSpc>
            </a:pPr>
            <a:r>
              <a:rPr lang="en-US" sz="2400" b="1" i="1" dirty="0">
                <a:solidFill>
                  <a:schemeClr val="tx2">
                    <a:lumMod val="75000"/>
                  </a:schemeClr>
                </a:solidFill>
                <a:effectLst/>
              </a:rPr>
              <a:t>The criminal trial process can be invasive, humiliating, and degrading for victims of sexual offences, in part because myths and stereotypes continue to haunt the criminal justice system.</a:t>
            </a:r>
            <a:r>
              <a:rPr lang="en-US" sz="2400" dirty="0">
                <a:solidFill>
                  <a:schemeClr val="tx2">
                    <a:lumMod val="75000"/>
                  </a:schemeClr>
                </a:solidFill>
                <a:effectLst/>
              </a:rPr>
              <a:t> Historically, trials provided few if any protections for complainants. More often than not, they could expect to have the minutiae of their lives and character unjustifiably scrutinized in an attempt to intimidate and embarrass them, and call their credibility into question — all of which jeopardized the truth-seeking function of the trial. It also undermined the dignity, equality, and privacy of those who had the courage to lay a complaint and undergo the </a:t>
            </a:r>
            <a:r>
              <a:rPr lang="en-US" sz="2400" dirty="0" err="1">
                <a:solidFill>
                  <a:schemeClr val="tx2">
                    <a:lumMod val="75000"/>
                  </a:schemeClr>
                </a:solidFill>
                <a:effectLst/>
              </a:rPr>
              <a:t>rigours</a:t>
            </a:r>
            <a:r>
              <a:rPr lang="en-US" sz="2400" dirty="0">
                <a:solidFill>
                  <a:schemeClr val="tx2">
                    <a:lumMod val="75000"/>
                  </a:schemeClr>
                </a:solidFill>
                <a:effectLst/>
              </a:rPr>
              <a:t> of a public trial.</a:t>
            </a:r>
            <a:endParaRPr lang="en-US" sz="2400" dirty="0">
              <a:solidFill>
                <a:schemeClr val="tx2">
                  <a:lumMod val="75000"/>
                </a:schemeClr>
              </a:solidFill>
            </a:endParaRPr>
          </a:p>
        </p:txBody>
      </p:sp>
      <p:sp>
        <p:nvSpPr>
          <p:cNvPr id="196" name="Rectangle 195">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4864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17C4-8583-472A-8CA2-9AB9B735DF6B}"/>
              </a:ext>
            </a:extLst>
          </p:cNvPr>
          <p:cNvSpPr>
            <a:spLocks noGrp="1"/>
          </p:cNvSpPr>
          <p:nvPr>
            <p:ph type="ctrTitle"/>
          </p:nvPr>
        </p:nvSpPr>
        <p:spPr>
          <a:xfrm>
            <a:off x="1576195" y="2709809"/>
            <a:ext cx="8825658" cy="1212248"/>
          </a:xfrm>
        </p:spPr>
        <p:txBody>
          <a:bodyPr/>
          <a:lstStyle/>
          <a:p>
            <a:pPr algn="ctr"/>
            <a:r>
              <a:rPr lang="en-US" dirty="0"/>
              <a:t>POINTS TO COVER: </a:t>
            </a:r>
            <a:br>
              <a:rPr lang="en-US" dirty="0"/>
            </a:br>
            <a:r>
              <a:rPr lang="en-US" dirty="0"/>
              <a:t>CLOSER TO TRIAL</a:t>
            </a:r>
            <a:endParaRPr lang="en-CA" dirty="0"/>
          </a:p>
        </p:txBody>
      </p:sp>
    </p:spTree>
    <p:extLst>
      <p:ext uri="{BB962C8B-B14F-4D97-AF65-F5344CB8AC3E}">
        <p14:creationId xmlns:p14="http://schemas.microsoft.com/office/powerpoint/2010/main" val="4129960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1833-C0E9-47CB-ACBC-BCD6277F5496}"/>
              </a:ext>
            </a:extLst>
          </p:cNvPr>
          <p:cNvSpPr>
            <a:spLocks noGrp="1"/>
          </p:cNvSpPr>
          <p:nvPr>
            <p:ph type="title"/>
          </p:nvPr>
        </p:nvSpPr>
        <p:spPr>
          <a:xfrm>
            <a:off x="1154954" y="973668"/>
            <a:ext cx="8761413" cy="706964"/>
          </a:xfrm>
        </p:spPr>
        <p:txBody>
          <a:bodyPr>
            <a:normAutofit/>
          </a:bodyPr>
          <a:lstStyle/>
          <a:p>
            <a:r>
              <a:rPr lang="en-US">
                <a:solidFill>
                  <a:srgbClr val="EBEBEB"/>
                </a:solidFill>
              </a:rPr>
              <a:t>WHAT TO EXPECT</a:t>
            </a:r>
            <a:endParaRPr lang="en-CA">
              <a:solidFill>
                <a:srgbClr val="EBEBEB"/>
              </a:solidFill>
            </a:endParaRPr>
          </a:p>
        </p:txBody>
      </p:sp>
      <p:graphicFrame>
        <p:nvGraphicFramePr>
          <p:cNvPr id="7" name="Content Placeholder 2">
            <a:extLst>
              <a:ext uri="{FF2B5EF4-FFF2-40B4-BE49-F238E27FC236}">
                <a16:creationId xmlns:a16="http://schemas.microsoft.com/office/drawing/2014/main" id="{D3DF6259-B7AD-49CA-BA07-5970032E6DB0}"/>
              </a:ext>
            </a:extLst>
          </p:cNvPr>
          <p:cNvGraphicFramePr>
            <a:graphicFrameLocks noGrp="1"/>
          </p:cNvGraphicFramePr>
          <p:nvPr>
            <p:ph idx="1"/>
            <p:extLst>
              <p:ext uri="{D42A27DB-BD31-4B8C-83A1-F6EECF244321}">
                <p14:modId xmlns:p14="http://schemas.microsoft.com/office/powerpoint/2010/main" val="1395217645"/>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786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A0BC1833-C0E9-47CB-ACBC-BCD6277F5496}"/>
              </a:ext>
            </a:extLst>
          </p:cNvPr>
          <p:cNvSpPr>
            <a:spLocks noGrp="1"/>
          </p:cNvSpPr>
          <p:nvPr>
            <p:ph type="title"/>
          </p:nvPr>
        </p:nvSpPr>
        <p:spPr>
          <a:xfrm>
            <a:off x="1154954" y="973668"/>
            <a:ext cx="8761413" cy="706964"/>
          </a:xfrm>
        </p:spPr>
        <p:txBody>
          <a:bodyPr>
            <a:normAutofit/>
          </a:bodyPr>
          <a:lstStyle/>
          <a:p>
            <a:r>
              <a:rPr lang="en-US">
                <a:solidFill>
                  <a:srgbClr val="FFFFFF"/>
                </a:solidFill>
              </a:rPr>
              <a:t>TIPS RE: TESTIFYING</a:t>
            </a:r>
            <a:endParaRPr lang="en-CA">
              <a:solidFill>
                <a:srgbClr val="FFFFFF"/>
              </a:solidFill>
            </a:endParaRPr>
          </a:p>
        </p:txBody>
      </p:sp>
      <p:sp>
        <p:nvSpPr>
          <p:cNvPr id="27" name="Rectangle 26">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7" name="Content Placeholder 2">
            <a:extLst>
              <a:ext uri="{FF2B5EF4-FFF2-40B4-BE49-F238E27FC236}">
                <a16:creationId xmlns:a16="http://schemas.microsoft.com/office/drawing/2014/main" id="{D2DBCB9F-93A4-4C36-ACC9-4FB72E5EE3F3}"/>
              </a:ext>
            </a:extLst>
          </p:cNvPr>
          <p:cNvGraphicFramePr>
            <a:graphicFrameLocks noGrp="1"/>
          </p:cNvGraphicFramePr>
          <p:nvPr>
            <p:ph idx="1"/>
            <p:extLst>
              <p:ext uri="{D42A27DB-BD31-4B8C-83A1-F6EECF244321}">
                <p14:modId xmlns:p14="http://schemas.microsoft.com/office/powerpoint/2010/main" val="1166017587"/>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7836035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1833-C0E9-47CB-ACBC-BCD6277F5496}"/>
              </a:ext>
            </a:extLst>
          </p:cNvPr>
          <p:cNvSpPr>
            <a:spLocks noGrp="1"/>
          </p:cNvSpPr>
          <p:nvPr>
            <p:ph type="title"/>
          </p:nvPr>
        </p:nvSpPr>
        <p:spPr>
          <a:xfrm>
            <a:off x="1154954" y="973668"/>
            <a:ext cx="8761413" cy="706964"/>
          </a:xfrm>
        </p:spPr>
        <p:txBody>
          <a:bodyPr>
            <a:normAutofit/>
          </a:bodyPr>
          <a:lstStyle/>
          <a:p>
            <a:r>
              <a:rPr lang="en-US"/>
              <a:t>STATEMENT / EVIDENCE REVIEW</a:t>
            </a:r>
            <a:endParaRPr lang="en-CA"/>
          </a:p>
        </p:txBody>
      </p:sp>
      <p:sp>
        <p:nvSpPr>
          <p:cNvPr id="3" name="Content Placeholder 2">
            <a:extLst>
              <a:ext uri="{FF2B5EF4-FFF2-40B4-BE49-F238E27FC236}">
                <a16:creationId xmlns:a16="http://schemas.microsoft.com/office/drawing/2014/main" id="{E598F7E5-CE62-4C6D-B429-CF6A6FB2F3E4}"/>
              </a:ext>
            </a:extLst>
          </p:cNvPr>
          <p:cNvSpPr>
            <a:spLocks noGrp="1"/>
          </p:cNvSpPr>
          <p:nvPr>
            <p:ph idx="1"/>
          </p:nvPr>
        </p:nvSpPr>
        <p:spPr>
          <a:xfrm>
            <a:off x="808590" y="2377440"/>
            <a:ext cx="6397313" cy="4206240"/>
          </a:xfrm>
        </p:spPr>
        <p:txBody>
          <a:bodyPr anchor="ctr">
            <a:noAutofit/>
          </a:bodyPr>
          <a:lstStyle/>
          <a:p>
            <a:pPr>
              <a:lnSpc>
                <a:spcPct val="90000"/>
              </a:lnSpc>
            </a:pPr>
            <a:r>
              <a:rPr lang="en-US" dirty="0"/>
              <a:t>The evidence should be reviewed before trial</a:t>
            </a:r>
          </a:p>
          <a:p>
            <a:pPr>
              <a:lnSpc>
                <a:spcPct val="90000"/>
              </a:lnSpc>
            </a:pPr>
            <a:r>
              <a:rPr lang="en-US" dirty="0"/>
              <a:t>Does the witness want someone watching the statement with her?</a:t>
            </a:r>
          </a:p>
          <a:p>
            <a:pPr>
              <a:lnSpc>
                <a:spcPct val="90000"/>
              </a:lnSpc>
            </a:pPr>
            <a:r>
              <a:rPr lang="en-US" dirty="0"/>
              <a:t>Highlight important areas</a:t>
            </a:r>
          </a:p>
          <a:p>
            <a:pPr>
              <a:lnSpc>
                <a:spcPct val="90000"/>
              </a:lnSpc>
            </a:pPr>
            <a:r>
              <a:rPr lang="en-US" dirty="0"/>
              <a:t>Clarify any points of uncertainty – OIC must be present and taking notes</a:t>
            </a:r>
          </a:p>
          <a:p>
            <a:pPr>
              <a:lnSpc>
                <a:spcPct val="90000"/>
              </a:lnSpc>
            </a:pPr>
            <a:r>
              <a:rPr lang="en-US" dirty="0"/>
              <a:t>Ensure notes are disclosed in a timely way</a:t>
            </a:r>
          </a:p>
          <a:p>
            <a:pPr>
              <a:lnSpc>
                <a:spcPct val="90000"/>
              </a:lnSpc>
            </a:pPr>
            <a:r>
              <a:rPr lang="en-US" dirty="0"/>
              <a:t>Do not have the witness re-tell her account: </a:t>
            </a:r>
          </a:p>
          <a:p>
            <a:pPr lvl="1">
              <a:lnSpc>
                <a:spcPct val="90000"/>
              </a:lnSpc>
            </a:pPr>
            <a:r>
              <a:rPr lang="en-US" sz="1800" dirty="0"/>
              <a:t>Re-traumatization</a:t>
            </a:r>
          </a:p>
          <a:p>
            <a:pPr lvl="1">
              <a:lnSpc>
                <a:spcPct val="90000"/>
              </a:lnSpc>
            </a:pPr>
            <a:r>
              <a:rPr lang="en-US" sz="1800" dirty="0"/>
              <a:t>Inconsistencies / new disclosure </a:t>
            </a:r>
          </a:p>
          <a:p>
            <a:pPr lvl="1">
              <a:lnSpc>
                <a:spcPct val="90000"/>
              </a:lnSpc>
            </a:pPr>
            <a:r>
              <a:rPr lang="en-US" sz="1800" dirty="0"/>
              <a:t>Risk of evidence appearing ‘scripted’ / ‘flat’ at trial </a:t>
            </a:r>
            <a:endParaRPr lang="en-CA" sz="1800" dirty="0"/>
          </a:p>
        </p:txBody>
      </p:sp>
      <p:pic>
        <p:nvPicPr>
          <p:cNvPr id="5" name="Picture 4" descr="A picture containing text, person, television, wall&#10;&#10;Description automatically generated">
            <a:extLst>
              <a:ext uri="{FF2B5EF4-FFF2-40B4-BE49-F238E27FC236}">
                <a16:creationId xmlns:a16="http://schemas.microsoft.com/office/drawing/2014/main" id="{4E658A13-B204-4086-BBF9-942B14DB4F1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 b="33777"/>
          <a:stretch/>
        </p:blipFill>
        <p:spPr>
          <a:xfrm>
            <a:off x="8020571" y="2775951"/>
            <a:ext cx="308004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50307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17C4-8583-472A-8CA2-9AB9B735DF6B}"/>
              </a:ext>
            </a:extLst>
          </p:cNvPr>
          <p:cNvSpPr>
            <a:spLocks noGrp="1"/>
          </p:cNvSpPr>
          <p:nvPr>
            <p:ph type="ctrTitle"/>
          </p:nvPr>
        </p:nvSpPr>
        <p:spPr>
          <a:xfrm>
            <a:off x="1545373" y="3429000"/>
            <a:ext cx="8825658" cy="1212248"/>
          </a:xfrm>
        </p:spPr>
        <p:txBody>
          <a:bodyPr/>
          <a:lstStyle/>
          <a:p>
            <a:pPr algn="ctr"/>
            <a:r>
              <a:rPr lang="en-US" dirty="0"/>
              <a:t>PREPARING YOUR WITNESS FOR CROSS-EXAMINATION</a:t>
            </a:r>
            <a:endParaRPr lang="en-CA" dirty="0"/>
          </a:p>
        </p:txBody>
      </p:sp>
    </p:spTree>
    <p:extLst>
      <p:ext uri="{BB962C8B-B14F-4D97-AF65-F5344CB8AC3E}">
        <p14:creationId xmlns:p14="http://schemas.microsoft.com/office/powerpoint/2010/main" val="790759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1833-C0E9-47CB-ACBC-BCD6277F5496}"/>
              </a:ext>
            </a:extLst>
          </p:cNvPr>
          <p:cNvSpPr>
            <a:spLocks noGrp="1"/>
          </p:cNvSpPr>
          <p:nvPr>
            <p:ph type="title"/>
          </p:nvPr>
        </p:nvSpPr>
        <p:spPr>
          <a:xfrm>
            <a:off x="1154954" y="973668"/>
            <a:ext cx="8761413" cy="706964"/>
          </a:xfrm>
        </p:spPr>
        <p:txBody>
          <a:bodyPr>
            <a:normAutofit/>
          </a:bodyPr>
          <a:lstStyle/>
          <a:p>
            <a:r>
              <a:rPr lang="en-US" dirty="0"/>
              <a:t>PREPARING FOR CROSS-EXAMINATION</a:t>
            </a:r>
            <a:endParaRPr lang="en-CA" dirty="0"/>
          </a:p>
        </p:txBody>
      </p:sp>
      <p:sp>
        <p:nvSpPr>
          <p:cNvPr id="3" name="Content Placeholder 2">
            <a:extLst>
              <a:ext uri="{FF2B5EF4-FFF2-40B4-BE49-F238E27FC236}">
                <a16:creationId xmlns:a16="http://schemas.microsoft.com/office/drawing/2014/main" id="{E598F7E5-CE62-4C6D-B429-CF6A6FB2F3E4}"/>
              </a:ext>
            </a:extLst>
          </p:cNvPr>
          <p:cNvSpPr>
            <a:spLocks noGrp="1"/>
          </p:cNvSpPr>
          <p:nvPr>
            <p:ph idx="1"/>
          </p:nvPr>
        </p:nvSpPr>
        <p:spPr>
          <a:xfrm>
            <a:off x="1154954" y="2603500"/>
            <a:ext cx="6397313" cy="3416300"/>
          </a:xfrm>
        </p:spPr>
        <p:txBody>
          <a:bodyPr anchor="ctr">
            <a:normAutofit/>
          </a:bodyPr>
          <a:lstStyle/>
          <a:p>
            <a:r>
              <a:rPr lang="en-US" sz="2800" dirty="0"/>
              <a:t>It is entirely appropriate for the Crown to alert its witnesses to subjects likely to be raised in cross-examination </a:t>
            </a:r>
          </a:p>
          <a:p>
            <a:pPr lvl="1"/>
            <a:r>
              <a:rPr lang="en-US" sz="2400" dirty="0"/>
              <a:t>See e.g. </a:t>
            </a:r>
            <a:r>
              <a:rPr lang="en-US" sz="2400" i="1" dirty="0"/>
              <a:t>R. v. Mahmood </a:t>
            </a:r>
            <a:r>
              <a:rPr lang="en-US" sz="2400" dirty="0"/>
              <a:t>2011 ONCA 693 at para. 67</a:t>
            </a:r>
          </a:p>
          <a:p>
            <a:pPr lvl="1"/>
            <a:endParaRPr lang="en-US" sz="2400" dirty="0"/>
          </a:p>
          <a:p>
            <a:pPr lvl="2"/>
            <a:endParaRPr lang="en-CA" dirty="0"/>
          </a:p>
        </p:txBody>
      </p:sp>
      <p:pic>
        <p:nvPicPr>
          <p:cNvPr id="5" name="Picture 4" descr="A picture containing text, person, wall&#10;&#10;Description automatically generated">
            <a:extLst>
              <a:ext uri="{FF2B5EF4-FFF2-40B4-BE49-F238E27FC236}">
                <a16:creationId xmlns:a16="http://schemas.microsoft.com/office/drawing/2014/main" id="{ADA50387-B866-47B5-9967-8F436039EE1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7452" r="9697" b="-5"/>
          <a:stretch/>
        </p:blipFill>
        <p:spPr>
          <a:xfrm>
            <a:off x="8020571" y="2775951"/>
            <a:ext cx="308004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17188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1833-C0E9-47CB-ACBC-BCD6277F5496}"/>
              </a:ext>
            </a:extLst>
          </p:cNvPr>
          <p:cNvSpPr>
            <a:spLocks noGrp="1"/>
          </p:cNvSpPr>
          <p:nvPr>
            <p:ph type="title"/>
          </p:nvPr>
        </p:nvSpPr>
        <p:spPr>
          <a:xfrm>
            <a:off x="1154954" y="973668"/>
            <a:ext cx="8761413" cy="706964"/>
          </a:xfrm>
        </p:spPr>
        <p:txBody>
          <a:bodyPr>
            <a:normAutofit/>
          </a:bodyPr>
          <a:lstStyle/>
          <a:p>
            <a:pPr>
              <a:lnSpc>
                <a:spcPct val="90000"/>
              </a:lnSpc>
            </a:pPr>
            <a:r>
              <a:rPr lang="en-US" sz="3100" dirty="0">
                <a:solidFill>
                  <a:srgbClr val="EBEBEB"/>
                </a:solidFill>
              </a:rPr>
              <a:t>TIPS FOR YOUR WITNESS</a:t>
            </a:r>
            <a:endParaRPr lang="en-CA" sz="3100" dirty="0">
              <a:solidFill>
                <a:srgbClr val="EBEBEB"/>
              </a:solidFill>
            </a:endParaRPr>
          </a:p>
        </p:txBody>
      </p:sp>
      <p:sp>
        <p:nvSpPr>
          <p:cNvPr id="3" name="Content Placeholder 2">
            <a:extLst>
              <a:ext uri="{FF2B5EF4-FFF2-40B4-BE49-F238E27FC236}">
                <a16:creationId xmlns:a16="http://schemas.microsoft.com/office/drawing/2014/main" id="{E598F7E5-CE62-4C6D-B429-CF6A6FB2F3E4}"/>
              </a:ext>
            </a:extLst>
          </p:cNvPr>
          <p:cNvSpPr>
            <a:spLocks noGrp="1"/>
          </p:cNvSpPr>
          <p:nvPr>
            <p:ph idx="1"/>
          </p:nvPr>
        </p:nvSpPr>
        <p:spPr>
          <a:xfrm>
            <a:off x="1154954" y="2603500"/>
            <a:ext cx="6397313" cy="3867638"/>
          </a:xfrm>
        </p:spPr>
        <p:txBody>
          <a:bodyPr anchor="ctr">
            <a:normAutofit fontScale="92500" lnSpcReduction="20000"/>
          </a:bodyPr>
          <a:lstStyle/>
          <a:p>
            <a:r>
              <a:rPr lang="en-US" sz="2400" dirty="0"/>
              <a:t>Don’t take it personally</a:t>
            </a:r>
          </a:p>
          <a:p>
            <a:r>
              <a:rPr lang="en-US" sz="2400" dirty="0"/>
              <a:t>Expect leading questions</a:t>
            </a:r>
          </a:p>
          <a:p>
            <a:r>
              <a:rPr lang="en-US" sz="2400" dirty="0"/>
              <a:t>Not restricted to yes or no</a:t>
            </a:r>
          </a:p>
          <a:p>
            <a:r>
              <a:rPr lang="en-US" sz="2400" dirty="0"/>
              <a:t>Every statement is a question (‘I am going to suggest’….)</a:t>
            </a:r>
          </a:p>
          <a:p>
            <a:r>
              <a:rPr lang="en-US" sz="2400" dirty="0"/>
              <a:t>Browne v Dunn</a:t>
            </a:r>
          </a:p>
          <a:p>
            <a:r>
              <a:rPr lang="en-US" sz="2400" dirty="0"/>
              <a:t>There are no wrong answers (besides guesses and lies)</a:t>
            </a:r>
          </a:p>
          <a:p>
            <a:r>
              <a:rPr lang="en-US" sz="2400" dirty="0"/>
              <a:t>TAKE YOUR TIME!</a:t>
            </a:r>
          </a:p>
          <a:p>
            <a:r>
              <a:rPr lang="en-US" sz="2400" dirty="0"/>
              <a:t>You control the pace</a:t>
            </a:r>
            <a:endParaRPr lang="en-CA" dirty="0"/>
          </a:p>
        </p:txBody>
      </p:sp>
      <p:pic>
        <p:nvPicPr>
          <p:cNvPr id="8" name="Picture 7">
            <a:extLst>
              <a:ext uri="{FF2B5EF4-FFF2-40B4-BE49-F238E27FC236}">
                <a16:creationId xmlns:a16="http://schemas.microsoft.com/office/drawing/2014/main" id="{561593C5-142F-4D25-944A-2F6BCC50B487}"/>
              </a:ext>
            </a:extLst>
          </p:cNvPr>
          <p:cNvPicPr>
            <a:picLocks noChangeAspect="1"/>
          </p:cNvPicPr>
          <p:nvPr/>
        </p:nvPicPr>
        <p:blipFill>
          <a:blip r:embed="rId3"/>
          <a:stretch>
            <a:fillRect/>
          </a:stretch>
        </p:blipFill>
        <p:spPr>
          <a:xfrm>
            <a:off x="7845509" y="2603500"/>
            <a:ext cx="3297003" cy="369412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64582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EEE7-DBB3-A9A8-8717-791B2CADA858}"/>
              </a:ext>
            </a:extLst>
          </p:cNvPr>
          <p:cNvSpPr>
            <a:spLocks noGrp="1"/>
          </p:cNvSpPr>
          <p:nvPr>
            <p:ph type="title"/>
          </p:nvPr>
        </p:nvSpPr>
        <p:spPr/>
        <p:txBody>
          <a:bodyPr/>
          <a:lstStyle/>
          <a:p>
            <a:r>
              <a:rPr lang="en-US" dirty="0"/>
              <a:t>FINAL TIPS</a:t>
            </a:r>
            <a:endParaRPr lang="en-CA" dirty="0"/>
          </a:p>
        </p:txBody>
      </p:sp>
      <p:sp>
        <p:nvSpPr>
          <p:cNvPr id="3" name="Content Placeholder 2">
            <a:extLst>
              <a:ext uri="{FF2B5EF4-FFF2-40B4-BE49-F238E27FC236}">
                <a16:creationId xmlns:a16="http://schemas.microsoft.com/office/drawing/2014/main" id="{FECADE34-6303-949F-F4DF-D7DEAB515B8F}"/>
              </a:ext>
            </a:extLst>
          </p:cNvPr>
          <p:cNvSpPr>
            <a:spLocks noGrp="1"/>
          </p:cNvSpPr>
          <p:nvPr>
            <p:ph idx="1"/>
          </p:nvPr>
        </p:nvSpPr>
        <p:spPr/>
        <p:txBody>
          <a:bodyPr>
            <a:normAutofit lnSpcReduction="10000"/>
          </a:bodyPr>
          <a:lstStyle/>
          <a:p>
            <a:r>
              <a:rPr lang="en-US" sz="2800" dirty="0"/>
              <a:t>Don’t meet a victim alone </a:t>
            </a:r>
          </a:p>
          <a:p>
            <a:r>
              <a:rPr lang="en-US" sz="2800" dirty="0"/>
              <a:t>Don’t email victims and witnesses directly – except a professional witness </a:t>
            </a:r>
          </a:p>
          <a:p>
            <a:r>
              <a:rPr lang="en-US" sz="2800" dirty="0"/>
              <a:t>Don’t forget to tell victims/witnesses not to discuss their evidence with anyone else involved in the case</a:t>
            </a:r>
          </a:p>
          <a:p>
            <a:r>
              <a:rPr lang="en-US" sz="2800" dirty="0"/>
              <a:t>Don’t give up in the face of a </a:t>
            </a:r>
            <a:r>
              <a:rPr lang="en-US" sz="2800"/>
              <a:t>reluctant witness</a:t>
            </a:r>
            <a:endParaRPr lang="en-CA" sz="2800" dirty="0"/>
          </a:p>
        </p:txBody>
      </p:sp>
    </p:spTree>
    <p:extLst>
      <p:ext uri="{BB962C8B-B14F-4D97-AF65-F5344CB8AC3E}">
        <p14:creationId xmlns:p14="http://schemas.microsoft.com/office/powerpoint/2010/main" val="2931024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17C4-8583-472A-8CA2-9AB9B735DF6B}"/>
              </a:ext>
            </a:extLst>
          </p:cNvPr>
          <p:cNvSpPr>
            <a:spLocks noGrp="1"/>
          </p:cNvSpPr>
          <p:nvPr>
            <p:ph type="ctrTitle"/>
          </p:nvPr>
        </p:nvSpPr>
        <p:spPr>
          <a:xfrm>
            <a:off x="1514551" y="2637890"/>
            <a:ext cx="8825658" cy="1212248"/>
          </a:xfrm>
        </p:spPr>
        <p:txBody>
          <a:bodyPr/>
          <a:lstStyle/>
          <a:p>
            <a:pPr algn="ctr"/>
            <a:r>
              <a:rPr lang="en-US" dirty="0"/>
              <a:t>ADDITIONAL SVAG RESOURCES</a:t>
            </a:r>
            <a:endParaRPr lang="en-CA" dirty="0"/>
          </a:p>
        </p:txBody>
      </p:sp>
    </p:spTree>
    <p:extLst>
      <p:ext uri="{BB962C8B-B14F-4D97-AF65-F5344CB8AC3E}">
        <p14:creationId xmlns:p14="http://schemas.microsoft.com/office/powerpoint/2010/main" val="1868825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1833-C0E9-47CB-ACBC-BCD6277F5496}"/>
              </a:ext>
            </a:extLst>
          </p:cNvPr>
          <p:cNvSpPr>
            <a:spLocks noGrp="1"/>
          </p:cNvSpPr>
          <p:nvPr>
            <p:ph type="title"/>
          </p:nvPr>
        </p:nvSpPr>
        <p:spPr>
          <a:xfrm>
            <a:off x="1154954" y="973668"/>
            <a:ext cx="8761413" cy="706964"/>
          </a:xfrm>
        </p:spPr>
        <p:txBody>
          <a:bodyPr>
            <a:normAutofit/>
          </a:bodyPr>
          <a:lstStyle/>
          <a:p>
            <a:r>
              <a:rPr lang="en-US" dirty="0"/>
              <a:t>ADDITIONAL RESOURCES</a:t>
            </a:r>
            <a:endParaRPr lang="en-CA" dirty="0"/>
          </a:p>
        </p:txBody>
      </p:sp>
      <p:pic>
        <p:nvPicPr>
          <p:cNvPr id="5" name="Picture 2" descr="Conceptual hand writing showing We Can Help You - Stock Illustration  [44635297] - PIXTA">
            <a:extLst>
              <a:ext uri="{FF2B5EF4-FFF2-40B4-BE49-F238E27FC236}">
                <a16:creationId xmlns:a16="http://schemas.microsoft.com/office/drawing/2014/main" id="{2AE43B2B-617C-41BE-8EDE-B9303658F9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274"/>
          <a:stretch/>
        </p:blipFill>
        <p:spPr bwMode="auto">
          <a:xfrm>
            <a:off x="1151467" y="2775951"/>
            <a:ext cx="4345024"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598F7E5-CE62-4C6D-B429-CF6A6FB2F3E4}"/>
              </a:ext>
            </a:extLst>
          </p:cNvPr>
          <p:cNvSpPr>
            <a:spLocks noGrp="1"/>
          </p:cNvSpPr>
          <p:nvPr>
            <p:ph idx="1"/>
          </p:nvPr>
        </p:nvSpPr>
        <p:spPr>
          <a:xfrm>
            <a:off x="5980954" y="2603500"/>
            <a:ext cx="5211979" cy="3416300"/>
          </a:xfrm>
        </p:spPr>
        <p:txBody>
          <a:bodyPr anchor="ctr">
            <a:normAutofit/>
          </a:bodyPr>
          <a:lstStyle/>
          <a:p>
            <a:endParaRPr lang="en-US" dirty="0"/>
          </a:p>
          <a:p>
            <a:r>
              <a:rPr lang="en-US" dirty="0"/>
              <a:t>Sexual Offences Against Adults CAP (e-Library)</a:t>
            </a:r>
          </a:p>
          <a:p>
            <a:r>
              <a:rPr lang="en-US" dirty="0"/>
              <a:t>Victims with Disabilities paper (e-Library)</a:t>
            </a:r>
          </a:p>
          <a:p>
            <a:endParaRPr lang="en-US" dirty="0"/>
          </a:p>
          <a:p>
            <a:endParaRPr lang="en-US" dirty="0"/>
          </a:p>
        </p:txBody>
      </p:sp>
      <p:sp>
        <p:nvSpPr>
          <p:cNvPr id="4" name="Content Placeholder 2">
            <a:extLst>
              <a:ext uri="{FF2B5EF4-FFF2-40B4-BE49-F238E27FC236}">
                <a16:creationId xmlns:a16="http://schemas.microsoft.com/office/drawing/2014/main" id="{57C80617-1A16-4BC7-9CE5-6B63D970D454}"/>
              </a:ext>
            </a:extLst>
          </p:cNvPr>
          <p:cNvSpPr txBox="1">
            <a:spLocks/>
          </p:cNvSpPr>
          <p:nvPr/>
        </p:nvSpPr>
        <p:spPr>
          <a:xfrm>
            <a:off x="1903255" y="3580281"/>
            <a:ext cx="8825659"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endParaRPr lang="en-CA" dirty="0"/>
          </a:p>
        </p:txBody>
      </p:sp>
    </p:spTree>
    <p:extLst>
      <p:ext uri="{BB962C8B-B14F-4D97-AF65-F5344CB8AC3E}">
        <p14:creationId xmlns:p14="http://schemas.microsoft.com/office/powerpoint/2010/main" val="418150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nodePh="1">
                                  <p:stCondLst>
                                    <p:cond delay="0"/>
                                  </p:stCondLst>
                                  <p:endCondLst>
                                    <p:cond evt="begin" delay="0">
                                      <p:tn val="9"/>
                                    </p:cond>
                                  </p:end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69000"/>
                <a:hueMod val="91000"/>
                <a:satMod val="164000"/>
                <a:lumMod val="74000"/>
              </a:schemeClr>
              <a:schemeClr val="bg1">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noFill/>
        </p:grpSpPr>
        <p:sp>
          <p:nvSpPr>
            <p:cNvPr id="15" name="Rectangle 1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472F17C4-8583-472A-8CA2-9AB9B735DF6B}"/>
              </a:ext>
            </a:extLst>
          </p:cNvPr>
          <p:cNvSpPr>
            <a:spLocks noGrp="1"/>
          </p:cNvSpPr>
          <p:nvPr>
            <p:ph type="ctrTitle"/>
          </p:nvPr>
        </p:nvSpPr>
        <p:spPr>
          <a:xfrm>
            <a:off x="1154954" y="1293845"/>
            <a:ext cx="9154801" cy="2681256"/>
          </a:xfrm>
        </p:spPr>
        <p:txBody>
          <a:bodyPr>
            <a:normAutofit/>
          </a:bodyPr>
          <a:lstStyle/>
          <a:p>
            <a:pPr algn="ctr"/>
            <a:r>
              <a:rPr lang="en-US" dirty="0">
                <a:solidFill>
                  <a:schemeClr val="tx1"/>
                </a:solidFill>
              </a:rPr>
              <a:t>TOP TIPS*</a:t>
            </a:r>
            <a:endParaRPr lang="en-CA" dirty="0">
              <a:solidFill>
                <a:schemeClr val="tx1"/>
              </a:solidFill>
            </a:endParaRPr>
          </a:p>
        </p:txBody>
      </p:sp>
      <p:sp>
        <p:nvSpPr>
          <p:cNvPr id="5" name="Subtitle 4">
            <a:extLst>
              <a:ext uri="{FF2B5EF4-FFF2-40B4-BE49-F238E27FC236}">
                <a16:creationId xmlns:a16="http://schemas.microsoft.com/office/drawing/2014/main" id="{4BFA37E7-EE5A-4A8F-9E2C-21D24E7F25A2}"/>
              </a:ext>
            </a:extLst>
          </p:cNvPr>
          <p:cNvSpPr>
            <a:spLocks noGrp="1"/>
          </p:cNvSpPr>
          <p:nvPr>
            <p:ph type="subTitle" idx="1"/>
          </p:nvPr>
        </p:nvSpPr>
        <p:spPr>
          <a:xfrm>
            <a:off x="1154955" y="4098730"/>
            <a:ext cx="9154800" cy="1476570"/>
          </a:xfrm>
        </p:spPr>
        <p:txBody>
          <a:bodyPr anchor="t">
            <a:normAutofit/>
          </a:bodyPr>
          <a:lstStyle/>
          <a:p>
            <a:pPr algn="ctr"/>
            <a:r>
              <a:rPr lang="en-US" sz="1600" dirty="0">
                <a:solidFill>
                  <a:schemeClr val="tx1"/>
                </a:solidFill>
              </a:rPr>
              <a:t>*</a:t>
            </a:r>
            <a:r>
              <a:rPr lang="en-US" sz="2400" b="1" dirty="0">
                <a:solidFill>
                  <a:schemeClr val="tx1"/>
                </a:solidFill>
              </a:rPr>
              <a:t>TO ENHANCE YOUR victim / witness PREPARATION MEETINGS</a:t>
            </a:r>
            <a:endParaRPr lang="en-CA" sz="1600" b="1" dirty="0">
              <a:solidFill>
                <a:schemeClr val="tx1"/>
              </a:solidFill>
            </a:endParaRPr>
          </a:p>
        </p:txBody>
      </p:sp>
    </p:spTree>
    <p:extLst>
      <p:ext uri="{BB962C8B-B14F-4D97-AF65-F5344CB8AC3E}">
        <p14:creationId xmlns:p14="http://schemas.microsoft.com/office/powerpoint/2010/main" val="336910518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26" name="Rectangle 11">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Shape 13">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8"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9"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a:extLst>
              <a:ext uri="{FF2B5EF4-FFF2-40B4-BE49-F238E27FC236}">
                <a16:creationId xmlns:a16="http://schemas.microsoft.com/office/drawing/2014/main" id="{004A6B20-CCED-4771-9950-964ADEB7D823}"/>
              </a:ext>
            </a:extLst>
          </p:cNvPr>
          <p:cNvSpPr>
            <a:spLocks noGrp="1"/>
          </p:cNvSpPr>
          <p:nvPr>
            <p:ph type="title"/>
          </p:nvPr>
        </p:nvSpPr>
        <p:spPr>
          <a:xfrm>
            <a:off x="639098" y="629265"/>
            <a:ext cx="6072776" cy="1622322"/>
          </a:xfrm>
        </p:spPr>
        <p:txBody>
          <a:bodyPr>
            <a:normAutofit/>
          </a:bodyPr>
          <a:lstStyle/>
          <a:p>
            <a:r>
              <a:rPr lang="en-US" dirty="0">
                <a:solidFill>
                  <a:schemeClr val="tx1"/>
                </a:solidFill>
              </a:rPr>
              <a:t>1. BE FLEXIBLE</a:t>
            </a:r>
            <a:endParaRPr lang="en-CA" dirty="0">
              <a:solidFill>
                <a:schemeClr val="tx1"/>
              </a:solidFill>
            </a:endParaRPr>
          </a:p>
        </p:txBody>
      </p:sp>
      <p:sp>
        <p:nvSpPr>
          <p:cNvPr id="30" name="Rectangle 19">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Oval 21">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23">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6596A4A-08EC-4C55-83BC-E09E566588B0}"/>
              </a:ext>
            </a:extLst>
          </p:cNvPr>
          <p:cNvSpPr>
            <a:spLocks noGrp="1"/>
          </p:cNvSpPr>
          <p:nvPr>
            <p:ph idx="1"/>
          </p:nvPr>
        </p:nvSpPr>
        <p:spPr>
          <a:xfrm>
            <a:off x="639098" y="1878403"/>
            <a:ext cx="6072776" cy="3811740"/>
          </a:xfrm>
        </p:spPr>
        <p:txBody>
          <a:bodyPr anchor="ctr">
            <a:normAutofit/>
          </a:bodyPr>
          <a:lstStyle/>
          <a:p>
            <a:r>
              <a:rPr lang="en-CA" sz="2400" dirty="0">
                <a:solidFill>
                  <a:schemeClr val="tx1"/>
                </a:solidFill>
              </a:rPr>
              <a:t>Substance of meeting(s)</a:t>
            </a:r>
          </a:p>
          <a:p>
            <a:r>
              <a:rPr lang="en-CA" sz="2400" dirty="0">
                <a:solidFill>
                  <a:schemeClr val="tx1"/>
                </a:solidFill>
              </a:rPr>
              <a:t>Length / Timing of meeting(s)</a:t>
            </a:r>
          </a:p>
          <a:p>
            <a:r>
              <a:rPr lang="en-CA" sz="2400" dirty="0">
                <a:solidFill>
                  <a:schemeClr val="tx1"/>
                </a:solidFill>
              </a:rPr>
              <a:t>Number of meetings</a:t>
            </a:r>
          </a:p>
          <a:p>
            <a:r>
              <a:rPr lang="en-CA" sz="2400" dirty="0">
                <a:solidFill>
                  <a:schemeClr val="tx1"/>
                </a:solidFill>
              </a:rPr>
              <a:t>Format / Venue of meeting(s) (virtual, at the courthouse)</a:t>
            </a:r>
          </a:p>
          <a:p>
            <a:r>
              <a:rPr lang="en-CA" sz="2400" dirty="0">
                <a:solidFill>
                  <a:schemeClr val="tx1"/>
                </a:solidFill>
              </a:rPr>
              <a:t>IO will be present at trial prep meeting</a:t>
            </a:r>
          </a:p>
        </p:txBody>
      </p:sp>
      <p:pic>
        <p:nvPicPr>
          <p:cNvPr id="7" name="Picture 6">
            <a:extLst>
              <a:ext uri="{FF2B5EF4-FFF2-40B4-BE49-F238E27FC236}">
                <a16:creationId xmlns:a16="http://schemas.microsoft.com/office/drawing/2014/main" id="{CBED3817-5619-433E-8B81-88E6206864C9}"/>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9625" r="2" b="2"/>
          <a:stretch/>
        </p:blipFill>
        <p:spPr>
          <a:xfrm>
            <a:off x="7418226" y="645106"/>
            <a:ext cx="4125317" cy="5585369"/>
          </a:xfrm>
          <a:prstGeom prst="rect">
            <a:avLst/>
          </a:prstGeom>
        </p:spPr>
      </p:pic>
      <p:pic>
        <p:nvPicPr>
          <p:cNvPr id="9" name="Picture 8" descr="A picture containing indoor&#10;&#10;Description automatically generated">
            <a:extLst>
              <a:ext uri="{FF2B5EF4-FFF2-40B4-BE49-F238E27FC236}">
                <a16:creationId xmlns:a16="http://schemas.microsoft.com/office/drawing/2014/main" id="{09671B4C-0CFB-47E9-9E3C-7CAD87C544B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rot="20986164">
            <a:off x="8802924" y="1269021"/>
            <a:ext cx="668261" cy="369214"/>
          </a:xfrm>
          <a:prstGeom prst="rect">
            <a:avLst/>
          </a:prstGeom>
        </p:spPr>
      </p:pic>
    </p:spTree>
    <p:extLst>
      <p:ext uri="{BB962C8B-B14F-4D97-AF65-F5344CB8AC3E}">
        <p14:creationId xmlns:p14="http://schemas.microsoft.com/office/powerpoint/2010/main" val="3504992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6"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a:extLst>
              <a:ext uri="{FF2B5EF4-FFF2-40B4-BE49-F238E27FC236}">
                <a16:creationId xmlns:a16="http://schemas.microsoft.com/office/drawing/2014/main" id="{A52ED46C-1590-44CD-A10A-58567F1B24CA}"/>
              </a:ext>
            </a:extLst>
          </p:cNvPr>
          <p:cNvSpPr>
            <a:spLocks noGrp="1"/>
          </p:cNvSpPr>
          <p:nvPr>
            <p:ph type="title"/>
          </p:nvPr>
        </p:nvSpPr>
        <p:spPr>
          <a:xfrm>
            <a:off x="639098" y="629265"/>
            <a:ext cx="6072776" cy="1622322"/>
          </a:xfrm>
        </p:spPr>
        <p:txBody>
          <a:bodyPr>
            <a:normAutofit/>
          </a:bodyPr>
          <a:lstStyle/>
          <a:p>
            <a:r>
              <a:rPr lang="en-US" dirty="0">
                <a:solidFill>
                  <a:schemeClr val="tx1"/>
                </a:solidFill>
              </a:rPr>
              <a:t>2. BE PREPARED</a:t>
            </a:r>
            <a:endParaRPr lang="en-CA" dirty="0">
              <a:solidFill>
                <a:schemeClr val="tx1"/>
              </a:solidFill>
            </a:endParaRPr>
          </a:p>
        </p:txBody>
      </p:sp>
      <p:pic>
        <p:nvPicPr>
          <p:cNvPr id="5" name="Picture 4" descr="A picture containing text, blackboard&#10;&#10;Description automatically generated">
            <a:extLst>
              <a:ext uri="{FF2B5EF4-FFF2-40B4-BE49-F238E27FC236}">
                <a16:creationId xmlns:a16="http://schemas.microsoft.com/office/drawing/2014/main" id="{7F863BB5-300D-4495-9DDF-7875A2C58879}"/>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3605" r="23400" b="-1"/>
          <a:stretch/>
        </p:blipFill>
        <p:spPr>
          <a:xfrm>
            <a:off x="7367244" y="646590"/>
            <a:ext cx="4125317" cy="5585369"/>
          </a:xfrm>
          <a:prstGeom prst="rect">
            <a:avLst/>
          </a:prstGeom>
        </p:spPr>
      </p:pic>
      <p:sp>
        <p:nvSpPr>
          <p:cNvPr id="18" name="Rectangle 17">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C04F295-6814-4020-AF71-ECFEB7DC013F}"/>
              </a:ext>
            </a:extLst>
          </p:cNvPr>
          <p:cNvSpPr>
            <a:spLocks noGrp="1"/>
          </p:cNvSpPr>
          <p:nvPr>
            <p:ph idx="1"/>
          </p:nvPr>
        </p:nvSpPr>
        <p:spPr>
          <a:xfrm>
            <a:off x="682918" y="1523130"/>
            <a:ext cx="6072776" cy="3811740"/>
          </a:xfrm>
        </p:spPr>
        <p:txBody>
          <a:bodyPr anchor="ctr">
            <a:normAutofit/>
          </a:bodyPr>
          <a:lstStyle/>
          <a:p>
            <a:r>
              <a:rPr lang="en-US" sz="2400" dirty="0">
                <a:solidFill>
                  <a:schemeClr val="tx1"/>
                </a:solidFill>
              </a:rPr>
              <a:t>Know your file</a:t>
            </a:r>
          </a:p>
          <a:p>
            <a:r>
              <a:rPr lang="en-US" sz="2400" dirty="0">
                <a:solidFill>
                  <a:schemeClr val="tx1"/>
                </a:solidFill>
              </a:rPr>
              <a:t>Gather intelligence (OIC, VWAP)</a:t>
            </a:r>
          </a:p>
          <a:p>
            <a:r>
              <a:rPr lang="en-US" sz="2400" dirty="0">
                <a:solidFill>
                  <a:schemeClr val="tx1"/>
                </a:solidFill>
              </a:rPr>
              <a:t>Confer with VWAP in advance of the meeting – ‘game plan’</a:t>
            </a:r>
            <a:endParaRPr lang="en-CA" sz="2400" dirty="0">
              <a:solidFill>
                <a:schemeClr val="tx1"/>
              </a:solidFill>
            </a:endParaRPr>
          </a:p>
        </p:txBody>
      </p:sp>
    </p:spTree>
    <p:extLst>
      <p:ext uri="{BB962C8B-B14F-4D97-AF65-F5344CB8AC3E}">
        <p14:creationId xmlns:p14="http://schemas.microsoft.com/office/powerpoint/2010/main" val="1684161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5"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0BC1833-C0E9-47CB-ACBC-BCD6277F5496}"/>
              </a:ext>
            </a:extLst>
          </p:cNvPr>
          <p:cNvSpPr>
            <a:spLocks noGrp="1"/>
          </p:cNvSpPr>
          <p:nvPr>
            <p:ph type="title"/>
          </p:nvPr>
        </p:nvSpPr>
        <p:spPr>
          <a:xfrm>
            <a:off x="639098" y="629265"/>
            <a:ext cx="6072776" cy="1622322"/>
          </a:xfrm>
        </p:spPr>
        <p:txBody>
          <a:bodyPr>
            <a:normAutofit/>
          </a:bodyPr>
          <a:lstStyle/>
          <a:p>
            <a:r>
              <a:rPr lang="en-US" dirty="0">
                <a:solidFill>
                  <a:srgbClr val="EBEBEB"/>
                </a:solidFill>
              </a:rPr>
              <a:t>3. MANAGE EXPECTATIONS</a:t>
            </a:r>
            <a:endParaRPr lang="en-CA" dirty="0">
              <a:solidFill>
                <a:srgbClr val="EBEBEB"/>
              </a:solidFill>
            </a:endParaRPr>
          </a:p>
        </p:txBody>
      </p:sp>
      <p:sp>
        <p:nvSpPr>
          <p:cNvPr id="17" name="Freeform: Shape 16">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pic>
        <p:nvPicPr>
          <p:cNvPr id="5" name="Picture 4" descr="A picture containing text, sky, outdoor, sign&#10;&#10;Description automatically generated">
            <a:extLst>
              <a:ext uri="{FF2B5EF4-FFF2-40B4-BE49-F238E27FC236}">
                <a16:creationId xmlns:a16="http://schemas.microsoft.com/office/drawing/2014/main" id="{1DEDD0D3-53CC-4657-A2A3-E2B692BE9C2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16918" y="1994475"/>
            <a:ext cx="4643262" cy="3087768"/>
          </a:xfrm>
          <a:prstGeom prst="rect">
            <a:avLst/>
          </a:prstGeom>
        </p:spPr>
      </p:pic>
      <p:sp>
        <p:nvSpPr>
          <p:cNvPr id="19" name="Rectangle 18">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598F7E5-CE62-4C6D-B429-CF6A6FB2F3E4}"/>
              </a:ext>
            </a:extLst>
          </p:cNvPr>
          <p:cNvSpPr>
            <a:spLocks noGrp="1"/>
          </p:cNvSpPr>
          <p:nvPr>
            <p:ph idx="1"/>
          </p:nvPr>
        </p:nvSpPr>
        <p:spPr>
          <a:xfrm>
            <a:off x="639098" y="1413128"/>
            <a:ext cx="6072776" cy="3811740"/>
          </a:xfrm>
        </p:spPr>
        <p:txBody>
          <a:bodyPr anchor="ctr">
            <a:normAutofit/>
          </a:bodyPr>
          <a:lstStyle/>
          <a:p>
            <a:r>
              <a:rPr lang="en-US" sz="2400" dirty="0">
                <a:solidFill>
                  <a:srgbClr val="FFFFFF"/>
                </a:solidFill>
              </a:rPr>
              <a:t>Encouragement &amp; support vs. false hope</a:t>
            </a:r>
          </a:p>
          <a:p>
            <a:r>
              <a:rPr lang="en-US" sz="2400" dirty="0">
                <a:solidFill>
                  <a:srgbClr val="FFFFFF"/>
                </a:solidFill>
              </a:rPr>
              <a:t>Explaining W.D. </a:t>
            </a:r>
            <a:endParaRPr lang="en-CA" sz="2400" dirty="0">
              <a:solidFill>
                <a:srgbClr val="FFFFFF"/>
              </a:solidFill>
            </a:endParaRPr>
          </a:p>
        </p:txBody>
      </p:sp>
      <p:pic>
        <p:nvPicPr>
          <p:cNvPr id="8" name="Picture 7">
            <a:extLst>
              <a:ext uri="{FF2B5EF4-FFF2-40B4-BE49-F238E27FC236}">
                <a16:creationId xmlns:a16="http://schemas.microsoft.com/office/drawing/2014/main" id="{6F244188-6E76-4AB3-8304-39E28FC281B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001297" y="3708649"/>
            <a:ext cx="887681" cy="2151824"/>
          </a:xfrm>
          <a:prstGeom prst="rect">
            <a:avLst/>
          </a:prstGeom>
        </p:spPr>
      </p:pic>
    </p:spTree>
    <p:extLst>
      <p:ext uri="{BB962C8B-B14F-4D97-AF65-F5344CB8AC3E}">
        <p14:creationId xmlns:p14="http://schemas.microsoft.com/office/powerpoint/2010/main" val="4544835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Shape 12">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5"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7"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a:extLst>
              <a:ext uri="{FF2B5EF4-FFF2-40B4-BE49-F238E27FC236}">
                <a16:creationId xmlns:a16="http://schemas.microsoft.com/office/drawing/2014/main" id="{A0BC1833-C0E9-47CB-ACBC-BCD6277F5496}"/>
              </a:ext>
            </a:extLst>
          </p:cNvPr>
          <p:cNvSpPr>
            <a:spLocks noGrp="1"/>
          </p:cNvSpPr>
          <p:nvPr>
            <p:ph type="title"/>
          </p:nvPr>
        </p:nvSpPr>
        <p:spPr>
          <a:xfrm>
            <a:off x="639098" y="629265"/>
            <a:ext cx="6072776" cy="1622322"/>
          </a:xfrm>
        </p:spPr>
        <p:txBody>
          <a:bodyPr>
            <a:normAutofit/>
          </a:bodyPr>
          <a:lstStyle/>
          <a:p>
            <a:pPr>
              <a:lnSpc>
                <a:spcPct val="90000"/>
              </a:lnSpc>
            </a:pPr>
            <a:r>
              <a:rPr lang="en-US" dirty="0">
                <a:solidFill>
                  <a:schemeClr val="tx1"/>
                </a:solidFill>
              </a:rPr>
              <a:t>4. MAXIMIZE CHOICE*</a:t>
            </a:r>
            <a:br>
              <a:rPr lang="en-US" dirty="0">
                <a:solidFill>
                  <a:schemeClr val="tx1"/>
                </a:solidFill>
              </a:rPr>
            </a:br>
            <a:r>
              <a:rPr lang="en-US" sz="1800" dirty="0">
                <a:solidFill>
                  <a:schemeClr val="tx1"/>
                </a:solidFill>
              </a:rPr>
              <a:t>*where possible</a:t>
            </a:r>
            <a:br>
              <a:rPr lang="en-US" dirty="0">
                <a:solidFill>
                  <a:schemeClr val="tx1"/>
                </a:solidFill>
              </a:rPr>
            </a:br>
            <a:endParaRPr lang="en-CA" dirty="0">
              <a:solidFill>
                <a:schemeClr val="tx1"/>
              </a:solidFill>
            </a:endParaRPr>
          </a:p>
        </p:txBody>
      </p:sp>
      <p:pic>
        <p:nvPicPr>
          <p:cNvPr id="5" name="Picture 4" descr="A picture containing outdoor object, sport kite&#10;&#10;Description automatically generated">
            <a:extLst>
              <a:ext uri="{FF2B5EF4-FFF2-40B4-BE49-F238E27FC236}">
                <a16:creationId xmlns:a16="http://schemas.microsoft.com/office/drawing/2014/main" id="{F02704A3-3776-4A21-8E61-A1B01C54BE22}"/>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34035" r="24419" b="1"/>
          <a:stretch/>
        </p:blipFill>
        <p:spPr>
          <a:xfrm>
            <a:off x="7418226" y="645106"/>
            <a:ext cx="4125317" cy="5585369"/>
          </a:xfrm>
          <a:prstGeom prst="rect">
            <a:avLst/>
          </a:prstGeom>
        </p:spPr>
      </p:pic>
      <p:sp>
        <p:nvSpPr>
          <p:cNvPr id="19" name="Rectangle 18">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598F7E5-CE62-4C6D-B429-CF6A6FB2F3E4}"/>
              </a:ext>
            </a:extLst>
          </p:cNvPr>
          <p:cNvSpPr>
            <a:spLocks noGrp="1"/>
          </p:cNvSpPr>
          <p:nvPr>
            <p:ph idx="1"/>
          </p:nvPr>
        </p:nvSpPr>
        <p:spPr>
          <a:xfrm>
            <a:off x="725928" y="1802779"/>
            <a:ext cx="6072776" cy="3811740"/>
          </a:xfrm>
        </p:spPr>
        <p:txBody>
          <a:bodyPr anchor="ctr">
            <a:normAutofit lnSpcReduction="10000"/>
          </a:bodyPr>
          <a:lstStyle/>
          <a:p>
            <a:pPr marL="0" indent="0">
              <a:buNone/>
            </a:pPr>
            <a:endParaRPr lang="en-US" dirty="0">
              <a:solidFill>
                <a:schemeClr val="tx1"/>
              </a:solidFill>
            </a:endParaRPr>
          </a:p>
          <a:p>
            <a:pPr marL="0" indent="0">
              <a:buNone/>
            </a:pPr>
            <a:r>
              <a:rPr lang="en-US" sz="2400" dirty="0">
                <a:solidFill>
                  <a:schemeClr val="tx1"/>
                </a:solidFill>
              </a:rPr>
              <a:t>EXAMPLES OF THINGS WE CAN CONTROL:</a:t>
            </a:r>
          </a:p>
          <a:p>
            <a:r>
              <a:rPr lang="en-US" sz="2400" dirty="0">
                <a:solidFill>
                  <a:schemeClr val="tx1"/>
                </a:solidFill>
              </a:rPr>
              <a:t>Number / location / format of meetings</a:t>
            </a:r>
          </a:p>
          <a:p>
            <a:r>
              <a:rPr lang="en-US" sz="2400" dirty="0">
                <a:solidFill>
                  <a:schemeClr val="tx1"/>
                </a:solidFill>
              </a:rPr>
              <a:t>Statement review (when / where / how)</a:t>
            </a:r>
          </a:p>
          <a:p>
            <a:r>
              <a:rPr lang="en-US" sz="2400" dirty="0">
                <a:solidFill>
                  <a:schemeClr val="tx1"/>
                </a:solidFill>
              </a:rPr>
              <a:t>Warm-up questions</a:t>
            </a:r>
          </a:p>
          <a:p>
            <a:r>
              <a:rPr lang="en-US" sz="2400" dirty="0">
                <a:solidFill>
                  <a:schemeClr val="tx1"/>
                </a:solidFill>
              </a:rPr>
              <a:t>540(7) applications*</a:t>
            </a:r>
          </a:p>
          <a:p>
            <a:endParaRPr lang="en-CA" dirty="0">
              <a:solidFill>
                <a:schemeClr val="tx1"/>
              </a:solidFill>
            </a:endParaRPr>
          </a:p>
        </p:txBody>
      </p:sp>
      <p:sp>
        <p:nvSpPr>
          <p:cNvPr id="6" name="TextBox 5">
            <a:extLst>
              <a:ext uri="{FF2B5EF4-FFF2-40B4-BE49-F238E27FC236}">
                <a16:creationId xmlns:a16="http://schemas.microsoft.com/office/drawing/2014/main" id="{C48CEC16-FC7F-44E3-99DB-25656A5E3472}"/>
              </a:ext>
            </a:extLst>
          </p:cNvPr>
          <p:cNvSpPr txBox="1"/>
          <p:nvPr/>
        </p:nvSpPr>
        <p:spPr>
          <a:xfrm>
            <a:off x="8693084" y="6030420"/>
            <a:ext cx="2850459"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5" tooltip="https://www.peoplematters.in/blog/empower-her/empowering-women-at-workplace-21177">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CA" sz="700">
              <a:solidFill>
                <a:srgbClr val="FFFFFF"/>
              </a:solidFill>
            </a:endParaRPr>
          </a:p>
        </p:txBody>
      </p:sp>
    </p:spTree>
    <p:extLst>
      <p:ext uri="{BB962C8B-B14F-4D97-AF65-F5344CB8AC3E}">
        <p14:creationId xmlns:p14="http://schemas.microsoft.com/office/powerpoint/2010/main" val="16243318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17C4-8583-472A-8CA2-9AB9B735DF6B}"/>
              </a:ext>
            </a:extLst>
          </p:cNvPr>
          <p:cNvSpPr>
            <a:spLocks noGrp="1"/>
          </p:cNvSpPr>
          <p:nvPr>
            <p:ph type="ctrTitle"/>
          </p:nvPr>
        </p:nvSpPr>
        <p:spPr>
          <a:xfrm>
            <a:off x="1329616" y="2556553"/>
            <a:ext cx="8825658" cy="1212248"/>
          </a:xfrm>
        </p:spPr>
        <p:txBody>
          <a:bodyPr/>
          <a:lstStyle/>
          <a:p>
            <a:pPr algn="ctr"/>
            <a:r>
              <a:rPr lang="en-US" dirty="0"/>
              <a:t>OVERARCHING GOALS</a:t>
            </a:r>
            <a:endParaRPr lang="en-CA" dirty="0"/>
          </a:p>
        </p:txBody>
      </p:sp>
    </p:spTree>
    <p:extLst>
      <p:ext uri="{BB962C8B-B14F-4D97-AF65-F5344CB8AC3E}">
        <p14:creationId xmlns:p14="http://schemas.microsoft.com/office/powerpoint/2010/main" val="4197595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3"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75"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52ED46C-1590-44CD-A10A-58567F1B24CA}"/>
              </a:ext>
            </a:extLst>
          </p:cNvPr>
          <p:cNvSpPr>
            <a:spLocks noGrp="1"/>
          </p:cNvSpPr>
          <p:nvPr>
            <p:ph type="title"/>
          </p:nvPr>
        </p:nvSpPr>
        <p:spPr>
          <a:xfrm>
            <a:off x="639098" y="629265"/>
            <a:ext cx="6072776" cy="1622322"/>
          </a:xfrm>
        </p:spPr>
        <p:txBody>
          <a:bodyPr>
            <a:normAutofit/>
          </a:bodyPr>
          <a:lstStyle/>
          <a:p>
            <a:r>
              <a:rPr lang="en-US" dirty="0">
                <a:solidFill>
                  <a:srgbClr val="EBEBEB"/>
                </a:solidFill>
              </a:rPr>
              <a:t>Build trust</a:t>
            </a:r>
            <a:endParaRPr lang="en-CA" dirty="0">
              <a:solidFill>
                <a:srgbClr val="EBEBEB"/>
              </a:solidFill>
            </a:endParaRPr>
          </a:p>
        </p:txBody>
      </p:sp>
      <p:sp>
        <p:nvSpPr>
          <p:cNvPr id="77" name="Freeform: Shape 76">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9" name="Rectangle 78">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3" name="Oval 82">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C04F295-6814-4020-AF71-ECFEB7DC013F}"/>
              </a:ext>
            </a:extLst>
          </p:cNvPr>
          <p:cNvSpPr>
            <a:spLocks noGrp="1"/>
          </p:cNvSpPr>
          <p:nvPr>
            <p:ph idx="1"/>
          </p:nvPr>
        </p:nvSpPr>
        <p:spPr>
          <a:xfrm>
            <a:off x="639098" y="2039475"/>
            <a:ext cx="6072776" cy="4191000"/>
          </a:xfrm>
        </p:spPr>
        <p:txBody>
          <a:bodyPr anchor="ctr">
            <a:normAutofit/>
          </a:bodyPr>
          <a:lstStyle/>
          <a:p>
            <a:r>
              <a:rPr lang="en-US" sz="2800" dirty="0">
                <a:solidFill>
                  <a:srgbClr val="FFFFFF"/>
                </a:solidFill>
              </a:rPr>
              <a:t>Build rapport</a:t>
            </a:r>
          </a:p>
          <a:p>
            <a:r>
              <a:rPr lang="en-US" sz="2800" dirty="0">
                <a:solidFill>
                  <a:srgbClr val="FFFFFF"/>
                </a:solidFill>
              </a:rPr>
              <a:t>Canvass concerns</a:t>
            </a:r>
          </a:p>
          <a:p>
            <a:r>
              <a:rPr lang="en-US" sz="2800" dirty="0">
                <a:solidFill>
                  <a:srgbClr val="FFFFFF"/>
                </a:solidFill>
              </a:rPr>
              <a:t>Break down barriers</a:t>
            </a:r>
          </a:p>
          <a:p>
            <a:r>
              <a:rPr lang="en-US" sz="2800" dirty="0">
                <a:solidFill>
                  <a:srgbClr val="FFFFFF"/>
                </a:solidFill>
              </a:rPr>
              <a:t>Be mindful of your language</a:t>
            </a:r>
          </a:p>
          <a:p>
            <a:pPr lvl="1"/>
            <a:r>
              <a:rPr lang="en-US" sz="2400" dirty="0">
                <a:solidFill>
                  <a:srgbClr val="FFFFFF"/>
                </a:solidFill>
              </a:rPr>
              <a:t>How would the person like to be addressed?</a:t>
            </a:r>
          </a:p>
          <a:p>
            <a:pPr lvl="1"/>
            <a:r>
              <a:rPr lang="en-US" sz="2400" dirty="0">
                <a:solidFill>
                  <a:srgbClr val="FFFFFF"/>
                </a:solidFill>
              </a:rPr>
              <a:t>How to refer to the accused?</a:t>
            </a:r>
          </a:p>
          <a:p>
            <a:r>
              <a:rPr lang="en-US" sz="2800" dirty="0">
                <a:solidFill>
                  <a:srgbClr val="FFFFFF"/>
                </a:solidFill>
              </a:rPr>
              <a:t>Check your biases</a:t>
            </a:r>
          </a:p>
          <a:p>
            <a:pPr marL="0" indent="0">
              <a:buNone/>
            </a:pPr>
            <a:endParaRPr lang="en-CA" dirty="0">
              <a:solidFill>
                <a:srgbClr val="FFFFFF"/>
              </a:solidFill>
            </a:endParaRPr>
          </a:p>
        </p:txBody>
      </p:sp>
      <p:pic>
        <p:nvPicPr>
          <p:cNvPr id="8" name="Picture 7" descr="A picture containing sunset, silhouette&#10;&#10;Description automatically generated">
            <a:extLst>
              <a:ext uri="{FF2B5EF4-FFF2-40B4-BE49-F238E27FC236}">
                <a16:creationId xmlns:a16="http://schemas.microsoft.com/office/drawing/2014/main" id="{CFA0B97E-1093-4D46-B577-69D15674BA9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229381" y="1966452"/>
            <a:ext cx="4750952" cy="2756704"/>
          </a:xfrm>
          <a:prstGeom prst="rect">
            <a:avLst/>
          </a:prstGeom>
        </p:spPr>
      </p:pic>
      <p:sp>
        <p:nvSpPr>
          <p:cNvPr id="9" name="TextBox 8">
            <a:extLst>
              <a:ext uri="{FF2B5EF4-FFF2-40B4-BE49-F238E27FC236}">
                <a16:creationId xmlns:a16="http://schemas.microsoft.com/office/drawing/2014/main" id="{123CABBC-0495-4E37-9A08-9689C93172C8}"/>
              </a:ext>
            </a:extLst>
          </p:cNvPr>
          <p:cNvSpPr txBox="1"/>
          <p:nvPr/>
        </p:nvSpPr>
        <p:spPr>
          <a:xfrm>
            <a:off x="7229381" y="7967202"/>
            <a:ext cx="4750952" cy="230832"/>
          </a:xfrm>
          <a:prstGeom prst="rect">
            <a:avLst/>
          </a:prstGeom>
          <a:noFill/>
        </p:spPr>
        <p:txBody>
          <a:bodyPr wrap="square" rtlCol="0">
            <a:spAutoFit/>
          </a:bodyPr>
          <a:lstStyle/>
          <a:p>
            <a:r>
              <a:rPr lang="en-CA" sz="900">
                <a:hlinkClick r:id="rId4" tooltip="https://esheninger.blogspot.com/2017/04/the-significance-of-trust.html"/>
              </a:rPr>
              <a:t>This Photo</a:t>
            </a:r>
            <a:r>
              <a:rPr lang="en-CA" sz="900"/>
              <a:t> by Unknown Author is licensed under </a:t>
            </a:r>
            <a:r>
              <a:rPr lang="en-CA" sz="900">
                <a:hlinkClick r:id="rId5" tooltip="https://creativecommons.org/licenses/by/3.0/"/>
              </a:rPr>
              <a:t>CC BY</a:t>
            </a:r>
            <a:endParaRPr lang="en-CA" sz="900"/>
          </a:p>
        </p:txBody>
      </p:sp>
    </p:spTree>
    <p:extLst>
      <p:ext uri="{BB962C8B-B14F-4D97-AF65-F5344CB8AC3E}">
        <p14:creationId xmlns:p14="http://schemas.microsoft.com/office/powerpoint/2010/main" val="9851044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776</TotalTime>
  <Words>2941</Words>
  <Application>Microsoft Office PowerPoint</Application>
  <PresentationFormat>Widescreen</PresentationFormat>
  <Paragraphs>297</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Wingdings 3</vt:lpstr>
      <vt:lpstr>Ion Boardroom</vt:lpstr>
      <vt:lpstr>WITNESS PREPARATION IN SEXUAL VIOLENCE CASES</vt:lpstr>
      <vt:lpstr>The criminal trial process can be invasive, humiliating, and degrading for victims of sexual offences, in part because myths and stereotypes continue to haunt the criminal justice system. Historically, trials provided few if any protections for complainants. More often than not, they could expect to have the minutiae of their lives and character unjustifiably scrutinized in an attempt to intimidate and embarrass them, and call their credibility into question — all of which jeopardized the truth-seeking function of the trial. It also undermined the dignity, equality, and privacy of those who had the courage to lay a complaint and undergo the rigours of a public trial.</vt:lpstr>
      <vt:lpstr>TOP TIPS*</vt:lpstr>
      <vt:lpstr>1. BE FLEXIBLE</vt:lpstr>
      <vt:lpstr>2. BE PREPARED</vt:lpstr>
      <vt:lpstr>3. MANAGE EXPECTATIONS</vt:lpstr>
      <vt:lpstr>4. MAXIMIZE CHOICE* *where possible </vt:lpstr>
      <vt:lpstr>OVERARCHING GOALS</vt:lpstr>
      <vt:lpstr>Build trust</vt:lpstr>
      <vt:lpstr>Demystify the process</vt:lpstr>
      <vt:lpstr>Take the pressure off</vt:lpstr>
      <vt:lpstr>Consider the witness’s background &amp; preferences</vt:lpstr>
      <vt:lpstr>POINTS TO COVER:  INITIAL MEETING(S)</vt:lpstr>
      <vt:lpstr>THE ROLE OF THE CROWN</vt:lpstr>
      <vt:lpstr>PUBLICATION BANS</vt:lpstr>
      <vt:lpstr>TESTIMONIAL AIDS</vt:lpstr>
      <vt:lpstr>276 APPLICATIONS</vt:lpstr>
      <vt:lpstr>278 APPLICATIONS</vt:lpstr>
      <vt:lpstr>ELECTRONIC COMMUNICATIONS / 278.92 APPLICATIONS</vt:lpstr>
      <vt:lpstr>POINTS TO COVER:  CLOSER TO TRIAL</vt:lpstr>
      <vt:lpstr>WHAT TO EXPECT</vt:lpstr>
      <vt:lpstr>TIPS RE: TESTIFYING</vt:lpstr>
      <vt:lpstr>STATEMENT / EVIDENCE REVIEW</vt:lpstr>
      <vt:lpstr>PREPARING YOUR WITNESS FOR CROSS-EXAMINATION</vt:lpstr>
      <vt:lpstr>PREPARING FOR CROSS-EXAMINATION</vt:lpstr>
      <vt:lpstr>TIPS FOR YOUR WITNESS</vt:lpstr>
      <vt:lpstr>FINAL TIPS</vt:lpstr>
      <vt:lpstr>ADDITIONAL SVAG RESOURCES</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ASSAULT PROSECUTION CROWN TRAINING SESSION</dc:title>
  <dc:creator>Witkin, Jill (MAG)</dc:creator>
  <cp:lastModifiedBy>Rupert, Fara (MAG)</cp:lastModifiedBy>
  <cp:revision>42</cp:revision>
  <cp:lastPrinted>2023-11-02T19:54:58Z</cp:lastPrinted>
  <dcterms:created xsi:type="dcterms:W3CDTF">2021-10-19T20:44:12Z</dcterms:created>
  <dcterms:modified xsi:type="dcterms:W3CDTF">2023-11-02T19:58:27Z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2021-10-19T20:44:13Z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766494d5-7c2c-42b9-ab00-aaeb2611f0a9</vt:lpwstr>
  </property>
  <property fmtid="{D5CDD505-2E9C-101B-9397-08002B2CF9AE}" pid="8" name="MSIP_Label_034a106e-6316-442c-ad35-738afd673d2b_ContentBits">
    <vt:lpwstr>0</vt:lpwstr>
  </property>
</Properties>
</file>