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313" r:id="rId4"/>
    <p:sldId id="259" r:id="rId5"/>
    <p:sldId id="262" r:id="rId6"/>
    <p:sldId id="260" r:id="rId7"/>
    <p:sldId id="331" r:id="rId8"/>
    <p:sldId id="337" r:id="rId9"/>
    <p:sldId id="298" r:id="rId10"/>
    <p:sldId id="336" r:id="rId11"/>
    <p:sldId id="339" r:id="rId12"/>
    <p:sldId id="302" r:id="rId13"/>
    <p:sldId id="316" r:id="rId14"/>
    <p:sldId id="300" r:id="rId15"/>
    <p:sldId id="330" r:id="rId16"/>
    <p:sldId id="329" r:id="rId17"/>
    <p:sldId id="328" r:id="rId18"/>
    <p:sldId id="327" r:id="rId19"/>
    <p:sldId id="326" r:id="rId20"/>
    <p:sldId id="325" r:id="rId21"/>
    <p:sldId id="335" r:id="rId22"/>
    <p:sldId id="324" r:id="rId23"/>
    <p:sldId id="323" r:id="rId24"/>
    <p:sldId id="322" r:id="rId25"/>
    <p:sldId id="341" r:id="rId26"/>
    <p:sldId id="301" r:id="rId27"/>
    <p:sldId id="321" r:id="rId28"/>
    <p:sldId id="320" r:id="rId29"/>
    <p:sldId id="318" r:id="rId30"/>
    <p:sldId id="319" r:id="rId31"/>
    <p:sldId id="332" r:id="rId32"/>
    <p:sldId id="333" r:id="rId33"/>
    <p:sldId id="334" r:id="rId34"/>
    <p:sldId id="31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7C42E-CA30-4565-A0C5-26C47684CD7E}" v="1179" dt="2022-05-12T16:47:09.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94" autoAdjust="0"/>
    <p:restoredTop sz="64833" autoAdjust="0"/>
  </p:normalViewPr>
  <p:slideViewPr>
    <p:cSldViewPr snapToGrid="0">
      <p:cViewPr varScale="1">
        <p:scale>
          <a:sx n="38" d="100"/>
          <a:sy n="38" d="100"/>
        </p:scale>
        <p:origin x="78" y="2340"/>
      </p:cViewPr>
      <p:guideLst/>
    </p:cSldViewPr>
  </p:slideViewPr>
  <p:notesTextViewPr>
    <p:cViewPr>
      <p:scale>
        <a:sx n="1" d="1"/>
        <a:sy n="1" d="1"/>
      </p:scale>
      <p:origin x="0" y="0"/>
    </p:cViewPr>
  </p:notesTextViewPr>
  <p:notesViewPr>
    <p:cSldViewPr snapToGrid="0">
      <p:cViewPr varScale="1">
        <p:scale>
          <a:sx n="51" d="100"/>
          <a:sy n="51" d="100"/>
        </p:scale>
        <p:origin x="294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68C15E-6B5C-45FE-B72F-37683416C280}" type="doc">
      <dgm:prSet loTypeId="urn:microsoft.com/office/officeart/2005/8/layout/venn1" loCatId="relationship" qsTypeId="urn:microsoft.com/office/officeart/2005/8/quickstyle/simple1" qsCatId="simple" csTypeId="urn:microsoft.com/office/officeart/2005/8/colors/accent1_2" csCatId="accent1" phldr="1"/>
      <dgm:spPr/>
    </dgm:pt>
    <dgm:pt modelId="{B366CC09-50BD-4724-B196-5B0C2AFBC066}">
      <dgm:prSet phldrT="[Text]" custT="1"/>
      <dgm:spPr/>
      <dgm:t>
        <a:bodyPr/>
        <a:lstStyle/>
        <a:p>
          <a:r>
            <a:rPr lang="en-US" sz="2300" dirty="0"/>
            <a:t>Territorial</a:t>
          </a:r>
        </a:p>
      </dgm:t>
    </dgm:pt>
    <dgm:pt modelId="{A7BD4996-DDFE-4DA0-AFDF-27C529F3A08B}" type="parTrans" cxnId="{3C27A64F-616B-48BF-8224-B27E14CF0AF0}">
      <dgm:prSet/>
      <dgm:spPr/>
      <dgm:t>
        <a:bodyPr/>
        <a:lstStyle/>
        <a:p>
          <a:endParaRPr lang="en-US"/>
        </a:p>
      </dgm:t>
    </dgm:pt>
    <dgm:pt modelId="{95ABE066-DB91-4A99-A82C-3145AF2CA3E2}" type="sibTrans" cxnId="{3C27A64F-616B-48BF-8224-B27E14CF0AF0}">
      <dgm:prSet/>
      <dgm:spPr/>
      <dgm:t>
        <a:bodyPr/>
        <a:lstStyle/>
        <a:p>
          <a:endParaRPr lang="en-US"/>
        </a:p>
      </dgm:t>
    </dgm:pt>
    <dgm:pt modelId="{8B41C1CF-B3A7-456B-B907-1434644F24B8}">
      <dgm:prSet phldrT="[Text]" custT="1"/>
      <dgm:spPr/>
      <dgm:t>
        <a:bodyPr/>
        <a:lstStyle/>
        <a:p>
          <a:r>
            <a:rPr lang="en-US" sz="2300" dirty="0"/>
            <a:t>Bodily</a:t>
          </a:r>
        </a:p>
      </dgm:t>
    </dgm:pt>
    <dgm:pt modelId="{A05906B6-7D1B-4AA6-930D-B5C3616DDC3A}" type="parTrans" cxnId="{304010DD-3406-4539-96E2-A5142456B076}">
      <dgm:prSet/>
      <dgm:spPr/>
      <dgm:t>
        <a:bodyPr/>
        <a:lstStyle/>
        <a:p>
          <a:endParaRPr lang="en-US"/>
        </a:p>
      </dgm:t>
    </dgm:pt>
    <dgm:pt modelId="{75B40180-6942-4D4A-B2AF-11008D3B2168}" type="sibTrans" cxnId="{304010DD-3406-4539-96E2-A5142456B076}">
      <dgm:prSet/>
      <dgm:spPr/>
      <dgm:t>
        <a:bodyPr/>
        <a:lstStyle/>
        <a:p>
          <a:endParaRPr lang="en-US"/>
        </a:p>
      </dgm:t>
    </dgm:pt>
    <dgm:pt modelId="{09BD2C4F-635F-4FCA-BE65-7227056CE5A3}">
      <dgm:prSet phldrT="[Text]" custT="1"/>
      <dgm:spPr/>
      <dgm:t>
        <a:bodyPr/>
        <a:lstStyle/>
        <a:p>
          <a:r>
            <a:rPr lang="en-US" sz="2100" dirty="0"/>
            <a:t>Informational</a:t>
          </a:r>
        </a:p>
      </dgm:t>
    </dgm:pt>
    <dgm:pt modelId="{41DE8E7F-E370-414A-8CDC-32EB98C851F6}" type="parTrans" cxnId="{BC8B0185-B0B7-47FB-A1CB-BDD5D470E33D}">
      <dgm:prSet/>
      <dgm:spPr/>
      <dgm:t>
        <a:bodyPr/>
        <a:lstStyle/>
        <a:p>
          <a:endParaRPr lang="en-US"/>
        </a:p>
      </dgm:t>
    </dgm:pt>
    <dgm:pt modelId="{BA18BDD8-CC16-4BBC-AD85-208297FFC1CB}" type="sibTrans" cxnId="{BC8B0185-B0B7-47FB-A1CB-BDD5D470E33D}">
      <dgm:prSet/>
      <dgm:spPr/>
      <dgm:t>
        <a:bodyPr/>
        <a:lstStyle/>
        <a:p>
          <a:endParaRPr lang="en-US"/>
        </a:p>
      </dgm:t>
    </dgm:pt>
    <dgm:pt modelId="{B1C75DCC-0A7E-4DB4-870B-C2E790A9AEED}" type="pres">
      <dgm:prSet presAssocID="{8768C15E-6B5C-45FE-B72F-37683416C280}" presName="compositeShape" presStyleCnt="0">
        <dgm:presLayoutVars>
          <dgm:chMax val="7"/>
          <dgm:dir/>
          <dgm:resizeHandles val="exact"/>
        </dgm:presLayoutVars>
      </dgm:prSet>
      <dgm:spPr/>
    </dgm:pt>
    <dgm:pt modelId="{F1F663F2-82CD-4C0B-B53B-8A9D95AD109F}" type="pres">
      <dgm:prSet presAssocID="{B366CC09-50BD-4724-B196-5B0C2AFBC066}" presName="circ1" presStyleLbl="vennNode1" presStyleIdx="0" presStyleCnt="3" custLinFactNeighborX="-1587" custLinFactNeighborY="1885"/>
      <dgm:spPr/>
    </dgm:pt>
    <dgm:pt modelId="{A1610F4D-F072-4DF5-BAF8-3918FC23C7B4}" type="pres">
      <dgm:prSet presAssocID="{B366CC09-50BD-4724-B196-5B0C2AFBC066}" presName="circ1Tx" presStyleLbl="revTx" presStyleIdx="0" presStyleCnt="0">
        <dgm:presLayoutVars>
          <dgm:chMax val="0"/>
          <dgm:chPref val="0"/>
          <dgm:bulletEnabled val="1"/>
        </dgm:presLayoutVars>
      </dgm:prSet>
      <dgm:spPr/>
    </dgm:pt>
    <dgm:pt modelId="{6D4C0AB7-B665-4327-AA9E-851D24AF2117}" type="pres">
      <dgm:prSet presAssocID="{8B41C1CF-B3A7-456B-B907-1434644F24B8}" presName="circ2" presStyleLbl="vennNode1" presStyleIdx="1" presStyleCnt="3"/>
      <dgm:spPr/>
    </dgm:pt>
    <dgm:pt modelId="{FEEB0C5C-17DD-4078-A5F9-36908EA873CC}" type="pres">
      <dgm:prSet presAssocID="{8B41C1CF-B3A7-456B-B907-1434644F24B8}" presName="circ2Tx" presStyleLbl="revTx" presStyleIdx="0" presStyleCnt="0">
        <dgm:presLayoutVars>
          <dgm:chMax val="0"/>
          <dgm:chPref val="0"/>
          <dgm:bulletEnabled val="1"/>
        </dgm:presLayoutVars>
      </dgm:prSet>
      <dgm:spPr/>
    </dgm:pt>
    <dgm:pt modelId="{5B7B57A9-DCC6-4E5C-B3D8-8FDD03E5F423}" type="pres">
      <dgm:prSet presAssocID="{09BD2C4F-635F-4FCA-BE65-7227056CE5A3}" presName="circ3" presStyleLbl="vennNode1" presStyleIdx="2" presStyleCnt="3"/>
      <dgm:spPr/>
    </dgm:pt>
    <dgm:pt modelId="{11073C3D-51AA-40F8-ADF1-FDF6EB82C5AD}" type="pres">
      <dgm:prSet presAssocID="{09BD2C4F-635F-4FCA-BE65-7227056CE5A3}" presName="circ3Tx" presStyleLbl="revTx" presStyleIdx="0" presStyleCnt="0">
        <dgm:presLayoutVars>
          <dgm:chMax val="0"/>
          <dgm:chPref val="0"/>
          <dgm:bulletEnabled val="1"/>
        </dgm:presLayoutVars>
      </dgm:prSet>
      <dgm:spPr/>
    </dgm:pt>
  </dgm:ptLst>
  <dgm:cxnLst>
    <dgm:cxn modelId="{6DE9F002-EC4F-43C6-8F4F-0590D1B1A7DC}" type="presOf" srcId="{B366CC09-50BD-4724-B196-5B0C2AFBC066}" destId="{A1610F4D-F072-4DF5-BAF8-3918FC23C7B4}" srcOrd="1" destOrd="0" presId="urn:microsoft.com/office/officeart/2005/8/layout/venn1"/>
    <dgm:cxn modelId="{16CC9B31-B3AC-4798-9504-AC6B2E39F1C7}" type="presOf" srcId="{8768C15E-6B5C-45FE-B72F-37683416C280}" destId="{B1C75DCC-0A7E-4DB4-870B-C2E790A9AEED}" srcOrd="0" destOrd="0" presId="urn:microsoft.com/office/officeart/2005/8/layout/venn1"/>
    <dgm:cxn modelId="{3C27A64F-616B-48BF-8224-B27E14CF0AF0}" srcId="{8768C15E-6B5C-45FE-B72F-37683416C280}" destId="{B366CC09-50BD-4724-B196-5B0C2AFBC066}" srcOrd="0" destOrd="0" parTransId="{A7BD4996-DDFE-4DA0-AFDF-27C529F3A08B}" sibTransId="{95ABE066-DB91-4A99-A82C-3145AF2CA3E2}"/>
    <dgm:cxn modelId="{F58C7953-D29B-44B3-9667-E3316118EB17}" type="presOf" srcId="{09BD2C4F-635F-4FCA-BE65-7227056CE5A3}" destId="{5B7B57A9-DCC6-4E5C-B3D8-8FDD03E5F423}" srcOrd="0" destOrd="0" presId="urn:microsoft.com/office/officeart/2005/8/layout/venn1"/>
    <dgm:cxn modelId="{BB5EE977-70B2-4462-B7BB-979FC823BB5C}" type="presOf" srcId="{8B41C1CF-B3A7-456B-B907-1434644F24B8}" destId="{FEEB0C5C-17DD-4078-A5F9-36908EA873CC}" srcOrd="1" destOrd="0" presId="urn:microsoft.com/office/officeart/2005/8/layout/venn1"/>
    <dgm:cxn modelId="{BC8B0185-B0B7-47FB-A1CB-BDD5D470E33D}" srcId="{8768C15E-6B5C-45FE-B72F-37683416C280}" destId="{09BD2C4F-635F-4FCA-BE65-7227056CE5A3}" srcOrd="2" destOrd="0" parTransId="{41DE8E7F-E370-414A-8CDC-32EB98C851F6}" sibTransId="{BA18BDD8-CC16-4BBC-AD85-208297FFC1CB}"/>
    <dgm:cxn modelId="{A414D2C7-1A48-4DC1-A5EC-47AEB4966975}" type="presOf" srcId="{8B41C1CF-B3A7-456B-B907-1434644F24B8}" destId="{6D4C0AB7-B665-4327-AA9E-851D24AF2117}" srcOrd="0" destOrd="0" presId="urn:microsoft.com/office/officeart/2005/8/layout/venn1"/>
    <dgm:cxn modelId="{1DFAC9C9-E0C4-4433-9D96-7A9862EF3FA8}" type="presOf" srcId="{09BD2C4F-635F-4FCA-BE65-7227056CE5A3}" destId="{11073C3D-51AA-40F8-ADF1-FDF6EB82C5AD}" srcOrd="1" destOrd="0" presId="urn:microsoft.com/office/officeart/2005/8/layout/venn1"/>
    <dgm:cxn modelId="{304010DD-3406-4539-96E2-A5142456B076}" srcId="{8768C15E-6B5C-45FE-B72F-37683416C280}" destId="{8B41C1CF-B3A7-456B-B907-1434644F24B8}" srcOrd="1" destOrd="0" parTransId="{A05906B6-7D1B-4AA6-930D-B5C3616DDC3A}" sibTransId="{75B40180-6942-4D4A-B2AF-11008D3B2168}"/>
    <dgm:cxn modelId="{FC72F9E7-4695-4145-A449-367BA6B2E67F}" type="presOf" srcId="{B366CC09-50BD-4724-B196-5B0C2AFBC066}" destId="{F1F663F2-82CD-4C0B-B53B-8A9D95AD109F}" srcOrd="0" destOrd="0" presId="urn:microsoft.com/office/officeart/2005/8/layout/venn1"/>
    <dgm:cxn modelId="{D2EEA6A9-6FD4-44D5-AC8D-9FE3664F7804}" type="presParOf" srcId="{B1C75DCC-0A7E-4DB4-870B-C2E790A9AEED}" destId="{F1F663F2-82CD-4C0B-B53B-8A9D95AD109F}" srcOrd="0" destOrd="0" presId="urn:microsoft.com/office/officeart/2005/8/layout/venn1"/>
    <dgm:cxn modelId="{C08DF747-C3BD-49AC-AEFE-667605255EA3}" type="presParOf" srcId="{B1C75DCC-0A7E-4DB4-870B-C2E790A9AEED}" destId="{A1610F4D-F072-4DF5-BAF8-3918FC23C7B4}" srcOrd="1" destOrd="0" presId="urn:microsoft.com/office/officeart/2005/8/layout/venn1"/>
    <dgm:cxn modelId="{DB233F8C-F354-447E-92B6-D88FB9332121}" type="presParOf" srcId="{B1C75DCC-0A7E-4DB4-870B-C2E790A9AEED}" destId="{6D4C0AB7-B665-4327-AA9E-851D24AF2117}" srcOrd="2" destOrd="0" presId="urn:microsoft.com/office/officeart/2005/8/layout/venn1"/>
    <dgm:cxn modelId="{A9F6CA04-C94E-40E1-853C-50AD577A6030}" type="presParOf" srcId="{B1C75DCC-0A7E-4DB4-870B-C2E790A9AEED}" destId="{FEEB0C5C-17DD-4078-A5F9-36908EA873CC}" srcOrd="3" destOrd="0" presId="urn:microsoft.com/office/officeart/2005/8/layout/venn1"/>
    <dgm:cxn modelId="{51E6993F-2AC9-45F8-94C6-D8DD06C27F6D}" type="presParOf" srcId="{B1C75DCC-0A7E-4DB4-870B-C2E790A9AEED}" destId="{5B7B57A9-DCC6-4E5C-B3D8-8FDD03E5F423}" srcOrd="4" destOrd="0" presId="urn:microsoft.com/office/officeart/2005/8/layout/venn1"/>
    <dgm:cxn modelId="{4E3371BC-A451-418F-81AA-4DD6104BD1F7}" type="presParOf" srcId="{B1C75DCC-0A7E-4DB4-870B-C2E790A9AEED}" destId="{11073C3D-51AA-40F8-ADF1-FDF6EB82C5AD}"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63F2-82CD-4C0B-B53B-8A9D95AD109F}">
      <dsp:nvSpPr>
        <dsp:cNvPr id="0" name=""/>
        <dsp:cNvSpPr/>
      </dsp:nvSpPr>
      <dsp:spPr>
        <a:xfrm>
          <a:off x="2683257" y="114273"/>
          <a:ext cx="2879635" cy="2879635"/>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Territorial</a:t>
          </a:r>
        </a:p>
      </dsp:txBody>
      <dsp:txXfrm>
        <a:off x="3067208" y="618209"/>
        <a:ext cx="2111732" cy="1295835"/>
      </dsp:txXfrm>
    </dsp:sp>
    <dsp:sp modelId="{6D4C0AB7-B665-4327-AA9E-851D24AF2117}">
      <dsp:nvSpPr>
        <dsp:cNvPr id="0" name=""/>
        <dsp:cNvSpPr/>
      </dsp:nvSpPr>
      <dsp:spPr>
        <a:xfrm>
          <a:off x="3768025" y="1859764"/>
          <a:ext cx="2879635" cy="2879635"/>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Bodily</a:t>
          </a:r>
        </a:p>
      </dsp:txBody>
      <dsp:txXfrm>
        <a:off x="4648714" y="2603670"/>
        <a:ext cx="1727781" cy="1583799"/>
      </dsp:txXfrm>
    </dsp:sp>
    <dsp:sp modelId="{5B7B57A9-DCC6-4E5C-B3D8-8FDD03E5F423}">
      <dsp:nvSpPr>
        <dsp:cNvPr id="0" name=""/>
        <dsp:cNvSpPr/>
      </dsp:nvSpPr>
      <dsp:spPr>
        <a:xfrm>
          <a:off x="1689889" y="1859764"/>
          <a:ext cx="2879635" cy="2879635"/>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Informational</a:t>
          </a:r>
        </a:p>
      </dsp:txBody>
      <dsp:txXfrm>
        <a:off x="1961054" y="2603670"/>
        <a:ext cx="1727781" cy="15837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C884C-FB9F-465E-BF72-DBB6E169ED9B}" type="datetimeFigureOut">
              <a:rPr lang="en-CA" smtClean="0"/>
              <a:t>05/12/2022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65497-458A-4EB3-9AB8-7369BFA93854}" type="slidenum">
              <a:rPr lang="en-CA" smtClean="0"/>
              <a:t>‹#›</a:t>
            </a:fld>
            <a:endParaRPr lang="en-CA"/>
          </a:p>
        </p:txBody>
      </p:sp>
    </p:spTree>
    <p:extLst>
      <p:ext uri="{BB962C8B-B14F-4D97-AF65-F5344CB8AC3E}">
        <p14:creationId xmlns:p14="http://schemas.microsoft.com/office/powerpoint/2010/main" val="219781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First principles</a:t>
            </a:r>
          </a:p>
          <a:p>
            <a:pPr marL="228600" indent="-228600">
              <a:buFont typeface="+mj-lt"/>
              <a:buAutoNum type="arabicPeriod"/>
            </a:pPr>
            <a:r>
              <a:rPr lang="en-US" dirty="0"/>
              <a:t>Section 8 of the Charter</a:t>
            </a:r>
          </a:p>
          <a:p>
            <a:pPr marL="228600" indent="-228600">
              <a:buFont typeface="+mj-lt"/>
              <a:buAutoNum type="arabicPeriod"/>
            </a:pPr>
            <a:r>
              <a:rPr lang="en-US" dirty="0"/>
              <a:t>What is a search?</a:t>
            </a:r>
          </a:p>
          <a:p>
            <a:pPr marL="228600" indent="-228600">
              <a:buFont typeface="+mj-lt"/>
              <a:buAutoNum type="arabicPeriod"/>
            </a:pPr>
            <a:r>
              <a:rPr lang="en-US" dirty="0"/>
              <a:t>3 types of privacy</a:t>
            </a:r>
          </a:p>
          <a:p>
            <a:pPr marL="228600" indent="-228600">
              <a:buFont typeface="+mj-lt"/>
              <a:buAutoNum type="arabicPeriod"/>
            </a:pPr>
            <a:r>
              <a:rPr lang="en-US" dirty="0"/>
              <a:t>REP in different 15 contexts</a:t>
            </a:r>
          </a:p>
          <a:p>
            <a:pPr marL="0" indent="0">
              <a:buNone/>
            </a:pPr>
            <a:endParaRPr lang="en-US" dirty="0"/>
          </a:p>
        </p:txBody>
      </p:sp>
      <p:sp>
        <p:nvSpPr>
          <p:cNvPr id="4" name="Slide Number Placeholder 3"/>
          <p:cNvSpPr>
            <a:spLocks noGrp="1"/>
          </p:cNvSpPr>
          <p:nvPr>
            <p:ph type="sldNum" sz="quarter" idx="10"/>
          </p:nvPr>
        </p:nvSpPr>
        <p:spPr/>
        <p:txBody>
          <a:bodyPr/>
          <a:lstStyle/>
          <a:p>
            <a:fld id="{B88B3B1A-7EA8-1C44-8ABA-6EF6B09FE571}" type="slidenum">
              <a:rPr lang="en-US" smtClean="0"/>
              <a:t>2</a:t>
            </a:fld>
            <a:endParaRPr lang="en-US"/>
          </a:p>
        </p:txBody>
      </p:sp>
    </p:spTree>
    <p:extLst>
      <p:ext uri="{BB962C8B-B14F-4D97-AF65-F5344CB8AC3E}">
        <p14:creationId xmlns:p14="http://schemas.microsoft.com/office/powerpoint/2010/main" val="188829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14</a:t>
            </a:fld>
            <a:endParaRPr lang="en-CA"/>
          </a:p>
        </p:txBody>
      </p:sp>
    </p:spTree>
    <p:extLst>
      <p:ext uri="{BB962C8B-B14F-4D97-AF65-F5344CB8AC3E}">
        <p14:creationId xmlns:p14="http://schemas.microsoft.com/office/powerpoint/2010/main" val="2504376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15000"/>
              </a:lnSpc>
              <a:spcAft>
                <a:spcPts val="1000"/>
              </a:spcAft>
              <a:buNone/>
            </a:pPr>
            <a:r>
              <a:rPr lang="en-CA" sz="1200" dirty="0">
                <a:effectLst/>
                <a:ea typeface="Arial" panose="020B0604020202020204" pitchFamily="34" charset="0"/>
                <a:cs typeface="Arial" panose="020B0604020202020204" pitchFamily="34" charset="0"/>
              </a:rPr>
              <a:t>Doesn’t the police officer who applied for the warrant/production order have a copy of the ITO? Why can’t I just get a copy from the police?</a:t>
            </a:r>
            <a:endParaRPr lang="en-CA" sz="1200" dirty="0">
              <a:effectLst/>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7C65497-458A-4EB3-9AB8-7369BFA93854}" type="slidenum">
              <a:rPr lang="en-CA" smtClean="0"/>
              <a:t>15</a:t>
            </a:fld>
            <a:endParaRPr lang="en-CA"/>
          </a:p>
        </p:txBody>
      </p:sp>
    </p:spTree>
    <p:extLst>
      <p:ext uri="{BB962C8B-B14F-4D97-AF65-F5344CB8AC3E}">
        <p14:creationId xmlns:p14="http://schemas.microsoft.com/office/powerpoint/2010/main" val="3801686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ea typeface="Arial" panose="020B0604020202020204" pitchFamily="34" charset="0"/>
                <a:cs typeface="Arial" panose="020B0604020202020204" pitchFamily="34" charset="0"/>
              </a:rPr>
              <a:t>The Crown Prosecution Manual makes clear that we have a duty to ensure warrant materials are properly disclosed. If a warrant packet is sealed, the onus is on the Crown to unseal, redact, and disclose the warrant packet:</a:t>
            </a:r>
            <a:endParaRPr lang="en-CA" sz="1200" dirty="0">
              <a:effectLst/>
              <a:ea typeface="Arial" panose="020B06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16</a:t>
            </a:fld>
            <a:endParaRPr lang="en-CA"/>
          </a:p>
        </p:txBody>
      </p:sp>
    </p:spTree>
    <p:extLst>
      <p:ext uri="{BB962C8B-B14F-4D97-AF65-F5344CB8AC3E}">
        <p14:creationId xmlns:p14="http://schemas.microsoft.com/office/powerpoint/2010/main" val="2927795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17</a:t>
            </a:fld>
            <a:endParaRPr lang="en-CA"/>
          </a:p>
        </p:txBody>
      </p:sp>
    </p:spTree>
    <p:extLst>
      <p:ext uri="{BB962C8B-B14F-4D97-AF65-F5344CB8AC3E}">
        <p14:creationId xmlns:p14="http://schemas.microsoft.com/office/powerpoint/2010/main" val="3505688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CA" sz="1200" dirty="0">
                <a:solidFill>
                  <a:srgbClr val="000000"/>
                </a:solidFill>
                <a:effectLst/>
                <a:ea typeface="Arial" panose="020B0604020202020204" pitchFamily="34" charset="0"/>
                <a:cs typeface="Arial" panose="020B0604020202020204" pitchFamily="34" charset="0"/>
              </a:rPr>
              <a:t>The easiest way to identify a warrant packet is by the Control Number.</a:t>
            </a:r>
            <a:endParaRPr lang="en-CA" sz="1200" dirty="0">
              <a:effectLst/>
              <a:ea typeface="Arial" panose="020B0604020202020204" pitchFamily="34" charset="0"/>
              <a:cs typeface="Times New Roman" panose="02020603050405020304" pitchFamily="18" charset="0"/>
            </a:endParaRPr>
          </a:p>
          <a:p>
            <a:pPr>
              <a:lnSpc>
                <a:spcPct val="115000"/>
              </a:lnSpc>
              <a:spcAft>
                <a:spcPts val="1000"/>
              </a:spcAft>
            </a:pPr>
            <a:r>
              <a:rPr lang="en-CA" sz="1200" dirty="0">
                <a:solidFill>
                  <a:srgbClr val="000000"/>
                </a:solidFill>
                <a:effectLst/>
                <a:ea typeface="Arial" panose="020B0604020202020204" pitchFamily="34" charset="0"/>
                <a:cs typeface="Arial" panose="020B0604020202020204" pitchFamily="34" charset="0"/>
              </a:rPr>
              <a:t>If the search warrant application predates November 12, 2019, or if the Control Number is not available, you can identify the packet by date, judicial officer, and description of the warrant or production order that was issued. </a:t>
            </a:r>
            <a:endParaRPr lang="en-CA" sz="1200" dirty="0">
              <a:effectLst/>
              <a:ea typeface="Arial" panose="020B06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18</a:t>
            </a:fld>
            <a:endParaRPr lang="en-CA"/>
          </a:p>
        </p:txBody>
      </p:sp>
    </p:spTree>
    <p:extLst>
      <p:ext uri="{BB962C8B-B14F-4D97-AF65-F5344CB8AC3E}">
        <p14:creationId xmlns:p14="http://schemas.microsoft.com/office/powerpoint/2010/main" val="2608565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CA" sz="1200" dirty="0">
                <a:solidFill>
                  <a:srgbClr val="000000"/>
                </a:solidFill>
                <a:effectLst/>
                <a:ea typeface="Arial" panose="020B0604020202020204" pitchFamily="34" charset="0"/>
                <a:cs typeface="Arial" panose="020B0604020202020204" pitchFamily="34" charset="0"/>
              </a:rPr>
              <a:t>With the exception of wiretap authorizations issued under Part VI of the </a:t>
            </a:r>
            <a:r>
              <a:rPr lang="en-CA" sz="1200" i="1" dirty="0">
                <a:solidFill>
                  <a:srgbClr val="000000"/>
                </a:solidFill>
                <a:effectLst/>
                <a:ea typeface="Arial" panose="020B0604020202020204" pitchFamily="34" charset="0"/>
                <a:cs typeface="Arial" panose="020B0604020202020204" pitchFamily="34" charset="0"/>
              </a:rPr>
              <a:t>Criminal Code</a:t>
            </a:r>
            <a:r>
              <a:rPr lang="en-CA" sz="1200" dirty="0">
                <a:solidFill>
                  <a:srgbClr val="000000"/>
                </a:solidFill>
                <a:effectLst/>
                <a:ea typeface="Arial" panose="020B0604020202020204" pitchFamily="34" charset="0"/>
                <a:cs typeface="Arial" panose="020B0604020202020204" pitchFamily="34" charset="0"/>
              </a:rPr>
              <a:t>, sealing orders are governed by </a:t>
            </a:r>
            <a:r>
              <a:rPr lang="en-CA" sz="1200" b="1" dirty="0">
                <a:solidFill>
                  <a:srgbClr val="000000"/>
                </a:solidFill>
                <a:effectLst/>
                <a:ea typeface="Arial" panose="020B0604020202020204" pitchFamily="34" charset="0"/>
                <a:cs typeface="Arial" panose="020B0604020202020204" pitchFamily="34" charset="0"/>
              </a:rPr>
              <a:t>section 487.3</a:t>
            </a:r>
            <a:r>
              <a:rPr lang="en-CA" sz="1200" dirty="0">
                <a:solidFill>
                  <a:srgbClr val="000000"/>
                </a:solidFill>
                <a:effectLst/>
                <a:ea typeface="Arial" panose="020B0604020202020204" pitchFamily="34" charset="0"/>
                <a:cs typeface="Arial" panose="020B0604020202020204" pitchFamily="34" charset="0"/>
              </a:rPr>
              <a:t> of the </a:t>
            </a:r>
            <a:r>
              <a:rPr lang="en-CA" sz="1200" i="1" dirty="0">
                <a:solidFill>
                  <a:srgbClr val="000000"/>
                </a:solidFill>
                <a:effectLst/>
                <a:ea typeface="Arial" panose="020B0604020202020204" pitchFamily="34" charset="0"/>
                <a:cs typeface="Arial" panose="020B0604020202020204" pitchFamily="34" charset="0"/>
              </a:rPr>
              <a:t>Criminal Code</a:t>
            </a:r>
            <a:r>
              <a:rPr lang="en-CA" sz="1200" dirty="0">
                <a:solidFill>
                  <a:srgbClr val="000000"/>
                </a:solidFill>
                <a:effectLst/>
                <a:ea typeface="Arial" panose="020B0604020202020204" pitchFamily="34" charset="0"/>
                <a:cs typeface="Arial" panose="020B0604020202020204" pitchFamily="34" charset="0"/>
              </a:rPr>
              <a:t>. The formal name for a sealing order is an </a:t>
            </a:r>
            <a:r>
              <a:rPr lang="en-CA" sz="1200" b="1" dirty="0">
                <a:solidFill>
                  <a:srgbClr val="000000"/>
                </a:solidFill>
                <a:effectLst/>
                <a:ea typeface="Arial" panose="020B0604020202020204" pitchFamily="34" charset="0"/>
                <a:cs typeface="Arial" panose="020B0604020202020204" pitchFamily="34" charset="0"/>
              </a:rPr>
              <a:t>Order Denying Access to Information</a:t>
            </a:r>
            <a:r>
              <a:rPr lang="en-CA" sz="1200" dirty="0">
                <a:solidFill>
                  <a:srgbClr val="000000"/>
                </a:solidFill>
                <a:effectLst/>
                <a:ea typeface="Arial" panose="020B0604020202020204" pitchFamily="34" charset="0"/>
                <a:cs typeface="Arial" panose="020B0604020202020204" pitchFamily="34" charset="0"/>
              </a:rPr>
              <a:t>.</a:t>
            </a:r>
            <a:endParaRPr lang="en-CA" sz="1200" dirty="0">
              <a:effectLst/>
              <a:ea typeface="Arial" panose="020B0604020202020204" pitchFamily="34" charset="0"/>
              <a:cs typeface="Times New Roman" panose="02020603050405020304" pitchFamily="18" charset="0"/>
            </a:endParaRPr>
          </a:p>
          <a:p>
            <a:pPr>
              <a:lnSpc>
                <a:spcPct val="115000"/>
              </a:lnSpc>
              <a:spcAft>
                <a:spcPts val="1000"/>
              </a:spcAft>
            </a:pPr>
            <a:r>
              <a:rPr lang="en-CA" sz="1200" dirty="0">
                <a:solidFill>
                  <a:srgbClr val="000000"/>
                </a:solidFill>
                <a:effectLst/>
                <a:ea typeface="Arial" panose="020B0604020202020204" pitchFamily="34" charset="0"/>
                <a:cs typeface="Arial" panose="020B0604020202020204" pitchFamily="34" charset="0"/>
              </a:rPr>
              <a:t> Section 487.3(4) permits a judge or justice to terminate or vary the order denying access to information. </a:t>
            </a:r>
            <a:endParaRPr lang="en-CA" sz="1200" dirty="0">
              <a:effectLst/>
              <a:ea typeface="Arial" panose="020B06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19</a:t>
            </a:fld>
            <a:endParaRPr lang="en-CA"/>
          </a:p>
        </p:txBody>
      </p:sp>
    </p:spTree>
    <p:extLst>
      <p:ext uri="{BB962C8B-B14F-4D97-AF65-F5344CB8AC3E}">
        <p14:creationId xmlns:p14="http://schemas.microsoft.com/office/powerpoint/2010/main" val="3477808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20</a:t>
            </a:fld>
            <a:endParaRPr lang="en-CA"/>
          </a:p>
        </p:txBody>
      </p:sp>
    </p:spTree>
    <p:extLst>
      <p:ext uri="{BB962C8B-B14F-4D97-AF65-F5344CB8AC3E}">
        <p14:creationId xmlns:p14="http://schemas.microsoft.com/office/powerpoint/2010/main" val="783220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21</a:t>
            </a:fld>
            <a:endParaRPr lang="en-CA"/>
          </a:p>
        </p:txBody>
      </p:sp>
    </p:spTree>
    <p:extLst>
      <p:ext uri="{BB962C8B-B14F-4D97-AF65-F5344CB8AC3E}">
        <p14:creationId xmlns:p14="http://schemas.microsoft.com/office/powerpoint/2010/main" val="2535183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solidFill>
                  <a:srgbClr val="000000"/>
                </a:solidFill>
                <a:effectLst/>
                <a:ea typeface="Arial" panose="020B0604020202020204" pitchFamily="34" charset="0"/>
                <a:cs typeface="Arial" panose="020B0604020202020204" pitchFamily="34" charset="0"/>
              </a:rPr>
              <a:t>Beware of old precedents! Even the precedents on E-Library contain errors.</a:t>
            </a:r>
            <a:endParaRPr lang="en-CA" sz="1200" dirty="0">
              <a:effectLst/>
              <a:ea typeface="Arial" panose="020B06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22</a:t>
            </a:fld>
            <a:endParaRPr lang="en-CA"/>
          </a:p>
        </p:txBody>
      </p:sp>
    </p:spTree>
    <p:extLst>
      <p:ext uri="{BB962C8B-B14F-4D97-AF65-F5344CB8AC3E}">
        <p14:creationId xmlns:p14="http://schemas.microsoft.com/office/powerpoint/2010/main" val="3247229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23</a:t>
            </a:fld>
            <a:endParaRPr lang="en-CA"/>
          </a:p>
        </p:txBody>
      </p:sp>
    </p:spTree>
    <p:extLst>
      <p:ext uri="{BB962C8B-B14F-4D97-AF65-F5344CB8AC3E}">
        <p14:creationId xmlns:p14="http://schemas.microsoft.com/office/powerpoint/2010/main" val="72032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dirty="0"/>
              <a:t>Constitutional right “to be left alone” by the state</a:t>
            </a:r>
            <a:endParaRPr lang="en-CA" sz="1100" dirty="0"/>
          </a:p>
          <a:p>
            <a:pPr marL="171450" lvl="0" indent="-171450">
              <a:buFont typeface="Arial" panose="020B0604020202020204" pitchFamily="34" charset="0"/>
              <a:buChar char="•"/>
            </a:pPr>
            <a:r>
              <a:rPr lang="en-CA" dirty="0"/>
              <a:t>Purpose is to protect individuals from unjustified state intrusions</a:t>
            </a:r>
            <a:endParaRPr lang="en-CA" sz="1100" dirty="0"/>
          </a:p>
          <a:p>
            <a:pPr marL="171450" lvl="0" indent="-171450">
              <a:buFont typeface="Arial" panose="020B0604020202020204" pitchFamily="34" charset="0"/>
              <a:buChar char="•"/>
            </a:pPr>
            <a:r>
              <a:rPr lang="en-CA" dirty="0"/>
              <a:t>Section 8 jurisprudence is predicated on police obtaining prior authorization before a potential privacy breach</a:t>
            </a: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4</a:t>
            </a:fld>
            <a:endParaRPr lang="en-US"/>
          </a:p>
        </p:txBody>
      </p:sp>
    </p:spTree>
    <p:extLst>
      <p:ext uri="{BB962C8B-B14F-4D97-AF65-F5344CB8AC3E}">
        <p14:creationId xmlns:p14="http://schemas.microsoft.com/office/powerpoint/2010/main" val="1429919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24</a:t>
            </a:fld>
            <a:endParaRPr lang="en-CA"/>
          </a:p>
        </p:txBody>
      </p:sp>
    </p:spTree>
    <p:extLst>
      <p:ext uri="{BB962C8B-B14F-4D97-AF65-F5344CB8AC3E}">
        <p14:creationId xmlns:p14="http://schemas.microsoft.com/office/powerpoint/2010/main" val="4139644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en-US" dirty="0"/>
              <a:t>Categories of information which “might tend to identify” an informant</a:t>
            </a:r>
            <a:r>
              <a:rPr lang="en-CA" altLang="en-US" baseline="0" dirty="0"/>
              <a:t> - </a:t>
            </a:r>
            <a:r>
              <a:rPr lang="en-CA" altLang="en-US" i="1" dirty="0">
                <a:solidFill>
                  <a:schemeClr val="accent1">
                    <a:lumMod val="75000"/>
                  </a:schemeClr>
                </a:solidFill>
              </a:rPr>
              <a:t>R. v. Omar, </a:t>
            </a:r>
            <a:r>
              <a:rPr lang="en-CA" altLang="en-US" dirty="0">
                <a:solidFill>
                  <a:schemeClr val="accent1">
                    <a:lumMod val="75000"/>
                  </a:schemeClr>
                </a:solidFill>
              </a:rPr>
              <a:t>2007 ONCA 117</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The privilege is a hallowed one, and it should be respected scrupulously</a:t>
            </a:r>
            <a:endParaRPr lang="en-CA" sz="11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Crown counsel must be vigilant to ensure that no information is inadvertently disclosed that may tend to identify the confidential informer</a:t>
            </a:r>
            <a:endParaRPr lang="en-CA" sz="11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Even the smallest or most innocuous detail may unwittingly reveal the identity of the informer</a:t>
            </a:r>
            <a:endParaRPr lang="en-CA" sz="1100" kern="1200" dirty="0">
              <a:solidFill>
                <a:schemeClr val="tx1"/>
              </a:solidFill>
              <a:effectLst/>
              <a:latin typeface="+mn-lt"/>
              <a:ea typeface="+mn-ea"/>
              <a:cs typeface="+mn-cs"/>
            </a:endParaRPr>
          </a:p>
          <a:p>
            <a:endParaRPr lang="en-CA" dirty="0">
              <a:solidFill>
                <a:schemeClr val="accent1">
                  <a:lumMod val="75000"/>
                </a:schemeClr>
              </a:solidFill>
            </a:endParaRPr>
          </a:p>
          <a:p>
            <a:endParaRPr lang="en-CA" dirty="0"/>
          </a:p>
        </p:txBody>
      </p:sp>
      <p:sp>
        <p:nvSpPr>
          <p:cNvPr id="4" name="Slide Number Placeholder 3"/>
          <p:cNvSpPr>
            <a:spLocks noGrp="1"/>
          </p:cNvSpPr>
          <p:nvPr>
            <p:ph type="sldNum" sz="quarter" idx="10"/>
          </p:nvPr>
        </p:nvSpPr>
        <p:spPr/>
        <p:txBody>
          <a:bodyPr/>
          <a:lstStyle/>
          <a:p>
            <a:fld id="{B88B3B1A-7EA8-1C44-8ABA-6EF6B09FE571}" type="slidenum">
              <a:rPr lang="en-US" smtClean="0"/>
              <a:t>26</a:t>
            </a:fld>
            <a:endParaRPr lang="en-US"/>
          </a:p>
        </p:txBody>
      </p:sp>
    </p:spTree>
    <p:extLst>
      <p:ext uri="{BB962C8B-B14F-4D97-AF65-F5344CB8AC3E}">
        <p14:creationId xmlns:p14="http://schemas.microsoft.com/office/powerpoint/2010/main" val="970266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15000"/>
              </a:lnSpc>
              <a:spcAft>
                <a:spcPts val="1000"/>
              </a:spcAft>
              <a:buFont typeface="+mj-lt"/>
              <a:buNone/>
            </a:pPr>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27</a:t>
            </a:fld>
            <a:endParaRPr lang="en-CA"/>
          </a:p>
        </p:txBody>
      </p:sp>
    </p:spTree>
    <p:extLst>
      <p:ext uri="{BB962C8B-B14F-4D97-AF65-F5344CB8AC3E}">
        <p14:creationId xmlns:p14="http://schemas.microsoft.com/office/powerpoint/2010/main" val="1596018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33</a:t>
            </a:fld>
            <a:endParaRPr lang="en-CA"/>
          </a:p>
        </p:txBody>
      </p:sp>
    </p:spTree>
    <p:extLst>
      <p:ext uri="{BB962C8B-B14F-4D97-AF65-F5344CB8AC3E}">
        <p14:creationId xmlns:p14="http://schemas.microsoft.com/office/powerpoint/2010/main" val="88749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1764"/>
          </a:xfrm>
        </p:spPr>
        <p:txBody>
          <a:bodyPr/>
          <a:lstStyle/>
          <a:p>
            <a:pPr defTabSz="931774">
              <a:defRPr/>
            </a:pPr>
            <a:r>
              <a:rPr lang="en-US" b="1" u="sng" dirty="0"/>
              <a:t>“Informational” Privacy</a:t>
            </a:r>
            <a:endParaRPr lang="en-CA" b="1" u="sng" dirty="0"/>
          </a:p>
          <a:p>
            <a:pPr defTabSz="931774">
              <a:defRPr/>
            </a:pPr>
            <a:r>
              <a:rPr lang="en-US" dirty="0"/>
              <a:t>In the electronic device/Internet context, section 8 protects an individual’s “informational privacy” – </a:t>
            </a:r>
            <a:r>
              <a:rPr lang="en-US" i="1" dirty="0"/>
              <a:t>i.e.</a:t>
            </a:r>
            <a:r>
              <a:rPr lang="en-US" dirty="0"/>
              <a:t>, his or her “biographical core of personal information which individuals in a free and democratic society would wish to maintain and control from dissemination to the state.”  - </a:t>
            </a:r>
            <a:r>
              <a:rPr lang="en-CA" dirty="0"/>
              <a:t>Privacy includes “control over, access to and use of information”</a:t>
            </a:r>
          </a:p>
          <a:p>
            <a:pPr lvl="0"/>
            <a:endParaRPr lang="en-US" b="1" u="sng" dirty="0"/>
          </a:p>
        </p:txBody>
      </p:sp>
      <p:sp>
        <p:nvSpPr>
          <p:cNvPr id="4" name="Slide Number Placeholder 3"/>
          <p:cNvSpPr>
            <a:spLocks noGrp="1"/>
          </p:cNvSpPr>
          <p:nvPr>
            <p:ph type="sldNum" sz="quarter" idx="10"/>
          </p:nvPr>
        </p:nvSpPr>
        <p:spPr/>
        <p:txBody>
          <a:bodyPr/>
          <a:lstStyle/>
          <a:p>
            <a:fld id="{B88B3B1A-7EA8-1C44-8ABA-6EF6B09FE571}" type="slidenum">
              <a:rPr lang="en-US" smtClean="0"/>
              <a:t>5</a:t>
            </a:fld>
            <a:endParaRPr lang="en-US" dirty="0"/>
          </a:p>
        </p:txBody>
      </p:sp>
    </p:spTree>
    <p:extLst>
      <p:ext uri="{BB962C8B-B14F-4D97-AF65-F5344CB8AC3E}">
        <p14:creationId xmlns:p14="http://schemas.microsoft.com/office/powerpoint/2010/main" val="338625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Privacy is also a normative and not merely descriptive concept. We must not only ask what our current state of privacy is, we must also ask what we reasonably want it to be in order to protect individual freedom and foster our free and democratic society: </a:t>
            </a:r>
          </a:p>
          <a:p>
            <a:endParaRPr lang="it-IT" sz="1000" dirty="0"/>
          </a:p>
          <a:p>
            <a:r>
              <a:rPr lang="it-IT" sz="1000" dirty="0"/>
              <a:t>R. v. Otto 2019 ONSC 2473</a:t>
            </a:r>
          </a:p>
          <a:p>
            <a:endParaRPr lang="it-IT" sz="1000" dirty="0"/>
          </a:p>
          <a:p>
            <a:r>
              <a:rPr lang="it-IT" sz="1000" dirty="0"/>
              <a:t>USSC – Katz v</a:t>
            </a:r>
            <a:r>
              <a:rPr lang="it-IT" sz="1000" baseline="0" dirty="0"/>
              <a:t> United States – «the protections of the fourth amendment require «first that a person have exhibited an actual (subjective) expectation of privacy, and second that that the expectation be one that society is prepared to recognize as reasonable»</a:t>
            </a:r>
          </a:p>
          <a:p>
            <a:r>
              <a:rPr lang="it-IT" sz="1000" baseline="0" dirty="0"/>
              <a:t>This decision heavily influenced our SCC in the </a:t>
            </a:r>
            <a:r>
              <a:rPr lang="it-IT" sz="1000" i="1" baseline="0" dirty="0"/>
              <a:t>Hunter and Southam </a:t>
            </a:r>
            <a:r>
              <a:rPr lang="it-IT" sz="1000" baseline="0" dirty="0"/>
              <a:t>decision in 1984</a:t>
            </a:r>
            <a:endParaRPr lang="it-IT" sz="1000" dirty="0"/>
          </a:p>
          <a:p>
            <a:endParaRPr lang="it-IT" sz="1000" dirty="0"/>
          </a:p>
          <a:p>
            <a:endParaRPr lang="it-IT" sz="1000" dirty="0"/>
          </a:p>
          <a:p>
            <a:pPr lvl="0"/>
            <a:r>
              <a:rPr lang="en-US" b="1" u="sng" dirty="0"/>
              <a:t>REP in 15 different contexts</a:t>
            </a:r>
            <a:endParaRPr lang="en-CA" sz="1100" dirty="0"/>
          </a:p>
          <a:p>
            <a:pPr marL="698830" lvl="1" indent="-232943">
              <a:buFont typeface="+mj-lt"/>
              <a:buAutoNum type="arabicPeriod"/>
            </a:pPr>
            <a:r>
              <a:rPr lang="en-US" dirty="0"/>
              <a:t>At home (or its perimeter)</a:t>
            </a:r>
            <a:endParaRPr lang="en-CA" sz="1100" dirty="0"/>
          </a:p>
          <a:p>
            <a:pPr marL="698830" lvl="1" indent="-232943">
              <a:buFont typeface="+mj-lt"/>
              <a:buAutoNum type="arabicPeriod"/>
            </a:pPr>
            <a:r>
              <a:rPr lang="en-US" dirty="0"/>
              <a:t>At school or In a hotel room</a:t>
            </a:r>
            <a:endParaRPr lang="en-CA" sz="1100" dirty="0"/>
          </a:p>
          <a:p>
            <a:pPr marL="698830" lvl="1" indent="-232943">
              <a:buFont typeface="+mj-lt"/>
              <a:buAutoNum type="arabicPeriod"/>
            </a:pPr>
            <a:r>
              <a:rPr lang="en-US" dirty="0"/>
              <a:t>At the border or In prison</a:t>
            </a:r>
            <a:endParaRPr lang="en-CA" sz="1100" dirty="0"/>
          </a:p>
          <a:p>
            <a:pPr marL="698830" lvl="1" indent="-232943">
              <a:buFont typeface="+mj-lt"/>
              <a:buAutoNum type="arabicPeriod"/>
            </a:pPr>
            <a:r>
              <a:rPr lang="en-US" dirty="0"/>
              <a:t>In an apartment or common area of condo</a:t>
            </a:r>
            <a:endParaRPr lang="en-CA" sz="1100" dirty="0"/>
          </a:p>
          <a:p>
            <a:pPr marL="698830" lvl="1" indent="-232943">
              <a:buFont typeface="+mj-lt"/>
              <a:buAutoNum type="arabicPeriod"/>
            </a:pPr>
            <a:r>
              <a:rPr lang="en-US" dirty="0"/>
              <a:t>In luggage and parcels in transit</a:t>
            </a:r>
            <a:endParaRPr lang="en-CA" sz="1100" dirty="0"/>
          </a:p>
          <a:p>
            <a:pPr marL="698830" lvl="1" indent="-232943">
              <a:buFont typeface="+mj-lt"/>
              <a:buAutoNum type="arabicPeriod"/>
            </a:pPr>
            <a:r>
              <a:rPr lang="en-US" dirty="0"/>
              <a:t>In rental locker at bus station</a:t>
            </a:r>
            <a:endParaRPr lang="en-CA" sz="1100" dirty="0"/>
          </a:p>
          <a:p>
            <a:pPr marL="698830" lvl="1" indent="-232943">
              <a:buFont typeface="+mj-lt"/>
              <a:buAutoNum type="arabicPeriod"/>
            </a:pPr>
            <a:r>
              <a:rPr lang="en-US" dirty="0"/>
              <a:t>In garbage at curb-side and abandoned property</a:t>
            </a:r>
            <a:endParaRPr lang="en-CA" sz="1100" dirty="0"/>
          </a:p>
          <a:p>
            <a:pPr marL="698830" lvl="1" indent="-232943">
              <a:buFont typeface="+mj-lt"/>
              <a:buAutoNum type="arabicPeriod"/>
            </a:pPr>
            <a:r>
              <a:rPr lang="en-US" dirty="0"/>
              <a:t>In motor vehicles (driver vs passenger)</a:t>
            </a:r>
            <a:endParaRPr lang="en-CA" sz="1100" dirty="0"/>
          </a:p>
          <a:p>
            <a:pPr marL="698830" marR="0" lvl="1" indent="-232943" algn="l" defTabSz="914400" rtl="0" eaLnBrk="1" fontAlgn="auto" latinLnBrk="0" hangingPunct="1">
              <a:lnSpc>
                <a:spcPct val="100000"/>
              </a:lnSpc>
              <a:spcBef>
                <a:spcPts val="0"/>
              </a:spcBef>
              <a:spcAft>
                <a:spcPts val="0"/>
              </a:spcAft>
              <a:buClrTx/>
              <a:buSzTx/>
              <a:buFont typeface="+mj-lt"/>
              <a:buAutoNum type="arabicPeriod"/>
              <a:tabLst/>
              <a:defRPr/>
            </a:pPr>
            <a:r>
              <a:rPr lang="en-US" dirty="0"/>
              <a:t>In a seized item in police custody</a:t>
            </a:r>
            <a:endParaRPr lang="en-CA" sz="1100" dirty="0"/>
          </a:p>
          <a:p>
            <a:pPr marL="698830" marR="0" lvl="1" indent="-232943" algn="l" defTabSz="914400" rtl="0" eaLnBrk="1" fontAlgn="auto" latinLnBrk="0" hangingPunct="1">
              <a:lnSpc>
                <a:spcPct val="100000"/>
              </a:lnSpc>
              <a:spcBef>
                <a:spcPts val="0"/>
              </a:spcBef>
              <a:spcAft>
                <a:spcPts val="0"/>
              </a:spcAft>
              <a:buClrTx/>
              <a:buSzTx/>
              <a:buFont typeface="+mj-lt"/>
              <a:buAutoNum type="arabicPeriod"/>
              <a:tabLst/>
              <a:defRPr/>
            </a:pPr>
            <a:r>
              <a:rPr lang="en-US" dirty="0"/>
              <a:t>In public </a:t>
            </a:r>
            <a:r>
              <a:rPr lang="en-US" dirty="0" err="1"/>
              <a:t>mari</a:t>
            </a:r>
            <a:r>
              <a:rPr lang="en-US" dirty="0"/>
              <a:t> dispensary with </a:t>
            </a:r>
            <a:r>
              <a:rPr lang="en-US" sz="1100" dirty="0"/>
              <a:t>“No Police” sign </a:t>
            </a:r>
            <a:endParaRPr lang="en-CA" sz="1100" dirty="0"/>
          </a:p>
          <a:p>
            <a:pPr marL="698830" lvl="1" indent="-232943">
              <a:buFont typeface="+mj-lt"/>
              <a:buAutoNum type="arabicPeriod"/>
            </a:pPr>
            <a:r>
              <a:rPr lang="en-US" dirty="0"/>
              <a:t>Bodily (cavity, strip, DNA, dental or foot impressions)</a:t>
            </a:r>
            <a:endParaRPr lang="en-CA" sz="1100" dirty="0"/>
          </a:p>
          <a:p>
            <a:pPr marL="698830" lvl="1" indent="-232943">
              <a:buFont typeface="+mj-lt"/>
              <a:buAutoNum type="arabicPeriod"/>
            </a:pPr>
            <a:r>
              <a:rPr lang="en-US" dirty="0"/>
              <a:t>Private communications or conversations (verbal, online, or via text)</a:t>
            </a:r>
            <a:endParaRPr lang="en-CA" sz="1100" dirty="0"/>
          </a:p>
          <a:p>
            <a:pPr marL="698830" lvl="1" indent="-232943">
              <a:buFont typeface="+mj-lt"/>
              <a:buAutoNum type="arabicPeriod"/>
            </a:pPr>
            <a:r>
              <a:rPr lang="en-US" dirty="0"/>
              <a:t>Surreptitious videotaping</a:t>
            </a:r>
            <a:endParaRPr lang="en-CA" sz="1100" dirty="0"/>
          </a:p>
          <a:p>
            <a:pPr marL="698830" lvl="1" indent="-232943" defTabSz="931774">
              <a:buFont typeface="+mj-lt"/>
              <a:buAutoNum type="arabicPeriod"/>
              <a:defRPr/>
            </a:pPr>
            <a:r>
              <a:rPr lang="en-US" dirty="0"/>
              <a:t>Advanced “technologies” (FLIR camera, sniffer dogs)</a:t>
            </a:r>
            <a:endParaRPr lang="en-CA" sz="1100" dirty="0"/>
          </a:p>
          <a:p>
            <a:pPr marL="698830" lvl="1" indent="-232943">
              <a:buFont typeface="+mj-lt"/>
              <a:buAutoNum type="arabicPeriod"/>
            </a:pPr>
            <a:r>
              <a:rPr lang="en-US" dirty="0"/>
              <a:t>Electrical consumption</a:t>
            </a:r>
            <a:endParaRPr lang="en-CA" sz="1100" dirty="0"/>
          </a:p>
          <a:p>
            <a:endParaRPr lang="it-IT" sz="1000" dirty="0"/>
          </a:p>
        </p:txBody>
      </p:sp>
      <p:sp>
        <p:nvSpPr>
          <p:cNvPr id="4" name="Slide Number Placeholder 3"/>
          <p:cNvSpPr>
            <a:spLocks noGrp="1"/>
          </p:cNvSpPr>
          <p:nvPr>
            <p:ph type="sldNum" sz="quarter" idx="10"/>
          </p:nvPr>
        </p:nvSpPr>
        <p:spPr/>
        <p:txBody>
          <a:bodyPr/>
          <a:lstStyle/>
          <a:p>
            <a:fld id="{B88B3B1A-7EA8-1C44-8ABA-6EF6B09FE571}" type="slidenum">
              <a:rPr lang="en-US" smtClean="0"/>
              <a:t>6</a:t>
            </a:fld>
            <a:endParaRPr lang="en-US" dirty="0"/>
          </a:p>
        </p:txBody>
      </p:sp>
    </p:spTree>
    <p:extLst>
      <p:ext uri="{BB962C8B-B14F-4D97-AF65-F5344CB8AC3E}">
        <p14:creationId xmlns:p14="http://schemas.microsoft.com/office/powerpoint/2010/main" val="3887708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sz="1000" dirty="0"/>
          </a:p>
        </p:txBody>
      </p:sp>
      <p:sp>
        <p:nvSpPr>
          <p:cNvPr id="4" name="Slide Number Placeholder 3"/>
          <p:cNvSpPr>
            <a:spLocks noGrp="1"/>
          </p:cNvSpPr>
          <p:nvPr>
            <p:ph type="sldNum" sz="quarter" idx="10"/>
          </p:nvPr>
        </p:nvSpPr>
        <p:spPr/>
        <p:txBody>
          <a:bodyPr/>
          <a:lstStyle/>
          <a:p>
            <a:fld id="{B88B3B1A-7EA8-1C44-8ABA-6EF6B09FE571}" type="slidenum">
              <a:rPr lang="en-US" smtClean="0"/>
              <a:t>7</a:t>
            </a:fld>
            <a:endParaRPr lang="en-US" dirty="0"/>
          </a:p>
        </p:txBody>
      </p:sp>
    </p:spTree>
    <p:extLst>
      <p:ext uri="{BB962C8B-B14F-4D97-AF65-F5344CB8AC3E}">
        <p14:creationId xmlns:p14="http://schemas.microsoft.com/office/powerpoint/2010/main" val="4105689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Understand which one is applicable – Choose the right tool</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Arrest warrant</a:t>
            </a:r>
          </a:p>
          <a:p>
            <a:pPr lvl="0"/>
            <a:r>
              <a:rPr lang="en-CA" sz="1200" kern="1200" dirty="0">
                <a:solidFill>
                  <a:schemeClr val="tx1"/>
                </a:solidFill>
                <a:effectLst/>
                <a:latin typeface="+mn-lt"/>
                <a:ea typeface="+mn-ea"/>
                <a:cs typeface="+mn-cs"/>
              </a:rPr>
              <a:t>Material witness warrant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u="none" kern="1200" dirty="0">
                <a:solidFill>
                  <a:schemeClr val="dk1"/>
                </a:solidFill>
                <a:effectLst/>
                <a:latin typeface="+mn-lt"/>
                <a:ea typeface="+mn-ea"/>
                <a:cs typeface="+mn-cs"/>
              </a:rPr>
              <a:t>Not dealing with Part VI “authorizations” (one-party consents and full-blown wiretaps)</a:t>
            </a:r>
            <a:endParaRPr lang="en-CA" b="0" u="none"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Assistance Order </a:t>
            </a:r>
            <a:r>
              <a:rPr lang="en-CA" sz="1200" kern="1200" baseline="0" dirty="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baseline="0" dirty="0">
                <a:solidFill>
                  <a:schemeClr val="tx1"/>
                </a:solidFill>
                <a:effectLst/>
                <a:latin typeface="+mn-lt"/>
                <a:ea typeface="+mn-ea"/>
                <a:cs typeface="+mn-cs"/>
              </a:rPr>
              <a:t>Example to </a:t>
            </a:r>
            <a:r>
              <a:rPr lang="en-CA" sz="1200" kern="1200" baseline="0" dirty="0" err="1">
                <a:solidFill>
                  <a:schemeClr val="tx1"/>
                </a:solidFill>
                <a:effectLst/>
                <a:latin typeface="+mn-lt"/>
                <a:ea typeface="+mn-ea"/>
                <a:cs typeface="+mn-cs"/>
              </a:rPr>
              <a:t>Fedex</a:t>
            </a:r>
            <a:r>
              <a:rPr lang="en-CA" sz="1200" kern="1200" baseline="0" dirty="0">
                <a:solidFill>
                  <a:schemeClr val="tx1"/>
                </a:solidFill>
                <a:effectLst/>
                <a:latin typeface="+mn-lt"/>
                <a:ea typeface="+mn-ea"/>
                <a:cs typeface="+mn-cs"/>
              </a:rPr>
              <a:t> to help with a controlled delivery.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Can’t get an assistance order for production order</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No </a:t>
            </a:r>
            <a:r>
              <a:rPr lang="en-CA" sz="1200" u="sng" kern="1200" dirty="0">
                <a:solidFill>
                  <a:schemeClr val="tx1"/>
                </a:solidFill>
                <a:effectLst/>
                <a:latin typeface="+mn-lt"/>
                <a:ea typeface="+mn-ea"/>
                <a:cs typeface="+mn-cs"/>
              </a:rPr>
              <a:t>stand-alone</a:t>
            </a:r>
            <a:r>
              <a:rPr lang="en-CA" sz="1200" kern="1200" dirty="0">
                <a:solidFill>
                  <a:schemeClr val="tx1"/>
                </a:solidFill>
                <a:effectLst/>
                <a:latin typeface="+mn-lt"/>
                <a:ea typeface="+mn-ea"/>
                <a:cs typeface="+mn-cs"/>
              </a:rPr>
              <a:t> assistance order</a:t>
            </a:r>
          </a:p>
          <a:p>
            <a:pPr marL="228600" lvl="0" indent="-228600">
              <a:buFont typeface="+mj-lt"/>
              <a:buAutoNum type="arabicPeriod"/>
            </a:pPr>
            <a:r>
              <a:rPr lang="en-CA" sz="1200" kern="1200" dirty="0">
                <a:solidFill>
                  <a:schemeClr val="tx1"/>
                </a:solidFill>
                <a:effectLst/>
                <a:latin typeface="+mn-lt"/>
                <a:ea typeface="+mn-ea"/>
                <a:cs typeface="+mn-cs"/>
              </a:rPr>
              <a:t>General Warrant</a:t>
            </a:r>
          </a:p>
          <a:p>
            <a:pPr marL="685800" lvl="1" indent="-228600">
              <a:buFont typeface="+mj-lt"/>
              <a:buAutoNum type="arabicPeriod"/>
            </a:pPr>
            <a:r>
              <a:rPr lang="en-CA" sz="1200" kern="1200" dirty="0">
                <a:solidFill>
                  <a:schemeClr val="tx1"/>
                </a:solidFill>
                <a:effectLst/>
                <a:latin typeface="+mn-lt"/>
                <a:ea typeface="+mn-ea"/>
                <a:cs typeface="+mn-cs"/>
              </a:rPr>
              <a:t>Camera</a:t>
            </a:r>
          </a:p>
          <a:p>
            <a:pPr marL="685800" lvl="1" indent="-228600">
              <a:buFont typeface="+mj-lt"/>
              <a:buAutoNum type="arabicPeriod"/>
            </a:pPr>
            <a:r>
              <a:rPr lang="en-CA" sz="1200" kern="1200" dirty="0">
                <a:solidFill>
                  <a:schemeClr val="tx1"/>
                </a:solidFill>
                <a:effectLst/>
                <a:latin typeface="+mn-lt"/>
                <a:ea typeface="+mn-ea"/>
                <a:cs typeface="+mn-cs"/>
              </a:rPr>
              <a:t>Sneak and Peak (photocopy or sample)</a:t>
            </a:r>
          </a:p>
          <a:p>
            <a:pPr marL="685800" lvl="1" indent="-228600">
              <a:buFont typeface="+mj-lt"/>
              <a:buAutoNum type="arabicPeriod"/>
            </a:pPr>
            <a:r>
              <a:rPr lang="en-CA" sz="1200" kern="1200" dirty="0">
                <a:solidFill>
                  <a:schemeClr val="tx1"/>
                </a:solidFill>
                <a:effectLst/>
                <a:latin typeface="+mn-lt"/>
                <a:ea typeface="+mn-ea"/>
                <a:cs typeface="+mn-cs"/>
              </a:rPr>
              <a:t>Controlled delivery</a:t>
            </a:r>
          </a:p>
          <a:p>
            <a:pPr marL="228600" lvl="0" indent="-228600">
              <a:buFont typeface="+mj-lt"/>
              <a:buAutoNum type="arabicPeriod"/>
            </a:pPr>
            <a:r>
              <a:rPr lang="en-CA" sz="1200" kern="1200" dirty="0">
                <a:solidFill>
                  <a:schemeClr val="tx1"/>
                </a:solidFill>
                <a:effectLst/>
                <a:latin typeface="+mn-lt"/>
                <a:ea typeface="+mn-ea"/>
                <a:cs typeface="+mn-cs"/>
              </a:rPr>
              <a:t>Production order</a:t>
            </a:r>
          </a:p>
          <a:p>
            <a:pPr marL="685800" lvl="1" indent="-228600">
              <a:buFont typeface="+mj-lt"/>
              <a:buAutoNum type="arabicPeriod"/>
            </a:pPr>
            <a:r>
              <a:rPr lang="en-CA" sz="1200" kern="1200" dirty="0">
                <a:solidFill>
                  <a:schemeClr val="tx1"/>
                </a:solidFill>
                <a:effectLst/>
                <a:latin typeface="+mn-lt"/>
                <a:ea typeface="+mn-ea"/>
                <a:cs typeface="+mn-cs"/>
              </a:rPr>
              <a:t>Bank</a:t>
            </a:r>
            <a:r>
              <a:rPr lang="en-CA" sz="1200" kern="1200" baseline="0" dirty="0">
                <a:solidFill>
                  <a:schemeClr val="tx1"/>
                </a:solidFill>
                <a:effectLst/>
                <a:latin typeface="+mn-lt"/>
                <a:ea typeface="+mn-ea"/>
                <a:cs typeface="+mn-cs"/>
              </a:rPr>
              <a:t> re financial data</a:t>
            </a:r>
          </a:p>
          <a:p>
            <a:pPr marL="685800" lvl="1" indent="-228600">
              <a:buFont typeface="+mj-lt"/>
              <a:buAutoNum type="arabicPeriod"/>
            </a:pPr>
            <a:r>
              <a:rPr lang="en-CA" sz="1200" kern="1200" dirty="0">
                <a:solidFill>
                  <a:schemeClr val="tx1"/>
                </a:solidFill>
                <a:effectLst/>
                <a:latin typeface="+mn-lt"/>
                <a:ea typeface="+mn-ea"/>
                <a:cs typeface="+mn-cs"/>
              </a:rPr>
              <a:t>ISP re Subscriber info</a:t>
            </a:r>
          </a:p>
          <a:p>
            <a:pPr marL="228600" lvl="0" indent="-228600">
              <a:buFont typeface="+mj-lt"/>
              <a:buAutoNum type="arabicPeriod"/>
            </a:pPr>
            <a:r>
              <a:rPr lang="en-CA" sz="1200" kern="1200" dirty="0">
                <a:solidFill>
                  <a:schemeClr val="tx1"/>
                </a:solidFill>
                <a:effectLst/>
                <a:latin typeface="+mn-lt"/>
                <a:ea typeface="+mn-ea"/>
                <a:cs typeface="+mn-cs"/>
              </a:rPr>
              <a:t>Tracking data</a:t>
            </a:r>
          </a:p>
          <a:p>
            <a:pPr marL="685800" lvl="1" indent="-228600">
              <a:buFont typeface="+mj-lt"/>
              <a:buAutoNum type="arabicPeriod"/>
            </a:pPr>
            <a:r>
              <a:rPr lang="en-CA" sz="1200" kern="1200" dirty="0">
                <a:solidFill>
                  <a:schemeClr val="tx1"/>
                </a:solidFill>
                <a:effectLst/>
                <a:latin typeface="+mn-lt"/>
                <a:ea typeface="+mn-ea"/>
                <a:cs typeface="+mn-cs"/>
              </a:rPr>
              <a:t>Car</a:t>
            </a:r>
          </a:p>
          <a:p>
            <a:pPr marL="685800" lvl="1" indent="-228600">
              <a:buFont typeface="+mj-lt"/>
              <a:buAutoNum type="arabicPeriod"/>
            </a:pPr>
            <a:r>
              <a:rPr lang="en-CA" sz="1200" kern="1200" dirty="0">
                <a:solidFill>
                  <a:schemeClr val="tx1"/>
                </a:solidFill>
                <a:effectLst/>
                <a:latin typeface="+mn-lt"/>
                <a:ea typeface="+mn-ea"/>
                <a:cs typeface="+mn-cs"/>
              </a:rPr>
              <a:t>Usually carried or worn</a:t>
            </a:r>
          </a:p>
          <a:p>
            <a:pPr marL="228600" lvl="0" indent="-228600">
              <a:buFont typeface="+mj-lt"/>
              <a:buAutoNum type="arabicPeriod"/>
            </a:pPr>
            <a:r>
              <a:rPr lang="en-CA" sz="1400" kern="1200" dirty="0">
                <a:solidFill>
                  <a:schemeClr val="tx1"/>
                </a:solidFill>
                <a:effectLst/>
                <a:latin typeface="+mn-lt"/>
                <a:ea typeface="+mn-ea"/>
                <a:cs typeface="+mn-cs"/>
              </a:rPr>
              <a:t>Transmission</a:t>
            </a:r>
            <a:r>
              <a:rPr lang="en-CA" sz="1400" kern="1200" baseline="0" dirty="0">
                <a:solidFill>
                  <a:schemeClr val="tx1"/>
                </a:solidFill>
                <a:effectLst/>
                <a:latin typeface="+mn-lt"/>
                <a:ea typeface="+mn-ea"/>
                <a:cs typeface="+mn-cs"/>
              </a:rPr>
              <a:t> data</a:t>
            </a:r>
          </a:p>
          <a:p>
            <a:pPr marL="685800" lvl="1" indent="-228600">
              <a:buFont typeface="+mj-lt"/>
              <a:buAutoNum type="arabicPeriod"/>
            </a:pPr>
            <a:r>
              <a:rPr lang="en-CA" sz="1400" kern="1200" dirty="0">
                <a:solidFill>
                  <a:schemeClr val="tx1"/>
                </a:solidFill>
                <a:effectLst/>
                <a:latin typeface="+mn-lt"/>
                <a:ea typeface="+mn-ea"/>
                <a:cs typeface="+mn-cs"/>
              </a:rPr>
              <a:t>TDR</a:t>
            </a:r>
            <a:r>
              <a:rPr lang="en-CA" sz="1200" kern="1200" dirty="0">
                <a:solidFill>
                  <a:schemeClr val="tx1"/>
                </a:solidFill>
                <a:effectLst/>
                <a:latin typeface="+mn-lt"/>
                <a:ea typeface="+mn-ea"/>
                <a:cs typeface="+mn-cs"/>
              </a:rPr>
              <a:t> Formerly Dialed-Number Recorder</a:t>
            </a:r>
            <a:r>
              <a:rPr lang="en-CA" sz="1200" kern="1200" baseline="0" dirty="0">
                <a:solidFill>
                  <a:schemeClr val="tx1"/>
                </a:solidFill>
                <a:effectLst/>
                <a:latin typeface="+mn-lt"/>
                <a:ea typeface="+mn-ea"/>
                <a:cs typeface="+mn-cs"/>
              </a:rPr>
              <a:t> </a:t>
            </a:r>
          </a:p>
          <a:p>
            <a:pPr marL="685800" lvl="1" indent="-228600">
              <a:buFont typeface="+mj-lt"/>
              <a:buAutoNum type="arabicPeriod"/>
            </a:pPr>
            <a:r>
              <a:rPr lang="en-CA" sz="1200" kern="1200" dirty="0">
                <a:solidFill>
                  <a:schemeClr val="tx1"/>
                </a:solidFill>
                <a:effectLst/>
                <a:latin typeface="+mn-lt"/>
                <a:ea typeface="+mn-ea"/>
                <a:cs typeface="+mn-cs"/>
              </a:rPr>
              <a:t>2015 definition of TDR does NOT include subscriber info</a:t>
            </a:r>
          </a:p>
          <a:p>
            <a:pPr marL="685800" lvl="1" indent="-228600">
              <a:buFont typeface="+mj-lt"/>
              <a:buAutoNum type="arabicPeriod"/>
            </a:pPr>
            <a:r>
              <a:rPr lang="en-CA" sz="1200" kern="1200" dirty="0">
                <a:solidFill>
                  <a:schemeClr val="tx1"/>
                </a:solidFill>
                <a:effectLst/>
                <a:latin typeface="+mn-lt"/>
                <a:ea typeface="+mn-ea"/>
                <a:cs typeface="+mn-cs"/>
              </a:rPr>
              <a:t>No carry-over of old subsection re subscriber info</a:t>
            </a:r>
          </a:p>
          <a:p>
            <a:pPr marL="228600" lvl="0" indent="-228600">
              <a:buFont typeface="+mj-lt"/>
              <a:buAutoNum type="arabicPeriod"/>
            </a:pPr>
            <a:r>
              <a:rPr lang="en-CA" sz="1200" kern="1200" dirty="0" err="1">
                <a:solidFill>
                  <a:schemeClr val="tx1"/>
                </a:solidFill>
                <a:effectLst/>
                <a:latin typeface="+mn-lt"/>
                <a:ea typeface="+mn-ea"/>
                <a:cs typeface="+mn-cs"/>
              </a:rPr>
              <a:t>Telewarrant</a:t>
            </a:r>
            <a:r>
              <a:rPr lang="en-CA" sz="1200" kern="1200" baseline="0" dirty="0">
                <a:solidFill>
                  <a:schemeClr val="tx1"/>
                </a:solidFill>
                <a:effectLst/>
                <a:latin typeface="+mn-lt"/>
                <a:ea typeface="+mn-ea"/>
                <a:cs typeface="+mn-cs"/>
              </a:rPr>
              <a:t> centre in Newmarket, Ontario</a:t>
            </a:r>
            <a:endParaRPr lang="en-CA" sz="1200" kern="1200" dirty="0">
              <a:solidFill>
                <a:schemeClr val="tx1"/>
              </a:solidFill>
              <a:effectLst/>
              <a:latin typeface="+mn-lt"/>
              <a:ea typeface="+mn-ea"/>
              <a:cs typeface="+mn-cs"/>
            </a:endParaRPr>
          </a:p>
          <a:p>
            <a:endParaRPr lang="en-CA" dirty="0"/>
          </a:p>
          <a:p>
            <a:endParaRPr lang="en-CA" dirty="0"/>
          </a:p>
        </p:txBody>
      </p:sp>
      <p:sp>
        <p:nvSpPr>
          <p:cNvPr id="4" name="Slide Number Placeholder 3"/>
          <p:cNvSpPr>
            <a:spLocks noGrp="1"/>
          </p:cNvSpPr>
          <p:nvPr>
            <p:ph type="sldNum" sz="quarter" idx="10"/>
          </p:nvPr>
        </p:nvSpPr>
        <p:spPr/>
        <p:txBody>
          <a:bodyPr/>
          <a:lstStyle/>
          <a:p>
            <a:fld id="{B88B3B1A-7EA8-1C44-8ABA-6EF6B09FE571}" type="slidenum">
              <a:rPr lang="en-US" smtClean="0"/>
              <a:t>9</a:t>
            </a:fld>
            <a:endParaRPr lang="en-US"/>
          </a:p>
        </p:txBody>
      </p:sp>
    </p:spTree>
    <p:extLst>
      <p:ext uri="{BB962C8B-B14F-4D97-AF65-F5344CB8AC3E}">
        <p14:creationId xmlns:p14="http://schemas.microsoft.com/office/powerpoint/2010/main" val="1725975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000" kern="1200" dirty="0">
                <a:solidFill>
                  <a:schemeClr val="tx1"/>
                </a:solidFill>
                <a:effectLst/>
                <a:latin typeface="+mn-lt"/>
                <a:ea typeface="+mn-ea"/>
                <a:cs typeface="+mn-cs"/>
              </a:rPr>
              <a:t>Reference to “Form 1” for</a:t>
            </a:r>
            <a:r>
              <a:rPr lang="en-CA" sz="1000" kern="1200" baseline="0" dirty="0">
                <a:solidFill>
                  <a:schemeClr val="tx1"/>
                </a:solidFill>
                <a:effectLst/>
                <a:latin typeface="+mn-lt"/>
                <a:ea typeface="+mn-ea"/>
                <a:cs typeface="+mn-cs"/>
              </a:rPr>
              <a:t> Blood Warrant and 487 SW</a:t>
            </a:r>
          </a:p>
          <a:p>
            <a:pPr lvl="0"/>
            <a:r>
              <a:rPr lang="en-CA" sz="1000" b="1" u="sng" kern="1200" dirty="0">
                <a:solidFill>
                  <a:schemeClr val="tx1"/>
                </a:solidFill>
                <a:effectLst/>
                <a:latin typeface="+mn-lt"/>
                <a:ea typeface="+mn-ea"/>
                <a:cs typeface="+mn-cs"/>
              </a:rPr>
              <a:t>“Form 1” </a:t>
            </a:r>
            <a:r>
              <a:rPr lang="en-CA" sz="1000" b="1" u="sng" kern="1200" baseline="0" dirty="0">
                <a:solidFill>
                  <a:schemeClr val="tx1"/>
                </a:solidFill>
                <a:effectLst/>
                <a:latin typeface="+mn-lt"/>
                <a:ea typeface="+mn-ea"/>
                <a:cs typeface="+mn-cs"/>
              </a:rPr>
              <a:t>is subtitled “Information to obtain a search warrant”</a:t>
            </a:r>
            <a:endParaRPr lang="en-CA" sz="1000" b="1" u="sng" kern="1200" dirty="0">
              <a:solidFill>
                <a:schemeClr val="tx1"/>
              </a:solidFill>
              <a:effectLst/>
              <a:latin typeface="+mn-lt"/>
              <a:ea typeface="+mn-ea"/>
              <a:cs typeface="+mn-cs"/>
            </a:endParaRPr>
          </a:p>
          <a:p>
            <a:pPr lvl="0"/>
            <a:endParaRPr lang="en-CA"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sng" dirty="0"/>
              <a:t>Assistance order </a:t>
            </a:r>
            <a:r>
              <a:rPr lang="en-US" sz="1000" dirty="0"/>
              <a:t>and </a:t>
            </a:r>
            <a:r>
              <a:rPr lang="en-US" sz="1000" u="sng" dirty="0"/>
              <a:t>sealing order </a:t>
            </a:r>
            <a:r>
              <a:rPr lang="en-US" sz="1000" dirty="0"/>
              <a:t>are the exceptions</a:t>
            </a:r>
            <a:r>
              <a:rPr lang="en-US" sz="1000" baseline="0" dirty="0"/>
              <a:t> to the “Satisfied by information on oath”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Occasionally maximum length (e.g. 60 days</a:t>
            </a:r>
            <a:r>
              <a:rPr lang="en-US" sz="1000" baseline="0" dirty="0"/>
              <a:t> for Tracker)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Bill C-75 – “backing” no longer required</a:t>
            </a:r>
          </a:p>
        </p:txBody>
      </p:sp>
      <p:sp>
        <p:nvSpPr>
          <p:cNvPr id="4" name="Slide Number Placeholder 3"/>
          <p:cNvSpPr>
            <a:spLocks noGrp="1"/>
          </p:cNvSpPr>
          <p:nvPr>
            <p:ph type="sldNum" sz="quarter" idx="10"/>
          </p:nvPr>
        </p:nvSpPr>
        <p:spPr/>
        <p:txBody>
          <a:bodyPr/>
          <a:lstStyle/>
          <a:p>
            <a:fld id="{B88B3B1A-7EA8-1C44-8ABA-6EF6B09FE571}" type="slidenum">
              <a:rPr lang="en-US" smtClean="0"/>
              <a:t>10</a:t>
            </a:fld>
            <a:endParaRPr lang="en-US" dirty="0"/>
          </a:p>
        </p:txBody>
      </p:sp>
    </p:spTree>
    <p:extLst>
      <p:ext uri="{BB962C8B-B14F-4D97-AF65-F5344CB8AC3E}">
        <p14:creationId xmlns:p14="http://schemas.microsoft.com/office/powerpoint/2010/main" val="1832577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10"/>
          </p:nvPr>
        </p:nvSpPr>
        <p:spPr/>
        <p:txBody>
          <a:bodyPr/>
          <a:lstStyle/>
          <a:p>
            <a:fld id="{B88B3B1A-7EA8-1C44-8ABA-6EF6B09FE571}" type="slidenum">
              <a:rPr lang="en-US" smtClean="0"/>
              <a:t>12</a:t>
            </a:fld>
            <a:endParaRPr lang="en-US" dirty="0"/>
          </a:p>
        </p:txBody>
      </p:sp>
    </p:spTree>
    <p:extLst>
      <p:ext uri="{BB962C8B-B14F-4D97-AF65-F5344CB8AC3E}">
        <p14:creationId xmlns:p14="http://schemas.microsoft.com/office/powerpoint/2010/main" val="193822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Evaluate the strength of the ITO (</a:t>
            </a:r>
            <a:r>
              <a:rPr lang="en-CA" sz="1100" kern="1200" dirty="0">
                <a:solidFill>
                  <a:schemeClr val="tx1"/>
                </a:solidFill>
                <a:effectLst/>
                <a:latin typeface="+mn-lt"/>
                <a:ea typeface="+mn-ea"/>
                <a:cs typeface="+mn-cs"/>
              </a:rPr>
              <a:t>recall: its presumptively valid)</a:t>
            </a:r>
            <a:endParaRPr lang="en-CA" sz="1050" kern="1200" dirty="0">
              <a:solidFill>
                <a:schemeClr val="tx1"/>
              </a:solidFill>
              <a:effectLst/>
              <a:latin typeface="+mn-lt"/>
              <a:ea typeface="+mn-ea"/>
              <a:cs typeface="+mn-cs"/>
            </a:endParaRPr>
          </a:p>
          <a:p>
            <a:pPr lvl="1"/>
            <a:r>
              <a:rPr lang="en-CA" sz="1200" kern="1200" dirty="0">
                <a:solidFill>
                  <a:schemeClr val="tx1"/>
                </a:solidFill>
                <a:effectLst/>
                <a:latin typeface="+mn-lt"/>
                <a:ea typeface="+mn-ea"/>
                <a:cs typeface="+mn-cs"/>
              </a:rPr>
              <a:t>for purposes of resolution negotiations</a:t>
            </a:r>
            <a:endParaRPr lang="en-CA" sz="1100" kern="1200" dirty="0">
              <a:solidFill>
                <a:schemeClr val="tx1"/>
              </a:solidFill>
              <a:effectLst/>
              <a:latin typeface="+mn-lt"/>
              <a:ea typeface="+mn-ea"/>
              <a:cs typeface="+mn-cs"/>
            </a:endParaRPr>
          </a:p>
          <a:p>
            <a:pPr lvl="1"/>
            <a:r>
              <a:rPr lang="en-CA" sz="1200" kern="1200" dirty="0">
                <a:solidFill>
                  <a:schemeClr val="tx1"/>
                </a:solidFill>
                <a:effectLst/>
                <a:latin typeface="+mn-lt"/>
                <a:ea typeface="+mn-ea"/>
                <a:cs typeface="+mn-cs"/>
              </a:rPr>
              <a:t>to concede infringement of section 8 and/or inadmissibility of seized evidence</a:t>
            </a:r>
            <a:endParaRPr lang="en-CA"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10"/>
          </p:nvPr>
        </p:nvSpPr>
        <p:spPr/>
        <p:txBody>
          <a:bodyPr/>
          <a:lstStyle/>
          <a:p>
            <a:fld id="{B88B3B1A-7EA8-1C44-8ABA-6EF6B09FE571}" type="slidenum">
              <a:rPr lang="en-US" smtClean="0"/>
              <a:t>13</a:t>
            </a:fld>
            <a:endParaRPr lang="en-US" dirty="0"/>
          </a:p>
        </p:txBody>
      </p:sp>
    </p:spTree>
    <p:extLst>
      <p:ext uri="{BB962C8B-B14F-4D97-AF65-F5344CB8AC3E}">
        <p14:creationId xmlns:p14="http://schemas.microsoft.com/office/powerpoint/2010/main" val="652349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C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04254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05/12/2022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33458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70858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96834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58972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A6D219-78BC-454A-B7A5-7997E0D7EF1F}" type="datetimeFigureOut">
              <a:rPr lang="en-CA" smtClean="0"/>
              <a:t>05/12/2022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6905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A6D219-78BC-454A-B7A5-7997E0D7EF1F}" type="datetimeFigureOut">
              <a:rPr lang="en-CA" smtClean="0"/>
              <a:t>05/12/2022</a:t>
            </a:fld>
            <a:endParaRPr lang="en-CA"/>
          </a:p>
        </p:txBody>
      </p:sp>
      <p:sp>
        <p:nvSpPr>
          <p:cNvPr id="8" name="Footer Placeholder 7"/>
          <p:cNvSpPr>
            <a:spLocks noGrp="1"/>
          </p:cNvSpPr>
          <p:nvPr>
            <p:ph type="ftr" sz="quarter" idx="11"/>
          </p:nvPr>
        </p:nvSpPr>
        <p:spPr>
          <a:xfrm>
            <a:off x="561111" y="6391838"/>
            <a:ext cx="3644282" cy="304801"/>
          </a:xfrm>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695954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351932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02809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57802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05/12/2022</a:t>
            </a:fld>
            <a:endParaRPr lang="en-CA"/>
          </a:p>
        </p:txBody>
      </p:sp>
      <p:sp>
        <p:nvSpPr>
          <p:cNvPr id="5" name="Footer Placeholder 4"/>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20914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D219-78BC-454A-B7A5-7997E0D7EF1F}" type="datetimeFigureOut">
              <a:rPr lang="en-CA" smtClean="0"/>
              <a:t>05/12/2022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77473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A6D219-78BC-454A-B7A5-7997E0D7EF1F}" type="datetimeFigureOut">
              <a:rPr lang="en-CA" smtClean="0"/>
              <a:t>05/12/2022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51160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6D219-78BC-454A-B7A5-7997E0D7EF1F}" type="datetimeFigureOut">
              <a:rPr lang="en-CA" smtClean="0"/>
              <a:t>05/12/2022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5809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D219-78BC-454A-B7A5-7997E0D7EF1F}" type="datetimeFigureOut">
              <a:rPr lang="en-CA" smtClean="0"/>
              <a:t>05/12/2022</a:t>
            </a:fld>
            <a:endParaRPr lang="en-CA"/>
          </a:p>
        </p:txBody>
      </p:sp>
      <p:sp>
        <p:nvSpPr>
          <p:cNvPr id="3" name="Footer Placeholder 2"/>
          <p:cNvSpPr>
            <a:spLocks noGrp="1"/>
          </p:cNvSpPr>
          <p:nvPr>
            <p:ph type="ftr" sz="quarter" idx="11"/>
          </p:nvPr>
        </p:nvSpPr>
        <p:spPr/>
        <p:txBody>
          <a:bodyPr/>
          <a:lstStyle/>
          <a:p>
            <a:endParaRPr lang="en-C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5829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05/12/2022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12242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05/12/2022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74699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8A6D219-78BC-454A-B7A5-7997E0D7EF1F}" type="datetimeFigureOut">
              <a:rPr lang="en-CA" smtClean="0"/>
              <a:t>05/12/2022</a:t>
            </a:fld>
            <a:endParaRPr lang="en-C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C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2491F6F-4AA5-4EF4-8326-5312D2ABB919}" type="slidenum">
              <a:rPr lang="en-CA" smtClean="0"/>
              <a:t>‹#›</a:t>
            </a:fld>
            <a:endParaRPr lang="en-CA"/>
          </a:p>
        </p:txBody>
      </p:sp>
    </p:spTree>
    <p:extLst>
      <p:ext uri="{BB962C8B-B14F-4D97-AF65-F5344CB8AC3E}">
        <p14:creationId xmlns:p14="http://schemas.microsoft.com/office/powerpoint/2010/main" val="2228058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ttawa.criminal@ontario.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71613"/>
            <a:ext cx="10207810" cy="3305768"/>
          </a:xfrm>
        </p:spPr>
        <p:txBody>
          <a:bodyPr/>
          <a:lstStyle/>
          <a:p>
            <a:r>
              <a:rPr lang="en-US" sz="4400" dirty="0"/>
              <a:t>Warrants &amp; Orders – The Basics</a:t>
            </a:r>
            <a:br>
              <a:rPr lang="en-US" sz="4400" dirty="0"/>
            </a:br>
            <a:br>
              <a:rPr lang="en-US" sz="4400" dirty="0"/>
            </a:br>
            <a:endParaRPr lang="en-US" sz="4400" dirty="0"/>
          </a:p>
        </p:txBody>
      </p:sp>
      <p:sp>
        <p:nvSpPr>
          <p:cNvPr id="3" name="Subtitle 2"/>
          <p:cNvSpPr>
            <a:spLocks noGrp="1"/>
          </p:cNvSpPr>
          <p:nvPr>
            <p:ph type="subTitle" idx="1"/>
          </p:nvPr>
        </p:nvSpPr>
        <p:spPr>
          <a:xfrm>
            <a:off x="1271931" y="3540412"/>
            <a:ext cx="8825658" cy="1328737"/>
          </a:xfrm>
        </p:spPr>
        <p:txBody>
          <a:bodyPr>
            <a:normAutofit/>
          </a:bodyPr>
          <a:lstStyle/>
          <a:p>
            <a:r>
              <a:rPr lang="en-US" sz="2000" dirty="0"/>
              <a:t>MCM #132</a:t>
            </a:r>
          </a:p>
          <a:p>
            <a:r>
              <a:rPr lang="en-US" dirty="0"/>
              <a:t>12May2022: MGM &amp; Radcliffe</a:t>
            </a:r>
          </a:p>
        </p:txBody>
      </p:sp>
      <p:grpSp>
        <p:nvGrpSpPr>
          <p:cNvPr id="4" name="Group 3">
            <a:extLst>
              <a:ext uri="{FF2B5EF4-FFF2-40B4-BE49-F238E27FC236}">
                <a16:creationId xmlns:a16="http://schemas.microsoft.com/office/drawing/2014/main" id="{13E43D8B-EB7C-4A24-8F3A-018A429D154E}"/>
              </a:ext>
            </a:extLst>
          </p:cNvPr>
          <p:cNvGrpSpPr/>
          <p:nvPr/>
        </p:nvGrpSpPr>
        <p:grpSpPr>
          <a:xfrm>
            <a:off x="5924972" y="5288280"/>
            <a:ext cx="5872348" cy="1104136"/>
            <a:chOff x="600417" y="5661248"/>
            <a:chExt cx="6552728" cy="1104136"/>
          </a:xfrm>
        </p:grpSpPr>
        <p:pic>
          <p:nvPicPr>
            <p:cNvPr id="5" name="Picture 4">
              <a:extLst>
                <a:ext uri="{FF2B5EF4-FFF2-40B4-BE49-F238E27FC236}">
                  <a16:creationId xmlns:a16="http://schemas.microsoft.com/office/drawing/2014/main" id="{76DEDFC9-B7A4-4893-BBA1-58B1FD33F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417" y="5805264"/>
              <a:ext cx="1645920" cy="960120"/>
            </a:xfrm>
            <a:prstGeom prst="rect">
              <a:avLst/>
            </a:prstGeom>
          </p:spPr>
        </p:pic>
        <p:sp>
          <p:nvSpPr>
            <p:cNvPr id="6" name="TextBox 5">
              <a:extLst>
                <a:ext uri="{FF2B5EF4-FFF2-40B4-BE49-F238E27FC236}">
                  <a16:creationId xmlns:a16="http://schemas.microsoft.com/office/drawing/2014/main" id="{5DCB26E0-B2F0-4905-A88F-92F08938E405}"/>
                </a:ext>
              </a:extLst>
            </p:cNvPr>
            <p:cNvSpPr txBox="1"/>
            <p:nvPr/>
          </p:nvSpPr>
          <p:spPr>
            <a:xfrm>
              <a:off x="2400617" y="5661248"/>
              <a:ext cx="4752528" cy="938719"/>
            </a:xfrm>
            <a:prstGeom prst="rect">
              <a:avLst/>
            </a:prstGeom>
            <a:noFill/>
          </p:spPr>
          <p:txBody>
            <a:bodyPr wrap="square" rtlCol="0">
              <a:spAutoFit/>
            </a:bodyPr>
            <a:lstStyle/>
            <a:p>
              <a:r>
                <a:rPr lang="en-CA" sz="1100" dirty="0">
                  <a:solidFill>
                    <a:schemeClr val="bg1">
                      <a:lumMod val="85000"/>
                    </a:schemeClr>
                  </a:solidFill>
                  <a:latin typeface="Helvetica" panose="020B0604020202020204" pitchFamily="34" charset="0"/>
                  <a:cs typeface="Helvetica" panose="020B0604020202020204" pitchFamily="34" charset="0"/>
                </a:rPr>
                <a:t>This program contains 1 h 0 m of professionalism hours</a:t>
              </a:r>
            </a:p>
            <a:p>
              <a:r>
                <a:rPr lang="en-CA" sz="1100" dirty="0">
                  <a:solidFill>
                    <a:schemeClr val="bg1">
                      <a:lumMod val="85000"/>
                    </a:schemeClr>
                  </a:solidFill>
                  <a:latin typeface="Helvetica" panose="020B0604020202020204" pitchFamily="34" charset="0"/>
                  <a:cs typeface="Helvetica" panose="020B0604020202020204" pitchFamily="34" charset="0"/>
                </a:rPr>
                <a:t>This program is eligible for up to 0 h 0 m of substantive hours</a:t>
              </a:r>
            </a:p>
            <a:p>
              <a:endParaRPr lang="en-CA" sz="1100" dirty="0">
                <a:solidFill>
                  <a:schemeClr val="bg1">
                    <a:lumMod val="85000"/>
                  </a:schemeClr>
                </a:solidFill>
                <a:latin typeface="Helvetica" panose="020B0604020202020204" pitchFamily="34" charset="0"/>
                <a:cs typeface="Helvetica" panose="020B0604020202020204" pitchFamily="34" charset="0"/>
              </a:endParaRPr>
            </a:p>
            <a:p>
              <a:r>
                <a:rPr lang="en-CA" sz="1100" dirty="0">
                  <a:solidFill>
                    <a:schemeClr val="bg1">
                      <a:lumMod val="85000"/>
                    </a:schemeClr>
                  </a:solidFill>
                  <a:latin typeface="Helvetica" panose="020B0604020202020204" pitchFamily="34" charset="0"/>
                  <a:cs typeface="Helvetica" panose="020B0604020202020204" pitchFamily="34" charset="0"/>
                </a:rPr>
                <a:t>This organization has been approved as an Accredited Provider of Professionalism Content by the Law Society of Ontario.</a:t>
              </a:r>
            </a:p>
          </p:txBody>
        </p:sp>
      </p:grpSp>
      <p:sp>
        <p:nvSpPr>
          <p:cNvPr id="7" name="Slide Number Placeholder 13">
            <a:extLst>
              <a:ext uri="{FF2B5EF4-FFF2-40B4-BE49-F238E27FC236}">
                <a16:creationId xmlns:a16="http://schemas.microsoft.com/office/drawing/2014/main" id="{A7B5E6E9-72B9-429B-B75E-E3041BC89A8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a:t>
            </a:fld>
            <a:endParaRPr lang="en-US" dirty="0"/>
          </a:p>
        </p:txBody>
      </p:sp>
    </p:spTree>
    <p:extLst>
      <p:ext uri="{BB962C8B-B14F-4D97-AF65-F5344CB8AC3E}">
        <p14:creationId xmlns:p14="http://schemas.microsoft.com/office/powerpoint/2010/main" val="101834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1039289" y="915611"/>
            <a:ext cx="7713275" cy="706964"/>
          </a:xfrm>
        </p:spPr>
        <p:txBody>
          <a:bodyPr/>
          <a:lstStyle/>
          <a:p>
            <a:r>
              <a:rPr lang="en-US" sz="4000" dirty="0"/>
              <a:t>Warrants &amp; Orders – Similarities</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1039289" y="2591702"/>
            <a:ext cx="10113422" cy="3970569"/>
          </a:xfrm>
        </p:spPr>
        <p:txBody>
          <a:bodyPr>
            <a:noAutofit/>
          </a:bodyPr>
          <a:lstStyle/>
          <a:p>
            <a:pPr marL="514350" indent="-514350">
              <a:buFont typeface="+mj-lt"/>
              <a:buAutoNum type="arabicPeriod"/>
            </a:pPr>
            <a:r>
              <a:rPr lang="en-US" sz="2800" dirty="0"/>
              <a:t>Specific “Form” to be used</a:t>
            </a:r>
          </a:p>
          <a:p>
            <a:pPr marL="514350" indent="-514350">
              <a:buFont typeface="+mj-lt"/>
              <a:buAutoNum type="arabicPeriod"/>
            </a:pPr>
            <a:r>
              <a:rPr lang="en-US" sz="2800" dirty="0"/>
              <a:t>Specific issuing authority (“justice” or “judge”)</a:t>
            </a:r>
          </a:p>
          <a:p>
            <a:pPr marL="514350" indent="-514350">
              <a:buFont typeface="+mj-lt"/>
              <a:buAutoNum type="arabicPeriod"/>
            </a:pPr>
            <a:r>
              <a:rPr lang="en-US" sz="2800" dirty="0"/>
              <a:t>“Satisfied by information on oath”</a:t>
            </a:r>
          </a:p>
          <a:p>
            <a:pPr marL="514350" indent="-514350">
              <a:buFont typeface="+mj-lt"/>
              <a:buAutoNum type="arabicPeriod"/>
            </a:pPr>
            <a:r>
              <a:rPr lang="en-US" sz="2800" dirty="0"/>
              <a:t>Reasonable grounds (to “suspect” or “believe”)</a:t>
            </a:r>
          </a:p>
          <a:p>
            <a:pPr marL="514350" indent="-514350">
              <a:buFont typeface="+mj-lt"/>
              <a:buAutoNum type="arabicPeriod"/>
            </a:pPr>
            <a:r>
              <a:rPr lang="en-US" sz="2800" dirty="0"/>
              <a:t>Statutory pre-requisites to issuance</a:t>
            </a:r>
          </a:p>
          <a:p>
            <a:pPr marL="514350" indent="-514350">
              <a:buFont typeface="+mj-lt"/>
              <a:buAutoNum type="arabicPeriod"/>
            </a:pPr>
            <a:r>
              <a:rPr lang="en-US" sz="2800" dirty="0"/>
              <a:t>“Informant” (aka. Affiant) has a fundamental duty to be “full, fair, and frank”</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10</a:t>
            </a:fld>
            <a:endParaRPr lang="en-US" dirty="0"/>
          </a:p>
        </p:txBody>
      </p:sp>
    </p:spTree>
    <p:extLst>
      <p:ext uri="{BB962C8B-B14F-4D97-AF65-F5344CB8AC3E}">
        <p14:creationId xmlns:p14="http://schemas.microsoft.com/office/powerpoint/2010/main" val="227229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3ED933-59F1-42B4-9EF6-86247614A009}"/>
              </a:ext>
            </a:extLst>
          </p:cNvPr>
          <p:cNvSpPr>
            <a:spLocks noGrp="1"/>
          </p:cNvSpPr>
          <p:nvPr>
            <p:ph type="body" idx="1"/>
          </p:nvPr>
        </p:nvSpPr>
        <p:spPr>
          <a:xfrm>
            <a:off x="1154954" y="2262845"/>
            <a:ext cx="3141878" cy="576262"/>
          </a:xfrm>
        </p:spPr>
        <p:txBody>
          <a:bodyPr/>
          <a:lstStyle/>
          <a:p>
            <a:r>
              <a:rPr lang="en-US" dirty="0"/>
              <a:t>1 Application</a:t>
            </a:r>
            <a:endParaRPr lang="en-CA" dirty="0"/>
          </a:p>
        </p:txBody>
      </p:sp>
      <p:sp>
        <p:nvSpPr>
          <p:cNvPr id="4" name="Text Placeholder 3">
            <a:extLst>
              <a:ext uri="{FF2B5EF4-FFF2-40B4-BE49-F238E27FC236}">
                <a16:creationId xmlns:a16="http://schemas.microsoft.com/office/drawing/2014/main" id="{B0391A6E-38C4-4657-A0F5-2E054B5E564E}"/>
              </a:ext>
            </a:extLst>
          </p:cNvPr>
          <p:cNvSpPr>
            <a:spLocks noGrp="1"/>
          </p:cNvSpPr>
          <p:nvPr>
            <p:ph type="body" sz="half" idx="15"/>
          </p:nvPr>
        </p:nvSpPr>
        <p:spPr>
          <a:xfrm>
            <a:off x="1154953" y="2839106"/>
            <a:ext cx="3141879" cy="4018893"/>
          </a:xfrm>
        </p:spPr>
        <p:txBody>
          <a:bodyPr>
            <a:normAutofit fontScale="92500" lnSpcReduction="20000"/>
          </a:bodyPr>
          <a:lstStyle/>
          <a:p>
            <a:r>
              <a:rPr lang="en-US" sz="1900" dirty="0"/>
              <a:t>The application is made in writing to a JP or judge.</a:t>
            </a:r>
          </a:p>
          <a:p>
            <a:endParaRPr lang="en-US" sz="1900" dirty="0"/>
          </a:p>
          <a:p>
            <a:r>
              <a:rPr lang="en-US" sz="1900" dirty="0"/>
              <a:t>The sworn document is called an </a:t>
            </a:r>
            <a:r>
              <a:rPr lang="en-US" sz="1900" b="1" dirty="0"/>
              <a:t>Information to Obtain (ITO)</a:t>
            </a:r>
            <a:r>
              <a:rPr lang="en-US" sz="1900" dirty="0"/>
              <a:t> or an </a:t>
            </a:r>
            <a:r>
              <a:rPr lang="en-US" sz="1900" b="1" dirty="0"/>
              <a:t>Affidavit</a:t>
            </a:r>
            <a:r>
              <a:rPr lang="en-US" sz="1900" dirty="0"/>
              <a:t>, depending on the type of warrant.</a:t>
            </a:r>
          </a:p>
          <a:p>
            <a:endParaRPr lang="en-US" sz="1900" dirty="0"/>
          </a:p>
          <a:p>
            <a:r>
              <a:rPr lang="en-US" sz="1900" dirty="0"/>
              <a:t>Every fact in the ITO must be sourced to a document. These are known as the </a:t>
            </a:r>
            <a:r>
              <a:rPr lang="en-US" sz="1900" b="1" dirty="0"/>
              <a:t>source documents.</a:t>
            </a:r>
          </a:p>
          <a:p>
            <a:endParaRPr lang="en-US" dirty="0"/>
          </a:p>
        </p:txBody>
      </p:sp>
      <p:sp>
        <p:nvSpPr>
          <p:cNvPr id="5" name="Text Placeholder 4">
            <a:extLst>
              <a:ext uri="{FF2B5EF4-FFF2-40B4-BE49-F238E27FC236}">
                <a16:creationId xmlns:a16="http://schemas.microsoft.com/office/drawing/2014/main" id="{35CAED2E-7B0E-4625-A24F-C16CEDD56BB9}"/>
              </a:ext>
            </a:extLst>
          </p:cNvPr>
          <p:cNvSpPr>
            <a:spLocks noGrp="1"/>
          </p:cNvSpPr>
          <p:nvPr>
            <p:ph type="body" sz="quarter" idx="3"/>
          </p:nvPr>
        </p:nvSpPr>
        <p:spPr>
          <a:xfrm>
            <a:off x="4512721" y="2262843"/>
            <a:ext cx="3147009" cy="576262"/>
          </a:xfrm>
        </p:spPr>
        <p:txBody>
          <a:bodyPr/>
          <a:lstStyle/>
          <a:p>
            <a:r>
              <a:rPr lang="en-US" dirty="0"/>
              <a:t>2. Issuance</a:t>
            </a:r>
            <a:endParaRPr lang="en-CA" dirty="0"/>
          </a:p>
        </p:txBody>
      </p:sp>
      <p:sp>
        <p:nvSpPr>
          <p:cNvPr id="6" name="Text Placeholder 5">
            <a:extLst>
              <a:ext uri="{FF2B5EF4-FFF2-40B4-BE49-F238E27FC236}">
                <a16:creationId xmlns:a16="http://schemas.microsoft.com/office/drawing/2014/main" id="{EF7708F1-DB85-4570-AACD-56DC8E3A79E6}"/>
              </a:ext>
            </a:extLst>
          </p:cNvPr>
          <p:cNvSpPr>
            <a:spLocks noGrp="1"/>
          </p:cNvSpPr>
          <p:nvPr>
            <p:ph type="body" sz="half" idx="16"/>
          </p:nvPr>
        </p:nvSpPr>
        <p:spPr>
          <a:xfrm>
            <a:off x="4512721" y="2839106"/>
            <a:ext cx="3147009" cy="2847293"/>
          </a:xfrm>
        </p:spPr>
        <p:txBody>
          <a:bodyPr>
            <a:noAutofit/>
          </a:bodyPr>
          <a:lstStyle/>
          <a:p>
            <a:r>
              <a:rPr lang="en-CA" sz="1800" dirty="0"/>
              <a:t>Depending on the type of warrant, it may be issued by a JP, OCJ judge, or SCJ judge</a:t>
            </a:r>
          </a:p>
          <a:p>
            <a:r>
              <a:rPr lang="en-CA" sz="1800" dirty="0"/>
              <a:t>If issued, the signed warrant is given to the police officer. </a:t>
            </a:r>
          </a:p>
          <a:p>
            <a:r>
              <a:rPr lang="en-CA" sz="1800" dirty="0"/>
              <a:t>The search warrant application is kept on file  in the court office. This file is known as the </a:t>
            </a:r>
            <a:r>
              <a:rPr lang="en-CA" sz="1800" b="1" dirty="0"/>
              <a:t>warrant packet.</a:t>
            </a:r>
          </a:p>
        </p:txBody>
      </p:sp>
      <p:sp>
        <p:nvSpPr>
          <p:cNvPr id="7" name="Text Placeholder 6">
            <a:extLst>
              <a:ext uri="{FF2B5EF4-FFF2-40B4-BE49-F238E27FC236}">
                <a16:creationId xmlns:a16="http://schemas.microsoft.com/office/drawing/2014/main" id="{EA2C4FE2-3D7A-42B4-9AAE-6E4B0B0AE642}"/>
              </a:ext>
            </a:extLst>
          </p:cNvPr>
          <p:cNvSpPr>
            <a:spLocks noGrp="1"/>
          </p:cNvSpPr>
          <p:nvPr>
            <p:ph type="body" sz="quarter" idx="13"/>
          </p:nvPr>
        </p:nvSpPr>
        <p:spPr/>
        <p:txBody>
          <a:bodyPr/>
          <a:lstStyle/>
          <a:p>
            <a:r>
              <a:rPr lang="en-US" dirty="0"/>
              <a:t>3. Execution and Report</a:t>
            </a:r>
            <a:endParaRPr lang="en-CA" dirty="0"/>
          </a:p>
        </p:txBody>
      </p:sp>
      <p:sp>
        <p:nvSpPr>
          <p:cNvPr id="8" name="Text Placeholder 7">
            <a:extLst>
              <a:ext uri="{FF2B5EF4-FFF2-40B4-BE49-F238E27FC236}">
                <a16:creationId xmlns:a16="http://schemas.microsoft.com/office/drawing/2014/main" id="{31C76204-87BE-45BB-8FAB-45BCF64DCF7A}"/>
              </a:ext>
            </a:extLst>
          </p:cNvPr>
          <p:cNvSpPr>
            <a:spLocks noGrp="1"/>
          </p:cNvSpPr>
          <p:nvPr>
            <p:ph type="body" sz="half" idx="17"/>
          </p:nvPr>
        </p:nvSpPr>
        <p:spPr/>
        <p:txBody>
          <a:bodyPr>
            <a:noAutofit/>
          </a:bodyPr>
          <a:lstStyle/>
          <a:p>
            <a:r>
              <a:rPr lang="en-CA" sz="1800" dirty="0"/>
              <a:t>Police execute the warrant or production order.</a:t>
            </a:r>
          </a:p>
          <a:p>
            <a:endParaRPr lang="en-CA" sz="1800" dirty="0"/>
          </a:p>
          <a:p>
            <a:r>
              <a:rPr lang="en-CA" sz="1800" dirty="0"/>
              <a:t>For most search warrants, police are required to fill out a </a:t>
            </a:r>
            <a:r>
              <a:rPr lang="en-CA" sz="1800" b="1" dirty="0"/>
              <a:t>report to justice </a:t>
            </a:r>
            <a:r>
              <a:rPr lang="en-CA" sz="1800" dirty="0"/>
              <a:t>listing all items seized. The report to justice must be filed with the court.</a:t>
            </a:r>
          </a:p>
        </p:txBody>
      </p:sp>
      <p:sp>
        <p:nvSpPr>
          <p:cNvPr id="9" name="Slide Number Placeholder 13">
            <a:extLst>
              <a:ext uri="{FF2B5EF4-FFF2-40B4-BE49-F238E27FC236}">
                <a16:creationId xmlns:a16="http://schemas.microsoft.com/office/drawing/2014/main" id="{EB0CC1D8-141A-485F-AC8D-CB3055A9C667}"/>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11</a:t>
            </a:fld>
            <a:endParaRPr lang="en-US" dirty="0"/>
          </a:p>
        </p:txBody>
      </p:sp>
      <p:sp>
        <p:nvSpPr>
          <p:cNvPr id="14" name="Title 1">
            <a:extLst>
              <a:ext uri="{FF2B5EF4-FFF2-40B4-BE49-F238E27FC236}">
                <a16:creationId xmlns:a16="http://schemas.microsoft.com/office/drawing/2014/main" id="{CB63BED4-B5AC-4004-BCDF-B5F6356808D4}"/>
              </a:ext>
            </a:extLst>
          </p:cNvPr>
          <p:cNvSpPr>
            <a:spLocks noGrp="1"/>
          </p:cNvSpPr>
          <p:nvPr>
            <p:ph type="title"/>
          </p:nvPr>
        </p:nvSpPr>
        <p:spPr>
          <a:xfrm>
            <a:off x="1039289" y="915611"/>
            <a:ext cx="7713275" cy="706964"/>
          </a:xfrm>
        </p:spPr>
        <p:txBody>
          <a:bodyPr/>
          <a:lstStyle/>
          <a:p>
            <a:r>
              <a:rPr lang="en-US" sz="4000" dirty="0"/>
              <a:t>Warrants &amp; Orders – Process</a:t>
            </a:r>
          </a:p>
        </p:txBody>
      </p:sp>
    </p:spTree>
    <p:extLst>
      <p:ext uri="{BB962C8B-B14F-4D97-AF65-F5344CB8AC3E}">
        <p14:creationId xmlns:p14="http://schemas.microsoft.com/office/powerpoint/2010/main" val="487588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2672343" y="706468"/>
            <a:ext cx="7144262" cy="890386"/>
          </a:xfrm>
        </p:spPr>
        <p:txBody>
          <a:bodyPr/>
          <a:lstStyle/>
          <a:p>
            <a:r>
              <a:rPr lang="en-US" sz="4000" dirty="0"/>
              <a:t>Role of ITO Advisory Crown</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1947949" y="2538613"/>
            <a:ext cx="8593051" cy="1023737"/>
          </a:xfrm>
        </p:spPr>
        <p:txBody>
          <a:bodyPr/>
          <a:lstStyle/>
          <a:p>
            <a:pPr marL="0" indent="0" algn="ctr">
              <a:buNone/>
            </a:pPr>
            <a:r>
              <a:rPr lang="en-US" sz="4400" dirty="0"/>
              <a:t>Just </a:t>
            </a:r>
            <a:r>
              <a:rPr lang="en-US" sz="4400" u="sng" dirty="0"/>
              <a:t>Don’t</a:t>
            </a:r>
            <a:r>
              <a:rPr lang="en-US" sz="4400" dirty="0"/>
              <a:t> Do It!</a:t>
            </a:r>
          </a:p>
          <a:p>
            <a:pPr marL="0" indent="0">
              <a:buNone/>
            </a:pPr>
            <a:endParaRPr lang="en-CA"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12</a:t>
            </a:fld>
            <a:endParaRPr lang="en-US" dirty="0"/>
          </a:p>
        </p:txBody>
      </p:sp>
      <p:pic>
        <p:nvPicPr>
          <p:cNvPr id="6" name="Picture 2" descr="Nike's Iconic Swoosh Symbol Stuns Consumers Through Simplicity &amp; A Deeper  Meaning | DesignRush">
            <a:extLst>
              <a:ext uri="{FF2B5EF4-FFF2-40B4-BE49-F238E27FC236}">
                <a16:creationId xmlns:a16="http://schemas.microsoft.com/office/drawing/2014/main" id="{1DB218FF-8E8A-49AA-A309-72FA398F3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476" y="3428999"/>
            <a:ext cx="7089635" cy="2847281"/>
          </a:xfrm>
          <a:prstGeom prst="rect">
            <a:avLst/>
          </a:prstGeom>
          <a:noFill/>
          <a:scene3d>
            <a:camera prst="orthographicFront">
              <a:rot lat="0" lon="0"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2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1128799" y="692394"/>
            <a:ext cx="8796251" cy="890386"/>
          </a:xfrm>
        </p:spPr>
        <p:txBody>
          <a:bodyPr/>
          <a:lstStyle/>
          <a:p>
            <a:r>
              <a:rPr lang="en-US" sz="4000" dirty="0"/>
              <a:t>Role of Case Management Crown</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1128799" y="2533102"/>
            <a:ext cx="10061940" cy="4324897"/>
          </a:xfrm>
        </p:spPr>
        <p:txBody>
          <a:bodyPr>
            <a:normAutofit fontScale="85000" lnSpcReduction="20000"/>
          </a:bodyPr>
          <a:lstStyle/>
          <a:p>
            <a:pPr marL="514350" indent="-514350">
              <a:buFont typeface="+mj-lt"/>
              <a:buAutoNum type="arabicPeriod"/>
            </a:pPr>
            <a:r>
              <a:rPr lang="en-CA" sz="2800" b="1" dirty="0"/>
              <a:t>Disclose all warrant materials</a:t>
            </a:r>
          </a:p>
          <a:p>
            <a:pPr marL="971550" lvl="1" indent="-514350">
              <a:buFont typeface="+mj-lt"/>
              <a:buAutoNum type="alphaLcPeriod"/>
            </a:pPr>
            <a:r>
              <a:rPr lang="en-CA" sz="2800" dirty="0"/>
              <a:t>Obtain materials from police</a:t>
            </a:r>
          </a:p>
          <a:p>
            <a:pPr marL="971550" lvl="1" indent="-514350">
              <a:buFont typeface="+mj-lt"/>
              <a:buAutoNum type="alphaLcPeriod"/>
            </a:pPr>
            <a:r>
              <a:rPr lang="en-CA" sz="2800" dirty="0"/>
              <a:t>“Unseal” materials filed with the court</a:t>
            </a:r>
          </a:p>
          <a:p>
            <a:pPr marL="971550" lvl="1" indent="-514350">
              <a:buFont typeface="+mj-lt"/>
              <a:buAutoNum type="alphaLcPeriod"/>
            </a:pPr>
            <a:r>
              <a:rPr lang="en-CA" sz="2800" dirty="0"/>
              <a:t>Redact the privileged details (with the Affiant)</a:t>
            </a:r>
          </a:p>
          <a:p>
            <a:pPr marL="514350" indent="-514350">
              <a:buFont typeface="+mj-lt"/>
              <a:buAutoNum type="arabicPeriod"/>
            </a:pPr>
            <a:r>
              <a:rPr lang="en-CA" sz="2800" b="1" dirty="0"/>
              <a:t>When screening, treat evidence from a SW like any other evidence</a:t>
            </a:r>
          </a:p>
          <a:p>
            <a:pPr marL="914400" lvl="1" indent="-514350">
              <a:buFont typeface="+mj-lt"/>
              <a:buAutoNum type="alphaLcPeriod"/>
            </a:pPr>
            <a:r>
              <a:rPr lang="en-CA" sz="2600" dirty="0"/>
              <a:t>What if a breach is found? </a:t>
            </a:r>
          </a:p>
          <a:p>
            <a:pPr marL="914400" lvl="1" indent="-514350">
              <a:buFont typeface="+mj-lt"/>
              <a:buAutoNum type="alphaLcPeriod"/>
            </a:pPr>
            <a:r>
              <a:rPr lang="en-CA" sz="2600" dirty="0"/>
              <a:t>What if the evidence is excluded? </a:t>
            </a:r>
          </a:p>
          <a:p>
            <a:pPr marL="914400" lvl="1" indent="-514350">
              <a:buFont typeface="+mj-lt"/>
              <a:buAutoNum type="alphaLcPeriod"/>
            </a:pPr>
            <a:r>
              <a:rPr lang="en-CA" sz="2600" dirty="0"/>
              <a:t>What evidence would assist with the 24(2) analysis? Can I live without this evidence? </a:t>
            </a:r>
          </a:p>
          <a:p>
            <a:pPr marL="914400" lvl="1" indent="-514350">
              <a:buFont typeface="+mj-lt"/>
              <a:buAutoNum type="alphaLcPeriod"/>
            </a:pPr>
            <a:r>
              <a:rPr lang="en-CA" sz="2600" dirty="0"/>
              <a:t>Can I prove the same facts with other evidence?</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13</a:t>
            </a:fld>
            <a:endParaRPr lang="en-US" dirty="0"/>
          </a:p>
        </p:txBody>
      </p:sp>
    </p:spTree>
    <p:extLst>
      <p:ext uri="{BB962C8B-B14F-4D97-AF65-F5344CB8AC3E}">
        <p14:creationId xmlns:p14="http://schemas.microsoft.com/office/powerpoint/2010/main" val="3750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xEl>
                                              <p:pRg st="6" end="6"/>
                                            </p:txEl>
                                          </p:spTgt>
                                        </p:tgtEl>
                                        <p:attrNameLst>
                                          <p:attrName>style.visibility</p:attrName>
                                        </p:attrNameLst>
                                      </p:cBhvr>
                                      <p:to>
                                        <p:strVal val="visible"/>
                                      </p:to>
                                    </p:set>
                                    <p:animEffect transition="in" filter="fade">
                                      <p:cBhvr>
                                        <p:cTn id="37" dur="500"/>
                                        <p:tgtEl>
                                          <p:spTgt spid="2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xEl>
                                              <p:pRg st="7" end="7"/>
                                            </p:txEl>
                                          </p:spTgt>
                                        </p:tgtEl>
                                        <p:attrNameLst>
                                          <p:attrName>style.visibility</p:attrName>
                                        </p:attrNameLst>
                                      </p:cBhvr>
                                      <p:to>
                                        <p:strVal val="visible"/>
                                      </p:to>
                                    </p:set>
                                    <p:animEffect transition="in" filter="fade">
                                      <p:cBhvr>
                                        <p:cTn id="42" dur="500"/>
                                        <p:tgtEl>
                                          <p:spTgt spid="2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xEl>
                                              <p:pRg st="8" end="8"/>
                                            </p:txEl>
                                          </p:spTgt>
                                        </p:tgtEl>
                                        <p:attrNameLst>
                                          <p:attrName>style.visibility</p:attrName>
                                        </p:attrNameLst>
                                      </p:cBhvr>
                                      <p:to>
                                        <p:strVal val="visible"/>
                                      </p:to>
                                    </p:set>
                                    <p:animEffect transition="in" filter="fade">
                                      <p:cBhvr>
                                        <p:cTn id="47" dur="500"/>
                                        <p:tgtEl>
                                          <p:spTgt spid="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156576" cy="1325563"/>
          </a:xfrm>
        </p:spPr>
        <p:txBody>
          <a:bodyPr/>
          <a:lstStyle/>
          <a:p>
            <a:r>
              <a:rPr lang="en-US" dirty="0"/>
              <a:t>Disclosure of Warrant Materials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359024"/>
            <a:ext cx="10515600" cy="4203247"/>
          </a:xfrm>
        </p:spPr>
        <p:txBody>
          <a:bodyPr>
            <a:noAutofit/>
          </a:bodyPr>
          <a:lstStyle/>
          <a:p>
            <a:pPr>
              <a:lnSpc>
                <a:spcPct val="115000"/>
              </a:lnSpc>
              <a:spcAft>
                <a:spcPts val="1000"/>
              </a:spcAft>
            </a:pPr>
            <a:r>
              <a:rPr lang="en-CA" sz="2800" dirty="0">
                <a:effectLst/>
                <a:ea typeface="Arial" panose="020B0604020202020204" pitchFamily="34" charset="0"/>
                <a:cs typeface="Arial" panose="020B0604020202020204" pitchFamily="34" charset="0"/>
              </a:rPr>
              <a:t>The police prepare a number of documents:</a:t>
            </a:r>
            <a:endParaRPr lang="en-CA" sz="2800" dirty="0">
              <a:effectLst/>
              <a:ea typeface="Arial" panose="020B0604020202020204" pitchFamily="34" charset="0"/>
              <a:cs typeface="Times New Roman" panose="02020603050405020304" pitchFamily="18" charset="0"/>
            </a:endParaRPr>
          </a:p>
          <a:p>
            <a:pPr marL="514350" lvl="0" indent="-514350">
              <a:lnSpc>
                <a:spcPct val="115000"/>
              </a:lnSpc>
              <a:buFont typeface="+mj-lt"/>
              <a:buAutoNum type="arabicPeriod"/>
            </a:pPr>
            <a:r>
              <a:rPr lang="en-CA" sz="2800" dirty="0">
                <a:effectLst/>
                <a:ea typeface="Arial" panose="020B0604020202020204" pitchFamily="34" charset="0"/>
                <a:cs typeface="Arial" panose="020B0604020202020204" pitchFamily="34" charset="0"/>
              </a:rPr>
              <a:t>The warrant or order itself</a:t>
            </a:r>
            <a:endParaRPr lang="en-CA" sz="2800" dirty="0">
              <a:effectLst/>
              <a:ea typeface="Arial" panose="020B0604020202020204" pitchFamily="34" charset="0"/>
              <a:cs typeface="Times New Roman" panose="02020603050405020304" pitchFamily="18" charset="0"/>
            </a:endParaRPr>
          </a:p>
          <a:p>
            <a:pPr marL="514350" lvl="0" indent="-514350">
              <a:lnSpc>
                <a:spcPct val="115000"/>
              </a:lnSpc>
              <a:buFont typeface="+mj-lt"/>
              <a:buAutoNum type="arabicPeriod"/>
            </a:pPr>
            <a:r>
              <a:rPr lang="en-CA" sz="2800" dirty="0">
                <a:effectLst/>
                <a:ea typeface="Arial" panose="020B0604020202020204" pitchFamily="34" charset="0"/>
                <a:cs typeface="Arial" panose="020B0604020202020204" pitchFamily="34" charset="0"/>
              </a:rPr>
              <a:t>The Information to Obtain (ITO) or affidavit </a:t>
            </a:r>
            <a:endParaRPr lang="en-CA" sz="2800" dirty="0">
              <a:effectLst/>
              <a:ea typeface="Arial" panose="020B0604020202020204" pitchFamily="34" charset="0"/>
              <a:cs typeface="Times New Roman" panose="02020603050405020304" pitchFamily="18" charset="0"/>
            </a:endParaRPr>
          </a:p>
          <a:p>
            <a:pPr marL="514350" lvl="0" indent="-514350">
              <a:lnSpc>
                <a:spcPct val="115000"/>
              </a:lnSpc>
              <a:spcAft>
                <a:spcPts val="1000"/>
              </a:spcAft>
              <a:buFont typeface="+mj-lt"/>
              <a:buAutoNum type="arabicPeriod"/>
            </a:pPr>
            <a:r>
              <a:rPr lang="en-CA" sz="2800" dirty="0">
                <a:effectLst/>
                <a:ea typeface="Arial" panose="020B0604020202020204" pitchFamily="34" charset="0"/>
                <a:cs typeface="Arial" panose="020B0604020202020204" pitchFamily="34" charset="0"/>
              </a:rPr>
              <a:t>The Report to a Justice*</a:t>
            </a:r>
            <a:endParaRPr lang="en-CA" sz="2800" dirty="0">
              <a:effectLst/>
              <a:ea typeface="Arial" panose="020B0604020202020204" pitchFamily="34" charset="0"/>
              <a:cs typeface="Times New Roman" panose="02020603050405020304" pitchFamily="18" charset="0"/>
            </a:endParaRPr>
          </a:p>
          <a:p>
            <a:pPr>
              <a:lnSpc>
                <a:spcPct val="115000"/>
              </a:lnSpc>
              <a:spcAft>
                <a:spcPts val="1000"/>
              </a:spcAft>
            </a:pPr>
            <a:r>
              <a:rPr lang="en-CA" sz="2800" dirty="0">
                <a:effectLst/>
                <a:ea typeface="Arial" panose="020B0604020202020204" pitchFamily="34" charset="0"/>
                <a:cs typeface="Arial" panose="020B0604020202020204" pitchFamily="34" charset="0"/>
              </a:rPr>
              <a:t>These documents are relevant and need to be disclosed.</a:t>
            </a:r>
            <a:endParaRPr lang="en-CA" sz="2800" dirty="0">
              <a:effectLst/>
              <a:ea typeface="Arial" panose="020B0604020202020204" pitchFamily="34" charset="0"/>
              <a:cs typeface="Times New Roman" panose="02020603050405020304" pitchFamily="18" charset="0"/>
            </a:endParaRPr>
          </a:p>
          <a:p>
            <a:pPr>
              <a:lnSpc>
                <a:spcPct val="115000"/>
              </a:lnSpc>
              <a:spcAft>
                <a:spcPts val="1000"/>
              </a:spcAft>
            </a:pPr>
            <a:r>
              <a:rPr lang="en-CA" sz="2800" dirty="0">
                <a:effectLst/>
                <a:ea typeface="Arial" panose="020B0604020202020204" pitchFamily="34" charset="0"/>
                <a:cs typeface="Arial" panose="020B0604020202020204" pitchFamily="34" charset="0"/>
              </a:rPr>
              <a:t>Who has these documents?</a:t>
            </a:r>
            <a:endParaRPr lang="en-CA" sz="2800" dirty="0">
              <a:effectLst/>
              <a:ea typeface="Arial" panose="020B0604020202020204" pitchFamily="34" charset="0"/>
              <a:cs typeface="Times New Roman" panose="02020603050405020304" pitchFamily="18" charset="0"/>
            </a:endParaRPr>
          </a:p>
        </p:txBody>
      </p:sp>
      <p:sp>
        <p:nvSpPr>
          <p:cNvPr id="9" name="Slide Number Placeholder 13">
            <a:extLst>
              <a:ext uri="{FF2B5EF4-FFF2-40B4-BE49-F238E27FC236}">
                <a16:creationId xmlns:a16="http://schemas.microsoft.com/office/drawing/2014/main" id="{4BE5E0AB-F023-4155-9A3D-65A8CBADB22B}"/>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14</a:t>
            </a:fld>
            <a:endParaRPr lang="en-US" dirty="0"/>
          </a:p>
        </p:txBody>
      </p:sp>
    </p:spTree>
    <p:extLst>
      <p:ext uri="{BB962C8B-B14F-4D97-AF65-F5344CB8AC3E}">
        <p14:creationId xmlns:p14="http://schemas.microsoft.com/office/powerpoint/2010/main" val="249660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156576" cy="1325563"/>
          </a:xfrm>
        </p:spPr>
        <p:txBody>
          <a:bodyPr/>
          <a:lstStyle/>
          <a:p>
            <a:r>
              <a:rPr lang="en-US" dirty="0"/>
              <a:t>Disclosure of Warrant Materials</a:t>
            </a:r>
            <a:endParaRPr lang="en-CA" dirty="0"/>
          </a:p>
        </p:txBody>
      </p:sp>
      <p:graphicFrame>
        <p:nvGraphicFramePr>
          <p:cNvPr id="6" name="Table 6">
            <a:extLst>
              <a:ext uri="{FF2B5EF4-FFF2-40B4-BE49-F238E27FC236}">
                <a16:creationId xmlns:a16="http://schemas.microsoft.com/office/drawing/2014/main" id="{7A6DE173-EFCB-461D-91EC-3344E7D00A1A}"/>
              </a:ext>
            </a:extLst>
          </p:cNvPr>
          <p:cNvGraphicFramePr>
            <a:graphicFrameLocks noGrp="1"/>
          </p:cNvGraphicFramePr>
          <p:nvPr>
            <p:extLst>
              <p:ext uri="{D42A27DB-BD31-4B8C-83A1-F6EECF244321}">
                <p14:modId xmlns:p14="http://schemas.microsoft.com/office/powerpoint/2010/main" val="1738244761"/>
              </p:ext>
            </p:extLst>
          </p:nvPr>
        </p:nvGraphicFramePr>
        <p:xfrm>
          <a:off x="838200" y="2492375"/>
          <a:ext cx="10629900" cy="3383280"/>
        </p:xfrm>
        <a:graphic>
          <a:graphicData uri="http://schemas.openxmlformats.org/drawingml/2006/table">
            <a:tbl>
              <a:tblPr firstRow="1" bandRow="1">
                <a:tableStyleId>{5C22544A-7EE6-4342-B048-85BDC9FD1C3A}</a:tableStyleId>
              </a:tblPr>
              <a:tblGrid>
                <a:gridCol w="3543300">
                  <a:extLst>
                    <a:ext uri="{9D8B030D-6E8A-4147-A177-3AD203B41FA5}">
                      <a16:colId xmlns:a16="http://schemas.microsoft.com/office/drawing/2014/main" val="2947164774"/>
                    </a:ext>
                  </a:extLst>
                </a:gridCol>
                <a:gridCol w="3543300">
                  <a:extLst>
                    <a:ext uri="{9D8B030D-6E8A-4147-A177-3AD203B41FA5}">
                      <a16:colId xmlns:a16="http://schemas.microsoft.com/office/drawing/2014/main" val="3832539410"/>
                    </a:ext>
                  </a:extLst>
                </a:gridCol>
                <a:gridCol w="3543300">
                  <a:extLst>
                    <a:ext uri="{9D8B030D-6E8A-4147-A177-3AD203B41FA5}">
                      <a16:colId xmlns:a16="http://schemas.microsoft.com/office/drawing/2014/main" val="1784370668"/>
                    </a:ext>
                  </a:extLst>
                </a:gridCol>
              </a:tblGrid>
              <a:tr h="0">
                <a:tc>
                  <a:txBody>
                    <a:bodyPr/>
                    <a:lstStyle/>
                    <a:p>
                      <a:r>
                        <a:rPr lang="en-US" dirty="0"/>
                        <a:t>Document</a:t>
                      </a:r>
                      <a:endParaRPr lang="en-CA" dirty="0"/>
                    </a:p>
                  </a:txBody>
                  <a:tcPr/>
                </a:tc>
                <a:tc>
                  <a:txBody>
                    <a:bodyPr/>
                    <a:lstStyle/>
                    <a:p>
                      <a:r>
                        <a:rPr lang="en-US" dirty="0"/>
                        <a:t>Who has it</a:t>
                      </a:r>
                    </a:p>
                    <a:p>
                      <a:endParaRPr lang="en-CA" dirty="0"/>
                    </a:p>
                  </a:txBody>
                  <a:tcPr/>
                </a:tc>
                <a:tc>
                  <a:txBody>
                    <a:bodyPr/>
                    <a:lstStyle/>
                    <a:p>
                      <a:r>
                        <a:rPr lang="en-US" dirty="0"/>
                        <a:t>How to get it</a:t>
                      </a:r>
                      <a:endParaRPr lang="en-CA" dirty="0"/>
                    </a:p>
                  </a:txBody>
                  <a:tcPr/>
                </a:tc>
                <a:extLst>
                  <a:ext uri="{0D108BD9-81ED-4DB2-BD59-A6C34878D82A}">
                    <a16:rowId xmlns:a16="http://schemas.microsoft.com/office/drawing/2014/main" val="132209802"/>
                  </a:ext>
                </a:extLst>
              </a:tr>
              <a:tr h="370840">
                <a:tc>
                  <a:txBody>
                    <a:bodyPr/>
                    <a:lstStyle/>
                    <a:p>
                      <a:r>
                        <a:rPr lang="en-US" dirty="0"/>
                        <a:t>Search warrant or Production order</a:t>
                      </a:r>
                    </a:p>
                    <a:p>
                      <a:endParaRPr lang="en-CA" dirty="0"/>
                    </a:p>
                  </a:txBody>
                  <a:tcPr/>
                </a:tc>
                <a:tc>
                  <a:txBody>
                    <a:bodyPr/>
                    <a:lstStyle/>
                    <a:p>
                      <a:r>
                        <a:rPr lang="en-US" dirty="0"/>
                        <a:t>Police</a:t>
                      </a:r>
                      <a:endParaRPr lang="en-CA" dirty="0"/>
                    </a:p>
                  </a:txBody>
                  <a:tcPr/>
                </a:tc>
                <a:tc>
                  <a:txBody>
                    <a:bodyPr/>
                    <a:lstStyle/>
                    <a:p>
                      <a:r>
                        <a:rPr lang="en-US" dirty="0"/>
                        <a:t>Disclosure request</a:t>
                      </a:r>
                      <a:endParaRPr lang="en-CA" dirty="0"/>
                    </a:p>
                  </a:txBody>
                  <a:tcPr/>
                </a:tc>
                <a:extLst>
                  <a:ext uri="{0D108BD9-81ED-4DB2-BD59-A6C34878D82A}">
                    <a16:rowId xmlns:a16="http://schemas.microsoft.com/office/drawing/2014/main" val="28442345"/>
                  </a:ext>
                </a:extLst>
              </a:tr>
              <a:tr h="370840">
                <a:tc>
                  <a:txBody>
                    <a:bodyPr/>
                    <a:lstStyle/>
                    <a:p>
                      <a:r>
                        <a:rPr lang="en-US" dirty="0"/>
                        <a:t>Report to a Justice (Form 5.2)</a:t>
                      </a:r>
                    </a:p>
                    <a:p>
                      <a:endParaRPr lang="en-CA" dirty="0"/>
                    </a:p>
                  </a:txBody>
                  <a:tcPr/>
                </a:tc>
                <a:tc>
                  <a:txBody>
                    <a:bodyPr/>
                    <a:lstStyle/>
                    <a:p>
                      <a:r>
                        <a:rPr lang="en-US" dirty="0"/>
                        <a:t>Police</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Disclosure request</a:t>
                      </a:r>
                      <a:endParaRPr lang="en-CA" dirty="0"/>
                    </a:p>
                    <a:p>
                      <a:endParaRPr lang="en-CA" dirty="0"/>
                    </a:p>
                  </a:txBody>
                  <a:tcPr/>
                </a:tc>
                <a:extLst>
                  <a:ext uri="{0D108BD9-81ED-4DB2-BD59-A6C34878D82A}">
                    <a16:rowId xmlns:a16="http://schemas.microsoft.com/office/drawing/2014/main" val="1609775795"/>
                  </a:ext>
                </a:extLst>
              </a:tr>
              <a:tr h="370840">
                <a:tc>
                  <a:txBody>
                    <a:bodyPr/>
                    <a:lstStyle/>
                    <a:p>
                      <a:r>
                        <a:rPr lang="en-US" dirty="0"/>
                        <a:t>Information to Obtain (ITO) or Affidavit</a:t>
                      </a:r>
                      <a:endParaRPr lang="en-CA" dirty="0"/>
                    </a:p>
                  </a:txBody>
                  <a:tcPr/>
                </a:tc>
                <a:tc>
                  <a:txBody>
                    <a:bodyPr/>
                    <a:lstStyle/>
                    <a:p>
                      <a:r>
                        <a:rPr lang="en-US" dirty="0"/>
                        <a:t>Court Operations – Criminal Administration (“Counter #2” in Ottawa)</a:t>
                      </a:r>
                    </a:p>
                    <a:p>
                      <a:endParaRPr lang="en-CA" dirty="0"/>
                    </a:p>
                  </a:txBody>
                  <a:tcPr/>
                </a:tc>
                <a:tc>
                  <a:txBody>
                    <a:bodyPr/>
                    <a:lstStyle/>
                    <a:p>
                      <a:r>
                        <a:rPr lang="en-US" dirty="0"/>
                        <a:t>Request for “Warrant Packet”</a:t>
                      </a:r>
                      <a:endParaRPr lang="en-CA" dirty="0"/>
                    </a:p>
                  </a:txBody>
                  <a:tcPr/>
                </a:tc>
                <a:extLst>
                  <a:ext uri="{0D108BD9-81ED-4DB2-BD59-A6C34878D82A}">
                    <a16:rowId xmlns:a16="http://schemas.microsoft.com/office/drawing/2014/main" val="1719946327"/>
                  </a:ext>
                </a:extLst>
              </a:tr>
            </a:tbl>
          </a:graphicData>
        </a:graphic>
      </p:graphicFrame>
      <p:sp>
        <p:nvSpPr>
          <p:cNvPr id="5" name="Slide Number Placeholder 13">
            <a:extLst>
              <a:ext uri="{FF2B5EF4-FFF2-40B4-BE49-F238E27FC236}">
                <a16:creationId xmlns:a16="http://schemas.microsoft.com/office/drawing/2014/main" id="{98095CC2-49F2-488D-A29F-BD6EAAE903A2}"/>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15</a:t>
            </a:fld>
            <a:endParaRPr lang="en-US" dirty="0"/>
          </a:p>
        </p:txBody>
      </p:sp>
    </p:spTree>
    <p:extLst>
      <p:ext uri="{BB962C8B-B14F-4D97-AF65-F5344CB8AC3E}">
        <p14:creationId xmlns:p14="http://schemas.microsoft.com/office/powerpoint/2010/main" val="411186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156576" cy="1325563"/>
          </a:xfrm>
        </p:spPr>
        <p:txBody>
          <a:bodyPr/>
          <a:lstStyle/>
          <a:p>
            <a:r>
              <a:rPr lang="en-US" dirty="0"/>
              <a:t>Disclosure of Warrant Materials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665629" y="2644775"/>
            <a:ext cx="10860741" cy="3622676"/>
          </a:xfrm>
        </p:spPr>
        <p:txBody>
          <a:bodyPr>
            <a:noAutofit/>
          </a:bodyPr>
          <a:lstStyle/>
          <a:p>
            <a:pPr marL="457200" algn="just">
              <a:lnSpc>
                <a:spcPct val="115000"/>
              </a:lnSpc>
              <a:spcAft>
                <a:spcPts val="1000"/>
              </a:spcAft>
            </a:pPr>
            <a:r>
              <a:rPr lang="en-CA" sz="2400" i="1" dirty="0">
                <a:effectLst/>
                <a:ea typeface="Arial" panose="020B0604020202020204" pitchFamily="34" charset="0"/>
                <a:cs typeface="Arial" panose="020B0604020202020204" pitchFamily="34" charset="0"/>
              </a:rPr>
              <a:t>The Prosecutor should disclose a copy of all unsealed search warrants relating to the case and access to or a copy of the information used to obtain an unsealed search warrant. These materials should be appropriately vetted in each case prior to being disclosed.</a:t>
            </a:r>
            <a:endParaRPr lang="en-CA" sz="2400" i="1" dirty="0">
              <a:effectLst/>
              <a:ea typeface="Arial" panose="020B0604020202020204" pitchFamily="34" charset="0"/>
              <a:cs typeface="Times New Roman" panose="02020603050405020304" pitchFamily="18" charset="0"/>
            </a:endParaRPr>
          </a:p>
          <a:p>
            <a:pPr indent="0">
              <a:lnSpc>
                <a:spcPct val="115000"/>
              </a:lnSpc>
              <a:spcAft>
                <a:spcPts val="1000"/>
              </a:spcAft>
              <a:buNone/>
            </a:pPr>
            <a:r>
              <a:rPr lang="en-CA" sz="2400" i="1" dirty="0">
                <a:solidFill>
                  <a:srgbClr val="000000"/>
                </a:solidFill>
                <a:effectLst/>
                <a:ea typeface="Arial" panose="020B0604020202020204" pitchFamily="34" charset="0"/>
                <a:cs typeface="Arial" panose="020B0604020202020204" pitchFamily="34" charset="0"/>
              </a:rPr>
              <a:t>	Disclosure</a:t>
            </a:r>
            <a:r>
              <a:rPr lang="en-CA" sz="2400" dirty="0">
                <a:solidFill>
                  <a:srgbClr val="000000"/>
                </a:solidFill>
                <a:effectLst/>
                <a:ea typeface="Arial" panose="020B0604020202020204" pitchFamily="34" charset="0"/>
                <a:cs typeface="Arial" panose="020B0604020202020204" pitchFamily="34" charset="0"/>
              </a:rPr>
              <a:t>, Confidential Advice to Prosecutors (April 23, 2021) at p. 10</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554E303F-4A92-45F0-B5F8-39B75D08B079}"/>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16</a:t>
            </a:fld>
            <a:endParaRPr lang="en-US" dirty="0"/>
          </a:p>
        </p:txBody>
      </p:sp>
    </p:spTree>
    <p:extLst>
      <p:ext uri="{BB962C8B-B14F-4D97-AF65-F5344CB8AC3E}">
        <p14:creationId xmlns:p14="http://schemas.microsoft.com/office/powerpoint/2010/main" val="114171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156576" cy="1325563"/>
          </a:xfrm>
        </p:spPr>
        <p:txBody>
          <a:bodyPr/>
          <a:lstStyle/>
          <a:p>
            <a:r>
              <a:rPr lang="en-US" dirty="0"/>
              <a:t>Disclosure of Warrant Materials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665629" y="2643573"/>
            <a:ext cx="10860741" cy="3528627"/>
          </a:xfrm>
        </p:spPr>
        <p:txBody>
          <a:bodyPr>
            <a:noAutofit/>
          </a:bodyPr>
          <a:lstStyle/>
          <a:p>
            <a:pPr marL="457200" algn="just">
              <a:lnSpc>
                <a:spcPct val="115000"/>
              </a:lnSpc>
              <a:spcAft>
                <a:spcPts val="1000"/>
              </a:spcAft>
            </a:pPr>
            <a:r>
              <a:rPr lang="en-CA" sz="2400" i="1" dirty="0">
                <a:effectLst/>
                <a:ea typeface="Arial" panose="020B0604020202020204" pitchFamily="34" charset="0"/>
                <a:cs typeface="Arial" panose="020B0604020202020204" pitchFamily="34" charset="0"/>
              </a:rPr>
              <a:t>If </a:t>
            </a:r>
            <a:r>
              <a:rPr lang="en-CA" sz="2400" i="1" dirty="0">
                <a:solidFill>
                  <a:srgbClr val="000000"/>
                </a:solidFill>
                <a:effectLst/>
                <a:ea typeface="Arial" panose="020B0604020202020204" pitchFamily="34" charset="0"/>
                <a:cs typeface="Arial" panose="020B0604020202020204" pitchFamily="34" charset="0"/>
              </a:rPr>
              <a:t>the warrant is sealed, the Prosecutor should consider taking steps to unseal the warrant and the information to obtain and disclose the material, subject to vetting for issues related to privilege, personal identifiers, privacy and any other common law or statutorily protected. Any delay in taking steps to unseal warrants could be held against the Crown in a stay application for delay</a:t>
            </a:r>
            <a:endParaRPr lang="en-CA" sz="2400" dirty="0">
              <a:effectLst/>
              <a:ea typeface="Arial" panose="020B0604020202020204" pitchFamily="34" charset="0"/>
              <a:cs typeface="Times New Roman" panose="02020603050405020304" pitchFamily="18" charset="0"/>
            </a:endParaRPr>
          </a:p>
          <a:p>
            <a:pPr indent="0">
              <a:lnSpc>
                <a:spcPct val="115000"/>
              </a:lnSpc>
              <a:spcAft>
                <a:spcPts val="1000"/>
              </a:spcAft>
              <a:buNone/>
            </a:pPr>
            <a:r>
              <a:rPr lang="en-CA" sz="2400" i="1" dirty="0">
                <a:solidFill>
                  <a:srgbClr val="000000"/>
                </a:solidFill>
                <a:effectLst/>
                <a:ea typeface="Arial" panose="020B0604020202020204" pitchFamily="34" charset="0"/>
                <a:cs typeface="Arial" panose="020B0604020202020204" pitchFamily="34" charset="0"/>
              </a:rPr>
              <a:t>	Disclosure</a:t>
            </a:r>
            <a:r>
              <a:rPr lang="en-CA" sz="2400" dirty="0">
                <a:solidFill>
                  <a:srgbClr val="000000"/>
                </a:solidFill>
                <a:effectLst/>
                <a:ea typeface="Arial" panose="020B0604020202020204" pitchFamily="34" charset="0"/>
                <a:cs typeface="Arial" panose="020B0604020202020204" pitchFamily="34" charset="0"/>
              </a:rPr>
              <a:t>, Confidential Advice to Prosecutors (April 23, 2021) at p. 11</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FCA287E5-3ABF-4D96-BD03-21421126D733}"/>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17</a:t>
            </a:fld>
            <a:endParaRPr lang="en-US" dirty="0"/>
          </a:p>
        </p:txBody>
      </p:sp>
    </p:spTree>
    <p:extLst>
      <p:ext uri="{BB962C8B-B14F-4D97-AF65-F5344CB8AC3E}">
        <p14:creationId xmlns:p14="http://schemas.microsoft.com/office/powerpoint/2010/main" val="1715277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156576" cy="1325563"/>
          </a:xfrm>
        </p:spPr>
        <p:txBody>
          <a:bodyPr/>
          <a:lstStyle/>
          <a:p>
            <a:r>
              <a:rPr lang="en-US" dirty="0"/>
              <a:t>Getting a Warrant Packet from Court</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310945"/>
            <a:ext cx="10515600" cy="4251326"/>
          </a:xfrm>
        </p:spPr>
        <p:txBody>
          <a:bodyPr>
            <a:noAutofit/>
          </a:bodyPr>
          <a:lstStyle/>
          <a:p>
            <a:pPr>
              <a:lnSpc>
                <a:spcPct val="115000"/>
              </a:lnSpc>
              <a:spcAft>
                <a:spcPts val="1000"/>
              </a:spcAft>
            </a:pPr>
            <a:r>
              <a:rPr lang="en-CA" sz="2400" dirty="0">
                <a:solidFill>
                  <a:srgbClr val="000000"/>
                </a:solidFill>
                <a:effectLst/>
                <a:ea typeface="Arial" panose="020B0604020202020204" pitchFamily="34" charset="0"/>
                <a:cs typeface="Arial" panose="020B0604020202020204" pitchFamily="34" charset="0"/>
              </a:rPr>
              <a:t>Court Operations – Criminal Administration stores the warrant packet for each warrant application made in the courthouse. Since November 12, 2019, every warrant application in Ontario is issued a tracking number known as a </a:t>
            </a:r>
            <a:r>
              <a:rPr lang="en-CA" sz="2400" b="1" dirty="0">
                <a:solidFill>
                  <a:srgbClr val="000000"/>
                </a:solidFill>
                <a:effectLst/>
                <a:ea typeface="Arial" panose="020B0604020202020204" pitchFamily="34" charset="0"/>
                <a:cs typeface="Arial" panose="020B0604020202020204" pitchFamily="34" charset="0"/>
              </a:rPr>
              <a:t>Control Number</a:t>
            </a:r>
            <a:r>
              <a:rPr lang="en-CA" sz="2400" dirty="0">
                <a:solidFill>
                  <a:srgbClr val="000000"/>
                </a:solidFill>
                <a:effectLst/>
                <a:ea typeface="Arial" panose="020B0604020202020204" pitchFamily="34" charset="0"/>
                <a:cs typeface="Arial" panose="020B0604020202020204" pitchFamily="34" charset="0"/>
              </a:rPr>
              <a:t>. The police officer who submits the warrant application is given the Control Number.</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solidFill>
                  <a:srgbClr val="000000"/>
                </a:solidFill>
                <a:effectLst/>
                <a:ea typeface="Arial" panose="020B0604020202020204" pitchFamily="34" charset="0"/>
                <a:cs typeface="Arial" panose="020B0604020202020204" pitchFamily="34" charset="0"/>
              </a:rPr>
              <a:t>If the warrant packet is not sealed a copy can be requested by e-mailing Court Operations – Criminal Administration: </a:t>
            </a:r>
            <a:r>
              <a:rPr lang="en-CA" sz="2400" dirty="0">
                <a:solidFill>
                  <a:srgbClr val="000000"/>
                </a:solidFill>
                <a:effectLst/>
                <a:ea typeface="Arial" panose="020B0604020202020204" pitchFamily="34" charset="0"/>
                <a:cs typeface="Arial" panose="020B0604020202020204" pitchFamily="34" charset="0"/>
                <a:hlinkClick r:id="rId3"/>
              </a:rPr>
              <a:t>ottawa.criminal@ontario.ca</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749DFC56-C3BD-48B6-88FB-C0B0FD590E2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18</a:t>
            </a:fld>
            <a:endParaRPr lang="en-US" dirty="0"/>
          </a:p>
        </p:txBody>
      </p:sp>
    </p:spTree>
    <p:extLst>
      <p:ext uri="{BB962C8B-B14F-4D97-AF65-F5344CB8AC3E}">
        <p14:creationId xmlns:p14="http://schemas.microsoft.com/office/powerpoint/2010/main" val="216711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799790"/>
            <a:ext cx="8761413" cy="706964"/>
          </a:xfrm>
        </p:spPr>
        <p:txBody>
          <a:bodyPr/>
          <a:lstStyle/>
          <a:p>
            <a:r>
              <a:rPr lang="en-US" dirty="0"/>
              <a:t>What if the Warrant Packet is Sealed?</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435224"/>
            <a:ext cx="10515600" cy="4127047"/>
          </a:xfrm>
        </p:spPr>
        <p:txBody>
          <a:bodyPr>
            <a:noAutofit/>
          </a:bodyPr>
          <a:lstStyle/>
          <a:p>
            <a:pPr>
              <a:lnSpc>
                <a:spcPct val="115000"/>
              </a:lnSpc>
              <a:spcAft>
                <a:spcPts val="1000"/>
              </a:spcAft>
            </a:pPr>
            <a:r>
              <a:rPr lang="en-CA" sz="2400" dirty="0">
                <a:solidFill>
                  <a:srgbClr val="000000"/>
                </a:solidFill>
                <a:ea typeface="Arial" panose="020B0604020202020204" pitchFamily="34" charset="0"/>
                <a:cs typeface="Arial" panose="020B0604020202020204" pitchFamily="34" charset="0"/>
              </a:rPr>
              <a:t> When a warrant packet needs to be unsealed for the purpose of making disclosure to a person charged with an offence, you should apply to vary the order denying access to information pursuant to section 487.3(4). Your </a:t>
            </a:r>
            <a:r>
              <a:rPr lang="en-CA" sz="2400" dirty="0">
                <a:solidFill>
                  <a:srgbClr val="000000"/>
                </a:solidFill>
                <a:effectLst/>
                <a:ea typeface="Arial" panose="020B0604020202020204" pitchFamily="34" charset="0"/>
                <a:cs typeface="Arial" panose="020B0604020202020204" pitchFamily="34" charset="0"/>
              </a:rPr>
              <a:t>“unsealing” application must be made to:</a:t>
            </a:r>
            <a:endParaRPr lang="en-CA" sz="2400" dirty="0">
              <a:effectLst/>
              <a:ea typeface="Arial" panose="020B0604020202020204" pitchFamily="34" charset="0"/>
              <a:cs typeface="Times New Roman" panose="02020603050405020304" pitchFamily="18" charset="0"/>
            </a:endParaRPr>
          </a:p>
          <a:p>
            <a:pPr marL="342900" indent="-342900">
              <a:lnSpc>
                <a:spcPct val="115000"/>
              </a:lnSpc>
              <a:spcAft>
                <a:spcPts val="1000"/>
              </a:spcAft>
              <a:buFont typeface="+mj-lt"/>
              <a:buAutoNum type="arabicPeriod"/>
            </a:pPr>
            <a:r>
              <a:rPr lang="en-CA" sz="2400" dirty="0">
                <a:solidFill>
                  <a:srgbClr val="000000"/>
                </a:solidFill>
                <a:effectLst/>
                <a:ea typeface="Arial" panose="020B0604020202020204" pitchFamily="34" charset="0"/>
                <a:cs typeface="Arial" panose="020B0604020202020204" pitchFamily="34" charset="0"/>
              </a:rPr>
              <a:t> The justice or judge who issued the 487.3 order, OR</a:t>
            </a:r>
            <a:endParaRPr lang="en-CA" sz="2400" dirty="0">
              <a:effectLst/>
              <a:ea typeface="Arial" panose="020B060402020202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CA" sz="2400" dirty="0">
                <a:solidFill>
                  <a:srgbClr val="000000"/>
                </a:solidFill>
                <a:effectLst/>
                <a:ea typeface="Arial" panose="020B0604020202020204" pitchFamily="34" charset="0"/>
                <a:cs typeface="Arial" panose="020B0604020202020204" pitchFamily="34" charset="0"/>
              </a:rPr>
              <a:t>A judge of the court before which any proceedings (arising out of the investigation in relation to which the warrant or production order was obtained) may be held</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3886434E-26A4-4458-A49A-D62032B474C5}"/>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19</a:t>
            </a:fld>
            <a:endParaRPr lang="en-US" dirty="0"/>
          </a:p>
        </p:txBody>
      </p:sp>
    </p:spTree>
    <p:extLst>
      <p:ext uri="{BB962C8B-B14F-4D97-AF65-F5344CB8AC3E}">
        <p14:creationId xmlns:p14="http://schemas.microsoft.com/office/powerpoint/2010/main" val="296486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1285365" y="887400"/>
            <a:ext cx="8337666" cy="786667"/>
          </a:xfrm>
        </p:spPr>
        <p:txBody>
          <a:bodyPr/>
          <a:lstStyle/>
          <a:p>
            <a:r>
              <a:rPr lang="en-US" sz="4000" dirty="0"/>
              <a:t>Roadmap</a:t>
            </a:r>
            <a:endParaRPr lang="en-US" sz="3600" dirty="0"/>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508854" y="2667654"/>
            <a:ext cx="6629399" cy="3571780"/>
          </a:xfrm>
        </p:spPr>
        <p:txBody>
          <a:bodyPr>
            <a:noAutofit/>
          </a:bodyPr>
          <a:lstStyle/>
          <a:p>
            <a:pPr marL="457200" indent="-457200">
              <a:buFont typeface="+mj-lt"/>
              <a:buAutoNum type="arabicPeriod"/>
            </a:pPr>
            <a:r>
              <a:rPr lang="en-US" sz="2800" dirty="0"/>
              <a:t>First Principles re: Section 8</a:t>
            </a:r>
          </a:p>
          <a:p>
            <a:pPr marL="457200" indent="-457200">
              <a:buFont typeface="+mj-lt"/>
              <a:buAutoNum type="arabicPeriod"/>
            </a:pPr>
            <a:r>
              <a:rPr lang="en-US" sz="2800" dirty="0"/>
              <a:t>Types of Warrants &amp; Orders</a:t>
            </a:r>
          </a:p>
          <a:p>
            <a:pPr marL="457200" indent="-457200">
              <a:buFont typeface="+mj-lt"/>
              <a:buAutoNum type="arabicPeriod"/>
            </a:pPr>
            <a:r>
              <a:rPr lang="en-US" sz="2800" dirty="0"/>
              <a:t>Role of Advisory Crown</a:t>
            </a:r>
          </a:p>
          <a:p>
            <a:pPr marL="457200" indent="-457200">
              <a:buFont typeface="+mj-lt"/>
              <a:buAutoNum type="arabicPeriod"/>
            </a:pPr>
            <a:r>
              <a:rPr lang="en-US" sz="2800" dirty="0"/>
              <a:t>Role of Case Management Crown</a:t>
            </a:r>
          </a:p>
          <a:p>
            <a:pPr marL="457200" indent="-457200">
              <a:buFont typeface="+mj-lt"/>
              <a:buAutoNum type="arabicPeriod"/>
            </a:pPr>
            <a:r>
              <a:rPr lang="en-US" sz="2800" dirty="0"/>
              <a:t>Scenarios</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2</a:t>
            </a:fld>
            <a:endParaRPr lang="en-US" dirty="0"/>
          </a:p>
        </p:txBody>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708" y="2667654"/>
            <a:ext cx="3364931" cy="3571780"/>
          </a:xfrm>
          <a:prstGeom prst="rect">
            <a:avLst/>
          </a:prstGeom>
        </p:spPr>
      </p:pic>
    </p:spTree>
    <p:extLst>
      <p:ext uri="{BB962C8B-B14F-4D97-AF65-F5344CB8AC3E}">
        <p14:creationId xmlns:p14="http://schemas.microsoft.com/office/powerpoint/2010/main" val="11423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075894" cy="1325563"/>
          </a:xfrm>
        </p:spPr>
        <p:txBody>
          <a:bodyPr/>
          <a:lstStyle/>
          <a:p>
            <a:r>
              <a:rPr lang="en-US" dirty="0"/>
              <a:t>“Unsealing” the Packet – Best Practices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568575"/>
            <a:ext cx="10515600" cy="3241676"/>
          </a:xfrm>
        </p:spPr>
        <p:txBody>
          <a:bodyPr>
            <a:noAutofit/>
          </a:bodyPr>
          <a:lstStyle/>
          <a:p>
            <a:pPr>
              <a:lnSpc>
                <a:spcPct val="115000"/>
              </a:lnSpc>
              <a:spcAft>
                <a:spcPts val="1000"/>
              </a:spcAft>
            </a:pPr>
            <a:r>
              <a:rPr lang="en-CA" sz="2800" dirty="0">
                <a:solidFill>
                  <a:srgbClr val="000000"/>
                </a:solidFill>
                <a:effectLst/>
                <a:ea typeface="Arial" panose="020B0604020202020204" pitchFamily="34" charset="0"/>
                <a:cs typeface="Arial" panose="020B0604020202020204" pitchFamily="34" charset="0"/>
              </a:rPr>
              <a:t>Prepare a draft order</a:t>
            </a:r>
          </a:p>
          <a:p>
            <a:pPr>
              <a:lnSpc>
                <a:spcPct val="115000"/>
              </a:lnSpc>
              <a:spcAft>
                <a:spcPts val="1000"/>
              </a:spcAft>
            </a:pPr>
            <a:r>
              <a:rPr lang="en-CA" sz="2800" dirty="0">
                <a:solidFill>
                  <a:srgbClr val="000000"/>
                </a:solidFill>
                <a:effectLst/>
                <a:ea typeface="Arial" panose="020B0604020202020204" pitchFamily="34" charset="0"/>
                <a:cs typeface="Arial" panose="020B0604020202020204" pitchFamily="34" charset="0"/>
              </a:rPr>
              <a:t>E-mail the draft order to defence and ask for:</a:t>
            </a:r>
            <a:endParaRPr lang="en-CA" sz="2800" dirty="0">
              <a:effectLst/>
              <a:ea typeface="Arial" panose="020B0604020202020204" pitchFamily="34" charset="0"/>
              <a:cs typeface="Times New Roman" panose="02020603050405020304" pitchFamily="18" charset="0"/>
            </a:endParaRPr>
          </a:p>
          <a:p>
            <a:pPr marL="342900" lvl="0" indent="-342900">
              <a:lnSpc>
                <a:spcPct val="115000"/>
              </a:lnSpc>
              <a:buFont typeface="+mj-lt"/>
              <a:buAutoNum type="arabicPeriod"/>
            </a:pPr>
            <a:r>
              <a:rPr lang="en-CA" sz="2800" dirty="0">
                <a:solidFill>
                  <a:srgbClr val="000000"/>
                </a:solidFill>
                <a:effectLst/>
                <a:ea typeface="Arial" panose="020B0604020202020204" pitchFamily="34" charset="0"/>
                <a:cs typeface="Arial" panose="020B0604020202020204" pitchFamily="34" charset="0"/>
              </a:rPr>
              <a:t>Consent for the request to be considered in chambers by a duty judge; AND</a:t>
            </a:r>
            <a:endParaRPr lang="en-CA" sz="2800" dirty="0">
              <a:effectLst/>
              <a:ea typeface="Arial" panose="020B060402020202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CA" sz="2800" dirty="0">
                <a:solidFill>
                  <a:srgbClr val="000000"/>
                </a:solidFill>
                <a:effectLst/>
                <a:ea typeface="Arial" panose="020B0604020202020204" pitchFamily="34" charset="0"/>
                <a:cs typeface="Arial" panose="020B0604020202020204" pitchFamily="34" charset="0"/>
              </a:rPr>
              <a:t>Consent for the order as drafted</a:t>
            </a:r>
            <a:endParaRPr lang="en-CA" sz="28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8F00558B-CDDE-4B54-84FB-2235D06A1E93}"/>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20</a:t>
            </a:fld>
            <a:endParaRPr lang="en-US" dirty="0"/>
          </a:p>
        </p:txBody>
      </p:sp>
    </p:spTree>
    <p:extLst>
      <p:ext uri="{BB962C8B-B14F-4D97-AF65-F5344CB8AC3E}">
        <p14:creationId xmlns:p14="http://schemas.microsoft.com/office/powerpoint/2010/main" val="8758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075894" cy="1325563"/>
          </a:xfrm>
        </p:spPr>
        <p:txBody>
          <a:bodyPr/>
          <a:lstStyle/>
          <a:p>
            <a:r>
              <a:rPr lang="en-US" dirty="0"/>
              <a:t>“Unsealing” the Packet – Best Practices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568575"/>
            <a:ext cx="10515600" cy="3546476"/>
          </a:xfrm>
        </p:spPr>
        <p:txBody>
          <a:bodyPr>
            <a:noAutofit/>
          </a:bodyPr>
          <a:lstStyle/>
          <a:p>
            <a:pPr>
              <a:lnSpc>
                <a:spcPct val="115000"/>
              </a:lnSpc>
              <a:spcAft>
                <a:spcPts val="1000"/>
              </a:spcAft>
            </a:pPr>
            <a:r>
              <a:rPr lang="en-CA" sz="2800" dirty="0">
                <a:solidFill>
                  <a:srgbClr val="000000"/>
                </a:solidFill>
                <a:effectLst/>
                <a:ea typeface="Arial" panose="020B0604020202020204" pitchFamily="34" charset="0"/>
                <a:cs typeface="Arial" panose="020B0604020202020204" pitchFamily="34" charset="0"/>
              </a:rPr>
              <a:t> When defence replies with her/his consent, forward that e-mail and the draft order to Ontario Court of Justice judges’ chambers.</a:t>
            </a:r>
            <a:endParaRPr lang="en-CA" sz="2800" dirty="0">
              <a:effectLst/>
              <a:ea typeface="Arial" panose="020B0604020202020204" pitchFamily="34" charset="0"/>
              <a:cs typeface="Times New Roman" panose="02020603050405020304" pitchFamily="18" charset="0"/>
            </a:endParaRPr>
          </a:p>
          <a:p>
            <a:pPr>
              <a:lnSpc>
                <a:spcPct val="115000"/>
              </a:lnSpc>
              <a:spcAft>
                <a:spcPts val="1000"/>
              </a:spcAft>
            </a:pPr>
            <a:r>
              <a:rPr lang="en-CA" sz="2800" dirty="0">
                <a:solidFill>
                  <a:srgbClr val="000000"/>
                </a:solidFill>
                <a:effectLst/>
                <a:ea typeface="Arial" panose="020B0604020202020204" pitchFamily="34" charset="0"/>
                <a:cs typeface="Arial" panose="020B0604020202020204" pitchFamily="34" charset="0"/>
              </a:rPr>
              <a:t> If defence does not consent you will need to prepare an application supported by an affidavit and submit it to the court. This can be done </a:t>
            </a:r>
            <a:r>
              <a:rPr lang="en-CA" sz="2800" i="1" dirty="0">
                <a:solidFill>
                  <a:srgbClr val="000000"/>
                </a:solidFill>
                <a:effectLst/>
                <a:ea typeface="Arial" panose="020B0604020202020204" pitchFamily="34" charset="0"/>
                <a:cs typeface="Arial" panose="020B0604020202020204" pitchFamily="34" charset="0"/>
              </a:rPr>
              <a:t>ex </a:t>
            </a:r>
            <a:r>
              <a:rPr lang="en-CA" sz="2800" i="1" dirty="0" err="1">
                <a:solidFill>
                  <a:srgbClr val="000000"/>
                </a:solidFill>
                <a:effectLst/>
                <a:ea typeface="Arial" panose="020B0604020202020204" pitchFamily="34" charset="0"/>
                <a:cs typeface="Arial" panose="020B0604020202020204" pitchFamily="34" charset="0"/>
              </a:rPr>
              <a:t>parte</a:t>
            </a:r>
            <a:r>
              <a:rPr lang="en-CA" sz="2800" dirty="0">
                <a:solidFill>
                  <a:srgbClr val="000000"/>
                </a:solidFill>
                <a:effectLst/>
                <a:ea typeface="Arial" panose="020B0604020202020204" pitchFamily="34" charset="0"/>
                <a:cs typeface="Arial" panose="020B0604020202020204" pitchFamily="34" charset="0"/>
              </a:rPr>
              <a:t>.</a:t>
            </a:r>
            <a:endParaRPr lang="en-CA" sz="28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8F00558B-CDDE-4B54-84FB-2235D06A1E93}"/>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21</a:t>
            </a:fld>
            <a:endParaRPr lang="en-US" dirty="0"/>
          </a:p>
        </p:txBody>
      </p:sp>
    </p:spTree>
    <p:extLst>
      <p:ext uri="{BB962C8B-B14F-4D97-AF65-F5344CB8AC3E}">
        <p14:creationId xmlns:p14="http://schemas.microsoft.com/office/powerpoint/2010/main" val="387006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838200" y="365125"/>
            <a:ext cx="11250706" cy="1325563"/>
          </a:xfrm>
        </p:spPr>
        <p:txBody>
          <a:bodyPr/>
          <a:lstStyle/>
          <a:p>
            <a:r>
              <a:rPr lang="en-US" dirty="0"/>
              <a:t>“Unsealing” the Packet – Best Practices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606675"/>
            <a:ext cx="10515600" cy="3955596"/>
          </a:xfrm>
        </p:spPr>
        <p:txBody>
          <a:bodyPr>
            <a:noAutofit/>
          </a:bodyPr>
          <a:lstStyle/>
          <a:p>
            <a:pPr>
              <a:lnSpc>
                <a:spcPct val="100000"/>
              </a:lnSpc>
              <a:spcAft>
                <a:spcPts val="1000"/>
              </a:spcAft>
            </a:pPr>
            <a:r>
              <a:rPr lang="en-CA" sz="2800" dirty="0">
                <a:solidFill>
                  <a:srgbClr val="000000"/>
                </a:solidFill>
                <a:effectLst/>
                <a:ea typeface="Arial" panose="020B0604020202020204" pitchFamily="34" charset="0"/>
                <a:cs typeface="Arial" panose="020B0604020202020204" pitchFamily="34" charset="0"/>
              </a:rPr>
              <a:t>The terms of the order should:</a:t>
            </a:r>
            <a:endParaRPr lang="en-CA" sz="2800" dirty="0">
              <a:effectLst/>
              <a:ea typeface="Arial" panose="020B0604020202020204" pitchFamily="34" charset="0"/>
              <a:cs typeface="Times New Roman" panose="02020603050405020304" pitchFamily="18" charset="0"/>
            </a:endParaRPr>
          </a:p>
          <a:p>
            <a:pPr marL="514350" indent="-514350">
              <a:lnSpc>
                <a:spcPct val="100000"/>
              </a:lnSpc>
              <a:spcAft>
                <a:spcPts val="1000"/>
              </a:spcAft>
              <a:buFont typeface="+mj-lt"/>
              <a:buAutoNum type="arabicPeriod"/>
            </a:pPr>
            <a:r>
              <a:rPr lang="en-CA" sz="2800" dirty="0">
                <a:solidFill>
                  <a:srgbClr val="000000"/>
                </a:solidFill>
                <a:effectLst/>
                <a:ea typeface="Arial" panose="020B0604020202020204" pitchFamily="34" charset="0"/>
                <a:cs typeface="Arial" panose="020B0604020202020204" pitchFamily="34" charset="0"/>
              </a:rPr>
              <a:t> Authorize the Clerk of the Court to provide a copy of the warrant packet to a prosecutor</a:t>
            </a:r>
            <a:endParaRPr lang="en-CA" sz="2800" dirty="0">
              <a:ea typeface="Arial" panose="020B0604020202020204" pitchFamily="34" charset="0"/>
              <a:cs typeface="Times New Roman" panose="02020603050405020304" pitchFamily="18" charset="0"/>
            </a:endParaRPr>
          </a:p>
          <a:p>
            <a:pPr marL="514350" indent="-514350">
              <a:lnSpc>
                <a:spcPct val="100000"/>
              </a:lnSpc>
              <a:spcAft>
                <a:spcPts val="1000"/>
              </a:spcAft>
              <a:buFont typeface="+mj-lt"/>
              <a:buAutoNum type="arabicPeriod"/>
            </a:pPr>
            <a:r>
              <a:rPr lang="en-CA" sz="2800" dirty="0">
                <a:solidFill>
                  <a:srgbClr val="000000"/>
                </a:solidFill>
                <a:effectLst/>
                <a:ea typeface="Arial" panose="020B0604020202020204" pitchFamily="34" charset="0"/>
                <a:cs typeface="Arial" panose="020B0604020202020204" pitchFamily="34" charset="0"/>
              </a:rPr>
              <a:t>Re-seal the original packet</a:t>
            </a:r>
            <a:endParaRPr lang="en-CA" sz="2800" dirty="0">
              <a:effectLst/>
              <a:ea typeface="Arial" panose="020B0604020202020204" pitchFamily="34" charset="0"/>
              <a:cs typeface="Times New Roman" panose="02020603050405020304" pitchFamily="18" charset="0"/>
            </a:endParaRPr>
          </a:p>
          <a:p>
            <a:pPr marL="514350" lvl="0" indent="-514350">
              <a:lnSpc>
                <a:spcPct val="100000"/>
              </a:lnSpc>
              <a:spcAft>
                <a:spcPts val="1000"/>
              </a:spcAft>
              <a:buFont typeface="+mj-lt"/>
              <a:buAutoNum type="arabicPeriod"/>
            </a:pPr>
            <a:r>
              <a:rPr lang="en-CA" sz="2800" dirty="0">
                <a:solidFill>
                  <a:srgbClr val="000000"/>
                </a:solidFill>
                <a:effectLst/>
                <a:ea typeface="Arial" panose="020B0604020202020204" pitchFamily="34" charset="0"/>
                <a:cs typeface="Arial" panose="020B0604020202020204" pitchFamily="34" charset="0"/>
              </a:rPr>
              <a:t>Authorize the prosecutor to duplicate, redact, and provide the warrant packet for the purpose of making disclosure to a person charged with an offence</a:t>
            </a:r>
            <a:endParaRPr lang="en-CA" sz="28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B0862859-2075-4875-9A4F-E42D8D25F03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22</a:t>
            </a:fld>
            <a:endParaRPr lang="en-US" dirty="0"/>
          </a:p>
        </p:txBody>
      </p:sp>
    </p:spTree>
    <p:extLst>
      <p:ext uri="{BB962C8B-B14F-4D97-AF65-F5344CB8AC3E}">
        <p14:creationId xmlns:p14="http://schemas.microsoft.com/office/powerpoint/2010/main" val="143707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001261" y="771438"/>
            <a:ext cx="8218939" cy="706964"/>
          </a:xfrm>
        </p:spPr>
        <p:txBody>
          <a:bodyPr/>
          <a:lstStyle/>
          <a:p>
            <a:r>
              <a:rPr lang="en-US" dirty="0"/>
              <a:t>Beware Confidential Informers (CIs)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001261" y="2320924"/>
            <a:ext cx="10515600" cy="4537076"/>
          </a:xfrm>
        </p:spPr>
        <p:txBody>
          <a:bodyPr>
            <a:noAutofit/>
          </a:bodyPr>
          <a:lstStyle/>
          <a:p>
            <a:pPr>
              <a:lnSpc>
                <a:spcPct val="115000"/>
              </a:lnSpc>
              <a:spcAft>
                <a:spcPts val="1000"/>
              </a:spcAft>
            </a:pPr>
            <a:r>
              <a:rPr lang="en-CA" sz="2800" dirty="0">
                <a:effectLst/>
                <a:ea typeface="Arial" panose="020B0604020202020204" pitchFamily="34" charset="0"/>
                <a:cs typeface="Arial" panose="020B0604020202020204" pitchFamily="34" charset="0"/>
              </a:rPr>
              <a:t>If the application for a search warrant or production order relied on a confidential informer:</a:t>
            </a:r>
            <a:endParaRPr lang="en-CA" sz="2800" dirty="0">
              <a:effectLst/>
              <a:ea typeface="Arial" panose="020B0604020202020204" pitchFamily="34" charset="0"/>
              <a:cs typeface="Times New Roman" panose="02020603050405020304" pitchFamily="18" charset="0"/>
            </a:endParaRPr>
          </a:p>
          <a:p>
            <a:pPr marL="342900" indent="-342900">
              <a:lnSpc>
                <a:spcPct val="115000"/>
              </a:lnSpc>
              <a:spcAft>
                <a:spcPts val="1000"/>
              </a:spcAft>
              <a:buFont typeface="+mj-lt"/>
              <a:buAutoNum type="arabicPeriod"/>
            </a:pPr>
            <a:r>
              <a:rPr lang="en-CA" sz="2800" dirty="0">
                <a:effectLst/>
                <a:ea typeface="Arial" panose="020B0604020202020204" pitchFamily="34" charset="0"/>
                <a:cs typeface="Arial" panose="020B0604020202020204" pitchFamily="34" charset="0"/>
              </a:rPr>
              <a:t>STOP!</a:t>
            </a:r>
            <a:endParaRPr lang="en-CA" sz="2800" dirty="0">
              <a:ea typeface="Arial" panose="020B0604020202020204" pitchFamily="34" charset="0"/>
              <a:cs typeface="Times New Roman" panose="02020603050405020304" pitchFamily="18" charset="0"/>
            </a:endParaRPr>
          </a:p>
          <a:p>
            <a:pPr marL="342900" indent="-342900">
              <a:lnSpc>
                <a:spcPct val="115000"/>
              </a:lnSpc>
              <a:spcAft>
                <a:spcPts val="1000"/>
              </a:spcAft>
              <a:buFont typeface="+mj-lt"/>
              <a:buAutoNum type="arabicPeriod"/>
            </a:pPr>
            <a:r>
              <a:rPr lang="en-CA" sz="2800" dirty="0">
                <a:effectLst/>
                <a:ea typeface="Arial" panose="020B0604020202020204" pitchFamily="34" charset="0"/>
                <a:cs typeface="Arial" panose="020B0604020202020204" pitchFamily="34" charset="0"/>
              </a:rPr>
              <a:t>Notify your Crown Attorney</a:t>
            </a:r>
            <a:endParaRPr lang="en-CA" sz="2800" dirty="0">
              <a:effectLst/>
              <a:ea typeface="Arial" panose="020B060402020202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CA" sz="2800" dirty="0">
                <a:effectLst/>
                <a:ea typeface="Arial" panose="020B0604020202020204" pitchFamily="34" charset="0"/>
                <a:cs typeface="Arial" panose="020B0604020202020204" pitchFamily="34" charset="0"/>
              </a:rPr>
              <a:t>Ensure you have the support and advice of a qualified senior prosecutor at every stage (disclosure, CPT, JPT, </a:t>
            </a:r>
            <a:r>
              <a:rPr lang="en-CA" sz="2800" i="1" dirty="0">
                <a:effectLst/>
                <a:ea typeface="Arial" panose="020B0604020202020204" pitchFamily="34" charset="0"/>
                <a:cs typeface="Arial" panose="020B0604020202020204" pitchFamily="34" charset="0"/>
              </a:rPr>
              <a:t>Charter</a:t>
            </a:r>
            <a:r>
              <a:rPr lang="en-CA" sz="2800" dirty="0">
                <a:effectLst/>
                <a:ea typeface="Arial" panose="020B0604020202020204" pitchFamily="34" charset="0"/>
                <a:cs typeface="Arial" panose="020B0604020202020204" pitchFamily="34" charset="0"/>
              </a:rPr>
              <a:t> application, trial)</a:t>
            </a:r>
            <a:endParaRPr lang="en-CA" sz="28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330A94EA-2D92-4751-835B-7FDA60227BBC}"/>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23</a:t>
            </a:fld>
            <a:endParaRPr lang="en-US" dirty="0"/>
          </a:p>
        </p:txBody>
      </p:sp>
    </p:spTree>
    <p:extLst>
      <p:ext uri="{BB962C8B-B14F-4D97-AF65-F5344CB8AC3E}">
        <p14:creationId xmlns:p14="http://schemas.microsoft.com/office/powerpoint/2010/main" val="157392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001261" y="750560"/>
            <a:ext cx="8761413" cy="706964"/>
          </a:xfrm>
        </p:spPr>
        <p:txBody>
          <a:bodyPr/>
          <a:lstStyle/>
          <a:p>
            <a:r>
              <a:rPr lang="en-US" dirty="0"/>
              <a:t>Beware Confidential Informers (CIs)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566169" y="2558595"/>
            <a:ext cx="11059661" cy="4003676"/>
          </a:xfrm>
        </p:spPr>
        <p:txBody>
          <a:bodyPr>
            <a:noAutofit/>
          </a:bodyPr>
          <a:lstStyle/>
          <a:p>
            <a:pPr indent="0" algn="just">
              <a:lnSpc>
                <a:spcPct val="115000"/>
              </a:lnSpc>
              <a:spcAft>
                <a:spcPts val="1000"/>
              </a:spcAft>
              <a:buNone/>
            </a:pPr>
            <a:r>
              <a:rPr lang="en-CA" sz="2400" dirty="0">
                <a:effectLst/>
                <a:ea typeface="Arial" panose="020B0604020202020204" pitchFamily="34" charset="0"/>
                <a:cs typeface="Arial" panose="020B0604020202020204" pitchFamily="34" charset="0"/>
              </a:rPr>
              <a:t>… Prosecutors must ensure that no disclosure occurs of any information that might tend to reveal the identity of an informer, or their status as an informer. This obligation continues throughout every stage of the proceedings including the questioning of witnesses. In light of the serious consequences that could arise from a breach of this privilege, </a:t>
            </a:r>
            <a:r>
              <a:rPr lang="en-CA" sz="2400" b="1" dirty="0">
                <a:effectLst/>
                <a:ea typeface="Arial" panose="020B0604020202020204" pitchFamily="34" charset="0"/>
                <a:cs typeface="Arial" panose="020B0604020202020204" pitchFamily="34" charset="0"/>
              </a:rPr>
              <a:t>Prosecutors must alert their Crown Attorney to the existence of any case involving a confidential informer at the earliest opportunity.</a:t>
            </a:r>
            <a:endParaRPr lang="en-CA" sz="2400" dirty="0">
              <a:effectLst/>
              <a:ea typeface="Arial" panose="020B0604020202020204" pitchFamily="34" charset="0"/>
              <a:cs typeface="Times New Roman" panose="02020603050405020304" pitchFamily="18" charset="0"/>
            </a:endParaRPr>
          </a:p>
          <a:p>
            <a:pPr marL="114300" indent="0">
              <a:lnSpc>
                <a:spcPct val="115000"/>
              </a:lnSpc>
              <a:spcAft>
                <a:spcPts val="1000"/>
              </a:spcAft>
              <a:buNone/>
            </a:pPr>
            <a:r>
              <a:rPr lang="en-CA" sz="2400" i="1" dirty="0">
                <a:solidFill>
                  <a:srgbClr val="000000"/>
                </a:solidFill>
                <a:effectLst/>
                <a:ea typeface="Arial" panose="020B0604020202020204" pitchFamily="34" charset="0"/>
                <a:cs typeface="Arial" panose="020B0604020202020204" pitchFamily="34" charset="0"/>
              </a:rPr>
              <a:t>		Confidential Informers</a:t>
            </a:r>
            <a:r>
              <a:rPr lang="en-CA" sz="2400" dirty="0">
                <a:solidFill>
                  <a:srgbClr val="000000"/>
                </a:solidFill>
                <a:effectLst/>
                <a:ea typeface="Arial" panose="020B0604020202020204" pitchFamily="34" charset="0"/>
                <a:cs typeface="Arial" panose="020B0604020202020204" pitchFamily="34" charset="0"/>
              </a:rPr>
              <a:t>, Prosecution Directive (November 14, 2017)</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221E8119-D50D-4BA0-A776-BB5767EAF51A}"/>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24</a:t>
            </a:fld>
            <a:endParaRPr lang="en-US" dirty="0"/>
          </a:p>
        </p:txBody>
      </p:sp>
    </p:spTree>
    <p:extLst>
      <p:ext uri="{BB962C8B-B14F-4D97-AF65-F5344CB8AC3E}">
        <p14:creationId xmlns:p14="http://schemas.microsoft.com/office/powerpoint/2010/main" val="348052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F406-52E7-4D73-AE34-042B1EE5BC0C}"/>
              </a:ext>
            </a:extLst>
          </p:cNvPr>
          <p:cNvSpPr>
            <a:spLocks noGrp="1"/>
          </p:cNvSpPr>
          <p:nvPr>
            <p:ph type="title"/>
          </p:nvPr>
        </p:nvSpPr>
        <p:spPr/>
        <p:txBody>
          <a:bodyPr/>
          <a:lstStyle/>
          <a:p>
            <a:r>
              <a:rPr lang="en-CA" dirty="0"/>
              <a:t>Why was the packet sealed?</a:t>
            </a:r>
          </a:p>
        </p:txBody>
      </p:sp>
      <p:sp>
        <p:nvSpPr>
          <p:cNvPr id="3" name="Content Placeholder 2">
            <a:extLst>
              <a:ext uri="{FF2B5EF4-FFF2-40B4-BE49-F238E27FC236}">
                <a16:creationId xmlns:a16="http://schemas.microsoft.com/office/drawing/2014/main" id="{37D8EA1E-1E46-427B-900B-3A694C150790}"/>
              </a:ext>
            </a:extLst>
          </p:cNvPr>
          <p:cNvSpPr>
            <a:spLocks noGrp="1"/>
          </p:cNvSpPr>
          <p:nvPr>
            <p:ph idx="1"/>
          </p:nvPr>
        </p:nvSpPr>
        <p:spPr>
          <a:xfrm>
            <a:off x="1154954" y="2603499"/>
            <a:ext cx="8825659" cy="4254501"/>
          </a:xfrm>
        </p:spPr>
        <p:txBody>
          <a:bodyPr>
            <a:normAutofit fontScale="92500" lnSpcReduction="10000"/>
          </a:bodyPr>
          <a:lstStyle/>
          <a:p>
            <a:r>
              <a:rPr lang="en-CA" sz="2000" dirty="0"/>
              <a:t>Common reasons:</a:t>
            </a:r>
          </a:p>
          <a:p>
            <a:pPr marL="800100" lvl="1" indent="-342900">
              <a:buFont typeface="+mj-lt"/>
              <a:buAutoNum type="alphaLcPeriod"/>
            </a:pPr>
            <a:r>
              <a:rPr lang="en-CA" sz="2000" dirty="0"/>
              <a:t>To protect the integrity an ongoing investigation</a:t>
            </a:r>
          </a:p>
          <a:p>
            <a:pPr marL="800100" lvl="1" indent="-342900">
              <a:buFont typeface="+mj-lt"/>
              <a:buAutoNum type="alphaLcPeriod"/>
            </a:pPr>
            <a:r>
              <a:rPr lang="en-CA" sz="2000" dirty="0"/>
              <a:t>To protect the identity of a sexual assault victim</a:t>
            </a:r>
          </a:p>
          <a:p>
            <a:pPr marL="800100" lvl="1" indent="-342900">
              <a:buFont typeface="+mj-lt"/>
              <a:buAutoNum type="alphaLcPeriod"/>
            </a:pPr>
            <a:r>
              <a:rPr lang="en-CA" sz="2000" dirty="0"/>
              <a:t>To protect the identity of a confidential informer</a:t>
            </a:r>
          </a:p>
          <a:p>
            <a:endParaRPr lang="en-CA" sz="2000" dirty="0"/>
          </a:p>
          <a:p>
            <a:r>
              <a:rPr lang="en-CA" sz="2000" dirty="0"/>
              <a:t>If the ITO contains confidential informer information, you must follow a special process to redact and disclose the ITO . Do not proceed without the guidance and support of a qualified senior prosecutor. </a:t>
            </a:r>
          </a:p>
          <a:p>
            <a:endParaRPr lang="en-CA" sz="2000" dirty="0"/>
          </a:p>
          <a:p>
            <a:r>
              <a:rPr lang="en-CA" sz="2000" dirty="0"/>
              <a:t>You have an obligation to prevent the disclosure of any information that </a:t>
            </a:r>
            <a:r>
              <a:rPr lang="en-CA" sz="2000" b="1" dirty="0"/>
              <a:t>might tend to identify a confidential informer </a:t>
            </a:r>
            <a:r>
              <a:rPr lang="en-CA" sz="2000" dirty="0"/>
              <a:t>or even</a:t>
            </a:r>
            <a:r>
              <a:rPr lang="en-CA" sz="2000" b="1" dirty="0"/>
              <a:t> narrow the pool</a:t>
            </a:r>
            <a:r>
              <a:rPr lang="en-CA" sz="2000" dirty="0"/>
              <a:t>. </a:t>
            </a:r>
            <a:endParaRPr lang="en-CA" dirty="0"/>
          </a:p>
          <a:p>
            <a:pPr marL="0" indent="0">
              <a:buNone/>
            </a:pPr>
            <a:endParaRPr lang="en-CA" dirty="0"/>
          </a:p>
        </p:txBody>
      </p:sp>
      <p:sp>
        <p:nvSpPr>
          <p:cNvPr id="5" name="Slide Number Placeholder 13">
            <a:extLst>
              <a:ext uri="{FF2B5EF4-FFF2-40B4-BE49-F238E27FC236}">
                <a16:creationId xmlns:a16="http://schemas.microsoft.com/office/drawing/2014/main" id="{9D60C1CD-6E1E-4A9C-9A86-FAF343F517EA}"/>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25</a:t>
            </a:fld>
            <a:endParaRPr lang="en-US" dirty="0"/>
          </a:p>
        </p:txBody>
      </p:sp>
    </p:spTree>
    <p:extLst>
      <p:ext uri="{BB962C8B-B14F-4D97-AF65-F5344CB8AC3E}">
        <p14:creationId xmlns:p14="http://schemas.microsoft.com/office/powerpoint/2010/main" val="547900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CA1C6A-B48B-4F43-A845-714D32E75F3A}"/>
              </a:ext>
            </a:extLst>
          </p:cNvPr>
          <p:cNvSpPr>
            <a:spLocks noGrp="1"/>
          </p:cNvSpPr>
          <p:nvPr>
            <p:ph type="title"/>
          </p:nvPr>
        </p:nvSpPr>
        <p:spPr/>
        <p:txBody>
          <a:bodyPr/>
          <a:lstStyle/>
          <a:p>
            <a:r>
              <a:rPr lang="en-CA" sz="3600" dirty="0"/>
              <a:t>Info which “might tend to identify”</a:t>
            </a:r>
            <a:endParaRPr lang="en-CA" dirty="0"/>
          </a:p>
        </p:txBody>
      </p:sp>
      <p:graphicFrame>
        <p:nvGraphicFramePr>
          <p:cNvPr id="27" name="Table 27">
            <a:extLst>
              <a:ext uri="{FF2B5EF4-FFF2-40B4-BE49-F238E27FC236}">
                <a16:creationId xmlns:a16="http://schemas.microsoft.com/office/drawing/2014/main" id="{56299F84-402E-4415-92B5-07DA210CE61A}"/>
              </a:ext>
            </a:extLst>
          </p:cNvPr>
          <p:cNvGraphicFramePr>
            <a:graphicFrameLocks noGrp="1"/>
          </p:cNvGraphicFramePr>
          <p:nvPr>
            <p:ph idx="1"/>
            <p:extLst>
              <p:ext uri="{D42A27DB-BD31-4B8C-83A1-F6EECF244321}">
                <p14:modId xmlns:p14="http://schemas.microsoft.com/office/powerpoint/2010/main" val="417793860"/>
              </p:ext>
            </p:extLst>
          </p:nvPr>
        </p:nvGraphicFramePr>
        <p:xfrm>
          <a:off x="872105" y="2832100"/>
          <a:ext cx="10447790" cy="3337560"/>
        </p:xfrm>
        <a:graphic>
          <a:graphicData uri="http://schemas.openxmlformats.org/drawingml/2006/table">
            <a:tbl>
              <a:tblPr firstRow="1" bandRow="1">
                <a:tableStyleId>{5C22544A-7EE6-4342-B048-85BDC9FD1C3A}</a:tableStyleId>
              </a:tblPr>
              <a:tblGrid>
                <a:gridCol w="5223895">
                  <a:extLst>
                    <a:ext uri="{9D8B030D-6E8A-4147-A177-3AD203B41FA5}">
                      <a16:colId xmlns:a16="http://schemas.microsoft.com/office/drawing/2014/main" val="544963535"/>
                    </a:ext>
                  </a:extLst>
                </a:gridCol>
                <a:gridCol w="5223895">
                  <a:extLst>
                    <a:ext uri="{9D8B030D-6E8A-4147-A177-3AD203B41FA5}">
                      <a16:colId xmlns:a16="http://schemas.microsoft.com/office/drawing/2014/main" val="662724596"/>
                    </a:ext>
                  </a:extLst>
                </a:gridCol>
              </a:tblGrid>
              <a:tr h="370840">
                <a:tc>
                  <a:txBody>
                    <a:bodyPr/>
                    <a:lstStyle/>
                    <a:p>
                      <a:endParaRPr lang="en-CA"/>
                    </a:p>
                  </a:txBody>
                  <a:tcPr/>
                </a:tc>
                <a:tc>
                  <a:txBody>
                    <a:bodyPr/>
                    <a:lstStyle/>
                    <a:p>
                      <a:endParaRPr lang="en-CA"/>
                    </a:p>
                  </a:txBody>
                  <a:tcPr/>
                </a:tc>
                <a:extLst>
                  <a:ext uri="{0D108BD9-81ED-4DB2-BD59-A6C34878D82A}">
                    <a16:rowId xmlns:a16="http://schemas.microsoft.com/office/drawing/2014/main" val="3124442547"/>
                  </a:ext>
                </a:extLst>
              </a:tr>
              <a:tr h="370840">
                <a:tc>
                  <a:txBody>
                    <a:bodyPr/>
                    <a:lstStyle/>
                    <a:p>
                      <a:r>
                        <a:rPr lang="en-US" altLang="en-US" dirty="0">
                          <a:solidFill>
                            <a:srgbClr val="000000"/>
                          </a:solidFill>
                        </a:rPr>
                        <a:t>Age</a:t>
                      </a:r>
                      <a:endParaRPr lang="en-C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Dates, times and places of mtg with handler</a:t>
                      </a:r>
                      <a:endParaRPr lang="en-US" altLang="en-US" dirty="0"/>
                    </a:p>
                  </a:txBody>
                  <a:tcPr/>
                </a:tc>
                <a:extLst>
                  <a:ext uri="{0D108BD9-81ED-4DB2-BD59-A6C34878D82A}">
                    <a16:rowId xmlns:a16="http://schemas.microsoft.com/office/drawing/2014/main" val="3169822236"/>
                  </a:ext>
                </a:extLst>
              </a:tr>
              <a:tr h="370840">
                <a:tc>
                  <a:txBody>
                    <a:bodyPr/>
                    <a:lstStyle/>
                    <a:p>
                      <a:r>
                        <a:rPr lang="en-US" dirty="0"/>
                        <a:t>Gender</a:t>
                      </a:r>
                      <a:endParaRPr lang="en-C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Criminal convictions (or lack, or acquittals)</a:t>
                      </a:r>
                      <a:endParaRPr lang="en-US" altLang="en-US" dirty="0"/>
                    </a:p>
                  </a:txBody>
                  <a:tcPr/>
                </a:tc>
                <a:extLst>
                  <a:ext uri="{0D108BD9-81ED-4DB2-BD59-A6C34878D82A}">
                    <a16:rowId xmlns:a16="http://schemas.microsoft.com/office/drawing/2014/main" val="3784354779"/>
                  </a:ext>
                </a:extLst>
              </a:tr>
              <a:tr h="370840">
                <a:tc>
                  <a:txBody>
                    <a:bodyPr/>
                    <a:lstStyle/>
                    <a:p>
                      <a:r>
                        <a:rPr lang="en-US" dirty="0"/>
                        <a:t>Occupation</a:t>
                      </a:r>
                      <a:endParaRPr lang="en-C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On bail or other form of release</a:t>
                      </a:r>
                      <a:endParaRPr lang="en-US" altLang="en-US" dirty="0"/>
                    </a:p>
                  </a:txBody>
                  <a:tcPr/>
                </a:tc>
                <a:extLst>
                  <a:ext uri="{0D108BD9-81ED-4DB2-BD59-A6C34878D82A}">
                    <a16:rowId xmlns:a16="http://schemas.microsoft.com/office/drawing/2014/main" val="30145737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Socio-economic status</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Geographical areas frequented</a:t>
                      </a:r>
                      <a:endParaRPr lang="en-US" altLang="en-US" dirty="0"/>
                    </a:p>
                  </a:txBody>
                  <a:tcPr/>
                </a:tc>
                <a:extLst>
                  <a:ext uri="{0D108BD9-81ED-4DB2-BD59-A6C34878D82A}">
                    <a16:rowId xmlns:a16="http://schemas.microsoft.com/office/drawing/2014/main" val="393993429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Health-related issues</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Length of time in the community</a:t>
                      </a:r>
                      <a:endParaRPr lang="en-US" altLang="en-US" dirty="0"/>
                    </a:p>
                  </a:txBody>
                  <a:tcPr/>
                </a:tc>
                <a:extLst>
                  <a:ext uri="{0D108BD9-81ED-4DB2-BD59-A6C34878D82A}">
                    <a16:rowId xmlns:a16="http://schemas.microsoft.com/office/drawing/2014/main" val="216508431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Lifestyle choices</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Length of time as an informer</a:t>
                      </a:r>
                      <a:endParaRPr lang="en-US" altLang="en-US" dirty="0"/>
                    </a:p>
                  </a:txBody>
                  <a:tcPr/>
                </a:tc>
                <a:extLst>
                  <a:ext uri="{0D108BD9-81ED-4DB2-BD59-A6C34878D82A}">
                    <a16:rowId xmlns:a16="http://schemas.microsoft.com/office/drawing/2014/main" val="4255533931"/>
                  </a:ext>
                </a:extLst>
              </a:tr>
              <a:tr h="370840">
                <a:tc>
                  <a:txBody>
                    <a:bodyPr/>
                    <a:lstStyle/>
                    <a:p>
                      <a:r>
                        <a:rPr lang="en-US" altLang="en-US" dirty="0">
                          <a:solidFill>
                            <a:srgbClr val="000000"/>
                          </a:solidFill>
                        </a:rPr>
                        <a:t>Associates</a:t>
                      </a:r>
                      <a:endParaRPr lang="en-C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Motivation for providing information</a:t>
                      </a:r>
                      <a:endParaRPr lang="en-US" altLang="en-US" dirty="0"/>
                    </a:p>
                  </a:txBody>
                  <a:tcPr/>
                </a:tc>
                <a:extLst>
                  <a:ext uri="{0D108BD9-81ED-4DB2-BD59-A6C34878D82A}">
                    <a16:rowId xmlns:a16="http://schemas.microsoft.com/office/drawing/2014/main" val="29317811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Connection with the arrest of others</a:t>
                      </a:r>
                      <a:endParaRPr lang="en-US" altLang="en-US" dirty="0"/>
                    </a:p>
                  </a:txBody>
                  <a:tcPr/>
                </a:tc>
                <a:tc>
                  <a:txBody>
                    <a:bodyPr/>
                    <a:lstStyle/>
                    <a:p>
                      <a:endParaRPr lang="en-CA" dirty="0"/>
                    </a:p>
                  </a:txBody>
                  <a:tcPr/>
                </a:tc>
                <a:extLst>
                  <a:ext uri="{0D108BD9-81ED-4DB2-BD59-A6C34878D82A}">
                    <a16:rowId xmlns:a16="http://schemas.microsoft.com/office/drawing/2014/main" val="637009754"/>
                  </a:ext>
                </a:extLst>
              </a:tr>
            </a:tbl>
          </a:graphicData>
        </a:graphic>
      </p:graphicFrame>
      <p:sp>
        <p:nvSpPr>
          <p:cNvPr id="63" name="Slide Number Placeholder 2">
            <a:extLst>
              <a:ext uri="{FF2B5EF4-FFF2-40B4-BE49-F238E27FC236}">
                <a16:creationId xmlns:a16="http://schemas.microsoft.com/office/drawing/2014/main" id="{17FC6AC4-4855-4CE3-A3B1-FF4686AAE78A}"/>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26</a:t>
            </a:fld>
            <a:endParaRPr lang="en-US" dirty="0"/>
          </a:p>
        </p:txBody>
      </p:sp>
    </p:spTree>
    <p:extLst>
      <p:ext uri="{BB962C8B-B14F-4D97-AF65-F5344CB8AC3E}">
        <p14:creationId xmlns:p14="http://schemas.microsoft.com/office/powerpoint/2010/main" val="231007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Case Management in a SW case</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383761"/>
            <a:ext cx="10515600" cy="1614498"/>
          </a:xfrm>
        </p:spPr>
        <p:txBody>
          <a:bodyPr>
            <a:noAutofit/>
          </a:bodyPr>
          <a:lstStyle/>
          <a:p>
            <a:pPr>
              <a:lnSpc>
                <a:spcPct val="115000"/>
              </a:lnSpc>
              <a:spcAft>
                <a:spcPts val="1000"/>
              </a:spcAft>
            </a:pPr>
            <a:r>
              <a:rPr lang="en-CA" sz="2400" dirty="0">
                <a:effectLst/>
                <a:ea typeface="Arial" panose="020B0604020202020204" pitchFamily="34" charset="0"/>
                <a:cs typeface="Arial" panose="020B0604020202020204" pitchFamily="34" charset="0"/>
              </a:rPr>
              <a:t>The good </a:t>
            </a:r>
            <a:r>
              <a:rPr lang="en-CA" sz="2400" dirty="0">
                <a:ea typeface="Arial" panose="020B0604020202020204" pitchFamily="34" charset="0"/>
                <a:cs typeface="Arial" panose="020B0604020202020204" pitchFamily="34" charset="0"/>
              </a:rPr>
              <a:t>news – </a:t>
            </a:r>
            <a:r>
              <a:rPr lang="en-CA" sz="2400" dirty="0">
                <a:effectLst/>
                <a:ea typeface="Arial" panose="020B0604020202020204" pitchFamily="34" charset="0"/>
                <a:cs typeface="Arial" panose="020B0604020202020204" pitchFamily="34" charset="0"/>
              </a:rPr>
              <a:t>The police must have found something juicy!</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The bad news – You are now thrown into a new area of law with its own procedures, jurisprudence, and </a:t>
            </a:r>
            <a:r>
              <a:rPr lang="en-CA" sz="2400" b="1" dirty="0">
                <a:effectLst/>
                <a:ea typeface="Arial" panose="020B0604020202020204" pitchFamily="34" charset="0"/>
                <a:cs typeface="Arial" panose="020B0604020202020204" pitchFamily="34" charset="0"/>
              </a:rPr>
              <a:t>language</a:t>
            </a:r>
            <a:r>
              <a:rPr lang="en-CA" sz="2400" dirty="0">
                <a:effectLst/>
                <a:ea typeface="Arial" panose="020B0604020202020204" pitchFamily="34" charset="0"/>
                <a:cs typeface="Arial" panose="020B0604020202020204" pitchFamily="34" charset="0"/>
              </a:rPr>
              <a:t>. For example:</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3D2586FE-7C7E-40C3-8B2E-2BDC1C0DED3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27</a:t>
            </a:fld>
            <a:endParaRPr lang="en-US" dirty="0"/>
          </a:p>
        </p:txBody>
      </p:sp>
      <p:sp>
        <p:nvSpPr>
          <p:cNvPr id="6" name="TextBox 5">
            <a:extLst>
              <a:ext uri="{FF2B5EF4-FFF2-40B4-BE49-F238E27FC236}">
                <a16:creationId xmlns:a16="http://schemas.microsoft.com/office/drawing/2014/main" id="{DCED114C-1404-4E39-9134-BA10051E181E}"/>
              </a:ext>
            </a:extLst>
          </p:cNvPr>
          <p:cNvSpPr txBox="1"/>
          <p:nvPr/>
        </p:nvSpPr>
        <p:spPr>
          <a:xfrm>
            <a:off x="200913" y="4856938"/>
            <a:ext cx="5741893" cy="461665"/>
          </a:xfrm>
          <a:prstGeom prst="rect">
            <a:avLst/>
          </a:prstGeom>
          <a:noFill/>
        </p:spPr>
        <p:txBody>
          <a:bodyPr wrap="square" rtlCol="0">
            <a:spAutoFit/>
          </a:bodyPr>
          <a:lstStyle/>
          <a:p>
            <a:pPr algn="ctr"/>
            <a:r>
              <a:rPr lang="en-US" sz="2400" dirty="0">
                <a:latin typeface="Cooper Black" panose="0208090404030B020404" pitchFamily="18" charset="0"/>
              </a:rPr>
              <a:t>Facial validity vs. sub-facial validity</a:t>
            </a:r>
            <a:endParaRPr lang="en-CA" sz="2400" dirty="0">
              <a:latin typeface="Cooper Black" panose="0208090404030B020404" pitchFamily="18" charset="0"/>
            </a:endParaRPr>
          </a:p>
        </p:txBody>
      </p:sp>
      <p:sp>
        <p:nvSpPr>
          <p:cNvPr id="7" name="TextBox 6">
            <a:extLst>
              <a:ext uri="{FF2B5EF4-FFF2-40B4-BE49-F238E27FC236}">
                <a16:creationId xmlns:a16="http://schemas.microsoft.com/office/drawing/2014/main" id="{FE6571FE-17D0-460A-AC97-151C39BD37A2}"/>
              </a:ext>
            </a:extLst>
          </p:cNvPr>
          <p:cNvSpPr txBox="1"/>
          <p:nvPr/>
        </p:nvSpPr>
        <p:spPr>
          <a:xfrm rot="1348882">
            <a:off x="8624612" y="4718240"/>
            <a:ext cx="3653116" cy="461665"/>
          </a:xfrm>
          <a:prstGeom prst="rect">
            <a:avLst/>
          </a:prstGeom>
          <a:noFill/>
        </p:spPr>
        <p:txBody>
          <a:bodyPr wrap="square" rtlCol="0">
            <a:spAutoFit/>
          </a:bodyPr>
          <a:lstStyle/>
          <a:p>
            <a:pPr algn="ctr"/>
            <a:r>
              <a:rPr lang="en-US" sz="2400" b="1" dirty="0" err="1">
                <a:latin typeface="Arial" panose="020B0604020202020204" pitchFamily="34" charset="0"/>
                <a:cs typeface="Arial" panose="020B0604020202020204" pitchFamily="34" charset="0"/>
              </a:rPr>
              <a:t>Garofoli</a:t>
            </a:r>
            <a:r>
              <a:rPr lang="en-US" sz="2400" b="1" dirty="0">
                <a:latin typeface="Arial" panose="020B0604020202020204" pitchFamily="34" charset="0"/>
                <a:cs typeface="Arial" panose="020B0604020202020204" pitchFamily="34" charset="0"/>
              </a:rPr>
              <a:t> application</a:t>
            </a:r>
            <a:endParaRPr lang="en-CA" sz="24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33A938F-C0AA-422D-BF5E-249738DFDB47}"/>
              </a:ext>
            </a:extLst>
          </p:cNvPr>
          <p:cNvSpPr txBox="1"/>
          <p:nvPr/>
        </p:nvSpPr>
        <p:spPr>
          <a:xfrm rot="20741666">
            <a:off x="201312" y="5762776"/>
            <a:ext cx="3653116"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Dawson application</a:t>
            </a:r>
            <a:endParaRPr lang="en-CA" sz="24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E8AC7D7-7A5D-4A0D-8790-68E3BDFFE492}"/>
              </a:ext>
            </a:extLst>
          </p:cNvPr>
          <p:cNvSpPr txBox="1"/>
          <p:nvPr/>
        </p:nvSpPr>
        <p:spPr>
          <a:xfrm>
            <a:off x="4045771" y="5757150"/>
            <a:ext cx="3653116" cy="830997"/>
          </a:xfrm>
          <a:prstGeom prst="rect">
            <a:avLst/>
          </a:prstGeom>
          <a:solidFill>
            <a:schemeClr val="tx1"/>
          </a:solidFill>
        </p:spPr>
        <p:txBody>
          <a:bodyPr wrap="square" rtlCol="0">
            <a:spAutoFit/>
          </a:bodyPr>
          <a:lstStyle/>
          <a:p>
            <a:pPr algn="ctr"/>
            <a:r>
              <a:rPr lang="en-CA" sz="2400" b="1" dirty="0">
                <a:solidFill>
                  <a:schemeClr val="bg1"/>
                </a:solidFill>
                <a:effectLst/>
                <a:ea typeface="Arial" panose="020B0604020202020204" pitchFamily="34" charset="0"/>
                <a:cs typeface="Arial" panose="020B0604020202020204" pitchFamily="34" charset="0"/>
              </a:rPr>
              <a:t>Cross-examination </a:t>
            </a:r>
          </a:p>
          <a:p>
            <a:pPr algn="ctr"/>
            <a:r>
              <a:rPr lang="en-CA" sz="2400" b="1" dirty="0">
                <a:solidFill>
                  <a:schemeClr val="bg1"/>
                </a:solidFill>
                <a:effectLst/>
                <a:ea typeface="Arial" panose="020B0604020202020204" pitchFamily="34" charset="0"/>
                <a:cs typeface="Arial" panose="020B0604020202020204" pitchFamily="34" charset="0"/>
              </a:rPr>
              <a:t>of the affiant </a:t>
            </a:r>
            <a:endParaRPr lang="en-CA" sz="24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78E37BC-4BDA-4016-8DF8-CF2F7BC8AF26}"/>
              </a:ext>
            </a:extLst>
          </p:cNvPr>
          <p:cNvSpPr txBox="1"/>
          <p:nvPr/>
        </p:nvSpPr>
        <p:spPr>
          <a:xfrm>
            <a:off x="8661400" y="5766248"/>
            <a:ext cx="3350597" cy="769441"/>
          </a:xfrm>
          <a:prstGeom prst="rect">
            <a:avLst/>
          </a:prstGeom>
          <a:noFill/>
        </p:spPr>
        <p:txBody>
          <a:bodyPr wrap="none" rtlCol="0">
            <a:spAutoFit/>
          </a:bodyPr>
          <a:lstStyle/>
          <a:p>
            <a:r>
              <a:rPr lang="en-CA" sz="4400" dirty="0">
                <a:effectLst/>
                <a:latin typeface="Times New Roman" panose="02020603050405020304" pitchFamily="18" charset="0"/>
                <a:ea typeface="Arial" panose="020B0604020202020204" pitchFamily="34" charset="0"/>
                <a:cs typeface="Times New Roman" panose="02020603050405020304" pitchFamily="18" charset="0"/>
              </a:rPr>
              <a:t>Amplification</a:t>
            </a:r>
            <a:endParaRPr lang="en-CA" sz="44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6E7492F-8E91-4FF6-8CAA-8349DCD26484}"/>
              </a:ext>
            </a:extLst>
          </p:cNvPr>
          <p:cNvSpPr txBox="1"/>
          <p:nvPr/>
        </p:nvSpPr>
        <p:spPr>
          <a:xfrm>
            <a:off x="6304915" y="4701388"/>
            <a:ext cx="2787943" cy="1107996"/>
          </a:xfrm>
          <a:prstGeom prst="rect">
            <a:avLst/>
          </a:prstGeom>
          <a:noFill/>
        </p:spPr>
        <p:txBody>
          <a:bodyPr wrap="none" rtlCol="0">
            <a:spAutoFit/>
          </a:bodyPr>
          <a:lstStyle/>
          <a:p>
            <a:r>
              <a:rPr lang="en-CA" sz="4800" dirty="0">
                <a:effectLst/>
                <a:latin typeface="Abadi" panose="020B0604020104020204" pitchFamily="34" charset="0"/>
                <a:ea typeface="Arial" panose="020B0604020202020204" pitchFamily="34" charset="0"/>
                <a:cs typeface="Arial" panose="020B0604020202020204" pitchFamily="34" charset="0"/>
              </a:rPr>
              <a:t>“Step Six”</a:t>
            </a:r>
            <a:endParaRPr lang="en-CA" sz="4800" dirty="0">
              <a:effectLst/>
              <a:latin typeface="Abadi" panose="020B0604020104020204" pitchFamily="34" charset="0"/>
              <a:ea typeface="Arial" panose="020B0604020202020204" pitchFamily="34" charset="0"/>
              <a:cs typeface="Times New Roman" panose="02020603050405020304" pitchFamily="18" charset="0"/>
            </a:endParaRPr>
          </a:p>
          <a:p>
            <a:endParaRPr lang="en-CA" dirty="0"/>
          </a:p>
        </p:txBody>
      </p:sp>
      <p:sp>
        <p:nvSpPr>
          <p:cNvPr id="13" name="TextBox 12">
            <a:extLst>
              <a:ext uri="{FF2B5EF4-FFF2-40B4-BE49-F238E27FC236}">
                <a16:creationId xmlns:a16="http://schemas.microsoft.com/office/drawing/2014/main" id="{14AE51EE-7C6E-4770-B78D-726CCF93A03F}"/>
              </a:ext>
            </a:extLst>
          </p:cNvPr>
          <p:cNvSpPr txBox="1"/>
          <p:nvPr/>
        </p:nvSpPr>
        <p:spPr>
          <a:xfrm>
            <a:off x="3609600" y="4089314"/>
            <a:ext cx="3068469" cy="646331"/>
          </a:xfrm>
          <a:prstGeom prst="rect">
            <a:avLst/>
          </a:prstGeom>
          <a:noFill/>
        </p:spPr>
        <p:txBody>
          <a:bodyPr wrap="none" rtlCol="0">
            <a:spAutoFit/>
          </a:bodyPr>
          <a:lstStyle/>
          <a:p>
            <a:r>
              <a:rPr lang="en-US" sz="3600" dirty="0">
                <a:latin typeface="Showcard Gothic" panose="04020904020102020604" pitchFamily="82" charset="0"/>
              </a:rPr>
              <a:t>Sub-affiant</a:t>
            </a:r>
            <a:endParaRPr lang="en-CA" sz="3600" dirty="0">
              <a:latin typeface="Showcard Gothic" panose="04020904020102020604" pitchFamily="82" charset="0"/>
            </a:endParaRPr>
          </a:p>
        </p:txBody>
      </p:sp>
    </p:spTree>
    <p:extLst>
      <p:ext uri="{BB962C8B-B14F-4D97-AF65-F5344CB8AC3E}">
        <p14:creationId xmlns:p14="http://schemas.microsoft.com/office/powerpoint/2010/main" val="330799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The Starting Point</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460621"/>
            <a:ext cx="10515600" cy="4397380"/>
          </a:xfrm>
        </p:spPr>
        <p:txBody>
          <a:bodyPr>
            <a:noAutofit/>
          </a:bodyPr>
          <a:lstStyle/>
          <a:p>
            <a:pPr>
              <a:lnSpc>
                <a:spcPct val="115000"/>
              </a:lnSpc>
              <a:spcAft>
                <a:spcPts val="1000"/>
              </a:spcAft>
            </a:pPr>
            <a:r>
              <a:rPr lang="en-CA" sz="2400" dirty="0">
                <a:effectLst/>
                <a:ea typeface="Arial" panose="020B0604020202020204" pitchFamily="34" charset="0"/>
                <a:cs typeface="Arial" panose="020B0604020202020204" pitchFamily="34" charset="0"/>
              </a:rPr>
              <a:t>Search warrants and production orders are presumptively valid. A search authorized by warrant is presumptively reasonable.</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Until and unless a search warrant is challenged in a </a:t>
            </a:r>
            <a:r>
              <a:rPr lang="en-CA" sz="2400" i="1" dirty="0">
                <a:effectLst/>
                <a:ea typeface="Arial" panose="020B0604020202020204" pitchFamily="34" charset="0"/>
                <a:cs typeface="Arial" panose="020B0604020202020204" pitchFamily="34" charset="0"/>
              </a:rPr>
              <a:t>Charter </a:t>
            </a:r>
            <a:r>
              <a:rPr lang="en-CA" sz="2400" dirty="0">
                <a:effectLst/>
                <a:ea typeface="Arial" panose="020B0604020202020204" pitchFamily="34" charset="0"/>
                <a:cs typeface="Arial" panose="020B0604020202020204" pitchFamily="34" charset="0"/>
              </a:rPr>
              <a:t>application, we must rely on the presumptive validity of the warrant and the presumptive reasonableness of the search.</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BF1E6D96-E0B8-40E0-8BF8-6B40F60B3F9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28</a:t>
            </a:fld>
            <a:endParaRPr lang="en-US" dirty="0"/>
          </a:p>
        </p:txBody>
      </p:sp>
    </p:spTree>
    <p:extLst>
      <p:ext uri="{BB962C8B-B14F-4D97-AF65-F5344CB8AC3E}">
        <p14:creationId xmlns:p14="http://schemas.microsoft.com/office/powerpoint/2010/main" val="429196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CPTs and JPTs – Best practices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378074"/>
            <a:ext cx="10515600" cy="4184197"/>
          </a:xfrm>
        </p:spPr>
        <p:txBody>
          <a:bodyPr>
            <a:noAutofit/>
          </a:bodyPr>
          <a:lstStyle/>
          <a:p>
            <a:pPr>
              <a:lnSpc>
                <a:spcPct val="115000"/>
              </a:lnSpc>
              <a:spcAft>
                <a:spcPts val="1000"/>
              </a:spcAft>
            </a:pPr>
            <a:r>
              <a:rPr lang="en-CA" sz="2400" dirty="0">
                <a:effectLst/>
                <a:ea typeface="Arial" panose="020B0604020202020204" pitchFamily="34" charset="0"/>
                <a:cs typeface="Arial" panose="020B0604020202020204" pitchFamily="34" charset="0"/>
              </a:rPr>
              <a:t>As a general rule: Consent to nothing, concede nothing.</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 Insist on specifics and ask defence to clarify their position. What application(s) will be brought and on what grounds?</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 Insist on timelines that are fair to you, the affiant (where applicable), and the judge.</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 Insist on scheduling a trial as soon as possible. Address valid disclosure requests promptly but do not allow minor outstanding disclosure items to delay the scheduling of the trial.</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92FE77C2-14BB-4698-A239-1F09A73C183A}"/>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29</a:t>
            </a:fld>
            <a:endParaRPr lang="en-US" dirty="0"/>
          </a:p>
        </p:txBody>
      </p:sp>
    </p:spTree>
    <p:extLst>
      <p:ext uri="{BB962C8B-B14F-4D97-AF65-F5344CB8AC3E}">
        <p14:creationId xmlns:p14="http://schemas.microsoft.com/office/powerpoint/2010/main" val="63574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D0D3-9E78-43DE-BB91-3D3AFE14FB28}"/>
              </a:ext>
            </a:extLst>
          </p:cNvPr>
          <p:cNvSpPr>
            <a:spLocks noGrp="1"/>
          </p:cNvSpPr>
          <p:nvPr>
            <p:ph type="title"/>
          </p:nvPr>
        </p:nvSpPr>
        <p:spPr>
          <a:xfrm>
            <a:off x="1155700" y="901096"/>
            <a:ext cx="4374989" cy="706964"/>
          </a:xfrm>
        </p:spPr>
        <p:txBody>
          <a:bodyPr/>
          <a:lstStyle/>
          <a:p>
            <a:r>
              <a:rPr lang="en-US" dirty="0"/>
              <a:t>CPD Accreditation</a:t>
            </a:r>
            <a:endParaRPr lang="en-CA" dirty="0"/>
          </a:p>
        </p:txBody>
      </p:sp>
      <p:graphicFrame>
        <p:nvGraphicFramePr>
          <p:cNvPr id="4" name="Content Placeholder 3">
            <a:extLst>
              <a:ext uri="{FF2B5EF4-FFF2-40B4-BE49-F238E27FC236}">
                <a16:creationId xmlns:a16="http://schemas.microsoft.com/office/drawing/2014/main" id="{3C84C3D1-E528-4C6C-A97F-B01B7F3C85ED}"/>
              </a:ext>
            </a:extLst>
          </p:cNvPr>
          <p:cNvGraphicFramePr>
            <a:graphicFrameLocks noGrp="1"/>
          </p:cNvGraphicFramePr>
          <p:nvPr>
            <p:ph idx="1"/>
            <p:extLst>
              <p:ext uri="{D42A27DB-BD31-4B8C-83A1-F6EECF244321}">
                <p14:modId xmlns:p14="http://schemas.microsoft.com/office/powerpoint/2010/main" val="3678246189"/>
              </p:ext>
            </p:extLst>
          </p:nvPr>
        </p:nvGraphicFramePr>
        <p:xfrm>
          <a:off x="1155700" y="2603500"/>
          <a:ext cx="8824914" cy="4211320"/>
        </p:xfrm>
        <a:graphic>
          <a:graphicData uri="http://schemas.openxmlformats.org/drawingml/2006/table">
            <a:tbl>
              <a:tblPr firstRow="1" bandRow="1">
                <a:tableStyleId>{5C22544A-7EE6-4342-B048-85BDC9FD1C3A}</a:tableStyleId>
              </a:tblPr>
              <a:tblGrid>
                <a:gridCol w="4522086">
                  <a:extLst>
                    <a:ext uri="{9D8B030D-6E8A-4147-A177-3AD203B41FA5}">
                      <a16:colId xmlns:a16="http://schemas.microsoft.com/office/drawing/2014/main" val="3781513770"/>
                    </a:ext>
                  </a:extLst>
                </a:gridCol>
                <a:gridCol w="2083981">
                  <a:extLst>
                    <a:ext uri="{9D8B030D-6E8A-4147-A177-3AD203B41FA5}">
                      <a16:colId xmlns:a16="http://schemas.microsoft.com/office/drawing/2014/main" val="321764251"/>
                    </a:ext>
                  </a:extLst>
                </a:gridCol>
                <a:gridCol w="2218847">
                  <a:extLst>
                    <a:ext uri="{9D8B030D-6E8A-4147-A177-3AD203B41FA5}">
                      <a16:colId xmlns:a16="http://schemas.microsoft.com/office/drawing/2014/main" val="1632578137"/>
                    </a:ext>
                  </a:extLst>
                </a:gridCol>
              </a:tblGrid>
              <a:tr h="370840">
                <a:tc>
                  <a:txBody>
                    <a:bodyPr/>
                    <a:lstStyle/>
                    <a:p>
                      <a:r>
                        <a:rPr lang="en-US" dirty="0"/>
                        <a:t>Topic</a:t>
                      </a:r>
                      <a:endParaRPr lang="en-CA" dirty="0"/>
                    </a:p>
                  </a:txBody>
                  <a:tcPr/>
                </a:tc>
                <a:tc>
                  <a:txBody>
                    <a:bodyPr/>
                    <a:lstStyle/>
                    <a:p>
                      <a:r>
                        <a:rPr lang="en-US" dirty="0"/>
                        <a:t>Substantive</a:t>
                      </a:r>
                      <a:endParaRPr lang="en-CA" dirty="0"/>
                    </a:p>
                  </a:txBody>
                  <a:tcPr/>
                </a:tc>
                <a:tc>
                  <a:txBody>
                    <a:bodyPr/>
                    <a:lstStyle/>
                    <a:p>
                      <a:r>
                        <a:rPr lang="en-US" dirty="0"/>
                        <a:t>Professionalism</a:t>
                      </a:r>
                      <a:endParaRPr lang="en-CA" dirty="0"/>
                    </a:p>
                  </a:txBody>
                  <a:tcPr/>
                </a:tc>
                <a:extLst>
                  <a:ext uri="{0D108BD9-81ED-4DB2-BD59-A6C34878D82A}">
                    <a16:rowId xmlns:a16="http://schemas.microsoft.com/office/drawing/2014/main" val="1272829735"/>
                  </a:ext>
                </a:extLst>
              </a:tr>
              <a:tr h="370840">
                <a:tc>
                  <a:txBody>
                    <a:bodyPr/>
                    <a:lstStyle/>
                    <a:p>
                      <a:r>
                        <a:rPr lang="en-US" dirty="0"/>
                        <a:t>Section 8</a:t>
                      </a:r>
                    </a:p>
                    <a:p>
                      <a:pPr marL="285750" indent="-285750">
                        <a:buFont typeface="Courier New" panose="02070309020205020404" pitchFamily="49" charset="0"/>
                        <a:buChar char="o"/>
                      </a:pPr>
                      <a:r>
                        <a:rPr lang="en-US" dirty="0"/>
                        <a:t>Issues regarding REP</a:t>
                      </a:r>
                    </a:p>
                    <a:p>
                      <a:pPr marL="285750" indent="-285750">
                        <a:buFont typeface="Courier New" panose="02070309020205020404" pitchFamily="49" charset="0"/>
                        <a:buChar char="o"/>
                      </a:pPr>
                      <a:r>
                        <a:rPr lang="en-US" dirty="0"/>
                        <a:t>Types of warrants and orders</a:t>
                      </a:r>
                    </a:p>
                    <a:p>
                      <a:pPr marL="285750" indent="-285750">
                        <a:buFont typeface="Courier New" panose="02070309020205020404" pitchFamily="49" charset="0"/>
                        <a:buChar char="o"/>
                      </a:pPr>
                      <a:r>
                        <a:rPr lang="en-US" dirty="0"/>
                        <a:t>Assessing their strength</a:t>
                      </a:r>
                      <a:endParaRPr lang="en-CA" dirty="0"/>
                    </a:p>
                    <a:p>
                      <a:pPr marL="0" indent="0">
                        <a:buFontTx/>
                        <a:buNone/>
                      </a:pPr>
                      <a:endParaRPr lang="en-CA" dirty="0"/>
                    </a:p>
                  </a:txBody>
                  <a:tcPr/>
                </a:tc>
                <a:tc>
                  <a:txBody>
                    <a:bodyPr/>
                    <a:lstStyle/>
                    <a:p>
                      <a:r>
                        <a:rPr lang="en-CA" dirty="0"/>
                        <a:t>0 h 30 m</a:t>
                      </a:r>
                    </a:p>
                  </a:txBody>
                  <a:tcPr/>
                </a:tc>
                <a:tc>
                  <a:txBody>
                    <a:bodyPr/>
                    <a:lstStyle/>
                    <a:p>
                      <a:r>
                        <a:rPr lang="en-CA" dirty="0"/>
                        <a:t>0 h 0 m</a:t>
                      </a:r>
                    </a:p>
                  </a:txBody>
                  <a:tcPr/>
                </a:tc>
                <a:extLst>
                  <a:ext uri="{0D108BD9-81ED-4DB2-BD59-A6C34878D82A}">
                    <a16:rowId xmlns:a16="http://schemas.microsoft.com/office/drawing/2014/main" val="860895965"/>
                  </a:ext>
                </a:extLst>
              </a:tr>
              <a:tr h="370840">
                <a:tc>
                  <a:txBody>
                    <a:bodyPr/>
                    <a:lstStyle/>
                    <a:p>
                      <a:r>
                        <a:rPr lang="en-US" dirty="0"/>
                        <a:t>Practical Advice &amp; Scenarios</a:t>
                      </a:r>
                    </a:p>
                    <a:p>
                      <a:pPr marL="285750" indent="-285750">
                        <a:buFont typeface="Courier New" panose="02070309020205020404" pitchFamily="49" charset="0"/>
                        <a:buChar char="o"/>
                      </a:pPr>
                      <a:r>
                        <a:rPr lang="en-US" dirty="0"/>
                        <a:t>Role of Case Management Crown</a:t>
                      </a:r>
                    </a:p>
                    <a:p>
                      <a:pPr marL="285750" indent="-285750">
                        <a:buFont typeface="Courier New" panose="02070309020205020404" pitchFamily="49" charset="0"/>
                        <a:buChar char="o"/>
                      </a:pPr>
                      <a:r>
                        <a:rPr lang="en-US" dirty="0"/>
                        <a:t>Obligation to make disclosure</a:t>
                      </a:r>
                    </a:p>
                    <a:p>
                      <a:pPr marL="285750" indent="-285750">
                        <a:buFont typeface="Courier New" panose="02070309020205020404" pitchFamily="49" charset="0"/>
                        <a:buChar char="o"/>
                      </a:pPr>
                      <a:r>
                        <a:rPr lang="en-US" dirty="0"/>
                        <a:t>Obligation to protect privileged information</a:t>
                      </a:r>
                    </a:p>
                    <a:p>
                      <a:pPr marL="0" indent="0">
                        <a:buFontTx/>
                        <a:buNone/>
                      </a:pPr>
                      <a:endParaRPr lang="en-CA" dirty="0"/>
                    </a:p>
                  </a:txBody>
                  <a:tcPr/>
                </a:tc>
                <a:tc>
                  <a:txBody>
                    <a:bodyPr/>
                    <a:lstStyle/>
                    <a:p>
                      <a:r>
                        <a:rPr lang="en-US" dirty="0"/>
                        <a:t>0 h 0 m</a:t>
                      </a:r>
                      <a:endParaRPr lang="en-CA" dirty="0"/>
                    </a:p>
                  </a:txBody>
                  <a:tcPr/>
                </a:tc>
                <a:tc>
                  <a:txBody>
                    <a:bodyPr/>
                    <a:lstStyle/>
                    <a:p>
                      <a:r>
                        <a:rPr lang="en-US" dirty="0"/>
                        <a:t>0 h 30 m</a:t>
                      </a:r>
                      <a:endParaRPr lang="en-CA" dirty="0"/>
                    </a:p>
                  </a:txBody>
                  <a:tcPr/>
                </a:tc>
                <a:extLst>
                  <a:ext uri="{0D108BD9-81ED-4DB2-BD59-A6C34878D82A}">
                    <a16:rowId xmlns:a16="http://schemas.microsoft.com/office/drawing/2014/main" val="3188835363"/>
                  </a:ext>
                </a:extLst>
              </a:tr>
              <a:tr h="370840">
                <a:tc>
                  <a:txBody>
                    <a:bodyPr/>
                    <a:lstStyle/>
                    <a:p>
                      <a:r>
                        <a:rPr lang="en-US" b="1" dirty="0"/>
                        <a:t>TOTAL</a:t>
                      </a:r>
                    </a:p>
                    <a:p>
                      <a:endParaRPr lang="en-CA" b="1" dirty="0"/>
                    </a:p>
                  </a:txBody>
                  <a:tcPr/>
                </a:tc>
                <a:tc>
                  <a:txBody>
                    <a:bodyPr/>
                    <a:lstStyle/>
                    <a:p>
                      <a:r>
                        <a:rPr lang="en-US" b="1" dirty="0"/>
                        <a:t>0 h 30 m</a:t>
                      </a:r>
                      <a:endParaRPr lang="en-CA" b="1" dirty="0"/>
                    </a:p>
                  </a:txBody>
                  <a:tcPr/>
                </a:tc>
                <a:tc>
                  <a:txBody>
                    <a:bodyPr/>
                    <a:lstStyle/>
                    <a:p>
                      <a:r>
                        <a:rPr lang="en-US" b="1" dirty="0"/>
                        <a:t>0 h 30 m</a:t>
                      </a:r>
                      <a:endParaRPr lang="en-CA" b="1" dirty="0"/>
                    </a:p>
                  </a:txBody>
                  <a:tcPr/>
                </a:tc>
                <a:extLst>
                  <a:ext uri="{0D108BD9-81ED-4DB2-BD59-A6C34878D82A}">
                    <a16:rowId xmlns:a16="http://schemas.microsoft.com/office/drawing/2014/main" val="1247602710"/>
                  </a:ext>
                </a:extLst>
              </a:tr>
            </a:tbl>
          </a:graphicData>
        </a:graphic>
      </p:graphicFrame>
      <p:sp>
        <p:nvSpPr>
          <p:cNvPr id="5" name="Slide Number Placeholder 13">
            <a:extLst>
              <a:ext uri="{FF2B5EF4-FFF2-40B4-BE49-F238E27FC236}">
                <a16:creationId xmlns:a16="http://schemas.microsoft.com/office/drawing/2014/main" id="{69A57C5B-6018-4FF8-B73A-97D89D9AD76E}"/>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a:t>
            </a:fld>
            <a:endParaRPr lang="en-US" dirty="0"/>
          </a:p>
        </p:txBody>
      </p:sp>
    </p:spTree>
    <p:extLst>
      <p:ext uri="{BB962C8B-B14F-4D97-AF65-F5344CB8AC3E}">
        <p14:creationId xmlns:p14="http://schemas.microsoft.com/office/powerpoint/2010/main" val="1608859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154955" y="973668"/>
            <a:ext cx="6465046" cy="706964"/>
          </a:xfrm>
        </p:spPr>
        <p:txBody>
          <a:bodyPr/>
          <a:lstStyle/>
          <a:p>
            <a:r>
              <a:rPr lang="en-US" dirty="0"/>
              <a:t>Scenario #1 – JPT Context</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990600" y="2402811"/>
            <a:ext cx="10515600" cy="4321839"/>
          </a:xfrm>
        </p:spPr>
        <p:txBody>
          <a:bodyPr>
            <a:noAutofit/>
          </a:bodyPr>
          <a:lstStyle/>
          <a:p>
            <a:pPr>
              <a:lnSpc>
                <a:spcPct val="115000"/>
              </a:lnSpc>
              <a:spcAft>
                <a:spcPts val="1000"/>
              </a:spcAft>
            </a:pPr>
            <a:r>
              <a:rPr lang="en-CA" sz="2800" dirty="0">
                <a:effectLst/>
                <a:ea typeface="Arial" panose="020B0604020202020204" pitchFamily="34" charset="0"/>
                <a:cs typeface="Arial" panose="020B0604020202020204" pitchFamily="34" charset="0"/>
              </a:rPr>
              <a:t>You are conducting a JPT on a case where defence says she will bring a “</a:t>
            </a:r>
            <a:r>
              <a:rPr lang="en-CA" sz="2800" i="1" dirty="0" err="1">
                <a:effectLst/>
                <a:ea typeface="Arial" panose="020B0604020202020204" pitchFamily="34" charset="0"/>
                <a:cs typeface="Arial" panose="020B0604020202020204" pitchFamily="34" charset="0"/>
              </a:rPr>
              <a:t>Garofoli</a:t>
            </a:r>
            <a:r>
              <a:rPr lang="en-CA" sz="2800" i="1" dirty="0">
                <a:effectLst/>
                <a:ea typeface="Arial" panose="020B0604020202020204" pitchFamily="34" charset="0"/>
                <a:cs typeface="Arial" panose="020B0604020202020204" pitchFamily="34" charset="0"/>
              </a:rPr>
              <a:t> </a:t>
            </a:r>
            <a:r>
              <a:rPr lang="en-CA" sz="2800" dirty="0">
                <a:effectLst/>
                <a:ea typeface="Arial" panose="020B0604020202020204" pitchFamily="34" charset="0"/>
                <a:cs typeface="Arial" panose="020B0604020202020204" pitchFamily="34" charset="0"/>
              </a:rPr>
              <a:t>application.” </a:t>
            </a:r>
          </a:p>
          <a:p>
            <a:pPr>
              <a:lnSpc>
                <a:spcPct val="115000"/>
              </a:lnSpc>
              <a:spcAft>
                <a:spcPts val="1000"/>
              </a:spcAft>
            </a:pPr>
            <a:r>
              <a:rPr lang="en-CA" sz="2800" dirty="0">
                <a:effectLst/>
                <a:ea typeface="Arial" panose="020B0604020202020204" pitchFamily="34" charset="0"/>
                <a:cs typeface="Arial" panose="020B0604020202020204" pitchFamily="34" charset="0"/>
              </a:rPr>
              <a:t>The defence lawyer is very senior and the judge is very experienced. </a:t>
            </a:r>
          </a:p>
          <a:p>
            <a:pPr>
              <a:lnSpc>
                <a:spcPct val="115000"/>
              </a:lnSpc>
              <a:spcAft>
                <a:spcPts val="1000"/>
              </a:spcAft>
            </a:pPr>
            <a:r>
              <a:rPr lang="en-CA" sz="2800" dirty="0">
                <a:effectLst/>
                <a:ea typeface="Arial" panose="020B0604020202020204" pitchFamily="34" charset="0"/>
                <a:cs typeface="Arial" panose="020B0604020202020204" pitchFamily="34" charset="0"/>
              </a:rPr>
              <a:t>The judge says, “The Crown usually consents to cross-examination of the affiant.”</a:t>
            </a:r>
          </a:p>
          <a:p>
            <a:pPr>
              <a:lnSpc>
                <a:spcPct val="115000"/>
              </a:lnSpc>
              <a:spcAft>
                <a:spcPts val="1000"/>
              </a:spcAft>
            </a:pPr>
            <a:r>
              <a:rPr lang="en-CA" sz="2800" dirty="0">
                <a:ea typeface="Arial" panose="020B0604020202020204" pitchFamily="34" charset="0"/>
                <a:cs typeface="Arial" panose="020B0604020202020204" pitchFamily="34" charset="0"/>
              </a:rPr>
              <a:t>What should you do?</a:t>
            </a:r>
            <a:endParaRPr lang="en-CA" sz="28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5FAA7209-905A-40EF-A088-6D3526DD34F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30</a:t>
            </a:fld>
            <a:endParaRPr lang="en-US" dirty="0"/>
          </a:p>
        </p:txBody>
      </p:sp>
    </p:spTree>
    <p:extLst>
      <p:ext uri="{BB962C8B-B14F-4D97-AF65-F5344CB8AC3E}">
        <p14:creationId xmlns:p14="http://schemas.microsoft.com/office/powerpoint/2010/main" val="286684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#2 – Tear-</a:t>
            </a:r>
            <a:r>
              <a:rPr lang="en-US" dirty="0" err="1"/>
              <a:t>Aways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5"/>
            <a:ext cx="10515600" cy="3965576"/>
          </a:xfrm>
        </p:spPr>
        <p:txBody>
          <a:bodyPr>
            <a:noAutofit/>
          </a:bodyPr>
          <a:lstStyle/>
          <a:p>
            <a:pPr>
              <a:lnSpc>
                <a:spcPct val="115000"/>
              </a:lnSpc>
              <a:spcAft>
                <a:spcPts val="1000"/>
              </a:spcAft>
            </a:pPr>
            <a:r>
              <a:rPr lang="en-US" sz="2800" dirty="0">
                <a:ea typeface="Arial" panose="020B0604020202020204" pitchFamily="34" charset="0"/>
                <a:cs typeface="Times New Roman" panose="02020603050405020304" pitchFamily="18" charset="0"/>
              </a:rPr>
              <a:t>You have already u</a:t>
            </a:r>
            <a:r>
              <a:rPr lang="en-US" sz="2800" dirty="0">
                <a:effectLst/>
                <a:ea typeface="Arial" panose="020B0604020202020204" pitchFamily="34" charset="0"/>
                <a:cs typeface="Times New Roman" panose="02020603050405020304" pitchFamily="18" charset="0"/>
              </a:rPr>
              <a:t>nsealed the ITO. </a:t>
            </a:r>
            <a:r>
              <a:rPr lang="en-CA" sz="2800" dirty="0">
                <a:effectLst/>
                <a:ea typeface="Arial" panose="020B0604020202020204" pitchFamily="34" charset="0"/>
                <a:cs typeface="Times New Roman" panose="02020603050405020304" pitchFamily="18" charset="0"/>
              </a:rPr>
              <a:t>It refers to a sealed “tear-away” annexed to the ITO and duplicates some of </a:t>
            </a:r>
            <a:r>
              <a:rPr lang="en-CA" sz="2800" dirty="0">
                <a:ea typeface="Arial" panose="020B0604020202020204" pitchFamily="34" charset="0"/>
                <a:cs typeface="Times New Roman" panose="02020603050405020304" pitchFamily="18" charset="0"/>
              </a:rPr>
              <a:t>annexed </a:t>
            </a:r>
            <a:r>
              <a:rPr lang="en-CA" sz="2800" dirty="0">
                <a:effectLst/>
                <a:ea typeface="Arial" panose="020B0604020202020204" pitchFamily="34" charset="0"/>
                <a:cs typeface="Times New Roman" panose="02020603050405020304" pitchFamily="18" charset="0"/>
              </a:rPr>
              <a:t>information.</a:t>
            </a:r>
          </a:p>
          <a:p>
            <a:pPr>
              <a:lnSpc>
                <a:spcPct val="115000"/>
              </a:lnSpc>
              <a:spcAft>
                <a:spcPts val="1000"/>
              </a:spcAft>
            </a:pPr>
            <a:r>
              <a:rPr lang="en-CA" sz="2800" dirty="0">
                <a:ea typeface="Arial" panose="020B0604020202020204" pitchFamily="34" charset="0"/>
                <a:cs typeface="Times New Roman" panose="02020603050405020304" pitchFamily="18" charset="0"/>
              </a:rPr>
              <a:t>Defence says Toronto judges are ordering disclosure of the “tear-away.” They are requesting disclosure of it.</a:t>
            </a:r>
            <a:endParaRPr lang="en-CA" sz="2800" dirty="0">
              <a:effectLst/>
              <a:ea typeface="Arial" panose="020B0604020202020204" pitchFamily="34" charset="0"/>
              <a:cs typeface="Times New Roman" panose="02020603050405020304" pitchFamily="18" charset="0"/>
            </a:endParaRPr>
          </a:p>
          <a:p>
            <a:pPr>
              <a:lnSpc>
                <a:spcPct val="115000"/>
              </a:lnSpc>
              <a:spcAft>
                <a:spcPts val="1000"/>
              </a:spcAft>
            </a:pPr>
            <a:r>
              <a:rPr lang="en-CA" sz="2800" dirty="0">
                <a:effectLst/>
                <a:ea typeface="Arial" panose="020B0604020202020204" pitchFamily="34" charset="0"/>
                <a:cs typeface="Times New Roman" panose="02020603050405020304" pitchFamily="18" charset="0"/>
              </a:rPr>
              <a:t>What should you do?</a:t>
            </a: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31</a:t>
            </a:fld>
            <a:endParaRPr lang="en-US" dirty="0"/>
          </a:p>
        </p:txBody>
      </p:sp>
    </p:spTree>
    <p:extLst>
      <p:ext uri="{BB962C8B-B14F-4D97-AF65-F5344CB8AC3E}">
        <p14:creationId xmlns:p14="http://schemas.microsoft.com/office/powerpoint/2010/main" val="91557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#3 – </a:t>
            </a:r>
            <a:r>
              <a:rPr lang="en-US" dirty="0" err="1"/>
              <a:t>CrimeStoppers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359024"/>
            <a:ext cx="10515600" cy="4203247"/>
          </a:xfrm>
        </p:spPr>
        <p:txBody>
          <a:bodyPr>
            <a:noAutofit/>
          </a:bodyPr>
          <a:lstStyle/>
          <a:p>
            <a:pPr>
              <a:lnSpc>
                <a:spcPct val="115000"/>
              </a:lnSpc>
              <a:spcAft>
                <a:spcPts val="1000"/>
              </a:spcAft>
            </a:pPr>
            <a:r>
              <a:rPr lang="en-US" sz="2800" dirty="0">
                <a:effectLst/>
                <a:ea typeface="Arial" panose="020B0604020202020204" pitchFamily="34" charset="0"/>
                <a:cs typeface="Times New Roman" panose="02020603050405020304" pitchFamily="18" charset="0"/>
              </a:rPr>
              <a:t>You are reviewing the unvetted ITO</a:t>
            </a:r>
          </a:p>
          <a:p>
            <a:pPr>
              <a:lnSpc>
                <a:spcPct val="115000"/>
              </a:lnSpc>
              <a:spcAft>
                <a:spcPts val="1000"/>
              </a:spcAft>
            </a:pPr>
            <a:r>
              <a:rPr lang="en-US" sz="2800" dirty="0">
                <a:effectLst/>
                <a:ea typeface="Arial" panose="020B0604020202020204" pitchFamily="34" charset="0"/>
                <a:cs typeface="Times New Roman" panose="02020603050405020304" pitchFamily="18" charset="0"/>
              </a:rPr>
              <a:t>The affiant</a:t>
            </a:r>
            <a:r>
              <a:rPr lang="en-US" sz="2800" dirty="0">
                <a:ea typeface="Arial" panose="020B0604020202020204" pitchFamily="34" charset="0"/>
                <a:cs typeface="Times New Roman" panose="02020603050405020304" pitchFamily="18" charset="0"/>
              </a:rPr>
              <a:t>’s </a:t>
            </a:r>
            <a:r>
              <a:rPr lang="en-US" sz="2800" dirty="0">
                <a:effectLst/>
                <a:ea typeface="Arial" panose="020B0604020202020204" pitchFamily="34" charset="0"/>
                <a:cs typeface="Times New Roman" panose="02020603050405020304" pitchFamily="18" charset="0"/>
              </a:rPr>
              <a:t>grounds rely on a “</a:t>
            </a:r>
            <a:r>
              <a:rPr lang="en-US" sz="2800" dirty="0" err="1">
                <a:effectLst/>
                <a:ea typeface="Arial" panose="020B0604020202020204" pitchFamily="34" charset="0"/>
                <a:cs typeface="Times New Roman" panose="02020603050405020304" pitchFamily="18" charset="0"/>
              </a:rPr>
              <a:t>CrimeStoppers</a:t>
            </a:r>
            <a:r>
              <a:rPr lang="en-US" sz="2800" dirty="0">
                <a:effectLst/>
                <a:ea typeface="Arial" panose="020B0604020202020204" pitchFamily="34" charset="0"/>
                <a:cs typeface="Times New Roman" panose="02020603050405020304" pitchFamily="18" charset="0"/>
              </a:rPr>
              <a:t>” tip</a:t>
            </a:r>
          </a:p>
          <a:p>
            <a:pPr>
              <a:lnSpc>
                <a:spcPct val="115000"/>
              </a:lnSpc>
              <a:spcAft>
                <a:spcPts val="1000"/>
              </a:spcAft>
            </a:pPr>
            <a:r>
              <a:rPr lang="en-US" sz="2800" dirty="0">
                <a:ea typeface="Arial" panose="020B0604020202020204" pitchFamily="34" charset="0"/>
                <a:cs typeface="Times New Roman" panose="02020603050405020304" pitchFamily="18" charset="0"/>
              </a:rPr>
              <a:t>A transcript of the tip is included in the body of the ITO</a:t>
            </a:r>
            <a:endParaRPr lang="en-US" sz="2800" dirty="0">
              <a:effectLst/>
              <a:ea typeface="Arial" panose="020B0604020202020204" pitchFamily="34" charset="0"/>
              <a:cs typeface="Times New Roman" panose="02020603050405020304" pitchFamily="18" charset="0"/>
            </a:endParaRPr>
          </a:p>
          <a:p>
            <a:pPr>
              <a:lnSpc>
                <a:spcPct val="115000"/>
              </a:lnSpc>
              <a:spcAft>
                <a:spcPts val="1000"/>
              </a:spcAft>
            </a:pPr>
            <a:r>
              <a:rPr lang="en-US" sz="2800" dirty="0">
                <a:ea typeface="Arial" panose="020B0604020202020204" pitchFamily="34" charset="0"/>
                <a:cs typeface="Times New Roman" panose="02020603050405020304" pitchFamily="18" charset="0"/>
              </a:rPr>
              <a:t>The tip is very detailed </a:t>
            </a:r>
          </a:p>
          <a:p>
            <a:pPr>
              <a:lnSpc>
                <a:spcPct val="115000"/>
              </a:lnSpc>
              <a:spcAft>
                <a:spcPts val="1000"/>
              </a:spcAft>
            </a:pPr>
            <a:r>
              <a:rPr lang="en-CA" sz="2800" dirty="0">
                <a:effectLst/>
                <a:ea typeface="Arial" panose="020B0604020202020204" pitchFamily="34" charset="0"/>
                <a:cs typeface="Times New Roman" panose="02020603050405020304" pitchFamily="18" charset="0"/>
              </a:rPr>
              <a:t>What should you do?</a:t>
            </a:r>
          </a:p>
        </p:txBody>
      </p:sp>
      <p:sp>
        <p:nvSpPr>
          <p:cNvPr id="4" name="Slide Number Placeholder 13">
            <a:extLst>
              <a:ext uri="{FF2B5EF4-FFF2-40B4-BE49-F238E27FC236}">
                <a16:creationId xmlns:a16="http://schemas.microsoft.com/office/drawing/2014/main" id="{17AE19CD-AD1E-4E56-8AA3-42C540FC8A4C}"/>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32</a:t>
            </a:fld>
            <a:endParaRPr lang="en-US" dirty="0"/>
          </a:p>
        </p:txBody>
      </p:sp>
    </p:spTree>
    <p:extLst>
      <p:ext uri="{BB962C8B-B14F-4D97-AF65-F5344CB8AC3E}">
        <p14:creationId xmlns:p14="http://schemas.microsoft.com/office/powerpoint/2010/main" val="56841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#4 – Source Docs</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524727"/>
            <a:ext cx="10515600" cy="3908426"/>
          </a:xfrm>
        </p:spPr>
        <p:txBody>
          <a:bodyPr>
            <a:noAutofit/>
          </a:bodyPr>
          <a:lstStyle/>
          <a:p>
            <a:pPr>
              <a:lnSpc>
                <a:spcPct val="115000"/>
              </a:lnSpc>
              <a:spcAft>
                <a:spcPts val="1000"/>
              </a:spcAft>
            </a:pPr>
            <a:r>
              <a:rPr lang="en-US" sz="2800" dirty="0">
                <a:effectLst/>
                <a:ea typeface="Arial" panose="020B0604020202020204" pitchFamily="34" charset="0"/>
                <a:cs typeface="Times New Roman" panose="02020603050405020304" pitchFamily="18" charset="0"/>
              </a:rPr>
              <a:t>You are reviewing the unvetted ITO</a:t>
            </a:r>
          </a:p>
          <a:p>
            <a:pPr>
              <a:lnSpc>
                <a:spcPct val="115000"/>
              </a:lnSpc>
              <a:spcAft>
                <a:spcPts val="1000"/>
              </a:spcAft>
            </a:pPr>
            <a:r>
              <a:rPr lang="en-US" sz="2800" dirty="0">
                <a:effectLst/>
                <a:ea typeface="Arial" panose="020B0604020202020204" pitchFamily="34" charset="0"/>
                <a:cs typeface="Times New Roman" panose="02020603050405020304" pitchFamily="18" charset="0"/>
              </a:rPr>
              <a:t>The affiant</a:t>
            </a:r>
            <a:r>
              <a:rPr lang="en-US" sz="2800" dirty="0">
                <a:ea typeface="Arial" panose="020B0604020202020204" pitchFamily="34" charset="0"/>
                <a:cs typeface="Times New Roman" panose="02020603050405020304" pitchFamily="18" charset="0"/>
              </a:rPr>
              <a:t>’s grounds rely on dozens of officers’ notes and IAs from a </a:t>
            </a:r>
            <a:r>
              <a:rPr lang="en-US" sz="2800" u="sng" dirty="0">
                <a:ea typeface="Arial" panose="020B0604020202020204" pitchFamily="34" charset="0"/>
                <a:cs typeface="Times New Roman" panose="02020603050405020304" pitchFamily="18" charset="0"/>
              </a:rPr>
              <a:t>different</a:t>
            </a:r>
            <a:r>
              <a:rPr lang="en-US" sz="2800" dirty="0">
                <a:ea typeface="Arial" panose="020B0604020202020204" pitchFamily="34" charset="0"/>
                <a:cs typeface="Times New Roman" panose="02020603050405020304" pitchFamily="18" charset="0"/>
              </a:rPr>
              <a:t> file</a:t>
            </a:r>
          </a:p>
          <a:p>
            <a:pPr>
              <a:lnSpc>
                <a:spcPct val="115000"/>
              </a:lnSpc>
              <a:spcAft>
                <a:spcPts val="1000"/>
              </a:spcAft>
            </a:pPr>
            <a:r>
              <a:rPr lang="en-US" sz="2800" dirty="0">
                <a:ea typeface="Arial" panose="020B0604020202020204" pitchFamily="34" charset="0"/>
                <a:cs typeface="Times New Roman" panose="02020603050405020304" pitchFamily="18" charset="0"/>
              </a:rPr>
              <a:t> You are mindful of your duty to only disclose what’s relevant (and not privileged) to the </a:t>
            </a:r>
            <a:r>
              <a:rPr lang="en-US" sz="2800" u="sng" dirty="0">
                <a:ea typeface="Arial" panose="020B0604020202020204" pitchFamily="34" charset="0"/>
                <a:cs typeface="Times New Roman" panose="02020603050405020304" pitchFamily="18" charset="0"/>
              </a:rPr>
              <a:t>current</a:t>
            </a:r>
            <a:r>
              <a:rPr lang="en-US" sz="2800" dirty="0">
                <a:ea typeface="Arial" panose="020B0604020202020204" pitchFamily="34" charset="0"/>
                <a:cs typeface="Times New Roman" panose="02020603050405020304" pitchFamily="18" charset="0"/>
              </a:rPr>
              <a:t> file</a:t>
            </a:r>
          </a:p>
          <a:p>
            <a:pPr>
              <a:lnSpc>
                <a:spcPct val="115000"/>
              </a:lnSpc>
              <a:spcAft>
                <a:spcPts val="1000"/>
              </a:spcAft>
            </a:pPr>
            <a:r>
              <a:rPr lang="en-US" sz="2800" dirty="0">
                <a:ea typeface="Arial" panose="020B0604020202020204" pitchFamily="34" charset="0"/>
                <a:cs typeface="Times New Roman" panose="02020603050405020304" pitchFamily="18" charset="0"/>
              </a:rPr>
              <a:t>What should you do?</a:t>
            </a:r>
          </a:p>
        </p:txBody>
      </p:sp>
      <p:sp>
        <p:nvSpPr>
          <p:cNvPr id="4" name="Slide Number Placeholder 13">
            <a:extLst>
              <a:ext uri="{FF2B5EF4-FFF2-40B4-BE49-F238E27FC236}">
                <a16:creationId xmlns:a16="http://schemas.microsoft.com/office/drawing/2014/main" id="{34E02157-DBB0-465E-8F67-5EA46F50E0C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33</a:t>
            </a:fld>
            <a:endParaRPr lang="en-US" dirty="0"/>
          </a:p>
        </p:txBody>
      </p:sp>
    </p:spTree>
    <p:extLst>
      <p:ext uri="{BB962C8B-B14F-4D97-AF65-F5344CB8AC3E}">
        <p14:creationId xmlns:p14="http://schemas.microsoft.com/office/powerpoint/2010/main" val="397403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C826AB-E8A5-4873-BBD8-0AA62C92B3DA}"/>
              </a:ext>
            </a:extLst>
          </p:cNvPr>
          <p:cNvSpPr>
            <a:spLocks noGrp="1"/>
          </p:cNvSpPr>
          <p:nvPr>
            <p:ph type="title"/>
          </p:nvPr>
        </p:nvSpPr>
        <p:spPr/>
        <p:txBody>
          <a:bodyPr/>
          <a:lstStyle/>
          <a:p>
            <a:r>
              <a:rPr lang="en-US" dirty="0"/>
              <a:t>The End – Comments? Questions?</a:t>
            </a:r>
            <a:endParaRPr lang="en-CA" dirty="0"/>
          </a:p>
        </p:txBody>
      </p:sp>
      <p:sp>
        <p:nvSpPr>
          <p:cNvPr id="5" name="Text Placeholder 4">
            <a:extLst>
              <a:ext uri="{FF2B5EF4-FFF2-40B4-BE49-F238E27FC236}">
                <a16:creationId xmlns:a16="http://schemas.microsoft.com/office/drawing/2014/main" id="{E7199FBF-0BF1-48F1-8851-3B82A9F53839}"/>
              </a:ext>
            </a:extLst>
          </p:cNvPr>
          <p:cNvSpPr>
            <a:spLocks noGrp="1"/>
          </p:cNvSpPr>
          <p:nvPr>
            <p:ph type="body" idx="1"/>
          </p:nvPr>
        </p:nvSpPr>
        <p:spPr/>
        <p:txBody>
          <a:bodyPr/>
          <a:lstStyle/>
          <a:p>
            <a:r>
              <a:rPr lang="en-US" dirty="0"/>
              <a:t>MCM #132</a:t>
            </a:r>
            <a:endParaRPr lang="en-CA" dirty="0"/>
          </a:p>
        </p:txBody>
      </p:sp>
      <p:sp>
        <p:nvSpPr>
          <p:cNvPr id="6" name="Slide Number Placeholder 13">
            <a:extLst>
              <a:ext uri="{FF2B5EF4-FFF2-40B4-BE49-F238E27FC236}">
                <a16:creationId xmlns:a16="http://schemas.microsoft.com/office/drawing/2014/main" id="{9A0D7114-C28A-4D33-8053-DAA95E8C52C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34</a:t>
            </a:fld>
            <a:endParaRPr lang="en-US" dirty="0"/>
          </a:p>
        </p:txBody>
      </p:sp>
    </p:spTree>
    <p:extLst>
      <p:ext uri="{BB962C8B-B14F-4D97-AF65-F5344CB8AC3E}">
        <p14:creationId xmlns:p14="http://schemas.microsoft.com/office/powerpoint/2010/main" val="104625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6494075" cy="706964"/>
          </a:xfrm>
        </p:spPr>
        <p:txBody>
          <a:bodyPr/>
          <a:lstStyle/>
          <a:p>
            <a:r>
              <a:rPr lang="en-US" sz="4000" dirty="0"/>
              <a:t>First principles – Section 8</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9447415" cy="3507989"/>
          </a:xfrm>
        </p:spPr>
        <p:txBody>
          <a:bodyPr>
            <a:normAutofit/>
          </a:bodyPr>
          <a:lstStyle/>
          <a:p>
            <a:r>
              <a:rPr lang="en-US" sz="2800" dirty="0"/>
              <a:t>According to section 8: “</a:t>
            </a:r>
            <a:r>
              <a:rPr lang="en-CA" sz="2800" dirty="0"/>
              <a:t>Everyone has the right to be secure against unreasonable search or seizure”</a:t>
            </a:r>
          </a:p>
          <a:p>
            <a:r>
              <a:rPr lang="en-US" sz="2800" dirty="0"/>
              <a:t>According to the SCC: “A search is an action by the police or government that intrudes on a </a:t>
            </a:r>
            <a:r>
              <a:rPr lang="en-US" sz="2800" u="sng" dirty="0"/>
              <a:t>reasonable expectation of privacy</a:t>
            </a:r>
            <a:r>
              <a:rPr lang="en-US" sz="2800" dirty="0"/>
              <a:t>.”</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4</a:t>
            </a:fld>
            <a:endParaRPr lang="en-US" dirty="0"/>
          </a:p>
        </p:txBody>
      </p:sp>
    </p:spTree>
    <p:extLst>
      <p:ext uri="{BB962C8B-B14F-4D97-AF65-F5344CB8AC3E}">
        <p14:creationId xmlns:p14="http://schemas.microsoft.com/office/powerpoint/2010/main" val="33767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animEffect transition="in" filter="fade">
                                      <p:cBhvr>
                                        <p:cTn id="11"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2028905" y="901096"/>
            <a:ext cx="8134189" cy="706964"/>
          </a:xfrm>
        </p:spPr>
        <p:txBody>
          <a:bodyPr/>
          <a:lstStyle/>
          <a:p>
            <a:r>
              <a:rPr lang="en-US" sz="4000" dirty="0"/>
              <a:t>First principles – Types of privacy</a:t>
            </a:r>
          </a:p>
        </p:txBody>
      </p:sp>
      <p:graphicFrame>
        <p:nvGraphicFramePr>
          <p:cNvPr id="5" name="Content Placeholder 7"/>
          <p:cNvGraphicFramePr>
            <a:graphicFrameLocks noGrp="1"/>
          </p:cNvGraphicFramePr>
          <p:nvPr>
            <p:ph idx="1"/>
            <p:extLst>
              <p:ext uri="{D42A27DB-BD31-4B8C-83A1-F6EECF244321}">
                <p14:modId xmlns:p14="http://schemas.microsoft.com/office/powerpoint/2010/main" val="1874163345"/>
              </p:ext>
            </p:extLst>
          </p:nvPr>
        </p:nvGraphicFramePr>
        <p:xfrm>
          <a:off x="2236508" y="1829864"/>
          <a:ext cx="8337550" cy="4799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5</a:t>
            </a:fld>
            <a:endParaRPr lang="en-US" dirty="0"/>
          </a:p>
        </p:txBody>
      </p:sp>
    </p:spTree>
    <p:extLst>
      <p:ext uri="{BB962C8B-B14F-4D97-AF65-F5344CB8AC3E}">
        <p14:creationId xmlns:p14="http://schemas.microsoft.com/office/powerpoint/2010/main" val="257238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F1F663F2-82CD-4C0B-B53B-8A9D95AD109F}"/>
                                            </p:graphicEl>
                                          </p:spTgt>
                                        </p:tgtEl>
                                        <p:attrNameLst>
                                          <p:attrName>style.visibility</p:attrName>
                                        </p:attrNameLst>
                                      </p:cBhvr>
                                      <p:to>
                                        <p:strVal val="visible"/>
                                      </p:to>
                                    </p:set>
                                    <p:animEffect transition="in" filter="fade">
                                      <p:cBhvr>
                                        <p:cTn id="7" dur="500"/>
                                        <p:tgtEl>
                                          <p:spTgt spid="5">
                                            <p:graphicEl>
                                              <a:dgm id="{F1F663F2-82CD-4C0B-B53B-8A9D95AD109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6D4C0AB7-B665-4327-AA9E-851D24AF2117}"/>
                                            </p:graphicEl>
                                          </p:spTgt>
                                        </p:tgtEl>
                                        <p:attrNameLst>
                                          <p:attrName>style.visibility</p:attrName>
                                        </p:attrNameLst>
                                      </p:cBhvr>
                                      <p:to>
                                        <p:strVal val="visible"/>
                                      </p:to>
                                    </p:set>
                                    <p:animEffect transition="in" filter="fade">
                                      <p:cBhvr>
                                        <p:cTn id="12" dur="500"/>
                                        <p:tgtEl>
                                          <p:spTgt spid="5">
                                            <p:graphicEl>
                                              <a:dgm id="{6D4C0AB7-B665-4327-AA9E-851D24AF21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5B7B57A9-DCC6-4E5C-B3D8-8FDD03E5F423}"/>
                                            </p:graphicEl>
                                          </p:spTgt>
                                        </p:tgtEl>
                                        <p:attrNameLst>
                                          <p:attrName>style.visibility</p:attrName>
                                        </p:attrNameLst>
                                      </p:cBhvr>
                                      <p:to>
                                        <p:strVal val="visible"/>
                                      </p:to>
                                    </p:set>
                                    <p:animEffect transition="in" filter="fade">
                                      <p:cBhvr>
                                        <p:cTn id="17" dur="500"/>
                                        <p:tgtEl>
                                          <p:spTgt spid="5">
                                            <p:graphicEl>
                                              <a:dgm id="{5B7B57A9-DCC6-4E5C-B3D8-8FDD03E5F42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905125" y="944638"/>
            <a:ext cx="7220860" cy="706964"/>
          </a:xfrm>
        </p:spPr>
        <p:txBody>
          <a:bodyPr/>
          <a:lstStyle/>
          <a:p>
            <a:r>
              <a:rPr lang="en-US" sz="4000" dirty="0"/>
              <a:t>First principles – What is REP?</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905125" y="2627086"/>
            <a:ext cx="9447415" cy="3935185"/>
          </a:xfrm>
        </p:spPr>
        <p:txBody>
          <a:bodyPr>
            <a:normAutofit/>
          </a:bodyPr>
          <a:lstStyle/>
          <a:p>
            <a:r>
              <a:rPr lang="en-US" sz="2800" dirty="0"/>
              <a:t>According to the SCC: “This involves a </a:t>
            </a:r>
            <a:r>
              <a:rPr lang="en-US" sz="2800" u="sng" dirty="0"/>
              <a:t>normative assessment</a:t>
            </a:r>
            <a:r>
              <a:rPr lang="en-US" sz="2800" dirty="0"/>
              <a:t> to determine </a:t>
            </a:r>
          </a:p>
          <a:p>
            <a:r>
              <a:rPr lang="en-US" sz="2800" dirty="0"/>
              <a:t>whether the </a:t>
            </a:r>
            <a:r>
              <a:rPr lang="en-US" sz="2800" u="sng" dirty="0"/>
              <a:t>individual’s interest</a:t>
            </a:r>
            <a:r>
              <a:rPr lang="en-US" sz="2800" dirty="0"/>
              <a:t> in being left alone by government </a:t>
            </a:r>
          </a:p>
          <a:p>
            <a:r>
              <a:rPr lang="en-US" sz="2800" dirty="0"/>
              <a:t>must yield to </a:t>
            </a:r>
          </a:p>
          <a:p>
            <a:r>
              <a:rPr lang="en-US" sz="2800" dirty="0"/>
              <a:t>the </a:t>
            </a:r>
            <a:r>
              <a:rPr lang="en-US" sz="2800" u="sng" dirty="0"/>
              <a:t>state’s interest</a:t>
            </a:r>
            <a:r>
              <a:rPr lang="en-US" sz="2800" dirty="0"/>
              <a:t> in advancing its legitimate goals, including and especially law enforcement.”</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6</a:t>
            </a:fld>
            <a:endParaRPr lang="en-US" dirty="0"/>
          </a:p>
        </p:txBody>
      </p:sp>
    </p:spTree>
    <p:extLst>
      <p:ext uri="{BB962C8B-B14F-4D97-AF65-F5344CB8AC3E}">
        <p14:creationId xmlns:p14="http://schemas.microsoft.com/office/powerpoint/2010/main" val="2720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1143000" y="915610"/>
            <a:ext cx="8955539" cy="706964"/>
          </a:xfrm>
        </p:spPr>
        <p:txBody>
          <a:bodyPr/>
          <a:lstStyle/>
          <a:p>
            <a:r>
              <a:rPr lang="en-US" sz="4000" dirty="0"/>
              <a:t>First principles – Was the search ok?</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1143000" y="2605088"/>
            <a:ext cx="9426633" cy="3559089"/>
          </a:xfrm>
        </p:spPr>
        <p:txBody>
          <a:bodyPr>
            <a:normAutofit/>
          </a:bodyPr>
          <a:lstStyle/>
          <a:p>
            <a:pPr marL="0" lvl="0" indent="0">
              <a:buNone/>
            </a:pPr>
            <a:r>
              <a:rPr lang="en-CA" sz="2800" dirty="0"/>
              <a:t>For a search/seizure to be reasonable, it must be:</a:t>
            </a:r>
          </a:p>
          <a:p>
            <a:pPr marL="514350" lvl="0" indent="-514350">
              <a:buFont typeface="+mj-lt"/>
              <a:buAutoNum type="arabicPeriod"/>
            </a:pPr>
            <a:r>
              <a:rPr lang="en-CA" sz="2800" dirty="0"/>
              <a:t>Authorized by law</a:t>
            </a:r>
          </a:p>
          <a:p>
            <a:pPr marL="514350" lvl="0" indent="-514350">
              <a:buFont typeface="+mj-lt"/>
              <a:buAutoNum type="arabicPeriod"/>
            </a:pPr>
            <a:r>
              <a:rPr lang="en-CA" sz="2800" dirty="0"/>
              <a:t>Law itself must be reasonable</a:t>
            </a:r>
          </a:p>
          <a:p>
            <a:pPr marL="514350" lvl="0" indent="-514350">
              <a:buFont typeface="+mj-lt"/>
              <a:buAutoNum type="arabicPeriod"/>
            </a:pPr>
            <a:r>
              <a:rPr lang="en-CA" sz="2800" dirty="0"/>
              <a:t>Manner of search must be reasonable</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7</a:t>
            </a:fld>
            <a:endParaRPr lang="en-US" dirty="0"/>
          </a:p>
        </p:txBody>
      </p:sp>
    </p:spTree>
    <p:extLst>
      <p:ext uri="{BB962C8B-B14F-4D97-AF65-F5344CB8AC3E}">
        <p14:creationId xmlns:p14="http://schemas.microsoft.com/office/powerpoint/2010/main" val="214184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B8E3-5A19-4EC5-B555-2398634B0314}"/>
              </a:ext>
            </a:extLst>
          </p:cNvPr>
          <p:cNvSpPr>
            <a:spLocks noGrp="1"/>
          </p:cNvSpPr>
          <p:nvPr>
            <p:ph type="title"/>
          </p:nvPr>
        </p:nvSpPr>
        <p:spPr/>
        <p:txBody>
          <a:bodyPr/>
          <a:lstStyle/>
          <a:p>
            <a:r>
              <a:rPr lang="en-US" dirty="0"/>
              <a:t>Common Judicial Authorizations</a:t>
            </a:r>
            <a:endParaRPr lang="en-CA" dirty="0"/>
          </a:p>
        </p:txBody>
      </p:sp>
      <p:sp>
        <p:nvSpPr>
          <p:cNvPr id="3" name="Text Placeholder 2">
            <a:extLst>
              <a:ext uri="{FF2B5EF4-FFF2-40B4-BE49-F238E27FC236}">
                <a16:creationId xmlns:a16="http://schemas.microsoft.com/office/drawing/2014/main" id="{CCAAD29D-9596-4659-A0A6-E29DAE15DA69}"/>
              </a:ext>
            </a:extLst>
          </p:cNvPr>
          <p:cNvSpPr>
            <a:spLocks noGrp="1"/>
          </p:cNvSpPr>
          <p:nvPr>
            <p:ph type="body" idx="1"/>
          </p:nvPr>
        </p:nvSpPr>
        <p:spPr>
          <a:xfrm>
            <a:off x="1154954" y="2460070"/>
            <a:ext cx="3141878" cy="576262"/>
          </a:xfrm>
        </p:spPr>
        <p:txBody>
          <a:bodyPr/>
          <a:lstStyle/>
          <a:p>
            <a:r>
              <a:rPr lang="en-US" b="1" dirty="0"/>
              <a:t>Search Warrants</a:t>
            </a:r>
            <a:endParaRPr lang="en-CA" b="1" dirty="0"/>
          </a:p>
        </p:txBody>
      </p:sp>
      <p:sp>
        <p:nvSpPr>
          <p:cNvPr id="4" name="Text Placeholder 3">
            <a:extLst>
              <a:ext uri="{FF2B5EF4-FFF2-40B4-BE49-F238E27FC236}">
                <a16:creationId xmlns:a16="http://schemas.microsoft.com/office/drawing/2014/main" id="{C668E4B5-19D5-4A88-8F20-6628AE9F5C48}"/>
              </a:ext>
            </a:extLst>
          </p:cNvPr>
          <p:cNvSpPr>
            <a:spLocks noGrp="1"/>
          </p:cNvSpPr>
          <p:nvPr>
            <p:ph type="body" sz="half" idx="15"/>
          </p:nvPr>
        </p:nvSpPr>
        <p:spPr>
          <a:xfrm>
            <a:off x="1154953" y="3072190"/>
            <a:ext cx="3141879" cy="3436189"/>
          </a:xfrm>
        </p:spPr>
        <p:txBody>
          <a:bodyPr>
            <a:noAutofit/>
          </a:bodyPr>
          <a:lstStyle/>
          <a:p>
            <a:r>
              <a:rPr lang="en-US" sz="1800" dirty="0"/>
              <a:t>Search Warrant (s. 487)</a:t>
            </a:r>
          </a:p>
          <a:p>
            <a:r>
              <a:rPr lang="en-US" sz="1800" dirty="0"/>
              <a:t>Tele-Warrant (s. 487.1)</a:t>
            </a:r>
          </a:p>
          <a:p>
            <a:r>
              <a:rPr lang="en-US" sz="1800" dirty="0"/>
              <a:t>CDSA warrant (CDSA s. 11)</a:t>
            </a:r>
          </a:p>
          <a:p>
            <a:r>
              <a:rPr lang="en-US" sz="1800" dirty="0"/>
              <a:t>DNA Warrant (s. 487.05)</a:t>
            </a:r>
          </a:p>
          <a:p>
            <a:endParaRPr lang="en-US" sz="1800" dirty="0"/>
          </a:p>
          <a:p>
            <a:r>
              <a:rPr lang="en-US" sz="1800" dirty="0"/>
              <a:t>General Warrant (s. 487.01)</a:t>
            </a:r>
          </a:p>
          <a:p>
            <a:r>
              <a:rPr lang="en-US" sz="1800" dirty="0"/>
              <a:t>Tracking Warrant (s. 492.1)</a:t>
            </a:r>
          </a:p>
          <a:p>
            <a:r>
              <a:rPr lang="en-US" sz="1800" dirty="0"/>
              <a:t>TDR Warrant (s. 492.2)</a:t>
            </a:r>
          </a:p>
        </p:txBody>
      </p:sp>
      <p:sp>
        <p:nvSpPr>
          <p:cNvPr id="5" name="Text Placeholder 4">
            <a:extLst>
              <a:ext uri="{FF2B5EF4-FFF2-40B4-BE49-F238E27FC236}">
                <a16:creationId xmlns:a16="http://schemas.microsoft.com/office/drawing/2014/main" id="{49BCFF88-9CE2-4EA3-BF76-CDBB745E2968}"/>
              </a:ext>
            </a:extLst>
          </p:cNvPr>
          <p:cNvSpPr>
            <a:spLocks noGrp="1"/>
          </p:cNvSpPr>
          <p:nvPr>
            <p:ph type="body" sz="quarter" idx="3"/>
          </p:nvPr>
        </p:nvSpPr>
        <p:spPr>
          <a:xfrm>
            <a:off x="4512721" y="2460068"/>
            <a:ext cx="3147009" cy="576262"/>
          </a:xfrm>
        </p:spPr>
        <p:txBody>
          <a:bodyPr/>
          <a:lstStyle/>
          <a:p>
            <a:r>
              <a:rPr lang="en-US" b="1" dirty="0"/>
              <a:t>Production Orders</a:t>
            </a:r>
            <a:endParaRPr lang="en-CA" b="1" dirty="0"/>
          </a:p>
        </p:txBody>
      </p:sp>
      <p:sp>
        <p:nvSpPr>
          <p:cNvPr id="6" name="Text Placeholder 5">
            <a:extLst>
              <a:ext uri="{FF2B5EF4-FFF2-40B4-BE49-F238E27FC236}">
                <a16:creationId xmlns:a16="http://schemas.microsoft.com/office/drawing/2014/main" id="{07A90F31-C1B1-4EFC-9709-A2B4A640A4DB}"/>
              </a:ext>
            </a:extLst>
          </p:cNvPr>
          <p:cNvSpPr>
            <a:spLocks noGrp="1"/>
          </p:cNvSpPr>
          <p:nvPr>
            <p:ph type="body" sz="half" idx="16"/>
          </p:nvPr>
        </p:nvSpPr>
        <p:spPr>
          <a:xfrm>
            <a:off x="4512721" y="3036331"/>
            <a:ext cx="3147009" cy="3113461"/>
          </a:xfrm>
        </p:spPr>
        <p:txBody>
          <a:bodyPr/>
          <a:lstStyle/>
          <a:p>
            <a:r>
              <a:rPr lang="en-CA" sz="1800" dirty="0"/>
              <a:t>General Production Order (s. 487.014)</a:t>
            </a:r>
          </a:p>
          <a:p>
            <a:r>
              <a:rPr lang="en-CA" sz="1800" dirty="0"/>
              <a:t>Trace Communications (s. 487.015)</a:t>
            </a:r>
          </a:p>
          <a:p>
            <a:r>
              <a:rPr lang="en-CA" sz="1800" dirty="0"/>
              <a:t>Transmission Data (s. 487.016)</a:t>
            </a:r>
          </a:p>
          <a:p>
            <a:r>
              <a:rPr lang="en-CA" sz="1800" dirty="0"/>
              <a:t>Tracking Data (s. 487.017)</a:t>
            </a:r>
          </a:p>
          <a:p>
            <a:r>
              <a:rPr lang="en-CA" sz="1800" dirty="0"/>
              <a:t>Financial Data (s. 487.018)</a:t>
            </a:r>
          </a:p>
          <a:p>
            <a:endParaRPr lang="en-CA" dirty="0"/>
          </a:p>
        </p:txBody>
      </p:sp>
      <p:sp>
        <p:nvSpPr>
          <p:cNvPr id="7" name="Text Placeholder 6">
            <a:extLst>
              <a:ext uri="{FF2B5EF4-FFF2-40B4-BE49-F238E27FC236}">
                <a16:creationId xmlns:a16="http://schemas.microsoft.com/office/drawing/2014/main" id="{B4B3F275-83A6-40D0-A98B-3C72D909C563}"/>
              </a:ext>
            </a:extLst>
          </p:cNvPr>
          <p:cNvSpPr>
            <a:spLocks noGrp="1"/>
          </p:cNvSpPr>
          <p:nvPr>
            <p:ph type="body" sz="quarter" idx="13"/>
          </p:nvPr>
        </p:nvSpPr>
        <p:spPr>
          <a:xfrm>
            <a:off x="7888135" y="2460069"/>
            <a:ext cx="3145730" cy="576262"/>
          </a:xfrm>
        </p:spPr>
        <p:txBody>
          <a:bodyPr/>
          <a:lstStyle/>
          <a:p>
            <a:r>
              <a:rPr lang="en-US" b="1" dirty="0"/>
              <a:t>Ancillary Orders</a:t>
            </a:r>
            <a:endParaRPr lang="en-CA" b="1" dirty="0"/>
          </a:p>
        </p:txBody>
      </p:sp>
      <p:sp>
        <p:nvSpPr>
          <p:cNvPr id="8" name="Text Placeholder 7">
            <a:extLst>
              <a:ext uri="{FF2B5EF4-FFF2-40B4-BE49-F238E27FC236}">
                <a16:creationId xmlns:a16="http://schemas.microsoft.com/office/drawing/2014/main" id="{FE0C0162-7665-47D2-A254-EB0C859D1E47}"/>
              </a:ext>
            </a:extLst>
          </p:cNvPr>
          <p:cNvSpPr>
            <a:spLocks noGrp="1"/>
          </p:cNvSpPr>
          <p:nvPr>
            <p:ph type="body" sz="half" idx="17"/>
          </p:nvPr>
        </p:nvSpPr>
        <p:spPr>
          <a:xfrm>
            <a:off x="7888329" y="3036330"/>
            <a:ext cx="3145536" cy="2847293"/>
          </a:xfrm>
        </p:spPr>
        <p:txBody>
          <a:bodyPr>
            <a:normAutofit/>
          </a:bodyPr>
          <a:lstStyle/>
          <a:p>
            <a:r>
              <a:rPr lang="en-US" sz="1800" dirty="0"/>
              <a:t>Assistance Order (s.487.02)</a:t>
            </a:r>
          </a:p>
          <a:p>
            <a:r>
              <a:rPr lang="en-US" sz="1800" dirty="0"/>
              <a:t>Order Denying Access to Information (Sealing Order) s. 487.3)</a:t>
            </a:r>
            <a:endParaRPr lang="en-CA" sz="1800" dirty="0"/>
          </a:p>
        </p:txBody>
      </p:sp>
      <p:sp>
        <p:nvSpPr>
          <p:cNvPr id="9" name="Slide Number Placeholder 13">
            <a:extLst>
              <a:ext uri="{FF2B5EF4-FFF2-40B4-BE49-F238E27FC236}">
                <a16:creationId xmlns:a16="http://schemas.microsoft.com/office/drawing/2014/main" id="{7804793D-244D-4045-98E8-EA68D3BFEAF5}"/>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8</a:t>
            </a:fld>
            <a:endParaRPr lang="en-US" dirty="0"/>
          </a:p>
        </p:txBody>
      </p:sp>
    </p:spTree>
    <p:extLst>
      <p:ext uri="{BB962C8B-B14F-4D97-AF65-F5344CB8AC3E}">
        <p14:creationId xmlns:p14="http://schemas.microsoft.com/office/powerpoint/2010/main" val="420055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Table 65">
            <a:extLst>
              <a:ext uri="{FF2B5EF4-FFF2-40B4-BE49-F238E27FC236}">
                <a16:creationId xmlns:a16="http://schemas.microsoft.com/office/drawing/2014/main" id="{C2319540-CE12-4E72-945C-0825E02855C4}"/>
              </a:ext>
            </a:extLst>
          </p:cNvPr>
          <p:cNvGraphicFramePr>
            <a:graphicFrameLocks noGrp="1"/>
          </p:cNvGraphicFramePr>
          <p:nvPr>
            <p:ph idx="1"/>
            <p:extLst>
              <p:ext uri="{D42A27DB-BD31-4B8C-83A1-F6EECF244321}">
                <p14:modId xmlns:p14="http://schemas.microsoft.com/office/powerpoint/2010/main" val="1555568358"/>
              </p:ext>
            </p:extLst>
          </p:nvPr>
        </p:nvGraphicFramePr>
        <p:xfrm>
          <a:off x="1129789" y="2483031"/>
          <a:ext cx="9932422" cy="4079240"/>
        </p:xfrm>
        <a:graphic>
          <a:graphicData uri="http://schemas.openxmlformats.org/drawingml/2006/table">
            <a:tbl>
              <a:tblPr firstRow="1" bandRow="1">
                <a:tableStyleId>{5C22544A-7EE6-4342-B048-85BDC9FD1C3A}</a:tableStyleId>
              </a:tblPr>
              <a:tblGrid>
                <a:gridCol w="4966211">
                  <a:extLst>
                    <a:ext uri="{9D8B030D-6E8A-4147-A177-3AD203B41FA5}">
                      <a16:colId xmlns:a16="http://schemas.microsoft.com/office/drawing/2014/main" val="664076710"/>
                    </a:ext>
                  </a:extLst>
                </a:gridCol>
                <a:gridCol w="4966211">
                  <a:extLst>
                    <a:ext uri="{9D8B030D-6E8A-4147-A177-3AD203B41FA5}">
                      <a16:colId xmlns:a16="http://schemas.microsoft.com/office/drawing/2014/main" val="141554999"/>
                    </a:ext>
                  </a:extLst>
                </a:gridCol>
              </a:tblGrid>
              <a:tr h="370840">
                <a:tc>
                  <a:txBody>
                    <a:bodyPr/>
                    <a:lstStyle/>
                    <a:p>
                      <a:endParaRPr lang="en-CA"/>
                    </a:p>
                  </a:txBody>
                  <a:tcPr/>
                </a:tc>
                <a:tc>
                  <a:txBody>
                    <a:bodyPr/>
                    <a:lstStyle/>
                    <a:p>
                      <a:endParaRPr lang="en-CA" dirty="0"/>
                    </a:p>
                  </a:txBody>
                  <a:tcPr/>
                </a:tc>
                <a:extLst>
                  <a:ext uri="{0D108BD9-81ED-4DB2-BD59-A6C34878D82A}">
                    <a16:rowId xmlns:a16="http://schemas.microsoft.com/office/drawing/2014/main" val="32748596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Assistance Order – 487.02</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Gaming House – 199</a:t>
                      </a:r>
                      <a:endParaRPr lang="en-US" altLang="en-US" dirty="0"/>
                    </a:p>
                  </a:txBody>
                  <a:tcPr/>
                </a:tc>
                <a:extLst>
                  <a:ext uri="{0D108BD9-81ED-4DB2-BD59-A6C34878D82A}">
                    <a16:rowId xmlns:a16="http://schemas.microsoft.com/office/drawing/2014/main" val="353277592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Blood Warrant – 320.29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Proceeds – 462.32</a:t>
                      </a:r>
                      <a:endParaRPr lang="en-US" altLang="en-US" dirty="0"/>
                    </a:p>
                  </a:txBody>
                  <a:tcPr/>
                </a:tc>
                <a:extLst>
                  <a:ext uri="{0D108BD9-81ED-4DB2-BD59-A6C34878D82A}">
                    <a16:rowId xmlns:a16="http://schemas.microsoft.com/office/drawing/2014/main" val="19387379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DNA Warrant – 487.05</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Minerals – 395(1)</a:t>
                      </a:r>
                      <a:endParaRPr lang="en-US" altLang="en-US" dirty="0"/>
                    </a:p>
                  </a:txBody>
                  <a:tcPr/>
                </a:tc>
                <a:extLst>
                  <a:ext uri="{0D108BD9-81ED-4DB2-BD59-A6C34878D82A}">
                    <a16:rowId xmlns:a16="http://schemas.microsoft.com/office/drawing/2014/main" val="217777516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General Warrant – 487.01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Seizure of Hate Propaganda – 320.1(1)</a:t>
                      </a:r>
                      <a:endParaRPr lang="en-US" altLang="en-US" dirty="0"/>
                    </a:p>
                  </a:txBody>
                  <a:tcPr/>
                </a:tc>
                <a:extLst>
                  <a:ext uri="{0D108BD9-81ED-4DB2-BD59-A6C34878D82A}">
                    <a16:rowId xmlns:a16="http://schemas.microsoft.com/office/drawing/2014/main" val="314173272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Impression Warrant – 487.092</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Seizure of Pornography – 164(1)</a:t>
                      </a:r>
                      <a:endParaRPr lang="en-US" altLang="en-US" dirty="0"/>
                    </a:p>
                  </a:txBody>
                  <a:tcPr/>
                </a:tc>
                <a:extLst>
                  <a:ext uri="{0D108BD9-81ED-4DB2-BD59-A6C34878D82A}">
                    <a16:rowId xmlns:a16="http://schemas.microsoft.com/office/drawing/2014/main" val="42722837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Preservation Order – 487.013(1)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Tracking Data Warrant – 492.1(1) and (2)</a:t>
                      </a:r>
                      <a:endParaRPr lang="en-US" altLang="en-US" dirty="0"/>
                    </a:p>
                  </a:txBody>
                  <a:tcPr/>
                </a:tc>
                <a:extLst>
                  <a:ext uri="{0D108BD9-81ED-4DB2-BD59-A6C34878D82A}">
                    <a16:rowId xmlns:a16="http://schemas.microsoft.com/office/drawing/2014/main" val="13615729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b="0" dirty="0">
                          <a:solidFill>
                            <a:srgbClr val="000000"/>
                          </a:solidFill>
                        </a:rPr>
                        <a:t>Production Orders (x5) – 487.014 to .018</a:t>
                      </a:r>
                      <a:endParaRPr lang="en-US" altLang="en-US"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Transmission Data Warrant – 492.2</a:t>
                      </a:r>
                      <a:endParaRPr lang="en-US" altLang="en-US" dirty="0"/>
                    </a:p>
                  </a:txBody>
                  <a:tcPr/>
                </a:tc>
                <a:extLst>
                  <a:ext uri="{0D108BD9-81ED-4DB2-BD59-A6C34878D82A}">
                    <a16:rowId xmlns:a16="http://schemas.microsoft.com/office/drawing/2014/main" val="100606111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Sealing Order – 487.3</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Warrant to Enter a Dwelling House – 529.1</a:t>
                      </a:r>
                      <a:endParaRPr lang="en-US" altLang="en-US" dirty="0"/>
                    </a:p>
                  </a:txBody>
                  <a:tcPr/>
                </a:tc>
                <a:extLst>
                  <a:ext uri="{0D108BD9-81ED-4DB2-BD59-A6C34878D82A}">
                    <a16:rowId xmlns:a16="http://schemas.microsoft.com/office/drawing/2014/main" val="352003200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anything) – 487</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err="1">
                          <a:solidFill>
                            <a:srgbClr val="000000"/>
                          </a:solidFill>
                        </a:rPr>
                        <a:t>Telewarrant</a:t>
                      </a:r>
                      <a:r>
                        <a:rPr lang="en-US" altLang="en-US" dirty="0">
                          <a:solidFill>
                            <a:srgbClr val="000000"/>
                          </a:solidFill>
                        </a:rPr>
                        <a:t> – 487.1</a:t>
                      </a:r>
                      <a:endParaRPr lang="en-US" altLang="en-US" dirty="0"/>
                    </a:p>
                  </a:txBody>
                  <a:tcPr/>
                </a:tc>
                <a:extLst>
                  <a:ext uri="{0D108BD9-81ED-4DB2-BD59-A6C34878D82A}">
                    <a16:rowId xmlns:a16="http://schemas.microsoft.com/office/drawing/2014/main" val="278494843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Drugs – </a:t>
                      </a:r>
                      <a:r>
                        <a:rPr lang="en-US" altLang="en-US" i="1" dirty="0">
                          <a:solidFill>
                            <a:srgbClr val="000000"/>
                          </a:solidFill>
                        </a:rPr>
                        <a:t>CDSA</a:t>
                      </a:r>
                      <a:r>
                        <a:rPr lang="en-US" altLang="en-US" dirty="0">
                          <a:solidFill>
                            <a:srgbClr val="000000"/>
                          </a:solidFill>
                        </a:rPr>
                        <a:t> 11</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and more!</a:t>
                      </a:r>
                    </a:p>
                  </a:txBody>
                  <a:tcPr/>
                </a:tc>
                <a:extLst>
                  <a:ext uri="{0D108BD9-81ED-4DB2-BD59-A6C34878D82A}">
                    <a16:rowId xmlns:a16="http://schemas.microsoft.com/office/drawing/2014/main" val="3249412854"/>
                  </a:ext>
                </a:extLst>
              </a:tr>
            </a:tbl>
          </a:graphicData>
        </a:graphic>
      </p:graphicFrame>
      <p:sp>
        <p:nvSpPr>
          <p:cNvPr id="68" name="Title 3">
            <a:extLst>
              <a:ext uri="{FF2B5EF4-FFF2-40B4-BE49-F238E27FC236}">
                <a16:creationId xmlns:a16="http://schemas.microsoft.com/office/drawing/2014/main" id="{6F4097E0-370F-4ACB-B6EB-8216A138C5E7}"/>
              </a:ext>
            </a:extLst>
          </p:cNvPr>
          <p:cNvSpPr>
            <a:spLocks noGrp="1"/>
          </p:cNvSpPr>
          <p:nvPr>
            <p:ph type="title"/>
          </p:nvPr>
        </p:nvSpPr>
        <p:spPr>
          <a:xfrm>
            <a:off x="1129789" y="891494"/>
            <a:ext cx="8917214" cy="708025"/>
          </a:xfrm>
        </p:spPr>
        <p:txBody>
          <a:bodyPr/>
          <a:lstStyle/>
          <a:p>
            <a:r>
              <a:rPr lang="en-CA" sz="4000" dirty="0"/>
              <a:t>Warrants &amp; Orders – Different Types</a:t>
            </a:r>
          </a:p>
        </p:txBody>
      </p:sp>
      <p:sp>
        <p:nvSpPr>
          <p:cNvPr id="69" name="Slide Number Placeholder 13">
            <a:extLst>
              <a:ext uri="{FF2B5EF4-FFF2-40B4-BE49-F238E27FC236}">
                <a16:creationId xmlns:a16="http://schemas.microsoft.com/office/drawing/2014/main" id="{135A6254-B270-48DA-8D10-D031CF6B13B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9</a:t>
            </a:fld>
            <a:endParaRPr lang="en-US" dirty="0"/>
          </a:p>
        </p:txBody>
      </p:sp>
    </p:spTree>
    <p:extLst>
      <p:ext uri="{BB962C8B-B14F-4D97-AF65-F5344CB8AC3E}">
        <p14:creationId xmlns:p14="http://schemas.microsoft.com/office/powerpoint/2010/main" val="26932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TotalTime>
  <Words>3115</Words>
  <Application>Microsoft Office PowerPoint</Application>
  <PresentationFormat>Widescreen</PresentationFormat>
  <Paragraphs>381</Paragraphs>
  <Slides>34</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Abadi</vt:lpstr>
      <vt:lpstr>Arial</vt:lpstr>
      <vt:lpstr>Calibri</vt:lpstr>
      <vt:lpstr>Century Gothic</vt:lpstr>
      <vt:lpstr>Cooper Black</vt:lpstr>
      <vt:lpstr>Courier New</vt:lpstr>
      <vt:lpstr>Helvetica</vt:lpstr>
      <vt:lpstr>Showcard Gothic</vt:lpstr>
      <vt:lpstr>Times New Roman</vt:lpstr>
      <vt:lpstr>Wingdings 3</vt:lpstr>
      <vt:lpstr>Ion Boardroom</vt:lpstr>
      <vt:lpstr>Warrants &amp; Orders – The Basics  </vt:lpstr>
      <vt:lpstr>Roadmap</vt:lpstr>
      <vt:lpstr>CPD Accreditation</vt:lpstr>
      <vt:lpstr>First principles – Section 8</vt:lpstr>
      <vt:lpstr>First principles – Types of privacy</vt:lpstr>
      <vt:lpstr>First principles – What is REP?</vt:lpstr>
      <vt:lpstr>First principles – Was the search ok?</vt:lpstr>
      <vt:lpstr>Common Judicial Authorizations</vt:lpstr>
      <vt:lpstr>Warrants &amp; Orders – Different Types</vt:lpstr>
      <vt:lpstr>Warrants &amp; Orders – Similarities</vt:lpstr>
      <vt:lpstr>Warrants &amp; Orders – Process</vt:lpstr>
      <vt:lpstr>Role of ITO Advisory Crown</vt:lpstr>
      <vt:lpstr>Role of Case Management Crown</vt:lpstr>
      <vt:lpstr>Disclosure of Warrant Materials</vt:lpstr>
      <vt:lpstr>Disclosure of Warrant Materials</vt:lpstr>
      <vt:lpstr>Disclosure of Warrant Materials</vt:lpstr>
      <vt:lpstr>Disclosure of Warrant Materials</vt:lpstr>
      <vt:lpstr>Getting a Warrant Packet from Court</vt:lpstr>
      <vt:lpstr>What if the Warrant Packet is Sealed?</vt:lpstr>
      <vt:lpstr>“Unsealing” the Packet – Best Practices</vt:lpstr>
      <vt:lpstr>“Unsealing” the Packet – Best Practices</vt:lpstr>
      <vt:lpstr>“Unsealing” the Packet – Best Practices</vt:lpstr>
      <vt:lpstr>Beware Confidential Informers (CIs)</vt:lpstr>
      <vt:lpstr>Beware Confidential Informers (CIs)</vt:lpstr>
      <vt:lpstr>Why was the packet sealed?</vt:lpstr>
      <vt:lpstr>Info which “might tend to identify”</vt:lpstr>
      <vt:lpstr>Case Management in a SW case</vt:lpstr>
      <vt:lpstr>The Starting Point</vt:lpstr>
      <vt:lpstr>CPTs and JPTs – Best practices</vt:lpstr>
      <vt:lpstr>Scenario #1 – JPT Context</vt:lpstr>
      <vt:lpstr>Scenario #2 – Tear-Aways</vt:lpstr>
      <vt:lpstr>Scenario #3 – CrimeStoppers</vt:lpstr>
      <vt:lpstr>Scenario #4 – Source Docs</vt:lpstr>
      <vt:lpstr>The End – Comments?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ITOs</dc:title>
  <dc:creator>Radcliffe, Tim (MAG)</dc:creator>
  <cp:lastModifiedBy>Geigen-Miller, Matthew (MAG)</cp:lastModifiedBy>
  <cp:revision>16</cp:revision>
  <dcterms:created xsi:type="dcterms:W3CDTF">2022-05-08T09:59:07Z</dcterms:created>
  <dcterms:modified xsi:type="dcterms:W3CDTF">2022-05-12T20:40:02Z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2022-05-08T09:59:07Z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11e4a071-b7c1-4378-8b83-2e83606f8307</vt:lpwstr>
  </property>
  <property fmtid="{D5CDD505-2E9C-101B-9397-08002B2CF9AE}" pid="8" name="MSIP_Label_034a106e-6316-442c-ad35-738afd673d2b_ContentBits">
    <vt:lpwstr>0</vt:lpwstr>
  </property>
</Properties>
</file>