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4000"/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1307869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MCM XTRAVAGANZA 2022</a:t>
            </a:r>
          </a:p>
          <a:p>
            <a:endParaRPr lang="en-US" sz="3600" dirty="0"/>
          </a:p>
          <a:p>
            <a:r>
              <a:rPr lang="en-US" sz="3600" dirty="0"/>
              <a:t>PERSEVERANCE, NOT CAPITULATION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7BAA5-C124-4ECA-B765-252E3B8DE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66" r="1343" b="2"/>
          <a:stretch/>
        </p:blipFill>
        <p:spPr>
          <a:xfrm>
            <a:off x="6984999" y="949450"/>
            <a:ext cx="4529667" cy="34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0241-297E-4C30-B283-7F7C4C4C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Keep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31756-332B-432E-A40F-AFC2F068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i="1" dirty="0"/>
              <a:t>“Move forward and find out what happens next.”</a:t>
            </a:r>
          </a:p>
          <a:p>
            <a:pPr marL="0" indent="0">
              <a:buNone/>
            </a:pPr>
            <a:r>
              <a:rPr lang="en-CA" dirty="0"/>
              <a:t>Frank Shorter</a:t>
            </a:r>
          </a:p>
          <a:p>
            <a:pPr marL="0" indent="0">
              <a:buNone/>
            </a:pPr>
            <a:r>
              <a:rPr lang="en-CA" dirty="0"/>
              <a:t>1972 Olympic Marathon Gold Medalist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Things will happen</a:t>
            </a:r>
          </a:p>
          <a:p>
            <a:r>
              <a:rPr lang="en-CA" dirty="0"/>
              <a:t>You cannot control all the things that happen</a:t>
            </a:r>
          </a:p>
          <a:p>
            <a:r>
              <a:rPr lang="en-CA" dirty="0"/>
              <a:t>There is (almost) always a solution for the things that happen</a:t>
            </a:r>
          </a:p>
          <a:p>
            <a:r>
              <a:rPr lang="en-CA" dirty="0"/>
              <a:t>Get comfortable with being uncomfortable</a:t>
            </a:r>
          </a:p>
        </p:txBody>
      </p:sp>
    </p:spTree>
    <p:extLst>
      <p:ext uri="{BB962C8B-B14F-4D97-AF65-F5344CB8AC3E}">
        <p14:creationId xmlns:p14="http://schemas.microsoft.com/office/powerpoint/2010/main" val="36876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7CE4-2CCC-44F1-BC26-200035A4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R. V. </a:t>
            </a:r>
            <a:r>
              <a:rPr lang="en-US" dirty="0" err="1"/>
              <a:t>m.c</a:t>
            </a:r>
            <a:r>
              <a:rPr lang="en-US" dirty="0"/>
              <a:t> &amp; J.C.M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D128-E2F5-4400-8D1B-CE6AD9DC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HT Prosecution</a:t>
            </a:r>
          </a:p>
          <a:p>
            <a:pPr marL="0" indent="0">
              <a:buNone/>
            </a:pPr>
            <a:r>
              <a:rPr lang="en-US" dirty="0"/>
              <a:t>Trial Started – </a:t>
            </a:r>
            <a:r>
              <a:rPr lang="en-US" b="1" dirty="0"/>
              <a:t>October 15, 2019 </a:t>
            </a:r>
            <a:r>
              <a:rPr lang="en-US" dirty="0"/>
              <a:t>– set for 6 days</a:t>
            </a:r>
          </a:p>
          <a:p>
            <a:pPr marL="0" indent="0">
              <a:buNone/>
            </a:pPr>
            <a:r>
              <a:rPr lang="en-US" dirty="0"/>
              <a:t>M.C. – O. Abergel</a:t>
            </a:r>
          </a:p>
          <a:p>
            <a:pPr marL="0" indent="0">
              <a:buNone/>
            </a:pPr>
            <a:r>
              <a:rPr lang="en-US" dirty="0"/>
              <a:t>J.C.M. – R. Guertin</a:t>
            </a:r>
          </a:p>
          <a:p>
            <a:pPr marL="0" indent="0">
              <a:buNone/>
            </a:pPr>
            <a:r>
              <a:rPr lang="en-US" b="1" dirty="0"/>
              <a:t>October 17, 2019 </a:t>
            </a:r>
            <a:r>
              <a:rPr lang="en-US" dirty="0"/>
              <a:t>– J.C.M. severed off.  He testifies (before complainant) against M.C. at trial (IO swore a new info against J.C.M. on the first day of trial)</a:t>
            </a:r>
          </a:p>
          <a:p>
            <a:pPr marL="0" indent="0">
              <a:buNone/>
            </a:pPr>
            <a:r>
              <a:rPr lang="en-US" dirty="0"/>
              <a:t>Mid-trial – I/O advises that phone dump of accused’s cell phone is complete (obvs not disclosed at this point)</a:t>
            </a:r>
          </a:p>
          <a:p>
            <a:pPr marL="0" indent="0">
              <a:buNone/>
            </a:pPr>
            <a:r>
              <a:rPr lang="en-US" b="1" dirty="0"/>
              <a:t>Early November 2019 </a:t>
            </a:r>
            <a:r>
              <a:rPr lang="en-US" dirty="0"/>
              <a:t>– J.C.M. suffers a brain aneurysm.  Charges w/d vs. J.C.M..  No RPC (based on complainant’s evidence at trial) and no public interest.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520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AFFB-6CE3-40F1-8AC3-69610578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R. V. M.C. &amp; J.C.M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7886-0144-4E05-BC96-9B401DF1C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COMPLAINANT – SEX TRADE WORKER, SCHIZOPHRENIC, ADDICTED TO CRACK COCAINE AND A SIGNIFICANT SPEECH IMPEDIMENT (she also had a conviction for public mischief).  She was a challenging witness.</a:t>
            </a:r>
          </a:p>
          <a:p>
            <a:pPr marL="0" indent="0">
              <a:buNone/>
            </a:pPr>
            <a:r>
              <a:rPr lang="en-US" dirty="0"/>
              <a:t>Trial Transcript, Evidence of complainant (</a:t>
            </a:r>
            <a:r>
              <a:rPr lang="en-US" i="1" dirty="0"/>
              <a:t>2 pages in/ about 6 mins in chief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CA" sz="1800" b="0" i="0" u="none" strike="noStrike" baseline="0" dirty="0">
                <a:latin typeface="Courier New" panose="02070309020205020404" pitchFamily="49" charset="0"/>
              </a:rPr>
              <a:t>Q. Okay. I also understand that you are a drug</a:t>
            </a:r>
          </a:p>
          <a:p>
            <a:pPr marL="457200" lvl="1" indent="0">
              <a:buNone/>
            </a:pPr>
            <a:r>
              <a:rPr lang="en-CA" sz="1800" b="0" i="0" u="none" strike="noStrike" baseline="0" dirty="0">
                <a:latin typeface="Courier New" panose="02070309020205020404" pitchFamily="49" charset="0"/>
              </a:rPr>
              <a:t>addict?</a:t>
            </a:r>
          </a:p>
          <a:p>
            <a:pPr marL="457200" lvl="1" indent="0">
              <a:buNone/>
            </a:pPr>
            <a:r>
              <a:rPr lang="en-CA" sz="1800" b="0" i="0" u="none" strike="noStrike" baseline="0" dirty="0">
                <a:latin typeface="Courier New" panose="02070309020205020404" pitchFamily="49" charset="0"/>
              </a:rPr>
              <a:t>A. Yes, that’s true, I am a crack head.</a:t>
            </a:r>
          </a:p>
          <a:p>
            <a:pPr marL="457200" lvl="1" indent="0">
              <a:buNone/>
            </a:pPr>
            <a:r>
              <a:rPr lang="en-CA" sz="1800" b="0" i="0" u="none" strike="noStrike" baseline="0" dirty="0">
                <a:latin typeface="Courier New" panose="02070309020205020404" pitchFamily="49" charset="0"/>
              </a:rPr>
              <a:t>Q. Okay. And that’s, kind of, a – that’s a</a:t>
            </a:r>
          </a:p>
          <a:p>
            <a:pPr marL="457200" lvl="1" indent="0">
              <a:buNone/>
            </a:pPr>
            <a:r>
              <a:rPr lang="en-CA" sz="1800" b="0" i="0" u="none" strike="noStrike" baseline="0" dirty="0">
                <a:latin typeface="Courier New" panose="02070309020205020404" pitchFamily="49" charset="0"/>
              </a:rPr>
              <a:t>street term that’s used but....</a:t>
            </a:r>
          </a:p>
          <a:p>
            <a:pPr marL="800100" lvl="1" indent="-342900">
              <a:buAutoNum type="alphaUcPeriod"/>
            </a:pPr>
            <a:r>
              <a:rPr lang="en-CA" sz="1800" b="0" i="0" u="none" strike="noStrike" baseline="0" dirty="0">
                <a:latin typeface="Courier New" panose="02070309020205020404" pitchFamily="49" charset="0"/>
              </a:rPr>
              <a:t>I am addicted to crack cocaine.</a:t>
            </a:r>
          </a:p>
          <a:p>
            <a:pPr marL="457200" lvl="1" indent="0">
              <a:buNone/>
            </a:pPr>
            <a:endParaRPr lang="en-CA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8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DD60-AC3F-42F7-A600-035A9C5B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R. V. M.C. &amp; J.C.M.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F9B1-6985-4022-82E5-6100AAC59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complainant got a little bit “</a:t>
            </a:r>
            <a:r>
              <a:rPr lang="en-US" dirty="0" err="1"/>
              <a:t>fighty</a:t>
            </a:r>
            <a:r>
              <a:rPr lang="en-US" dirty="0"/>
              <a:t>” with Mr. Abergel during cross examination: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CA" sz="2200" b="0" i="0" u="none" strike="noStrike" baseline="0" dirty="0">
                <a:latin typeface="Courier New" panose="02070309020205020404" pitchFamily="49" charset="0"/>
              </a:rPr>
              <a:t>THE WITNESS: Fucking hurry up. You’re a joke.</a:t>
            </a:r>
          </a:p>
          <a:p>
            <a:pPr marL="457200" lvl="1" indent="0">
              <a:buNone/>
            </a:pPr>
            <a:r>
              <a:rPr lang="en-CA" sz="2200" b="0" i="0" u="none" strike="noStrike" baseline="0" dirty="0">
                <a:latin typeface="Courier New" panose="02070309020205020404" pitchFamily="49" charset="0"/>
              </a:rPr>
              <a:t>You still didn’t get the haircut and the beard</a:t>
            </a:r>
          </a:p>
          <a:p>
            <a:pPr marL="457200" lvl="1" indent="0">
              <a:buNone/>
            </a:pPr>
            <a:r>
              <a:rPr lang="en-CA" sz="2200" b="0" i="0" u="none" strike="noStrike" baseline="0" dirty="0">
                <a:latin typeface="Courier New" panose="02070309020205020404" pitchFamily="49" charset="0"/>
              </a:rPr>
              <a:t>shaved, eh? And you come to Court like that?</a:t>
            </a:r>
          </a:p>
          <a:p>
            <a:pPr marL="457200" lvl="1" indent="0">
              <a:buNone/>
            </a:pPr>
            <a:r>
              <a:rPr lang="en-CA" sz="2200" b="0" i="0" u="none" strike="noStrike" baseline="0" dirty="0">
                <a:latin typeface="Courier New" panose="02070309020205020404" pitchFamily="49" charset="0"/>
              </a:rPr>
              <a:t>You’re disgusting, I’m disgusted by you, I’m</a:t>
            </a:r>
          </a:p>
          <a:p>
            <a:pPr marL="457200" lvl="1" indent="0">
              <a:buNone/>
            </a:pPr>
            <a:r>
              <a:rPr lang="en-CA" sz="2200" b="0" i="0" u="none" strike="noStrike" baseline="0" dirty="0">
                <a:latin typeface="Courier New" panose="02070309020205020404" pitchFamily="49" charset="0"/>
              </a:rPr>
              <a:t>about to throw up.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was one of the more “polite” exchanges.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32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2754-7766-47B3-90F4-B489EF15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R. V. M.C. &amp; J.C.M.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2D98-FEDE-4869-9FEA-0B560203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December 20, 2019 </a:t>
            </a:r>
            <a:r>
              <a:rPr lang="en-US" dirty="0"/>
              <a:t>– Submissions on the trial concluded.  Dumel J. reserves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January 20, 2019 </a:t>
            </a:r>
            <a:r>
              <a:rPr lang="en-US" dirty="0"/>
              <a:t>– Dumel J. advises trial decision not complete</a:t>
            </a:r>
            <a:r>
              <a:rPr lang="en-CA" dirty="0"/>
              <a:t>, March 24, 2020 set for HH to deliver decision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March 20, 2020 </a:t>
            </a:r>
            <a:r>
              <a:rPr lang="en-CA" dirty="0"/>
              <a:t>-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3AE81-298B-4000-928D-6E3B8DC0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96" y="3839746"/>
            <a:ext cx="4857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C99E-8EB2-44A0-8992-71C5E6F9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R. V. M.C. &amp; J.C.M.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29E85-F61B-4040-93C4-C6CAD631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March 24, 2020 </a:t>
            </a:r>
            <a:r>
              <a:rPr lang="en-US" dirty="0"/>
              <a:t>– Dumel J. renders decision in writing.  M.C. found guilty on 8 of 11 counts.  Adjourned to June 2, 2020 #7 for the purpose of setting a sentencing hearing</a:t>
            </a:r>
          </a:p>
          <a:p>
            <a:pPr marL="0" indent="0">
              <a:buNone/>
            </a:pPr>
            <a:r>
              <a:rPr lang="en-US" dirty="0"/>
              <a:t>Crown makes efforts to schedule a virtual sentencing hearing.  Offender insists he wants to be present in court for his sentencing hearing.</a:t>
            </a:r>
          </a:p>
          <a:p>
            <a:pPr marL="0" indent="0">
              <a:buNone/>
            </a:pPr>
            <a:r>
              <a:rPr lang="en-US" b="1" dirty="0"/>
              <a:t>April 2020 </a:t>
            </a:r>
            <a:r>
              <a:rPr lang="en-US" dirty="0"/>
              <a:t>– Investigating officer charged and arrested in tow-truck kick back scheme</a:t>
            </a:r>
          </a:p>
          <a:p>
            <a:pPr marL="0" indent="0">
              <a:buNone/>
            </a:pPr>
            <a:r>
              <a:rPr lang="en-CA" b="1" dirty="0"/>
              <a:t>September 20</a:t>
            </a:r>
            <a:r>
              <a:rPr lang="en-CA" b="1" baseline="30000" dirty="0"/>
              <a:t>th</a:t>
            </a:r>
            <a:r>
              <a:rPr lang="en-CA" b="1" dirty="0"/>
              <a:t>, 2020 </a:t>
            </a:r>
            <a:r>
              <a:rPr lang="en-CA" dirty="0"/>
              <a:t>set for full day sentencing hearing.  Ultimately this date had to be adjourned because, among other reasons;</a:t>
            </a:r>
          </a:p>
          <a:p>
            <a:pPr marL="0" indent="0">
              <a:buNone/>
            </a:pPr>
            <a:r>
              <a:rPr lang="en-CA" dirty="0"/>
              <a:t>	1. The video VIS couldn’t be opened and wasn’t disclosed prior to the 	sentencing hearing.</a:t>
            </a:r>
          </a:p>
          <a:p>
            <a:pPr marL="0" indent="0">
              <a:buNone/>
            </a:pPr>
            <a:r>
              <a:rPr lang="en-CA" dirty="0"/>
              <a:t>	2. The offender wanted to ask for enhanced “Covid19” credit and this 	would increase the time required for the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AA4B-E763-4634-9386-64D33B47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R. V. M.C. &amp; J.C.M.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71CB-91B4-4DE4-A9D6-BF0863EDF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Late September 2020 </a:t>
            </a:r>
            <a:r>
              <a:rPr lang="en-US" dirty="0"/>
              <a:t>– Complainant dies of a drug overdose</a:t>
            </a:r>
          </a:p>
          <a:p>
            <a:pPr marL="0" indent="0">
              <a:buNone/>
            </a:pPr>
            <a:r>
              <a:rPr lang="en-US" b="1" dirty="0"/>
              <a:t>December 10, 2020 </a:t>
            </a:r>
            <a:r>
              <a:rPr lang="en-US" dirty="0"/>
              <a:t>– Matter set for sentencing submissions on this date.  In the week leading up to the sentencing hearing, Mr. Abergel filed an application to re-open the case based on the contents of the video victim impact statement. (</a:t>
            </a:r>
            <a:r>
              <a:rPr lang="en-US" i="1" dirty="0"/>
              <a:t>the complainant disclosed that she had been using crack cocaine during the period of her trial testimony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March 8, 9 &amp; 12, 2021 </a:t>
            </a:r>
            <a:r>
              <a:rPr lang="en-US" dirty="0"/>
              <a:t>– Defence application to re-open argued </a:t>
            </a:r>
          </a:p>
          <a:p>
            <a:pPr marL="0" indent="0">
              <a:buNone/>
            </a:pPr>
            <a:r>
              <a:rPr lang="en-US" b="1" dirty="0"/>
              <a:t>March 30, 2021 </a:t>
            </a:r>
            <a:r>
              <a:rPr lang="en-US" dirty="0"/>
              <a:t>– Defence application dismissed</a:t>
            </a:r>
            <a:r>
              <a:rPr lang="en-CA" dirty="0"/>
              <a:t>(Thank you Louise, Anya &amp; Meaghan!)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May 7, 2021 </a:t>
            </a:r>
            <a:r>
              <a:rPr lang="en-US" dirty="0"/>
              <a:t>– Sentencing submissions scheduled for 2pm.  Mr. Abergel advises at 1:30pm that he intends on calling M.C. as a witness on the hearing. Submissions &amp; evidence (</a:t>
            </a:r>
            <a:r>
              <a:rPr lang="en-US" i="1" dirty="0"/>
              <a:t>shockingly</a:t>
            </a:r>
            <a:r>
              <a:rPr lang="en-US" dirty="0"/>
              <a:t>)not completed on this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69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D204-1102-4DD7-B25A-13D70589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R. V. M.C. &amp; J.C.M.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1FCC-9E85-4B14-8485-62444CFD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6550"/>
            <a:ext cx="10820400" cy="4442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May 18, 2021 </a:t>
            </a:r>
            <a:r>
              <a:rPr lang="en-US" dirty="0"/>
              <a:t>– Sentencing submissions (including cross of accused) complete</a:t>
            </a:r>
          </a:p>
          <a:p>
            <a:pPr marL="0" indent="0">
              <a:buNone/>
            </a:pPr>
            <a:r>
              <a:rPr lang="en-US" b="1" dirty="0"/>
              <a:t>June 9, 2021 </a:t>
            </a:r>
            <a:r>
              <a:rPr lang="en-US" dirty="0"/>
              <a:t>– Accused sentenced to 8 years jail less PSC, DNA, s.109 (life), SOIRA (life)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the Reasons for Judgment:</a:t>
            </a:r>
          </a:p>
          <a:p>
            <a:pPr marL="0" indent="0">
              <a:buNone/>
            </a:pPr>
            <a:r>
              <a:rPr lang="en-CA" i="1" dirty="0"/>
              <a:t>[77] T.H .'s evidence raises credibility and reliability issues. They include her</a:t>
            </a:r>
          </a:p>
          <a:p>
            <a:pPr marL="0" indent="0">
              <a:buNone/>
            </a:pPr>
            <a:r>
              <a:rPr lang="en-CA" i="1" dirty="0"/>
              <a:t>conviction for a public mischief charge and the way she testified particularly in</a:t>
            </a:r>
          </a:p>
          <a:p>
            <a:pPr marL="0" indent="0">
              <a:buNone/>
            </a:pPr>
            <a:r>
              <a:rPr lang="en-CA" i="1" dirty="0"/>
              <a:t>cross-examination with her sarcasm and saying that she lied. There are also</a:t>
            </a:r>
          </a:p>
          <a:p>
            <a:pPr marL="0" indent="0">
              <a:buNone/>
            </a:pPr>
            <a:r>
              <a:rPr lang="en-CA" i="1" dirty="0"/>
              <a:t>peripheral external inconsistencies such as her denial of hurling racial slurs at </a:t>
            </a:r>
            <a:r>
              <a:rPr lang="en-CA" i="1" dirty="0" err="1"/>
              <a:t>Cst</a:t>
            </a:r>
            <a:r>
              <a:rPr lang="en-CA" i="1" dirty="0"/>
              <a:t>.</a:t>
            </a:r>
          </a:p>
          <a:p>
            <a:pPr marL="0" indent="0">
              <a:buNone/>
            </a:pPr>
            <a:r>
              <a:rPr lang="en-CA" i="1" dirty="0"/>
              <a:t>Graham and her description of her relationship with her mother. She also</a:t>
            </a:r>
          </a:p>
          <a:p>
            <a:pPr marL="0" indent="0">
              <a:buNone/>
            </a:pPr>
            <a:r>
              <a:rPr lang="en-CA" i="1" dirty="0"/>
              <a:t>repeatedly acknowledges memory issues. </a:t>
            </a:r>
            <a:r>
              <a:rPr lang="en-CA" i="1" u="sng" dirty="0"/>
              <a:t>The concerns regarding the credibility</a:t>
            </a:r>
          </a:p>
          <a:p>
            <a:pPr marL="0" indent="0">
              <a:buNone/>
            </a:pPr>
            <a:r>
              <a:rPr lang="en-CA" i="1" u="sng" dirty="0"/>
              <a:t>and reliability of her evidence do not require me to reject her evidence</a:t>
            </a:r>
            <a:r>
              <a:rPr lang="en-CA" i="1" dirty="0"/>
              <a:t>. </a:t>
            </a:r>
            <a:r>
              <a:rPr lang="en-CA" i="1" u="sng" dirty="0"/>
              <a:t>They do</a:t>
            </a:r>
          </a:p>
          <a:p>
            <a:pPr marL="0" indent="0">
              <a:buNone/>
            </a:pPr>
            <a:r>
              <a:rPr lang="en-CA" i="1" u="sng" dirty="0"/>
              <a:t>require me to exercise caution when considering T.H.'s evidence. I can accept</a:t>
            </a:r>
          </a:p>
          <a:p>
            <a:pPr marL="0" indent="0">
              <a:buNone/>
            </a:pPr>
            <a:r>
              <a:rPr lang="en-CA" i="1" u="sng" dirty="0"/>
              <a:t>some, none, or all of it.</a:t>
            </a:r>
          </a:p>
        </p:txBody>
      </p:sp>
    </p:spTree>
    <p:extLst>
      <p:ext uri="{BB962C8B-B14F-4D97-AF65-F5344CB8AC3E}">
        <p14:creationId xmlns:p14="http://schemas.microsoft.com/office/powerpoint/2010/main" val="195724819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445</TotalTime>
  <Words>989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Vapor Trail</vt:lpstr>
      <vt:lpstr> </vt:lpstr>
      <vt:lpstr>Keep moving forward</vt:lpstr>
      <vt:lpstr>R. V. m.c &amp; J.C.M</vt:lpstr>
      <vt:lpstr>R. V. M.C. &amp; J.C.M</vt:lpstr>
      <vt:lpstr>R. V. M.C. &amp; J.C.M.</vt:lpstr>
      <vt:lpstr>R. V. M.C. &amp; J.C.M.</vt:lpstr>
      <vt:lpstr>R. V. M.C. &amp; J.C.M.</vt:lpstr>
      <vt:lpstr>R. V. M.C. &amp; J.C.M.</vt:lpstr>
      <vt:lpstr>R. V. M.C. &amp; J.C.M.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Wightman, Tim (MAG)</dc:creator>
  <cp:lastModifiedBy>Wightman, Tim (MAG)</cp:lastModifiedBy>
  <cp:revision>2</cp:revision>
  <dcterms:created xsi:type="dcterms:W3CDTF">2022-12-13T15:45:27Z</dcterms:created>
  <dcterms:modified xsi:type="dcterms:W3CDTF">2022-12-14T18:28:52Z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etDate">
    <vt:lpwstr>2022-12-13T15:45:28Z</vt:lpwstr>
  </property>
  <property fmtid="{D5CDD505-2E9C-101B-9397-08002B2CF9AE}" pid="5" name="MSIP_Label_034a106e-6316-442c-ad35-738afd673d2b_Method">
    <vt:lpwstr>Standard</vt:lpwstr>
  </property>
  <property fmtid="{D5CDD505-2E9C-101B-9397-08002B2CF9AE}" pid="6" name="MSIP_Label_034a106e-6316-442c-ad35-738afd673d2b_Name">
    <vt:lpwstr>034a106e-6316-442c-ad35-738afd673d2b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MSIP_Label_034a106e-6316-442c-ad35-738afd673d2b_ActionId">
    <vt:lpwstr>d7a8e3d6-5104-400b-9137-b0f008f1fc40</vt:lpwstr>
  </property>
  <property fmtid="{D5CDD505-2E9C-101B-9397-08002B2CF9AE}" pid="9" name="MSIP_Label_034a106e-6316-442c-ad35-738afd673d2b_ContentBits">
    <vt:lpwstr>0</vt:lpwstr>
  </property>
</Properties>
</file>