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0"/>
  </p:notesMasterIdLst>
  <p:sldIdLst>
    <p:sldId id="256" r:id="rId2"/>
    <p:sldId id="284" r:id="rId3"/>
    <p:sldId id="275" r:id="rId4"/>
    <p:sldId id="302" r:id="rId5"/>
    <p:sldId id="314" r:id="rId6"/>
    <p:sldId id="316" r:id="rId7"/>
    <p:sldId id="304" r:id="rId8"/>
    <p:sldId id="319" r:id="rId9"/>
    <p:sldId id="303" r:id="rId10"/>
    <p:sldId id="305" r:id="rId11"/>
    <p:sldId id="313" r:id="rId12"/>
    <p:sldId id="306" r:id="rId13"/>
    <p:sldId id="307" r:id="rId14"/>
    <p:sldId id="309" r:id="rId15"/>
    <p:sldId id="317" r:id="rId16"/>
    <p:sldId id="310" r:id="rId17"/>
    <p:sldId id="318" r:id="rId18"/>
    <p:sldId id="308" r:id="rId19"/>
    <p:sldId id="320" r:id="rId20"/>
    <p:sldId id="321" r:id="rId21"/>
    <p:sldId id="322" r:id="rId22"/>
    <p:sldId id="323" r:id="rId23"/>
    <p:sldId id="324" r:id="rId24"/>
    <p:sldId id="279" r:id="rId25"/>
    <p:sldId id="295" r:id="rId26"/>
    <p:sldId id="315" r:id="rId27"/>
    <p:sldId id="280" r:id="rId28"/>
    <p:sldId id="31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05" autoAdjust="0"/>
  </p:normalViewPr>
  <p:slideViewPr>
    <p:cSldViewPr snapToGrid="0">
      <p:cViewPr varScale="1">
        <p:scale>
          <a:sx n="68" d="100"/>
          <a:sy n="68" d="100"/>
        </p:scale>
        <p:origin x="90" y="2952"/>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DFEFB-47F6-4F63-BAB1-7DCA59052BE1}" type="datetimeFigureOut">
              <a:rPr lang="en-CA" smtClean="0"/>
              <a:t>11/09/2022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42C91-DE7C-4E77-A6DC-83B517DC40B3}" type="slidenum">
              <a:rPr lang="en-CA" smtClean="0"/>
              <a:t>‹#›</a:t>
            </a:fld>
            <a:endParaRPr lang="en-CA"/>
          </a:p>
        </p:txBody>
      </p:sp>
    </p:spTree>
    <p:extLst>
      <p:ext uri="{BB962C8B-B14F-4D97-AF65-F5344CB8AC3E}">
        <p14:creationId xmlns:p14="http://schemas.microsoft.com/office/powerpoint/2010/main" val="397913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canlii.org/en/on/onsc/doc/2019/2019onsc4270/2019onsc4270.html#par32"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canlii.org/en/on/oncj/doc/2019/2019oncj11/2019oncj11.html#par10" TargetMode="External"/><Relationship Id="rId4" Type="http://schemas.openxmlformats.org/officeDocument/2006/relationships/hyperlink" Target="http://canlii.org/en/on/onsc/doc/2020/2020onsc1846/2020onsc1846.html?autocompleteStr=2020%20ONSC%201846%20&amp;autocompletePos=1#par2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a:t>
            </a:r>
          </a:p>
          <a:p>
            <a:endParaRPr lang="en-US" dirty="0"/>
          </a:p>
          <a:p>
            <a:r>
              <a:rPr lang="en-US" dirty="0"/>
              <a:t>THANK YOU FOR JOINING ME TODAY FOR ANOTHER MCM SESSION. IN MY LAST PRESENTATION, I FOCUSED ON S.276 (OTHER SEXUAL HISTORY). I REALIZED THAT THERE WERE A FEW MORE TIPS THAT I DID NOT GET TO LAST TIME ON THAT ISSUE, SO I HAVE INCLUDED SOME FURTHER DETAILS IN THIS PRESENTATION. ALTHOUGH THE BULK OF MY PRESENTATION WILL FOCUS ON 278.92 and THE RELATED REGIME, DEALING WITH RECORDS. </a:t>
            </a:r>
          </a:p>
          <a:p>
            <a:endParaRPr lang="en-US" dirty="0"/>
          </a:p>
          <a:p>
            <a:endParaRPr lang="en-US" dirty="0"/>
          </a:p>
          <a:p>
            <a:r>
              <a:rPr lang="en-US" dirty="0"/>
              <a:t>THE PURPOSE OF THIS SESSION IS TO GIVE YOU SOME PRACTICAL TIPS FOR MANAGING THESE APPLICATIONS WHEN THEY ARISE IN YOUR PROSEUCTIONS AND SOME PRO-ACTIVE TIPS ON HOW TO AVOID DELAY</a:t>
            </a:r>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1</a:t>
            </a:fld>
            <a:endParaRPr lang="en-CA"/>
          </a:p>
        </p:txBody>
      </p:sp>
    </p:spTree>
    <p:extLst>
      <p:ext uri="{BB962C8B-B14F-4D97-AF65-F5344CB8AC3E}">
        <p14:creationId xmlns:p14="http://schemas.microsoft.com/office/powerpoint/2010/main" val="3385517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STICK WITH MY EARLIER EXAMPLE OF THE TINDER EXAMPLE: THE PRIOR CONSENSUAL ORAL AND VAGINAL SEX.</a:t>
            </a:r>
          </a:p>
          <a:p>
            <a:endParaRPr lang="en-US" dirty="0"/>
          </a:p>
          <a:p>
            <a:r>
              <a:rPr lang="en-US" dirty="0"/>
              <a:t>LET'S SAY YOU MAKE THE DECISION TO LEAD THIS. </a:t>
            </a:r>
          </a:p>
          <a:p>
            <a:endParaRPr lang="en-US" dirty="0"/>
          </a:p>
          <a:p>
            <a:r>
              <a:rPr lang="en-US" dirty="0"/>
              <a:t>SEABOYER GOVERNS.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TO DETERMINE THIS AT THE EARLIEST POSSIBLE OPPORTUNITY: CPT, JPT. OUR DECISION ON USE OF THIS EVIDENCE HAS IMPLICATIONS FOR DEFENCE AND THEY NEED TO BE AWARE OF OUR POSN. </a:t>
            </a:r>
          </a:p>
          <a:p>
            <a:endParaRPr lang="en-US" dirty="0"/>
          </a:p>
          <a:p>
            <a:r>
              <a:rPr lang="en-US" dirty="0"/>
              <a:t>BARTON SCC – WE HAVE TO BE CAUTIONS ABOUT LEADING OTHER SEXUAL ACTIVITY EVIDENCE. </a:t>
            </a:r>
          </a:p>
          <a:p>
            <a:endParaRPr lang="en-US" dirty="0"/>
          </a:p>
          <a:p>
            <a:r>
              <a:rPr lang="en-US" dirty="0"/>
              <a:t>-BARTON SPEAKS OF A SEABOYER VOIR DIRE, -KEEP IN MIND: IF YOU LEAD IT, IT’S NOT OPEN SEASON FOR DEFENCE. IF THEY WANT TO GO BEYOND WHAT YOU ARE LEADING, THEY NEED A 276. </a:t>
            </a:r>
          </a:p>
          <a:p>
            <a:r>
              <a:rPr lang="en-US" dirty="0"/>
              <a:t>-AS PER THE SCC IN R.V., THESE ISSUES SHOULD BE CONSIDERED AT THE SAME TIME</a:t>
            </a:r>
          </a:p>
          <a:p>
            <a:endParaRPr lang="en-US" dirty="0"/>
          </a:p>
          <a:p>
            <a:endParaRPr lang="en-US" dirty="0"/>
          </a:p>
          <a:p>
            <a:r>
              <a:rPr lang="en-US" dirty="0"/>
              <a:t>HOW ARE YOU GOING TO FRAME THIS? THE OTHER SA EVIDENCE IS RELEVANT TO SHOW HOW THE COMPLAINANT FRAMED THE PARAMETERS OF HER CONSENT. </a:t>
            </a:r>
          </a:p>
          <a:p>
            <a:endParaRPr lang="en-US" dirty="0"/>
          </a:p>
          <a:p>
            <a:r>
              <a:rPr lang="en-US" dirty="0"/>
              <a:t>THE COURT WILL WANT TO KNOW: IS THE COMPLAINANT AWARE OF THIS AND WHAT ARE HER VIEWS? COMPLAINANT DOES NOT HAVE COUNSEL ON THIS. [I MEET WITH THE COMPLAINANT IN ADVANCE WITH A WITNESS TO DISCUSS THIS, SHE CAN ACCESS ILA AGAIN IF SHE WANTS].</a:t>
            </a:r>
          </a:p>
          <a:p>
            <a:endParaRPr lang="en-US" dirty="0"/>
          </a:p>
          <a:p>
            <a:r>
              <a:rPr lang="en-US" dirty="0"/>
              <a:t>-CONSIDER HOW BEST TO LEAD THIS TYPE OF EVIDENCE WITH A REGARD TO SAFEGUARDING THE V’s INTEGRITY AND PROMOTING EFFICIENCY : AGREED STATEMENT OF FACT? PERMISSION TO LEAD IN THIS AREA? GOAL IS TO PREERVE V’S DIGNITY</a:t>
            </a:r>
          </a:p>
          <a:p>
            <a:endParaRPr lang="en-US" dirty="0"/>
          </a:p>
          <a:p>
            <a:r>
              <a:rPr lang="en-US" dirty="0"/>
              <a:t>-IN ONE CASE, I HAD DEFENCE VET HIS QUESTIONS WITH THE JUDGE IN ADVANCE OF THE V’S EVIDENCE. HE WAS ALLOWED TWO QUESTIONS AND IT KEPT THE PROCESS STREAMLINED AND CONTROLLED. </a:t>
            </a:r>
          </a:p>
          <a:p>
            <a:endParaRPr lang="en-US" dirty="0"/>
          </a:p>
          <a:p>
            <a:r>
              <a:rPr lang="en-US" dirty="0"/>
              <a:t>***LANGAN (PRE-AND POST VISIT TEXT MESSAGE COMMUNICATIONS) THIS CASE IS A MUST READ FOR ANYONE DOING THESE PROSEUCTIONS – THE SCC ADOPTS THE DISSENT. SPEAKS TO THE IMPORTANCE OF ALWAYS INDICATING ON THE RECORD THE PURPOSE FOR WHICH YOU ARE LEADING EVIDENCE.</a:t>
            </a:r>
          </a:p>
          <a:p>
            <a:endParaRPr lang="en-US" dirty="0"/>
          </a:p>
          <a:p>
            <a:r>
              <a:rPr lang="en-US" dirty="0"/>
              <a:t>-WE CAN’T UNILATERALLY CONCEDE ADMISSIBILTY OR WAIVE V’S RIGHT TO PRIVACY – JUDGE IS THE GATEKEEPER</a:t>
            </a:r>
          </a:p>
          <a:p>
            <a:endParaRPr lang="en-US" dirty="0"/>
          </a:p>
        </p:txBody>
      </p:sp>
      <p:sp>
        <p:nvSpPr>
          <p:cNvPr id="4" name="Slide Number Placeholder 3"/>
          <p:cNvSpPr>
            <a:spLocks noGrp="1"/>
          </p:cNvSpPr>
          <p:nvPr>
            <p:ph type="sldNum" sz="quarter" idx="5"/>
          </p:nvPr>
        </p:nvSpPr>
        <p:spPr/>
        <p:txBody>
          <a:bodyPr/>
          <a:lstStyle/>
          <a:p>
            <a:fld id="{77442C91-DE7C-4E77-A6DC-83B517DC40B3}" type="slidenum">
              <a:rPr lang="en-CA" smtClean="0"/>
              <a:t>10</a:t>
            </a:fld>
            <a:endParaRPr lang="en-CA"/>
          </a:p>
        </p:txBody>
      </p:sp>
    </p:spTree>
    <p:extLst>
      <p:ext uri="{BB962C8B-B14F-4D97-AF65-F5344CB8AC3E}">
        <p14:creationId xmlns:p14="http://schemas.microsoft.com/office/powerpoint/2010/main" val="3962667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MITIGATE 11B ISSUES IN THESE CASES.</a:t>
            </a:r>
          </a:p>
          <a:p>
            <a:endParaRPr lang="en-US" dirty="0"/>
          </a:p>
          <a:p>
            <a:r>
              <a:rPr lang="en-US" dirty="0"/>
              <a:t>FLAG THE ISSUES FOR DEFENCE AT THE EARLIEST POSSIBLE OPPORTUNITY:</a:t>
            </a:r>
          </a:p>
          <a:p>
            <a:endParaRPr lang="en-US" dirty="0"/>
          </a:p>
          <a:p>
            <a:r>
              <a:rPr lang="en-US" dirty="0"/>
              <a:t>CPT/JPT: ASK THEM – ARE YOU PURSUING A THIRD-PARTY RECORDS APPLICATION? </a:t>
            </a:r>
          </a:p>
          <a:p>
            <a:r>
              <a:rPr lang="en-US" dirty="0"/>
              <a:t>ARE YOU SEEKING TO ADDUCE RECORDS IN YOUR POSSESSION?</a:t>
            </a:r>
          </a:p>
          <a:p>
            <a:endParaRPr lang="en-US" dirty="0"/>
          </a:p>
          <a:p>
            <a:r>
              <a:rPr lang="en-US" dirty="0"/>
              <a:t>PUSH IT: JPT – MAKE IT AS PRODUCTIVE AS POSSIBLE. PUSH THE ISSUE WITH DEFENCE. I TOLD YOU THAT I AM NOT LEADING EVIDENCE OF OSA. ARE YOU BRINGING THIS APPLICATION? </a:t>
            </a:r>
          </a:p>
          <a:p>
            <a:endParaRPr lang="en-US" dirty="0"/>
          </a:p>
          <a:p>
            <a:r>
              <a:rPr lang="en-US" dirty="0"/>
              <a:t>COME WITH A DRAFT ORDER FOR THE APPT OF COUNSEL, IF THEY GET PAST STAGE 1, YOU ALREADY HAVE THE ORDER SIGNED.</a:t>
            </a:r>
          </a:p>
          <a:p>
            <a:endParaRPr lang="en-US" dirty="0"/>
          </a:p>
          <a:p>
            <a:r>
              <a:rPr lang="en-US" dirty="0"/>
              <a:t>IF DEFENCE UNCERTAIN ABOUT WHETHER THEY ARE BRINGING THE APPLICATION, SET A TRIAL DATE AND COME BACK FOR ANOTHER JPT TO SEE IF DEFENCE IS BRINGING THEIR APPLICATION AND MORE TIME IS NEEDED. </a:t>
            </a:r>
          </a:p>
          <a:p>
            <a:endParaRPr lang="en-US" dirty="0"/>
          </a:p>
          <a:p>
            <a:r>
              <a:rPr lang="en-US" dirty="0"/>
              <a:t>DOCUMENT ALL OF YOUR INTERACTIONS WITH DEFENCE VIA LETTER, THE RECORD IN COURT, MEMOS TO FILE – will make it very hard for them to argue down the road that they did not anticipate having to bring the application when you have been raising it since the CPT stage. </a:t>
            </a:r>
          </a:p>
          <a:p>
            <a:endParaRPr lang="en-US" dirty="0"/>
          </a:p>
          <a:p>
            <a:r>
              <a:rPr lang="en-US" dirty="0"/>
              <a:t>USE THE JPT TO ESTABLISH FILING DEADLINES </a:t>
            </a:r>
          </a:p>
          <a:p>
            <a:endParaRPr lang="en-US" dirty="0"/>
          </a:p>
          <a:p>
            <a:r>
              <a:rPr lang="en-US" dirty="0"/>
              <a:t>SECTION 278.93(4) CONTEMPLATES A FILING DEADLINE OF ONLY 7 DAYS OR LESS BEFORE THE STAGE 1 APPLICATION, WE RECOMMEND ADVOCATING FOR FILING TIMELINES OF 30 DAYS OR MORE, WHICH ACCORDS WITH THE SCJ CRIMINAL PROCEEDING RULES (6.04(2)) and the OCJ RULES (3.1). </a:t>
            </a:r>
          </a:p>
          <a:p>
            <a:endParaRPr lang="en-US" dirty="0"/>
          </a:p>
          <a:p>
            <a:r>
              <a:rPr lang="en-US" dirty="0"/>
              <a:t>IF ADDITIONAL MATERIALS WILL BE FILED BETWEEN STAGES 1 and 2, SIMILAR DEADLINES SHOULD APPLY.</a:t>
            </a:r>
          </a:p>
          <a:p>
            <a:endParaRPr lang="en-US" dirty="0"/>
          </a:p>
          <a:p>
            <a:r>
              <a:rPr lang="en-US" dirty="0"/>
              <a:t>THIS IS IMPORTANT BECAUSE V’s COUNSEL WILL OFTEN ONLY BE SEEING THE APPLICATION REOCRD FOR THE FIRST TIME AFTER STAGE 1. V’S COUNSEL WILL NEED TIME TO DIGEST THE MATERIALS and PREPARE A RESPONSE. THE JUDGE WILL NEED TIME BETWEEN APPEARANCES TO RENDER A DECISION. </a:t>
            </a:r>
          </a:p>
          <a:p>
            <a:endParaRPr lang="en-US" dirty="0"/>
          </a:p>
          <a:p>
            <a:r>
              <a:rPr lang="en-US" dirty="0"/>
              <a:t>DON’T FORGET – IF THEY ARE PURSUNG A THIRD-PARTY RECORDS APPLICATION – STILL NEED TIME FOR THE 278.92 APPLICATION AFTER PRODUCTION. </a:t>
            </a:r>
          </a:p>
          <a:p>
            <a:endParaRPr lang="en-US" dirty="0"/>
          </a:p>
        </p:txBody>
      </p:sp>
      <p:sp>
        <p:nvSpPr>
          <p:cNvPr id="4" name="Slide Number Placeholder 3"/>
          <p:cNvSpPr>
            <a:spLocks noGrp="1"/>
          </p:cNvSpPr>
          <p:nvPr>
            <p:ph type="sldNum" sz="quarter" idx="5"/>
          </p:nvPr>
        </p:nvSpPr>
        <p:spPr/>
        <p:txBody>
          <a:bodyPr/>
          <a:lstStyle/>
          <a:p>
            <a:fld id="{77442C91-DE7C-4E77-A6DC-83B517DC40B3}" type="slidenum">
              <a:rPr lang="en-CA" smtClean="0"/>
              <a:t>12</a:t>
            </a:fld>
            <a:endParaRPr lang="en-CA"/>
          </a:p>
        </p:txBody>
      </p:sp>
    </p:spTree>
    <p:extLst>
      <p:ext uri="{BB962C8B-B14F-4D97-AF65-F5344CB8AC3E}">
        <p14:creationId xmlns:p14="http://schemas.microsoft.com/office/powerpoint/2010/main" val="67669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LEGISLATION WAS INTRODUCED, WE SAW MOTIONS FOR DIRECTIONS. </a:t>
            </a:r>
            <a:r>
              <a:rPr lang="en-CA" dirty="0"/>
              <a:t>THIS IS NOT DERIVED FROM THE STATUTE. THE STATUTE CONTEMPLATES TWO STAGES. </a:t>
            </a:r>
          </a:p>
          <a:p>
            <a:endParaRPr lang="en-CA" dirty="0"/>
          </a:p>
          <a:p>
            <a:r>
              <a:rPr lang="en-CA" dirty="0"/>
              <a:t>THERE IS ENOUGH LAW IN THIS AREA NOW THAT WE SHOULD NOT BE SEEING THESE AS OFTEN.</a:t>
            </a:r>
          </a:p>
          <a:p>
            <a:endParaRPr lang="en-CA" dirty="0"/>
          </a:p>
          <a:p>
            <a:r>
              <a:rPr lang="en-CA" dirty="0"/>
              <a:t>IF THEY DO ARISE – IF DEFENCE IS QUESTIONING WHETHER SOMETHING IS A RECORD OR NOT, TELL THEM TO PUT IN WRITING AND ADDRESS THIS AS PART OF STAGE ONE. </a:t>
            </a:r>
          </a:p>
          <a:p>
            <a:endParaRPr lang="en-CA" dirty="0"/>
          </a:p>
          <a:p>
            <a:r>
              <a:rPr lang="en-CA" dirty="0"/>
              <a:t>RECENT EXAMPLE: TWO ACAs IN OUR OFFICE. NCDII NOT AN ENUMERATED OFFENCE IN S.276. MOTION FOR DIRECTION TO ARGUE THE APPLICABILITY OF THE STATUTORY REGIME. APPROPRIATE USE OF COURT TIME, WANT TO ENSURE V’S DIGNITY IS PROTECTED.</a:t>
            </a:r>
            <a:endParaRPr lang="en-US" dirty="0"/>
          </a:p>
        </p:txBody>
      </p:sp>
      <p:sp>
        <p:nvSpPr>
          <p:cNvPr id="4" name="Slide Number Placeholder 3"/>
          <p:cNvSpPr>
            <a:spLocks noGrp="1"/>
          </p:cNvSpPr>
          <p:nvPr>
            <p:ph type="sldNum" sz="quarter" idx="5"/>
          </p:nvPr>
        </p:nvSpPr>
        <p:spPr/>
        <p:txBody>
          <a:bodyPr/>
          <a:lstStyle/>
          <a:p>
            <a:fld id="{77442C91-DE7C-4E77-A6DC-83B517DC40B3}" type="slidenum">
              <a:rPr lang="en-CA" smtClean="0"/>
              <a:t>13</a:t>
            </a:fld>
            <a:endParaRPr lang="en-CA"/>
          </a:p>
        </p:txBody>
      </p:sp>
    </p:spTree>
    <p:extLst>
      <p:ext uri="{BB962C8B-B14F-4D97-AF65-F5344CB8AC3E}">
        <p14:creationId xmlns:p14="http://schemas.microsoft.com/office/powerpoint/2010/main" val="525474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STAGE ONE OF THE APPLICATION – MUST BE A WRITTEN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COMPLAINANT DOES NOT HAVE STANDING. AND COMPLAINANT”S COUNSEL DOES NOT GET THE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JURISDICTIONS ARE PROCEEDING ONLY IN WRITING, OTTAWA IS NOT. BUT A BRIEF COURT APPEARANCE IS SUFFICIENT – YOU DON’T NEED MORE THAN AN HOUR OF COURT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A THRESHOLD QUESTION – WILL THEY GET A HEARING?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CROWN CAN CONCEDE STAGE ONE: BUT I WOULD NEVER EVER DO THIS WITOUT FIRST SEEING THE APPLICATION IN WRITING. THINGS CAN EVOLVE FOR DEFENCE COUNSEL. HOW THEY EXPLAIN THE APPLICATION AT THE JPT MIGHT BE DIFFERENT THAN WHAT THEY ULTIMATLY PUT IN WRITING. THINGS CHANGE SO WAIT UNTIL YOU GET THE WRITTEN APPLICTION BEFORE CONCEEDING.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THE APPLICATION MATERIALS CAN BE PROVIDED TO V’s COUNSEL BEFORE STAGE 1, BUT ONLY WITH THE CONSENT OF DEFENCE COUNSEL (IN WRITING) OR WITH LEAVE OF THE COURT.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RELEVANCE IS THE KEY, ADDED CONSIDERATION IF DEALING WITH 276 – THE EVIDENCE HAS TO BE CAPABLE OF BEING ADMISSIBLE UNDER SECTION 276(2)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STAGE 1 FOR 276 – INFORMATION AND BELIEF AFFIDAVIT IS SUFFICIENT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STAGE 2 FOR 276 – NEED A PERSONAL AFFIDAVIT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US" dirty="0"/>
              <a:t>The application materials can only be served less than 7 days in advance if it is ‘in the interests of justice’ (s.278.93(4)). </a:t>
            </a:r>
            <a:r>
              <a:rPr lang="en-US" dirty="0" err="1"/>
              <a:t>Defence</a:t>
            </a:r>
            <a:r>
              <a:rPr lang="en-US" dirty="0"/>
              <a:t> counsel should generally be encouraged to serve their materials at least 30 days in advance of each stage, in accordance with </a:t>
            </a:r>
            <a:r>
              <a:rPr lang="en-US" sz="1200" kern="1200" dirty="0">
                <a:solidFill>
                  <a:schemeClr val="tx1"/>
                </a:solidFill>
                <a:effectLst/>
                <a:latin typeface="+mn-lt"/>
                <a:ea typeface="+mn-ea"/>
                <a:cs typeface="+mn-cs"/>
              </a:rPr>
              <a:t>the SCJ </a:t>
            </a:r>
            <a:r>
              <a:rPr lang="en-US" sz="1200" i="1" kern="1200" dirty="0">
                <a:solidFill>
                  <a:schemeClr val="tx1"/>
                </a:solidFill>
                <a:effectLst/>
                <a:latin typeface="+mn-lt"/>
                <a:ea typeface="+mn-ea"/>
                <a:cs typeface="+mn-cs"/>
              </a:rPr>
              <a:t>Criminal Proceedings Rules </a:t>
            </a:r>
            <a:r>
              <a:rPr lang="en-US" sz="1200" kern="1200" dirty="0">
                <a:solidFill>
                  <a:schemeClr val="tx1"/>
                </a:solidFill>
                <a:effectLst/>
                <a:latin typeface="+mn-lt"/>
                <a:ea typeface="+mn-ea"/>
                <a:cs typeface="+mn-cs"/>
              </a:rPr>
              <a:t>(6.04(2)) and the OCJ </a:t>
            </a:r>
            <a:r>
              <a:rPr lang="en-US" sz="1200" i="1" kern="1200" dirty="0">
                <a:solidFill>
                  <a:schemeClr val="tx1"/>
                </a:solidFill>
                <a:effectLst/>
                <a:latin typeface="+mn-lt"/>
                <a:ea typeface="+mn-ea"/>
                <a:cs typeface="+mn-cs"/>
              </a:rPr>
              <a:t>Criminal Rules </a:t>
            </a:r>
            <a:r>
              <a:rPr lang="en-US" sz="1200" kern="1200" dirty="0">
                <a:solidFill>
                  <a:schemeClr val="tx1"/>
                </a:solidFill>
                <a:effectLst/>
                <a:latin typeface="+mn-lt"/>
                <a:ea typeface="+mn-ea"/>
                <a:cs typeface="+mn-cs"/>
              </a:rPr>
              <a:t>(3.1).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IF YOU CATCH WIND OF DEFENCE COUNSEL SAYING, “HEY I’M GOING TO BRING THIS APPLICATION AT THE CLOSE OF HER IN-CHIEF”, WE NEED TO SHUT THIS DOWN ON THE RECORD. THAT IS ANOTHER WAY OF DEFENCE COUNSEL TRYING TO CIRCUMVENT THE REGIME.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ALEX RIOPEL EXAMPLE</a:t>
            </a:r>
          </a:p>
        </p:txBody>
      </p:sp>
      <p:sp>
        <p:nvSpPr>
          <p:cNvPr id="4" name="Slide Number Placeholder 3"/>
          <p:cNvSpPr>
            <a:spLocks noGrp="1"/>
          </p:cNvSpPr>
          <p:nvPr>
            <p:ph type="sldNum" sz="quarter" idx="5"/>
          </p:nvPr>
        </p:nvSpPr>
        <p:spPr/>
        <p:txBody>
          <a:bodyPr/>
          <a:lstStyle/>
          <a:p>
            <a:fld id="{77442C91-DE7C-4E77-A6DC-83B517DC40B3}" type="slidenum">
              <a:rPr lang="en-CA" smtClean="0"/>
              <a:t>14</a:t>
            </a:fld>
            <a:endParaRPr lang="en-CA"/>
          </a:p>
        </p:txBody>
      </p:sp>
    </p:spTree>
    <p:extLst>
      <p:ext uri="{BB962C8B-B14F-4D97-AF65-F5344CB8AC3E}">
        <p14:creationId xmlns:p14="http://schemas.microsoft.com/office/powerpoint/2010/main" val="953534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HAD SUCCESS GETTING THESE BOOTED OUT AT STAGE 1 WHERE THE MATERIALS ARE DEFICIENT. </a:t>
            </a:r>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15</a:t>
            </a:fld>
            <a:endParaRPr lang="en-CA"/>
          </a:p>
        </p:txBody>
      </p:sp>
    </p:spTree>
    <p:extLst>
      <p:ext uri="{BB962C8B-B14F-4D97-AF65-F5344CB8AC3E}">
        <p14:creationId xmlns:p14="http://schemas.microsoft.com/office/powerpoint/2010/main" val="4201577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COMPLAINANT HAS STANDING AT THE STAGE 2 HEARING BY VIRTUE OF SECTION 278.94(2).</a:t>
            </a:r>
          </a:p>
          <a:p>
            <a:endParaRPr lang="en-US" dirty="0"/>
          </a:p>
          <a:p>
            <a:r>
              <a:rPr lang="en-US" dirty="0"/>
              <a:t>COMPLAINANT ALSO GETS THE MATERIALS. HER RIGHT TO THE MATERIALS IS NOT CODIFIED, BUT THERE IS GOOD LAW SUPPORTING THAT THIS IS THE ONLY WAY FOR HER TO MEANINGFULLY PARTICIPATE. (see e.g. </a:t>
            </a:r>
            <a:r>
              <a:rPr lang="en-US" sz="1200" i="1" kern="1200" dirty="0">
                <a:solidFill>
                  <a:schemeClr val="tx1"/>
                </a:solidFill>
                <a:effectLst/>
                <a:latin typeface="+mn-lt"/>
                <a:ea typeface="+mn-ea"/>
                <a:cs typeface="+mn-cs"/>
              </a:rPr>
              <a:t>R. v. A.C.</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2019 ONSC 4270 at paras. 32-44</a:t>
            </a:r>
            <a:r>
              <a:rPr lang="en-US" sz="1200" u="sng"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 v. A.M., </a:t>
            </a:r>
            <a:r>
              <a:rPr lang="en-US" sz="1200" u="sng" kern="1200" dirty="0">
                <a:solidFill>
                  <a:schemeClr val="tx1"/>
                </a:solidFill>
                <a:effectLst/>
                <a:latin typeface="+mn-lt"/>
                <a:ea typeface="+mn-ea"/>
                <a:cs typeface="+mn-cs"/>
                <a:hlinkClick r:id="rId4"/>
              </a:rPr>
              <a:t>2020 ONSC 1846 at para. 29</a:t>
            </a:r>
            <a:r>
              <a:rPr lang="en-US" sz="1200" u="sng"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 v. Boyle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2019 ONCJ 11 at paras. 10-43</a:t>
            </a:r>
            <a:r>
              <a:rPr lang="en-US" sz="1200" u="sng" kern="1200" dirty="0">
                <a:solidFill>
                  <a:schemeClr val="tx1"/>
                </a:solidFill>
                <a:effectLst/>
                <a:latin typeface="+mn-lt"/>
                <a:ea typeface="+mn-ea"/>
                <a:cs typeface="+mn-cs"/>
              </a:rPr>
              <a:t>).</a:t>
            </a:r>
          </a:p>
          <a:p>
            <a:endParaRPr lang="en-US" sz="1200" u="sng"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COMPLAINANT’s PARTICIPATION AT THE HEARING – NOW LIMITED TO MAKING SUBMISSIONS</a:t>
            </a:r>
            <a:endParaRPr lang="en-US" u="none" dirty="0"/>
          </a:p>
          <a:p>
            <a:endParaRPr lang="en-US" dirty="0"/>
          </a:p>
          <a:p>
            <a:r>
              <a:rPr lang="en-US" dirty="0"/>
              <a:t>THE FACTORS ARE ENUMERATED IN THE CODE</a:t>
            </a:r>
          </a:p>
          <a:p>
            <a:endParaRPr lang="en-US" dirty="0"/>
          </a:p>
          <a:p>
            <a:r>
              <a:rPr lang="en-US" dirty="0"/>
              <a:t>GENERALLY – RELEVANCE TO AN ISSUE AT TRIAL</a:t>
            </a:r>
          </a:p>
          <a:p>
            <a:endParaRPr lang="en-US" dirty="0"/>
          </a:p>
          <a:p>
            <a:r>
              <a:rPr lang="en-US" dirty="0"/>
              <a:t>FOR 276 – CAN”T BE FOR TWIN MYTH REASONING, NO GENERALIZED REPUTATIONAL EVIDENCE </a:t>
            </a:r>
          </a:p>
          <a:p>
            <a:endParaRPr lang="en-US" dirty="0"/>
          </a:p>
          <a:p>
            <a:r>
              <a:rPr lang="en-US" dirty="0"/>
              <a:t>NOTE RE: 276: EVEN IF APPLICATION NOT SUCCESSFUL, YOU CAN STILL USE THE AFFIDAVIT OF THE ACCUSED AND ANY EVIDENCE HE GAVE FOR IMPEACHMENT PURPOSES AT TRIAL. </a:t>
            </a:r>
          </a:p>
          <a:p>
            <a:endParaRPr lang="en-US" dirty="0"/>
          </a:p>
        </p:txBody>
      </p:sp>
      <p:sp>
        <p:nvSpPr>
          <p:cNvPr id="4" name="Slide Number Placeholder 3"/>
          <p:cNvSpPr>
            <a:spLocks noGrp="1"/>
          </p:cNvSpPr>
          <p:nvPr>
            <p:ph type="sldNum" sz="quarter" idx="5"/>
          </p:nvPr>
        </p:nvSpPr>
        <p:spPr/>
        <p:txBody>
          <a:bodyPr/>
          <a:lstStyle/>
          <a:p>
            <a:fld id="{77442C91-DE7C-4E77-A6DC-83B517DC40B3}" type="slidenum">
              <a:rPr lang="en-CA" smtClean="0"/>
              <a:t>16</a:t>
            </a:fld>
            <a:endParaRPr lang="en-CA"/>
          </a:p>
        </p:txBody>
      </p:sp>
    </p:spTree>
    <p:extLst>
      <p:ext uri="{BB962C8B-B14F-4D97-AF65-F5344CB8AC3E}">
        <p14:creationId xmlns:p14="http://schemas.microsoft.com/office/powerpoint/2010/main" val="4094864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LAST-MINUTE APPLICATIONS MID-TRIAL APPLICATIONS ARE A PROBLEM FOR SURE:</a:t>
            </a:r>
          </a:p>
          <a:p>
            <a:endParaRPr lang="en-US" dirty="0"/>
          </a:p>
          <a:p>
            <a:pPr marL="228600" indent="-228600">
              <a:buAutoNum type="arabicPeriod"/>
            </a:pPr>
            <a:r>
              <a:rPr lang="en-US" dirty="0"/>
              <a:t>FOR THE COMPLAINANT – A BIFURCATED PROCEEDING IS DEVESTATING. JILL WITKIN ADDRESSED THIS ISSUE IN HER FACTUM FOR JJ. </a:t>
            </a:r>
          </a:p>
          <a:p>
            <a:pPr marL="228600" indent="-228600">
              <a:buAutoNum type="arabicPeriod"/>
            </a:pPr>
            <a:r>
              <a:rPr lang="en-US" dirty="0"/>
              <a:t>FOR THE TRIAL PROCESS ITSELF – CAN CREATE SIGNFICANT DELAYS</a:t>
            </a:r>
          </a:p>
          <a:p>
            <a:pPr marL="0" indent="0">
              <a:buNone/>
            </a:pPr>
            <a:endParaRPr lang="en-US" dirty="0"/>
          </a:p>
          <a:p>
            <a:pPr marL="0" indent="0">
              <a:buNone/>
            </a:pPr>
            <a:r>
              <a:rPr lang="en-US" dirty="0"/>
              <a:t>WHAT CAN WE DO?</a:t>
            </a:r>
          </a:p>
          <a:p>
            <a:pPr marL="0" indent="0">
              <a:buNone/>
            </a:pPr>
            <a:endParaRPr lang="en-US" dirty="0"/>
          </a:p>
          <a:p>
            <a:pPr marL="0" indent="0">
              <a:buNone/>
            </a:pPr>
            <a:r>
              <a:rPr lang="en-US" dirty="0"/>
              <a:t>IF WE HAVE BEEN SAYING TO DEFENCE FROM THE OUTSET WHAT OUR POSITION IS: IE., I TOLD YOU I WAS NOT LEADING THE OSA AS PART OF MY CASE AND THAT A 276 REQUIRED, THEY CAN’T CLAIM THIS WAS UNPREDICTABLE.  EARLY FLAGGING AND DOCUMENTATION GUARDS AGAINST AN 11B.</a:t>
            </a:r>
          </a:p>
          <a:p>
            <a:pPr marL="0" indent="0">
              <a:buNone/>
            </a:pPr>
            <a:endParaRPr lang="en-US" dirty="0"/>
          </a:p>
          <a:p>
            <a:pPr marL="0" indent="0">
              <a:buNone/>
            </a:pPr>
            <a:r>
              <a:rPr lang="en-US" dirty="0"/>
              <a:t>HERE ARE SOME GREAT SOUND BITES FOR TRYING TO GET THESE APPLICATIONS DISSMISSED. IF YOU CAN SHOW DEFENCE WAS ON NOTICE ABOUT WHAT WAS REQUIRED AND WHEN YOU FIRST ALERTED THEM, IT IS NOT GOING TO ASSIST THEM AND HOPEFULLY THE TRIAL JUDGE WON’T ALLOW IT. </a:t>
            </a:r>
          </a:p>
          <a:p>
            <a:pPr marL="0" indent="0">
              <a:buNone/>
            </a:pPr>
            <a:endParaRPr lang="en-US" dirty="0"/>
          </a:p>
          <a:p>
            <a:pPr marL="0" indent="0">
              <a:buNone/>
            </a:pPr>
            <a:r>
              <a:rPr lang="en-US" dirty="0"/>
              <a:t>OTHER OPTION:</a:t>
            </a:r>
          </a:p>
          <a:p>
            <a:pPr marL="0" indent="0">
              <a:buNone/>
            </a:pPr>
            <a:endParaRPr lang="en-US" dirty="0"/>
          </a:p>
          <a:p>
            <a:pPr marL="0" indent="0">
              <a:buNone/>
            </a:pPr>
            <a:r>
              <a:rPr lang="en-US" dirty="0"/>
              <a:t>CAN WE FASHION A CREATIVE SOLUTION? </a:t>
            </a:r>
          </a:p>
          <a:p>
            <a:pPr marL="0" indent="0">
              <a:buNone/>
            </a:pPr>
            <a:endParaRPr lang="en-US" dirty="0"/>
          </a:p>
          <a:p>
            <a:pPr marL="0" indent="0">
              <a:buNone/>
            </a:pPr>
            <a:r>
              <a:rPr lang="en-US" dirty="0"/>
              <a:t>CAN THE QUESTION BE ASKED IN A WAY THAT REMOVES THE SEXUALIZED COMPONENT? THERE WOULD THEN BE NO NEED FOR A MID-TRIAL S.276</a:t>
            </a:r>
          </a:p>
          <a:p>
            <a:endParaRPr lang="en-US" dirty="0"/>
          </a:p>
        </p:txBody>
      </p:sp>
      <p:sp>
        <p:nvSpPr>
          <p:cNvPr id="4" name="Slide Number Placeholder 3"/>
          <p:cNvSpPr>
            <a:spLocks noGrp="1"/>
          </p:cNvSpPr>
          <p:nvPr>
            <p:ph type="sldNum" sz="quarter" idx="5"/>
          </p:nvPr>
        </p:nvSpPr>
        <p:spPr/>
        <p:txBody>
          <a:bodyPr/>
          <a:lstStyle/>
          <a:p>
            <a:fld id="{77442C91-DE7C-4E77-A6DC-83B517DC40B3}" type="slidenum">
              <a:rPr lang="en-CA" smtClean="0"/>
              <a:t>17</a:t>
            </a:fld>
            <a:endParaRPr lang="en-CA"/>
          </a:p>
        </p:txBody>
      </p:sp>
    </p:spTree>
    <p:extLst>
      <p:ext uri="{BB962C8B-B14F-4D97-AF65-F5344CB8AC3E}">
        <p14:creationId xmlns:p14="http://schemas.microsoft.com/office/powerpoint/2010/main" val="1870128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HOW WE CAN STREAMLINE THE PROCESS:</a:t>
            </a:r>
          </a:p>
          <a:p>
            <a:endParaRPr lang="en-US" dirty="0"/>
          </a:p>
          <a:p>
            <a:r>
              <a:rPr lang="en-US" dirty="0"/>
              <a:t>BEST ADVICE – PIN YOUR POSITION DOWN EARLY, AND PIN DOWN DEFENCE POSITION EARLY. KNOW WHAT YOU ARE DOING WITH THE EVIDENCE IN YOUR FILE AND KNOW WHAT IF ANY APPLICATIONS DEFENCE HAS TO BRING AS A RESULT. </a:t>
            </a:r>
          </a:p>
          <a:p>
            <a:endParaRPr lang="en-US" dirty="0"/>
          </a:p>
          <a:p>
            <a:r>
              <a:rPr lang="en-US" dirty="0"/>
              <a:t>STAY ON TOP OF THIS AND BE FIRM ABOUT SCHEDULING AND FILING DEADLINES. </a:t>
            </a:r>
          </a:p>
          <a:p>
            <a:endParaRPr lang="en-US" dirty="0"/>
          </a:p>
          <a:p>
            <a:r>
              <a:rPr lang="en-US" dirty="0"/>
              <a:t>CAUTION:</a:t>
            </a:r>
          </a:p>
          <a:p>
            <a:endParaRPr lang="en-CA" dirty="0"/>
          </a:p>
          <a:p>
            <a:r>
              <a:rPr lang="en-CA" dirty="0"/>
              <a:t>WE DON’T RECOMMEND BLENDING STAGES 1 and 2: DIFFERENT CONSIDERATIONS APPPLY AT EACH STAGE.</a:t>
            </a:r>
          </a:p>
          <a:p>
            <a:endParaRPr lang="en-CA" dirty="0"/>
          </a:p>
          <a:p>
            <a:r>
              <a:rPr lang="en-CA" dirty="0"/>
              <a:t>EXCELLENT RESOURCE ON OUR ELIBRARY PAGE: AVOIDING DELAY</a:t>
            </a:r>
          </a:p>
        </p:txBody>
      </p:sp>
      <p:sp>
        <p:nvSpPr>
          <p:cNvPr id="4" name="Slide Number Placeholder 3"/>
          <p:cNvSpPr>
            <a:spLocks noGrp="1"/>
          </p:cNvSpPr>
          <p:nvPr>
            <p:ph type="sldNum" sz="quarter" idx="5"/>
          </p:nvPr>
        </p:nvSpPr>
        <p:spPr/>
        <p:txBody>
          <a:bodyPr/>
          <a:lstStyle/>
          <a:p>
            <a:fld id="{77442C91-DE7C-4E77-A6DC-83B517DC40B3}" type="slidenum">
              <a:rPr lang="en-CA" smtClean="0"/>
              <a:t>18</a:t>
            </a:fld>
            <a:endParaRPr lang="en-CA"/>
          </a:p>
        </p:txBody>
      </p:sp>
    </p:spTree>
    <p:extLst>
      <p:ext uri="{BB962C8B-B14F-4D97-AF65-F5344CB8AC3E}">
        <p14:creationId xmlns:p14="http://schemas.microsoft.com/office/powerpoint/2010/main" val="42538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leave it, what do you tell </a:t>
            </a:r>
            <a:r>
              <a:rPr lang="en-US" dirty="0" err="1"/>
              <a:t>defence</a:t>
            </a:r>
            <a:r>
              <a:rPr lang="en-US" dirty="0"/>
              <a:t> about it? </a:t>
            </a:r>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20</a:t>
            </a:fld>
            <a:endParaRPr lang="en-CA"/>
          </a:p>
        </p:txBody>
      </p:sp>
    </p:spTree>
    <p:extLst>
      <p:ext uri="{BB962C8B-B14F-4D97-AF65-F5344CB8AC3E}">
        <p14:creationId xmlns:p14="http://schemas.microsoft.com/office/powerpoint/2010/main" val="2166362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shuttered </a:t>
            </a:r>
            <a:r>
              <a:rPr lang="en-US" dirty="0" err="1"/>
              <a:t>Kavali</a:t>
            </a:r>
            <a:r>
              <a:rPr lang="en-US" dirty="0"/>
              <a:t> nightclub</a:t>
            </a:r>
          </a:p>
          <a:p>
            <a:r>
              <a:rPr lang="en-US" dirty="0"/>
              <a:t>Complainant Sexually Assaulted inside the upstairs bathroom by her employer</a:t>
            </a:r>
          </a:p>
          <a:p>
            <a:r>
              <a:rPr lang="en-US" dirty="0"/>
              <a:t>She consumed 9 shots before he followed her inside the bathroom</a:t>
            </a:r>
          </a:p>
          <a:p>
            <a:r>
              <a:rPr lang="en-US" dirty="0"/>
              <a:t>She delayed disclosing until she attempted suicide and was in the hospital, she disclosed to a police officer who was called to the hospital </a:t>
            </a:r>
          </a:p>
          <a:p>
            <a:r>
              <a:rPr lang="en-US" dirty="0"/>
              <a:t>In her video statement, said the reason she tried to end her life was because she was sexually assaulted</a:t>
            </a:r>
          </a:p>
          <a:p>
            <a:r>
              <a:rPr lang="en-US" dirty="0"/>
              <a:t>First trial – conviction, ONT CA sends it back because of one line in the trial judge’s reasons</a:t>
            </a:r>
          </a:p>
          <a:p>
            <a:r>
              <a:rPr lang="en-US" dirty="0"/>
              <a:t>In the meantime, the victim sues the accused and as part of her statement of claim, serves him with her entire psychiatric history. Civil counsel provides that to </a:t>
            </a:r>
            <a:r>
              <a:rPr lang="en-US" dirty="0" err="1"/>
              <a:t>defence</a:t>
            </a:r>
            <a:r>
              <a:rPr lang="en-US" dirty="0"/>
              <a:t> counsel in the criminal proceeding. </a:t>
            </a:r>
            <a:r>
              <a:rPr lang="en-US" dirty="0" err="1"/>
              <a:t>Defence</a:t>
            </a:r>
            <a:r>
              <a:rPr lang="en-US" dirty="0"/>
              <a:t> counsel stands up in cross and wants to use those records – notwithstanding his non-compliance with the scheme, says she has no REOP because the accused has seen them.</a:t>
            </a:r>
          </a:p>
          <a:p>
            <a:r>
              <a:rPr lang="en-US" dirty="0"/>
              <a:t>What do you do?</a:t>
            </a:r>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22</a:t>
            </a:fld>
            <a:endParaRPr lang="en-CA"/>
          </a:p>
        </p:txBody>
      </p:sp>
    </p:spTree>
    <p:extLst>
      <p:ext uri="{BB962C8B-B14F-4D97-AF65-F5344CB8AC3E}">
        <p14:creationId xmlns:p14="http://schemas.microsoft.com/office/powerpoint/2010/main" val="245909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THIS WILL BE MORE INFORMAL</a:t>
            </a:r>
          </a:p>
          <a:p>
            <a:endParaRPr lang="en-US" dirty="0"/>
          </a:p>
          <a:p>
            <a:r>
              <a:rPr lang="en-US" dirty="0"/>
              <a:t>I WILL TALK TO YOU FOR ABOUT 30 MINUTES AND THEN THERE WILL BE 30 MINUTES OF DISCUSSION ON 3 SCENARIOS</a:t>
            </a:r>
          </a:p>
          <a:p>
            <a:endParaRPr lang="en-US" dirty="0"/>
          </a:p>
          <a:p>
            <a:r>
              <a:rPr lang="en-US" dirty="0"/>
              <a:t>IF YOU HAVE QUESTIONS, PLEASE FEEL FREE TO ASK THEM AS I AM PRESENTING OR AT THE END – WHICHEVER YOU PREFER </a:t>
            </a:r>
            <a:endParaRPr lang="en-CA" dirty="0"/>
          </a:p>
        </p:txBody>
      </p:sp>
      <p:sp>
        <p:nvSpPr>
          <p:cNvPr id="4" name="Slide Number Placeholder 3"/>
          <p:cNvSpPr>
            <a:spLocks noGrp="1"/>
          </p:cNvSpPr>
          <p:nvPr>
            <p:ph type="sldNum" sz="quarter" idx="5"/>
          </p:nvPr>
        </p:nvSpPr>
        <p:spPr/>
        <p:txBody>
          <a:bodyPr/>
          <a:lstStyle/>
          <a:p>
            <a:fld id="{4230C494-F905-434E-8159-326CE1657CCC}" type="slidenum">
              <a:rPr lang="en-CA" smtClean="0"/>
              <a:t>2</a:t>
            </a:fld>
            <a:endParaRPr lang="en-CA"/>
          </a:p>
        </p:txBody>
      </p:sp>
    </p:spTree>
    <p:extLst>
      <p:ext uri="{BB962C8B-B14F-4D97-AF65-F5344CB8AC3E}">
        <p14:creationId xmlns:p14="http://schemas.microsoft.com/office/powerpoint/2010/main" val="1448784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25</a:t>
            </a:fld>
            <a:endParaRPr lang="en-CA"/>
          </a:p>
        </p:txBody>
      </p:sp>
    </p:spTree>
    <p:extLst>
      <p:ext uri="{BB962C8B-B14F-4D97-AF65-F5344CB8AC3E}">
        <p14:creationId xmlns:p14="http://schemas.microsoft.com/office/powerpoint/2010/main" val="73222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26</a:t>
            </a:fld>
            <a:endParaRPr lang="en-CA"/>
          </a:p>
        </p:txBody>
      </p:sp>
    </p:spTree>
    <p:extLst>
      <p:ext uri="{BB962C8B-B14F-4D97-AF65-F5344CB8AC3E}">
        <p14:creationId xmlns:p14="http://schemas.microsoft.com/office/powerpoint/2010/main" val="2599979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27</a:t>
            </a:fld>
            <a:endParaRPr lang="en-CA"/>
          </a:p>
        </p:txBody>
      </p:sp>
    </p:spTree>
    <p:extLst>
      <p:ext uri="{BB962C8B-B14F-4D97-AF65-F5344CB8AC3E}">
        <p14:creationId xmlns:p14="http://schemas.microsoft.com/office/powerpoint/2010/main" val="4127847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28</a:t>
            </a:fld>
            <a:endParaRPr lang="en-CA"/>
          </a:p>
        </p:txBody>
      </p:sp>
    </p:spTree>
    <p:extLst>
      <p:ext uri="{BB962C8B-B14F-4D97-AF65-F5344CB8AC3E}">
        <p14:creationId xmlns:p14="http://schemas.microsoft.com/office/powerpoint/2010/main" val="152168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276 OF THE CODE ITSELF IS NOT NEW – IT IS ALREADY FAMILIAR TO ALL OF YOU.  IT DEALS WITH “OTHER” SEXUAL ACTIVITY. </a:t>
            </a:r>
          </a:p>
          <a:p>
            <a:endParaRPr lang="en-US" dirty="0"/>
          </a:p>
          <a:p>
            <a:r>
              <a:rPr lang="en-US" dirty="0"/>
              <a:t>KEEP IN MIND WHEN WE SPEAK OF OTHER SEXUAL ACTIVITY IN SECTION 276, THE REACH OF THIS SECTION IS BROAD. IT APPLIES TO CONSENSUAL AND NON-CONSENSUAL ACTIVITY BY A COMPLAINANT, INCLUDING CONDUCT OCCURING BEFORE, PROXIMATE TO, AND AFTER THE SEXUAL ASSAULT (SEE: R. v. L.S., 2017 ONCA 685). </a:t>
            </a:r>
          </a:p>
          <a:p>
            <a:endParaRPr lang="en-US" dirty="0"/>
          </a:p>
          <a:p>
            <a:r>
              <a:rPr lang="en-US" dirty="0"/>
              <a:t>AS A RESULT OF BILL C-51 in 2018, THERE WERE AMENDMENTS TO SOME OF THE SEXUAL VIOLENCE PROVISIONS IN THE CODE INCULDING THE ONE’s HIGHLIGHTED ON THIS SLIDE:</a:t>
            </a:r>
          </a:p>
          <a:p>
            <a:endParaRPr lang="en-US" dirty="0"/>
          </a:p>
          <a:p>
            <a:r>
              <a:rPr lang="en-US" dirty="0"/>
              <a:t>276(4) – REALLY A CODIFICATION OF EXISTING PRINCIPLES AND A RECOGNITION OF HOW PEOPLE COMMUNICATE NOW: SEXUAL ACTIVITY NOW INCLUDES ANY COMMUNICATION MADE FOR A SEXUAL PURPOSE OR WHOSE CONTENT IS OF A SEXUAL NATURE. </a:t>
            </a:r>
          </a:p>
          <a:p>
            <a:r>
              <a:rPr lang="en-US" dirty="0"/>
              <a:t>AN EXAMPLE WOULD BE “SEXTING”</a:t>
            </a:r>
          </a:p>
          <a:p>
            <a:endParaRPr lang="en-US" dirty="0"/>
          </a:p>
          <a:p>
            <a:r>
              <a:rPr lang="en-US" dirty="0"/>
              <a:t>AND ALSO: THE COMPLAINANT NOW HAS STANDING AT STAGE 2 - THE HEARING, WHEREAS BEFORE IT WAS JUST THE CROWN AND DEFENCE COUNSEL WHO WOULD MAKE SUBMISSIONS. </a:t>
            </a:r>
          </a:p>
          <a:p>
            <a:endParaRPr lang="en-US" dirty="0"/>
          </a:p>
          <a:p>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3</a:t>
            </a:fld>
            <a:endParaRPr lang="en-CA"/>
          </a:p>
        </p:txBody>
      </p:sp>
    </p:spTree>
    <p:extLst>
      <p:ext uri="{BB962C8B-B14F-4D97-AF65-F5344CB8AC3E}">
        <p14:creationId xmlns:p14="http://schemas.microsoft.com/office/powerpoint/2010/main" val="1209633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NEW AS A RESULT OF BILL C-51: SECTION 278.92 DEALS WITH APPLICATIONS FOR WHEN AN ACCUSED IS IN POSSESSION OF A PRIVATE RECORD RELATING TO THE COMPLAINANT. </a:t>
            </a:r>
          </a:p>
          <a:p>
            <a:endParaRPr lang="en-US" dirty="0"/>
          </a:p>
          <a:p>
            <a:r>
              <a:rPr lang="en-US" dirty="0"/>
              <a:t>IT’S A SCREENING MECHANISM THAT IS MEANT TO ADDRESS A GAP IN THE LEGISLATION (WE HAD A REGIME FOR PRODUCTION OF RECORDS BUT NOT ONE DEALING WITH ADMISSIBILITY) AND THE PURPOSE BEHIND IT WAS TO PREVENT COMPLAINANTS FROM BEING AMBUSHED IN COURT BY DEFENCE WHEN TESTIFING. </a:t>
            </a:r>
          </a:p>
          <a:p>
            <a:endParaRPr lang="en-US" dirty="0"/>
          </a:p>
          <a:p>
            <a:r>
              <a:rPr lang="en-US" dirty="0"/>
              <a:t>EXAMPLE OF HOW THINGS USED TO BE – YOU WOULD CALL THE COMPLAINANT’S EVIDENCE IN CHIEF, SHE WOULD GO INTO CROSS AND DEFENCE WOULD PRODUCE A SERIES OF MESSAGES TO CONFRONT HER IN OPEN COURT, WITHOUT ANY PRIOR VETTING. SO THAT’S THE TYPE OF SITUATION THE PROVISION IS DESIGNED TO ADDRESS </a:t>
            </a:r>
          </a:p>
          <a:p>
            <a:endParaRPr lang="en-US" dirty="0"/>
          </a:p>
          <a:p>
            <a:r>
              <a:rPr lang="en-US" dirty="0"/>
              <a:t>WHEN THIS ISSUE BECAME MOST PREVALENT IN TERMS OF IDENTIFYING A GAP IN THE LEGISLATION: THE GHOMESHI TRIAL IN TORONTO. GHOMESHI WAS A FAMOUS CBC RADIO PERSONALITY AND HE WAS CHARGED WITH SEXUAL ASSAULTING MULTIPLE COMPLAINANTS. BEFORE HE WAS ARRESTED, HE POSTED ON HIS FACEBOOK WALL, THAT HE ENJOYED S &amp; M AND ROUGH SEX. THE TRIAL WAS WIDELY PUBLICIZED. MARIE HENEIN WAS DEFENCE COUNSEL FOR GHOMESHI. THE COMPLAINANT’s WERE AMBUSHED IN CROSS EXAMINATION WITH LETTERS, TEXT MESSAGES, THAT THEY HAD SENT TO MR. GHOESHI. SOME OF THEM SUGGESTED THAT THEY CONTINUED TO ASSOCIATE WITH HIM AFTER THE INCIDENTS – SO VERY RELIANT ON MYTHS AND STEREOTYPES. GHOMESHI WAS AQUITTED, THE VICTIMS WERE HUMILIATED, AND PARLIAEMENT RESPONDED BY ENACTING THIS SCREENING MECHANSIM.</a:t>
            </a:r>
          </a:p>
          <a:p>
            <a:endParaRPr lang="en-US" dirty="0"/>
          </a:p>
          <a:p>
            <a:r>
              <a:rPr lang="en-US" dirty="0"/>
              <a:t>DEFENCE LAWYERS DO NOT LIKE IT – THEY FEEL IT DIMINISHES THEIR ABILITY TO SURPRISE THE COMPLAINANT. THE SCC FEELS OTHERWISE. </a:t>
            </a:r>
          </a:p>
          <a:p>
            <a:endParaRPr lang="en-US" dirty="0"/>
          </a:p>
          <a:p>
            <a:r>
              <a:rPr lang="en-US" dirty="0"/>
              <a:t>FOR THE PURPOSE OF THIS SECTION, IT DOES NOT MATTER HOW THE RECORDS GOT INTO THE ACCUSED’S HANDS OF THE ACCUSED, IT COULD BE AS A RESULT OF THE COURT ORDERING PRODUCTION (AFTER A 3</a:t>
            </a:r>
            <a:r>
              <a:rPr lang="en-US" baseline="30000" dirty="0"/>
              <a:t>RD</a:t>
            </a:r>
            <a:r>
              <a:rPr lang="en-US" dirty="0"/>
              <a:t> PARTY RECORD APPLICATION) OR IT COULD BE THAT THEY GAVE THEIR LAWYER THE RECORDS IN QUESTION. </a:t>
            </a:r>
          </a:p>
          <a:p>
            <a:endParaRPr lang="en-US" dirty="0"/>
          </a:p>
          <a:p>
            <a:r>
              <a:rPr lang="en-US" dirty="0"/>
              <a:t>FIRST ISSUE – IS WHAT THEY HAVE A RECORD? </a:t>
            </a:r>
          </a:p>
          <a:p>
            <a:endParaRPr lang="en-US" dirty="0"/>
          </a:p>
          <a:p>
            <a:r>
              <a:rPr lang="en-US" dirty="0"/>
              <a:t>SECTION 278.1 PROVIDES AN ENUMERATED LIST OF RECORDS WHICH INCLUDES MEDICAL, PSCYCHIATRIC, COUNSELLING, EDUCATION, EMPLOYMENT, CHILD WELFARE, PERSONAL JOURNALS AND DIARIES.  THESE ONES ARE EASY TO RECOGNIZE. </a:t>
            </a:r>
          </a:p>
          <a:p>
            <a:endParaRPr lang="en-US" dirty="0"/>
          </a:p>
          <a:p>
            <a:r>
              <a:rPr lang="en-US" dirty="0"/>
              <a:t>THE LIST IN 278.1 IS NOT EXHAUSTIVE AND SO DOCUMENTS NOT OF THE TYPE LISTED IN 278.1 CAN STILL BE RECORDS IF THEY CONTAIN PERSONAL INFORMATION THAT GIVES RISE TO A REASONABLE EXPECTATION OF PRIVACY</a:t>
            </a:r>
          </a:p>
          <a:p>
            <a:endParaRPr lang="en-US" dirty="0"/>
          </a:p>
          <a:p>
            <a:r>
              <a:rPr lang="en-US" dirty="0"/>
              <a:t>WHAT ABOUT TEXT MESSAGES? </a:t>
            </a:r>
          </a:p>
          <a:p>
            <a:endParaRPr lang="en-US" dirty="0"/>
          </a:p>
          <a:p>
            <a:r>
              <a:rPr lang="en-US" dirty="0"/>
              <a:t>NO DOUBT YOU HAVE DEALT WITH THIS ISSUE</a:t>
            </a:r>
          </a:p>
          <a:p>
            <a:endParaRPr lang="en-US" dirty="0"/>
          </a:p>
          <a:p>
            <a:r>
              <a:rPr lang="en-US" dirty="0"/>
              <a:t>SOME CASES HAVE SAID THEY ARE RECORDS, OTHERS HAVE SAID THEY ARE NOT. </a:t>
            </a:r>
          </a:p>
          <a:p>
            <a:endParaRPr lang="en-US" dirty="0"/>
          </a:p>
          <a:p>
            <a:r>
              <a:rPr lang="en-US" dirty="0"/>
              <a:t>WHAT WE GLEAN FROM THESE CASES IS THAT: </a:t>
            </a:r>
          </a:p>
          <a:p>
            <a:endParaRPr lang="en-US" dirty="0"/>
          </a:p>
          <a:p>
            <a:r>
              <a:rPr lang="en-US" dirty="0"/>
              <a:t>THE ANALYSIS IS CONTENT DRIVEN (WHAT WAS BEING DISCUSSED IN THE CONTENT OF THE MESSAGES?), DOES THE COMPLAINANT HAVE A REASONABLE EXPECTATION OF PRIVACY IN THE COMMUNICATIONS? IT IS NOT EVERY COMMUNICATION THAT GIVES RISE TO A REASONABLE EXPECTATION OF PRIVACY. </a:t>
            </a:r>
          </a:p>
          <a:p>
            <a:endParaRPr lang="en-US" dirty="0"/>
          </a:p>
          <a:p>
            <a:r>
              <a:rPr lang="en-US" dirty="0"/>
              <a:t>REFER TO OUR CASE LAW CHART ON ELIBRARY FOR A SUMMARY OF WHAT HAS BEEN FOUND TO BE A RECORD VS. NOT</a:t>
            </a:r>
          </a:p>
          <a:p>
            <a:endParaRPr lang="en-US" dirty="0"/>
          </a:p>
          <a:p>
            <a:r>
              <a:rPr lang="en-US" dirty="0"/>
              <a:t>E.M. – PROFERRED RECORDS WERE AUDIO, VIDEO AND PICTURES OF THE SEXUAL ACTIVITY IN QUESTION ALL QUALIFIED AS RECORDS. 278.92 APPLIED.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7442C91-DE7C-4E77-A6DC-83B517DC40B3}" type="slidenum">
              <a:rPr lang="en-CA" smtClean="0"/>
              <a:t>4</a:t>
            </a:fld>
            <a:endParaRPr lang="en-CA"/>
          </a:p>
        </p:txBody>
      </p:sp>
    </p:spTree>
    <p:extLst>
      <p:ext uri="{BB962C8B-B14F-4D97-AF65-F5344CB8AC3E}">
        <p14:creationId xmlns:p14="http://schemas.microsoft.com/office/powerpoint/2010/main" val="142108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KEEP IN MIND, THIS SECTION IS DIFFERENT FROM THE PRODUCTION REGIME. THIS SECTION APPLIES WHEN DEFENCE COUNSEL WANTS TO ADDUCE A PRIVATE RECORD. </a:t>
            </a:r>
          </a:p>
          <a:p>
            <a:endParaRPr lang="en-US" dirty="0"/>
          </a:p>
          <a:p>
            <a:r>
              <a:rPr lang="en-US" dirty="0"/>
              <a:t>AGAIN, IT DOES NOT MATTER HOW THEY GOT THE RECORD. </a:t>
            </a:r>
          </a:p>
          <a:p>
            <a:endParaRPr lang="en-US" dirty="0"/>
          </a:p>
          <a:p>
            <a:r>
              <a:rPr lang="en-US" dirty="0"/>
              <a:t>THERE IS A DIFFERENCE BETWEEN DISCLOSURE/PRODUCTION VS. ADMISSIBLITY. </a:t>
            </a:r>
          </a:p>
          <a:p>
            <a:endParaRPr lang="en-US" dirty="0"/>
          </a:p>
          <a:p>
            <a:r>
              <a:rPr lang="en-US" dirty="0"/>
              <a:t>THIS SECTION IS A SCREENIG MECHANISM THAT DEALS WITH THE ADMISSIBILITY.</a:t>
            </a:r>
          </a:p>
          <a:p>
            <a:endParaRPr lang="en-US" dirty="0"/>
          </a:p>
          <a:p>
            <a:r>
              <a:rPr lang="en-US" u="sng" dirty="0"/>
              <a:t>HERE IS AN EXAMPLE:</a:t>
            </a:r>
          </a:p>
          <a:p>
            <a:endParaRPr lang="en-US" dirty="0"/>
          </a:p>
          <a:p>
            <a:r>
              <a:rPr lang="en-US" dirty="0"/>
              <a:t>YOU ARE REVIEWING THE CROWN BRIEF. THE FILE CONTAINS A SEXUAL ASSAULT EVIDENCE KIT AND A HOSPITAL RECORD THAT IS NOT PART OF THE SAEK, BUT THAT HAS DESCRIPTIONS OF THE VICTIM'S DEMEANOUR AND HER INJURIES. LET’S SAY IN THIS EXAMPLE THAT IT IS A CHARGE OF AGGRAVATED SEXUAL ASSAULT. THE VICTIM WAS EXAMINED BY A SEXUAL ASSAULT NURSE EXAMINER AND THEN ADMITTED INTO THE HOSPITAL FOR 4 DAYS FOR A SURGICAL REPAIR TO HER VAGINAL WALL. </a:t>
            </a:r>
          </a:p>
          <a:p>
            <a:endParaRPr lang="en-US" dirty="0"/>
          </a:p>
          <a:p>
            <a:r>
              <a:rPr lang="en-US" dirty="0"/>
              <a:t>THE SAEK IS GOING AS FIRST PARTY DISCLOSURE; R. V.T.S. , JUSTICE DOODY’S DECISION (THE SAEK FALLS INTO THE EXEMPTED CATEGORY IN SECTION 278.1 “…BUT DOES NOT INCLUDE RECORDS MADE BY PERSONS RESPONSIBLE FOR THE INVESTIGATION OR PROSECUTION OF THE OFFENCE.” </a:t>
            </a:r>
          </a:p>
          <a:p>
            <a:endParaRPr lang="en-US" dirty="0"/>
          </a:p>
          <a:p>
            <a:r>
              <a:rPr lang="en-US" dirty="0"/>
              <a:t>THE HOSPITAL RECORDS ARE THIRD PARTY RECORDS. YOU REVIEW THE HOSPITAL RECORDS AS THE POLICE HAVE OBTIANED THEM AS A RESULT OF HAVING THE VICTIM SIGN A CONSENT FORM. </a:t>
            </a:r>
          </a:p>
          <a:p>
            <a:endParaRPr lang="en-US" dirty="0"/>
          </a:p>
          <a:p>
            <a:r>
              <a:rPr lang="en-US" dirty="0"/>
              <a:t>FIRST STEP – DEFENCE COUNSEL HAS BEEN PUT ON NOTICE THAT WE ARE IN POSN OF THIRD-PARTY RECORDS.</a:t>
            </a:r>
          </a:p>
          <a:p>
            <a:r>
              <a:rPr lang="en-US" dirty="0"/>
              <a:t> </a:t>
            </a:r>
          </a:p>
          <a:p>
            <a:r>
              <a:rPr lang="en-US" dirty="0"/>
              <a:t>YOU HAVE VIEWED THE HOSPITAL RECORDS; YOU DETERMINE THAT THEY ARE RELEVANT AND THAT AN ORDER FOR PRODUCTION WOULD BE A GIVEN. YOU MEET WITH THE COMPLAINANT TO DISCUSS AN EXPRESS WAIVER AND THE HOSPITAL RECORDS ARE PRODUCED TO DEFENCE COUNSEL.  (SEE SECTION 278.2(2)). </a:t>
            </a:r>
          </a:p>
          <a:p>
            <a:endParaRPr lang="en-US" dirty="0"/>
          </a:p>
          <a:p>
            <a:r>
              <a:rPr lang="en-US" dirty="0"/>
              <a:t>PROCESS FOR OBTAINING AN EXPRESS WAIVER</a:t>
            </a:r>
          </a:p>
          <a:p>
            <a:endParaRPr lang="en-US" dirty="0"/>
          </a:p>
          <a:p>
            <a:pPr marL="228600" indent="-228600">
              <a:buAutoNum type="arabicPeriod"/>
            </a:pPr>
            <a:r>
              <a:rPr lang="en-US" dirty="0"/>
              <a:t>COMMUNICATE WITH ASSIGNED VWAP WORKER – SET UP A MEETING.</a:t>
            </a:r>
          </a:p>
          <a:p>
            <a:pPr marL="228600" indent="-228600">
              <a:buAutoNum type="arabicPeriod"/>
            </a:pPr>
            <a:r>
              <a:rPr lang="en-US" dirty="0"/>
              <a:t>EXPLAIN TO THE VICTIM WHY YOU WANT TO USE THIS EVIDENCE. </a:t>
            </a:r>
          </a:p>
          <a:p>
            <a:pPr marL="228600" indent="-228600">
              <a:buAutoNum type="arabicPeriod"/>
            </a:pPr>
            <a:r>
              <a:rPr lang="en-US" dirty="0"/>
              <a:t>THEY CAN (BUT THEY DO NOT HAVE TO) HAVE ACCESS TO ILA FOR SIGNING THE WAIVER.</a:t>
            </a:r>
          </a:p>
          <a:p>
            <a:pPr marL="228600" indent="-228600">
              <a:buAutoNum type="arabicPeriod"/>
            </a:pPr>
            <a:r>
              <a:rPr lang="en-US" dirty="0"/>
              <a:t>THIS DOES NOT REQUIRE AN APPOINTMENT OF COUNSEL, IT IS ACCESS TO A 1 800 # AVAILABLE ON ELIBRARY FOR UP TO FOUR HOURS OF FREE LEGAL ADVICE</a:t>
            </a:r>
          </a:p>
          <a:p>
            <a:pPr marL="228600" indent="-228600">
              <a:buAutoNum type="arabicPeriod"/>
            </a:pPr>
            <a:endParaRPr lang="en-US" dirty="0"/>
          </a:p>
          <a:p>
            <a:pPr marL="0" indent="0">
              <a:buNone/>
            </a:pPr>
            <a:r>
              <a:rPr lang="en-US" dirty="0"/>
              <a:t>IF DEFENCE WANTS TO ADDUCE THOSE HOSPITAL RECORDS THAT YOU HAVE PRODUCED, THEY STILL NEED TO BRING AN APPLICATION UNDER THIS SECTION – IF YOU AS THE CROWN WERE NOT RELYING ON THE HOSPITAL RECORDS AS PART OF YOUR CASE. PRACTICAL IMPLICATION: YOU MUST DECIDE IF YOU ARE RELYING ON, LEADING THESE RECORDS AS PART OF THE CROWN CASE OR NOT AT YOUR EARLIEST OF OPPORTUNITIES. </a:t>
            </a:r>
          </a:p>
          <a:p>
            <a:endParaRPr lang="en-US" dirty="0"/>
          </a:p>
          <a:p>
            <a:r>
              <a:rPr lang="en-US" dirty="0"/>
              <a:t>**NOTE: THE CONSENT FORM THAT THE POLICE OBTAIN TO ACQUIRE THE V’S MEDICAL REOCORDS IS NOT A WAIVER. YOU WILL OFTEN SEE THIS CONSENT FORM AS PART OF WHAT THE POLICE SEND OVER TO US.  THAT IS SIMPLY THE FORM FOR GETTING THE RECORDS. WE SHOULD NOT BE RELYING ON THAT AS A WAIVER. THEY ARE DIFFERENT. WAIVER IS A MUCH HIGHER STANDARD – SEE R. v. B.G. 2021 ONSC 83. </a:t>
            </a:r>
          </a:p>
          <a:p>
            <a:endParaRPr lang="en-US" dirty="0"/>
          </a:p>
          <a:p>
            <a:endParaRPr lang="en-US" dirty="0"/>
          </a:p>
          <a:p>
            <a:r>
              <a:rPr lang="en-US" dirty="0"/>
              <a:t>R. v. S.L.. - SAME PRINCIPLES APPLY WHERE DEFENCE COUNSEL HAS RECEIVED PRODUCTION OF PRIVATE THIRD-PARTY RECORDS PURSUANT TO SECTIONS 278.2 to 278.8 (MILLS REGIME). CAS RECORDS THAT WENT – COURT SAYS ADMISSIBILITY FRAMEWORK IN 278.92 STILL APPLIES</a:t>
            </a:r>
          </a:p>
          <a:p>
            <a:endParaRPr lang="en-US" dirty="0"/>
          </a:p>
          <a:p>
            <a:r>
              <a:rPr lang="en-US" dirty="0"/>
              <a:t>NEED TO CONSIDER THESE IMPLICATIONS FOR WHEN YOU ARE CONDUCTING CPT’S, JPT’s, AND SETTING PRE-TRIAL MOTIONS SO THAT YOU HAVE ENOUGH TIME</a:t>
            </a:r>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5</a:t>
            </a:fld>
            <a:endParaRPr lang="en-CA"/>
          </a:p>
        </p:txBody>
      </p:sp>
    </p:spTree>
    <p:extLst>
      <p:ext uri="{BB962C8B-B14F-4D97-AF65-F5344CB8AC3E}">
        <p14:creationId xmlns:p14="http://schemas.microsoft.com/office/powerpoint/2010/main" val="371487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KEEP IN MIND: THESE ARE DEFENCE LED APPLICATIONS WHERE THE EVIDENCE IS PRESUMPTIVELY INADMISSIBLE</a:t>
            </a:r>
          </a:p>
          <a:p>
            <a:endParaRPr lang="en-US" dirty="0"/>
          </a:p>
          <a:p>
            <a:r>
              <a:rPr lang="en-US" dirty="0"/>
              <a:t>BACK TO THE HOSPITAL RECORD EXAMPLE: YOU HAVE REVIEWED THE RECORD, IT’S RELEVANT, YOU HAVE OBTAINED AN EXPRESS WAIVER FROM THE COMPLAINANT AND YOU WANT TO RELY ON IT AS PART OF THE CROWN’s CASE – YOU CAN DO SO – SUBJECT TO THE REGULAR RULES OF EVIDENCE. </a:t>
            </a:r>
          </a:p>
          <a:p>
            <a:endParaRPr lang="en-US" dirty="0"/>
          </a:p>
          <a:p>
            <a:r>
              <a:rPr lang="en-US" dirty="0"/>
              <a:t>THE ISSUE THAT WE ALWAYS HAVE TO BE ALIVE TO IF WE ARE INTENT ON LEADING RECORDS, TEXT MESSAGES: YOU MUST IDENTIFY THE PRECISE PURPOSE FOR WHICH YOU ARE LEADING THIS EVIDENCE. GREATEST CONCERN IN THIS AREA: IS THE CROWN LEADING IT FOR THE IMPROPER PURPOSE OF LEADING PRIOR CONSISTENT STATEMENTS, OATH HELPING. </a:t>
            </a:r>
          </a:p>
          <a:p>
            <a:endParaRPr lang="en-US" dirty="0"/>
          </a:p>
          <a:p>
            <a:r>
              <a:rPr lang="en-US" dirty="0"/>
              <a:t>IDENTIFY THE INTENDED USE AND PURPOSE OF THE EVIDENCE AT THE OUTSET:</a:t>
            </a:r>
          </a:p>
          <a:p>
            <a:endParaRPr lang="en-US" dirty="0"/>
          </a:p>
          <a:p>
            <a:r>
              <a:rPr lang="en-US" dirty="0"/>
              <a:t>HOCKEY PLAYER EXAMPLE FROM LAST SESSION.</a:t>
            </a:r>
          </a:p>
          <a:p>
            <a:r>
              <a:rPr lang="en-US" dirty="0"/>
              <a:t>TINDER DATE GONE HORRIBLY WRONG</a:t>
            </a:r>
          </a:p>
          <a:p>
            <a:r>
              <a:rPr lang="en-US" dirty="0"/>
              <a:t>VICTIM SEXUALLY ASSAULTED WHEN SHE RETURNED TO THE ACCUSED’s APARTMENT</a:t>
            </a:r>
          </a:p>
          <a:p>
            <a:r>
              <a:rPr lang="en-US" dirty="0"/>
              <a:t>TEXT MESSAGES BEFORE, BETWEEN, AND AFTER THE SEXUAL ASSAULT</a:t>
            </a:r>
          </a:p>
          <a:p>
            <a:r>
              <a:rPr lang="en-US" dirty="0"/>
              <a:t>DELINEATED PURPOSE FOR EACH SET OF EXCHANGES ON THE RECORD AT THE OUTSET OF THE TRIAL WITH A CORRESPONDING INSTRUCTION TO THE JURY THAT THE MESSAGES WOULD NOT BE USED FOR THE PROHIBITED PURPOSE</a:t>
            </a:r>
          </a:p>
          <a:p>
            <a:r>
              <a:rPr lang="en-US" dirty="0"/>
              <a:t> </a:t>
            </a:r>
          </a:p>
          <a:p>
            <a:r>
              <a:rPr lang="en-US" dirty="0"/>
              <a:t> CRTICALLY IMPORTANT POINT: 278.92 DOES NOT APPLY TO THE CROWN. </a:t>
            </a:r>
          </a:p>
          <a:p>
            <a:endParaRPr lang="en-US" dirty="0"/>
          </a:p>
          <a:p>
            <a:r>
              <a:rPr lang="en-US" dirty="0"/>
              <a:t>WHAT ABOUT WHEN THE CROWN WANTS TO LEAD OTHER SEXUAL ACTIVITY AS PART OF OUR OWN CASE?</a:t>
            </a:r>
          </a:p>
          <a:p>
            <a:endParaRPr lang="en-US" dirty="0"/>
          </a:p>
          <a:p>
            <a:r>
              <a:rPr lang="en-US" dirty="0"/>
              <a:t>WE ARE GOVERNED BY THE COMMON LAW, BARTON REFERENCES THE PRINCIPLES IN SEABOYER. WE ARE ALSO SUBJECT TO SECTION 276(1) – THE PROHIBIITON ON TWIN MYTH REASONING </a:t>
            </a:r>
          </a:p>
          <a:p>
            <a:endParaRPr lang="en-US" dirty="0"/>
          </a:p>
          <a:p>
            <a:endParaRPr lang="en-US" dirty="0"/>
          </a:p>
          <a:p>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6</a:t>
            </a:fld>
            <a:endParaRPr lang="en-CA"/>
          </a:p>
        </p:txBody>
      </p:sp>
    </p:spTree>
    <p:extLst>
      <p:ext uri="{BB962C8B-B14F-4D97-AF65-F5344CB8AC3E}">
        <p14:creationId xmlns:p14="http://schemas.microsoft.com/office/powerpoint/2010/main" val="885831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ALL OF THIS CONSTIUTIONAL? YES, IT IS</a:t>
            </a:r>
          </a:p>
          <a:p>
            <a:endParaRPr lang="en-US" dirty="0"/>
          </a:p>
          <a:p>
            <a:r>
              <a:rPr lang="en-US" dirty="0"/>
              <a:t>JJ, AS, REDDICK WENT UP AS COMPANION CASES. REDDICK WAS DECIDED BY JUSTICE SUHAIL AKHTAR, WHO SOME OF YOU MAY REMEMBER AS A FORMER CROWN. </a:t>
            </a:r>
          </a:p>
          <a:p>
            <a:endParaRPr lang="en-US" dirty="0"/>
          </a:p>
          <a:p>
            <a:r>
              <a:rPr lang="en-US" dirty="0"/>
              <a:t>WITHOUT OVER SIMPLIFYING, DEFENCE COUNSEL DON’T LIKE THE AMENDMENTS: DON’T LIKE TIPPING THEIR HANDS. </a:t>
            </a:r>
          </a:p>
          <a:p>
            <a:endParaRPr lang="en-US" dirty="0"/>
          </a:p>
          <a:p>
            <a:r>
              <a:rPr lang="en-US" dirty="0"/>
              <a:t>JILL WITKIN THE CHAIR OF THE SVAG ARGUED THIS LAST FALL. DECISION RELEASED ON JUNE 30, 2022</a:t>
            </a:r>
          </a:p>
          <a:p>
            <a:endParaRPr lang="en-US" dirty="0"/>
          </a:p>
          <a:p>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7</a:t>
            </a:fld>
            <a:endParaRPr lang="en-CA"/>
          </a:p>
        </p:txBody>
      </p:sp>
    </p:spTree>
    <p:extLst>
      <p:ext uri="{BB962C8B-B14F-4D97-AF65-F5344CB8AC3E}">
        <p14:creationId xmlns:p14="http://schemas.microsoft.com/office/powerpoint/2010/main" val="222617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PARAGRAPH IS EVEN MORE POWERFUL – MOST VICTIMS OF SEXUAL VIOLENCE DO NOT REPORT THESE CRIMES. ONLY A FRACTION OF REPORTED OFFENCES RESULT IN A COMPLETED PROSECUTION. MORE NEEDS TO BE DONE. </a:t>
            </a:r>
          </a:p>
          <a:p>
            <a:endParaRPr lang="en-US" dirty="0"/>
          </a:p>
          <a:p>
            <a:r>
              <a:rPr lang="en-US" dirty="0"/>
              <a:t>SCC SAYS – PROVISIONS ARE CONSTITUTIONAL BECAUSE THEY BALANCE THE ACCUSED’S RIGHTS TO A FAIR TRIAL WITH THE COMPLAINANT’S RIGHTS to DIGNITY, AND PRIVACY AND THE PUBLIC’s INTEREST IN A LEGITIMATE SEARCH FOR THE TRUTH. </a:t>
            </a:r>
          </a:p>
          <a:p>
            <a:endParaRPr lang="en-US" dirty="0"/>
          </a:p>
          <a:p>
            <a:r>
              <a:rPr lang="en-US" dirty="0"/>
              <a:t>WHAT ARE THE IMPLICATIONS FOR OUR WORK IN LIGHT OF THIS DECISION?</a:t>
            </a:r>
          </a:p>
          <a:p>
            <a:pPr marL="228600" indent="-228600">
              <a:buAutoNum type="arabicPeriod"/>
            </a:pPr>
            <a:r>
              <a:rPr lang="en-US" dirty="0"/>
              <a:t>The scheme is constitutional.</a:t>
            </a:r>
          </a:p>
          <a:p>
            <a:pPr marL="228600" indent="-228600">
              <a:buAutoNum type="arabicPeriod"/>
            </a:pPr>
            <a:r>
              <a:rPr lang="en-US" dirty="0"/>
              <a:t>On a 276 application, counsel for the complainant has standing at stage 2 – the hearing process, but no longer has the right to conduct cross-examination of the accused on his affidavit. That role falls to the crown. </a:t>
            </a:r>
          </a:p>
          <a:p>
            <a:pPr marL="228600" indent="-228600">
              <a:buAutoNum type="arabicPeriod"/>
            </a:pPr>
            <a:r>
              <a:rPr lang="en-US" dirty="0"/>
              <a:t>The 7-day notice period is constitutional – in reality, these applications should be scheduled well in advance of 7 days.</a:t>
            </a:r>
          </a:p>
          <a:p>
            <a:pPr marL="228600" indent="-228600">
              <a:buAutoNum type="arabicPeriod"/>
            </a:pPr>
            <a:r>
              <a:rPr lang="en-US" dirty="0"/>
              <a:t>The court provides guidance on s.2781 – enumerated records and non-enumerated records. </a:t>
            </a:r>
          </a:p>
          <a:p>
            <a:pPr marL="228600" indent="-228600">
              <a:buAutoNum type="arabicPeriod"/>
            </a:pPr>
            <a:endParaRPr lang="en-US" dirty="0"/>
          </a:p>
          <a:p>
            <a:pPr marL="0" indent="0">
              <a:buNone/>
            </a:pPr>
            <a:r>
              <a:rPr lang="en-US" dirty="0"/>
              <a:t>Enumerated category of records as in defined in s.278.1 include “medical, psychiatric, therapeutic, counselling, education, employment, child welfare, adoption and social services records, personal journals and diaries, and records containing personal information the production or disclosure of which is protected by any other Act of Parliament or a provincial legislature.” </a:t>
            </a:r>
          </a:p>
          <a:p>
            <a:pPr marL="0" indent="0">
              <a:buNone/>
            </a:pPr>
            <a:endParaRPr lang="en-US" dirty="0"/>
          </a:p>
          <a:p>
            <a:pPr marL="0" indent="0">
              <a:buNone/>
            </a:pPr>
            <a:r>
              <a:rPr lang="en-US" dirty="0"/>
              <a:t>Paragraph 42 – A non-enumerated record will only be captured by s.278.1, in the context of the record screening regime, if the record contains information of an intimate or highly personal nature that is integral to the complainant’s overall physical, psychological, or emotional well-being. Such information will have implications for the complainant’s dignity.</a:t>
            </a:r>
          </a:p>
          <a:p>
            <a:pPr marL="0" indent="0">
              <a:buNone/>
            </a:pPr>
            <a:endParaRPr lang="en-US" dirty="0"/>
          </a:p>
          <a:p>
            <a:pPr marL="0" indent="0">
              <a:buNone/>
            </a:pPr>
            <a:r>
              <a:rPr lang="en-US" dirty="0"/>
              <a:t>Paragraph 45 – They adopt the Sherman Estate v. Donovan 2021 SCC 25 definition of privacy – is the information sensitive, would it have an impact on their dignity? To reach the level of an impact on dignity, an intrusion  on informational privacy must transcend personal inconvenience by reasons of the highly sensitive nature of the information that might be revealed.” </a:t>
            </a:r>
          </a:p>
          <a:p>
            <a:pPr marL="0" indent="0">
              <a:buNone/>
            </a:pPr>
            <a:endParaRPr lang="en-US" dirty="0"/>
          </a:p>
          <a:p>
            <a:pPr marL="0" indent="0">
              <a:buNone/>
            </a:pPr>
            <a:r>
              <a:rPr lang="en-US" dirty="0"/>
              <a:t>Further, it’s not the medium that the determines whether there is a REOP – but rather the sensitivity of the information contained in the records. </a:t>
            </a:r>
          </a:p>
          <a:p>
            <a:endParaRPr lang="en-US" dirty="0"/>
          </a:p>
          <a:p>
            <a:endParaRPr lang="en-CA" dirty="0"/>
          </a:p>
        </p:txBody>
      </p:sp>
      <p:sp>
        <p:nvSpPr>
          <p:cNvPr id="4" name="Slide Number Placeholder 3"/>
          <p:cNvSpPr>
            <a:spLocks noGrp="1"/>
          </p:cNvSpPr>
          <p:nvPr>
            <p:ph type="sldNum" sz="quarter" idx="5"/>
          </p:nvPr>
        </p:nvSpPr>
        <p:spPr/>
        <p:txBody>
          <a:bodyPr/>
          <a:lstStyle/>
          <a:p>
            <a:fld id="{77442C91-DE7C-4E77-A6DC-83B517DC40B3}" type="slidenum">
              <a:rPr lang="en-CA" smtClean="0"/>
              <a:t>8</a:t>
            </a:fld>
            <a:endParaRPr lang="en-CA"/>
          </a:p>
        </p:txBody>
      </p:sp>
    </p:spTree>
    <p:extLst>
      <p:ext uri="{BB962C8B-B14F-4D97-AF65-F5344CB8AC3E}">
        <p14:creationId xmlns:p14="http://schemas.microsoft.com/office/powerpoint/2010/main" val="1042429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REVIEW THE CROWN BRIEF EARLY TO SEE WHAT YOU HAVE AND WHAT DECISIONS NEED TO BE MADE IS THE KEY TO AVOIDING DELAY IN THESE CASES:</a:t>
            </a:r>
          </a:p>
          <a:p>
            <a:endParaRPr lang="en-US" dirty="0"/>
          </a:p>
          <a:p>
            <a:r>
              <a:rPr lang="en-US" dirty="0"/>
              <a:t>DO YOU HAVE EVIDENCE OF OTHER SEXUAL ACTIVTY AND IF SO, ARE YOU VETTING IT OUT?</a:t>
            </a:r>
          </a:p>
          <a:p>
            <a:endParaRPr lang="en-US" dirty="0"/>
          </a:p>
          <a:p>
            <a:r>
              <a:rPr lang="en-US" b="1" u="sng" dirty="0"/>
              <a:t>HERE ARE SOME EXAMPLES:</a:t>
            </a:r>
          </a:p>
          <a:p>
            <a:endParaRPr lang="en-US" dirty="0"/>
          </a:p>
          <a:p>
            <a:r>
              <a:rPr lang="en-US" dirty="0"/>
              <a:t>VICTIMS STATEMENT: MET ON TINDER. GOT TOGETHER, SHE CONSENTED TO ORAL AND VAGINAL SEX. SHE LEFT. RETURNED 20 MINUTES LATER. THE ACCUSED FORCED ANAL SEX HER. HE WAS CHARGED. THE CONSENSUAL ORAL AND VAGINAL SEX  WHILE PROXIMATE IS STILL= OTHER SEXUAL ACTIVITY. </a:t>
            </a:r>
          </a:p>
          <a:p>
            <a:endParaRPr lang="en-US" dirty="0"/>
          </a:p>
          <a:p>
            <a:r>
              <a:rPr lang="en-US" dirty="0"/>
              <a:t>JUST BECAUSE IT’s 276 DOES NOT MEAN YOU ARE AUTOMATICALLY EDITTING IT OUT. SEE THE SVAG RESOURCE – TO EDIT OR NOT. </a:t>
            </a:r>
          </a:p>
          <a:p>
            <a:endParaRPr lang="en-US" dirty="0"/>
          </a:p>
          <a:p>
            <a:r>
              <a:rPr lang="en-US" dirty="0"/>
              <a:t>WE ARE STILL GOVERNED BY STINCHCOMBE. WE ARE ONLY VETTING OUT THAT WHICH IS CLEARLY IRRELEVANT. CAN’T SAY THE CONSENSUAL PORTION IS CLEARLY IRRELEVANT. STATEMENT IS DISCLOSED UNREDACTED. </a:t>
            </a:r>
          </a:p>
          <a:p>
            <a:endParaRPr lang="en-US" dirty="0"/>
          </a:p>
          <a:p>
            <a:r>
              <a:rPr lang="en-US" dirty="0"/>
              <a:t>VICTIM’S STATEMENT – WHEN HE WAS SEXUALLY ASSAUTLING ME, I FROZE BECAUSE IT REMINDED ME OF WHEN MY UNCLE USED TO MOLEST ME. IS THIS CLEARLY IRRELEVANT. </a:t>
            </a:r>
          </a:p>
          <a:p>
            <a:endParaRPr lang="en-US" dirty="0"/>
          </a:p>
          <a:p>
            <a:r>
              <a:rPr lang="en-US" dirty="0"/>
              <a:t>COMMON ERROR – SOME DEFENCE LAWYERS MAY BELIEVE THAT BECAUSE IT’S BEEN DISCLOSED, THEY CAN USE IT. THAT’S NOT THE CASE. </a:t>
            </a:r>
          </a:p>
          <a:p>
            <a:endParaRPr lang="en-US" dirty="0"/>
          </a:p>
          <a:p>
            <a:r>
              <a:rPr lang="en-US" dirty="0"/>
              <a:t>WHAT YOU NEED TO IS COMMUNICATE WITH DEFENCE AT EARLIEST OPPORTUNITY IS YOUR POSITION ON THIS EVIDENCE. ARE YOU LEADING IT?  SET OUT IN WRITING WHAT YOUR POSN IS ON THE OSA – IE., THE CROWN IS LEADING IT AND YOU CAN’T GO BEYOND WHAT I AM LEADING WITHOUT A 276 OR CROWN IS NOT LEADING IT, YOU ARE AWARE OF IT – OVER TO YOU DEFENCE TO DECIDE IF YOU ARE PURSUING A 276. </a:t>
            </a:r>
          </a:p>
          <a:p>
            <a:endParaRPr lang="en-US" dirty="0"/>
          </a:p>
          <a:p>
            <a:r>
              <a:rPr lang="en-US" dirty="0"/>
              <a:t>IF WE LEAVE THIS DECISION MAKING TO THE TRIAL DOOR – WE WILL ENCOUNTER DELAY. DEFENCE WILL SAY THEY DIDN”T KNOW WHAT THE CROWN WAS DOING AND WE COULD WEAR SOME OF THAT DELAY</a:t>
            </a:r>
          </a:p>
          <a:p>
            <a:endParaRPr lang="en-US" dirty="0"/>
          </a:p>
          <a:p>
            <a:r>
              <a:rPr lang="en-US" b="1" u="sng" dirty="0"/>
              <a:t>TEXT MESSAGES OFTEN FORM PART OF OUR CROWN BRIEF:</a:t>
            </a:r>
          </a:p>
          <a:p>
            <a:r>
              <a:rPr lang="en-US" dirty="0"/>
              <a:t>CURRENT ADVICE – REFER TO THE SVAG GUIDE, ELECOTRONIC COMMUNCATIONS</a:t>
            </a:r>
          </a:p>
          <a:p>
            <a:endParaRPr lang="en-US" dirty="0"/>
          </a:p>
          <a:p>
            <a:r>
              <a:rPr lang="en-US" dirty="0"/>
              <a:t>PRODUCTION AND USE ARE DIFFERENT</a:t>
            </a:r>
          </a:p>
          <a:p>
            <a:endParaRPr lang="en-US" dirty="0"/>
          </a:p>
          <a:p>
            <a:r>
              <a:rPr lang="en-US" dirty="0"/>
              <a:t>TEXTS BETWEEN THE ACCUSED AND THE COMPLAINANT; NO REOP, CAN BE DISCLOSED/PRODUCED WITHOUT A WAIVER MOST TIMES. HE’s SEEN THEM. IF HE WANTS TO USE THEM, STILL NEEDS AN APPLICATION. </a:t>
            </a:r>
          </a:p>
          <a:p>
            <a:endParaRPr lang="en-US" dirty="0"/>
          </a:p>
          <a:p>
            <a:r>
              <a:rPr lang="en-US" dirty="0"/>
              <a:t>TEXTS BETWEEN THE COMPLAINANT AND HER FRIEND – DIFFERENT. REOP LIKELY. IF YOU WANT TO USE THEM, SEEK AN EXPRESS WAIVER. ARRANGE A MEETING, HAVE A WITNESS PRESENT, EXPLAIN THE PROCESS, SHE CAN ACCESS ILA IF SHE WANTS. ONCE YOU HAVE A SIGNED WAIVER, CAN DISCLOSE. WE CAN RELY ON THEM – SUBJECT TO REGULAR RULES OF EVIDENCE. </a:t>
            </a:r>
          </a:p>
          <a:p>
            <a:endParaRPr lang="en-US" dirty="0"/>
          </a:p>
          <a:p>
            <a:r>
              <a:rPr lang="en-US" dirty="0"/>
              <a:t>TELL DEFENCE COUNSEL YOUR POSN ON THESE MESSAGES: I AM LEADING AS PART OF THE CROWN’S CASE OR OVER TO YOU DEFENCE COUNSEL TO BRING YOUR APPLICATION. AGAIN COMMUNICATE THIS TO THEM AT THE EARLIEST POSSIBLE OPPORTUNITY AND IN WRITING SO THEY ARE INFORMED ABOUT OUR POSITION AND WHAT APPLICATIONS THEY NEED TO BRING</a:t>
            </a:r>
          </a:p>
          <a:p>
            <a:endParaRPr lang="en-US" dirty="0"/>
          </a:p>
        </p:txBody>
      </p:sp>
      <p:sp>
        <p:nvSpPr>
          <p:cNvPr id="4" name="Slide Number Placeholder 3"/>
          <p:cNvSpPr>
            <a:spLocks noGrp="1"/>
          </p:cNvSpPr>
          <p:nvPr>
            <p:ph type="sldNum" sz="quarter" idx="5"/>
          </p:nvPr>
        </p:nvSpPr>
        <p:spPr/>
        <p:txBody>
          <a:bodyPr/>
          <a:lstStyle/>
          <a:p>
            <a:fld id="{77442C91-DE7C-4E77-A6DC-83B517DC40B3}" type="slidenum">
              <a:rPr lang="en-CA" smtClean="0"/>
              <a:t>9</a:t>
            </a:fld>
            <a:endParaRPr lang="en-CA"/>
          </a:p>
        </p:txBody>
      </p:sp>
    </p:spTree>
    <p:extLst>
      <p:ext uri="{BB962C8B-B14F-4D97-AF65-F5344CB8AC3E}">
        <p14:creationId xmlns:p14="http://schemas.microsoft.com/office/powerpoint/2010/main" val="2409798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151753C4-C1CA-42D1-BE24-E600ABB32604}" type="datetime1">
              <a:rPr lang="en-US" smtClean="0"/>
              <a:t>11/9/2022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0502E3-0247-4930-9B04-1E47785F978C}" type="datetime1">
              <a:rPr lang="en-US" smtClean="0"/>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4ED5E59-E3C9-432A-9456-C87C988DD3C4}" type="datetime1">
              <a:rPr lang="en-US" smtClean="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1643804-34E7-48EA-A523-EEF9F33918B8}" type="datetime1">
              <a:rPr lang="en-US" smtClean="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AC06C6-A25D-431F-BC61-A1C379F33EAF}" type="datetime1">
              <a:rPr lang="en-US" smtClean="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B3B18EF-4531-44D1-B376-DEA644F95C83}" type="datetime1">
              <a:rPr lang="en-US" smtClean="0"/>
              <a:t>11/9/2022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6BF00FD-74D7-4422-B1EA-D3D17987CE1E}" type="datetime1">
              <a:rPr lang="en-US" smtClean="0"/>
              <a:t>11/9/2022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0457E2B-7C2E-4B22-8CE8-BE0F7E99E4AC}" type="datetime1">
              <a:rPr lang="en-US" smtClean="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792B2247-5EE8-4709-AF4C-DB1DBBAB9260}" type="datetime1">
              <a:rPr lang="en-US" smtClean="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94989-8FF1-400F-97E5-DB180EBEB819}" type="datetime1">
              <a:rPr lang="en-US" smtClean="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016A4E-B570-472B-9AED-40D0BE9AE7BF}" type="datetime1">
              <a:rPr lang="en-US" smtClean="0"/>
              <a:t>11/9/2022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7A02C2-3770-4D80-8B7F-14650B7310BB}" type="datetime1">
              <a:rPr lang="en-US" smtClean="0"/>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2C2238-35A8-4381-896F-0D098C1BFC1F}" type="datetime1">
              <a:rPr lang="en-US" smtClean="0"/>
              <a:t>11/9/2022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D561C5-FEC5-4575-86E7-47B4E51E5C63}" type="datetime1">
              <a:rPr lang="en-US" smtClean="0"/>
              <a:t>11/9/2022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33D91-056B-48BE-BC1A-AAD473B688DD}" type="datetime1">
              <a:rPr lang="en-US" smtClean="0"/>
              <a:t>11/9/2022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DBC1E1-03B6-426D-9174-4CCA8A9B8A35}" type="datetime1">
              <a:rPr lang="en-US" smtClean="0"/>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9220D1-327A-4DF8-B8A7-D4ECDE4A5659}" type="datetime1">
              <a:rPr lang="en-US" smtClean="0"/>
              <a:t>11/9/2022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E7AAE4CA-9536-4061-B44B-89F317DBB869}" type="datetime1">
              <a:rPr lang="en-US" smtClean="0"/>
              <a:t>11/9/2022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nc-sa/3.0/" TargetMode="External"/><Relationship Id="rId4" Type="http://schemas.openxmlformats.org/officeDocument/2006/relationships/hyperlink" Target="https://lamanzananot.blogspot.com/2015/03/cuidado-con-el-sexting.html"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www.pngall.com/thinking-woman-png" TargetMode="External"/><Relationship Id="rId3" Type="http://schemas.openxmlformats.org/officeDocument/2006/relationships/hyperlink" Target="https://intra.elibrary.mag.jus.gov.on.ca/Library/ViewPaper.aspx?ID=28475" TargetMode="External"/><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scc-csc.lexum.com/scc-csc/scc-csc/en/item/17800/index.do" TargetMode="External"/><Relationship Id="rId11" Type="http://schemas.openxmlformats.org/officeDocument/2006/relationships/hyperlink" Target="http://www.pngall.com/crown-png/download/24560" TargetMode="External"/><Relationship Id="rId5" Type="http://schemas.openxmlformats.org/officeDocument/2006/relationships/hyperlink" Target="https://decisions.scc-csc.ca/scc-csc/scc-csc/en/item/18540/index.do" TargetMode="External"/><Relationship Id="rId10" Type="http://schemas.openxmlformats.org/officeDocument/2006/relationships/image" Target="../media/image8.png"/><Relationship Id="rId4" Type="http://schemas.openxmlformats.org/officeDocument/2006/relationships/hyperlink" Target="https://www.canlii.org/en/bc/bcca/doc/2019/2019bcca467/2019bcca467.html" TargetMode="External"/><Relationship Id="rId9" Type="http://schemas.openxmlformats.org/officeDocument/2006/relationships/hyperlink" Target="https://creativecommons.org/licenses/by-nc/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intra.elibrary.mag.jus.gov.on.ca/Library/ViewPaper.aspx?ID=36394&amp;VersionId=87301"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intra.elibrary.mag.jus.gov.on.ca/Library/ViewPaper.aspx?ID=33435"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intra.elibrary.mag.jus.gov.on.ca/Library/ViewPaper.aspx?ID=23757"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intra.elibrary.mag.jus.gov.on.ca/Library/ViewPaper.aspx?ID=3070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publicdomainpictures.net/view-image.php?image=166272&amp;picture=annual-calendar" TargetMode="Externa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hyperlink" Target="https://scc-csc.lexum.com/scc-csc/scc-csc/en/item/1810/index.d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hyperlink" Target="https://scc-csc.lexum.com/scc-csc/scc-csc/en/item/17848/index.do"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hyperlink" Target="https://scc-csc.lexum.com/scc-csc/scc-csc/en/item/16693/index.do"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scc-csc.lexum.com/scc-csc/scc-csc/en/item/1810/index.do"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flickr.com/photos/61056899@N06/5751301741" TargetMode="Externa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hyperlink" Target="https://scc-csc.lexum.com/scc-csc/scc-csc/en/item/1751/index.do"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scc-csc.lexum.com/scc-csc/scc-csc/en/item/16693/index.do" TargetMode="External"/><Relationship Id="rId5" Type="http://schemas.openxmlformats.org/officeDocument/2006/relationships/hyperlink" Target="https://www.ontariocourts.ca/decisions/2017/2017ONCA0622.htm" TargetMode="External"/><Relationship Id="rId4" Type="http://schemas.openxmlformats.org/officeDocument/2006/relationships/hyperlink" Target="https://scc-csc.lexum.com/scc-csc/scc-csc/en/item/16057/index.do"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scc-csc.lexum.com/scc-csc/scc-csc/en/item/16693/index.do" TargetMode="External"/><Relationship Id="rId7" Type="http://schemas.openxmlformats.org/officeDocument/2006/relationships/hyperlink" Target="https://creativecommons.org/licenses/by-sa/3.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picserver.org/photo/6061/Efficient.html" TargetMode="External"/><Relationship Id="rId5" Type="http://schemas.openxmlformats.org/officeDocument/2006/relationships/image" Target="../media/image15.jpg"/><Relationship Id="rId4" Type="http://schemas.openxmlformats.org/officeDocument/2006/relationships/hyperlink" Target="https://intra.elibrary.mag.jus.gov.on.ca/Library/ViewPaper.aspx?ID=36852&amp;VersionId=92376"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intra.elibrary.mag.jus.gov.on.ca/Library/ViewPaper.aspx?ID=34343"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hyperlink" Target="https://intra.elibrary.mag.jus.gov.on.ca/Library/ViewPaper.aspx?ID=36852" TargetMode="External"/><Relationship Id="rId4" Type="http://schemas.openxmlformats.org/officeDocument/2006/relationships/hyperlink" Target="https://intra.elibrary.mag.jus.gov.on.ca/Library/ViewPaper.aspx?ID=30781"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kara.vakiparta@ontario.c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derechodelared.com/sextin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intra.elibrary.mag.jus.gov.on.ca/Library/ViewPaper.aspx?Id=3686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canlii.org/en/on/onsc/doc/2019/2019onsc6120/2019onsc6120.html?resultIndex=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dvance.lexis.com/document/documentlink/?pdmfid=1505209&amp;crid=759d5253-5519-41d5-bd4d-cda21325d6b8&amp;pddocfullpath=%2Fshared%2Fdocument%2Fcases-ca%2Furn%3AcontentItem%3A6326-6H41-F8D9-M00G-00000-00&amp;pdcontentcomponentid=280717&amp;pddoctitle=%5B2021%5D+O.J.+No.+3597&amp;pdproductcontenttypeid=urn%3Apct%3A221&amp;pdiskwicview=false&amp;ecomp=s388k&amp;prid=78c63a54-ed3f-4dc3-ba81-a0f5d162fe5b"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canlii.org/en/on/onsc/doc/2020/2020onsc497/2020onsc497.html?autocompleteStr=2020%20ONSC%20497&amp;autocompletePos=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intra.elibrary.mag.jus.gov.on.ca/Library/ViewPaper.aspx?ID=2758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bccourts.ca/jdb-txt/ca/20/00/2020BCCA0018.htm" TargetMode="External"/><Relationship Id="rId4" Type="http://schemas.openxmlformats.org/officeDocument/2006/relationships/hyperlink" Target="https://scc-csc.lexum.com/scc-csc/scc-csc/en/item/17800/index.d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activehistory.ca/2018/01/thirty-years-since-morgentaler-a-new-frontier/supreme_court_of_canada_building_-_winter2012/"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intra.elibrary.mag.jus.gov.on.ca/Library/ViewPaper.aspx?ID=28801" TargetMode="External"/><Relationship Id="rId7" Type="http://schemas.openxmlformats.org/officeDocument/2006/relationships/hyperlink" Target="https://intra.elibrary.mag.jus.gov.on.ca/Library/ViewPaper.aspx?ID=3061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ontario.ca/page/independent-legal-advice-sexual-assault-victims" TargetMode="External"/><Relationship Id="rId5" Type="http://schemas.openxmlformats.org/officeDocument/2006/relationships/hyperlink" Target="https://intra.elibrary.mag.jus.gov.on.ca/Library/ViewPaper.aspx?ID=36854" TargetMode="External"/><Relationship Id="rId10" Type="http://schemas.openxmlformats.org/officeDocument/2006/relationships/hyperlink" Target="https://creativecommons.org/licenses/by-nc/3.0/" TargetMode="External"/><Relationship Id="rId4" Type="http://schemas.openxmlformats.org/officeDocument/2006/relationships/hyperlink" Target="https://intra.elibrary.mag.jus.gov.on.ca/Library/ViewPaper.aspx?ID=35931" TargetMode="External"/><Relationship Id="rId9" Type="http://schemas.openxmlformats.org/officeDocument/2006/relationships/hyperlink" Target="http://www.pngall.com/magnifying-glass-png/download/3758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72F17C4-8583-472A-8CA2-9AB9B735DF6B}"/>
              </a:ext>
            </a:extLst>
          </p:cNvPr>
          <p:cNvSpPr>
            <a:spLocks noGrp="1"/>
          </p:cNvSpPr>
          <p:nvPr>
            <p:ph type="ctrTitle"/>
          </p:nvPr>
        </p:nvSpPr>
        <p:spPr>
          <a:xfrm>
            <a:off x="6267237" y="1500313"/>
            <a:ext cx="5167900" cy="2929583"/>
          </a:xfrm>
        </p:spPr>
        <p:txBody>
          <a:bodyPr>
            <a:normAutofit fontScale="90000"/>
          </a:bodyPr>
          <a:lstStyle/>
          <a:p>
            <a:pPr algn="ctr"/>
            <a:r>
              <a:rPr lang="en-US" dirty="0">
                <a:solidFill>
                  <a:srgbClr val="EBEBEB"/>
                </a:solidFill>
                <a:latin typeface="Franklin Gothic Book" panose="020B0503020102020204" pitchFamily="34" charset="0"/>
              </a:rPr>
              <a:t>Section </a:t>
            </a:r>
            <a:br>
              <a:rPr lang="en-US" dirty="0">
                <a:solidFill>
                  <a:srgbClr val="EBEBEB"/>
                </a:solidFill>
                <a:latin typeface="Franklin Gothic Book" panose="020B0503020102020204" pitchFamily="34" charset="0"/>
              </a:rPr>
            </a:br>
            <a:r>
              <a:rPr lang="en-US" dirty="0">
                <a:solidFill>
                  <a:srgbClr val="EBEBEB"/>
                </a:solidFill>
                <a:latin typeface="Franklin Gothic Book" panose="020B0503020102020204" pitchFamily="34" charset="0"/>
              </a:rPr>
              <a:t>276 &amp; 278.92 issues:</a:t>
            </a:r>
            <a:br>
              <a:rPr lang="en-US" dirty="0">
                <a:solidFill>
                  <a:srgbClr val="EBEBEB"/>
                </a:solidFill>
                <a:latin typeface="Franklin Gothic Book" panose="020B0503020102020204" pitchFamily="34" charset="0"/>
              </a:rPr>
            </a:br>
            <a:r>
              <a:rPr lang="en-US" sz="2700" dirty="0">
                <a:solidFill>
                  <a:srgbClr val="EBEBEB"/>
                </a:solidFill>
                <a:latin typeface="Franklin Gothic Book" panose="020B0503020102020204" pitchFamily="34" charset="0"/>
              </a:rPr>
              <a:t>Adducing evidence of other sexual activity and private records</a:t>
            </a:r>
            <a:endParaRPr lang="en-CA" sz="2700" dirty="0">
              <a:solidFill>
                <a:srgbClr val="EBEBEB"/>
              </a:solidFill>
              <a:latin typeface="Franklin Gothic Book" panose="020B0503020102020204" pitchFamily="34" charset="0"/>
            </a:endParaRPr>
          </a:p>
        </p:txBody>
      </p:sp>
      <p:sp>
        <p:nvSpPr>
          <p:cNvPr id="3" name="Subtitle 2">
            <a:extLst>
              <a:ext uri="{FF2B5EF4-FFF2-40B4-BE49-F238E27FC236}">
                <a16:creationId xmlns:a16="http://schemas.microsoft.com/office/drawing/2014/main" id="{83F4F8AD-BC0C-433F-AF55-BC04D2E17BA6}"/>
              </a:ext>
            </a:extLst>
          </p:cNvPr>
          <p:cNvSpPr>
            <a:spLocks noGrp="1"/>
          </p:cNvSpPr>
          <p:nvPr>
            <p:ph type="subTitle" idx="1"/>
          </p:nvPr>
        </p:nvSpPr>
        <p:spPr>
          <a:xfrm>
            <a:off x="846470" y="5410339"/>
            <a:ext cx="4798142" cy="1622322"/>
          </a:xfrm>
        </p:spPr>
        <p:txBody>
          <a:bodyPr>
            <a:normAutofit/>
          </a:bodyPr>
          <a:lstStyle/>
          <a:p>
            <a:pPr>
              <a:spcBef>
                <a:spcPts val="0"/>
              </a:spcBef>
            </a:pPr>
            <a:r>
              <a:rPr lang="en-US" sz="2400" b="1" dirty="0">
                <a:latin typeface="Franklin Gothic Book" panose="020B0503020102020204" pitchFamily="34" charset="0"/>
              </a:rPr>
              <a:t>MCM</a:t>
            </a:r>
          </a:p>
          <a:p>
            <a:pPr>
              <a:spcBef>
                <a:spcPts val="0"/>
              </a:spcBef>
            </a:pPr>
            <a:r>
              <a:rPr lang="en-US" sz="2400" b="1" dirty="0">
                <a:latin typeface="Franklin Gothic Book" panose="020B0503020102020204" pitchFamily="34" charset="0"/>
              </a:rPr>
              <a:t>NOVEMBER 9, 2022</a:t>
            </a:r>
            <a:endParaRPr lang="en-CA" sz="2400" b="1" dirty="0">
              <a:latin typeface="Franklin Gothic Book" panose="020B0503020102020204" pitchFamily="34" charset="0"/>
            </a:endParaRPr>
          </a:p>
        </p:txBody>
      </p:sp>
      <p:sp>
        <p:nvSpPr>
          <p:cNvPr id="41" name="Rectangle 34">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FC9224FD-4817-4329-8CCC-DD08706F5E6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0293" r="-1" b="10668"/>
          <a:stretch/>
        </p:blipFill>
        <p:spPr>
          <a:xfrm>
            <a:off x="1109764" y="1654712"/>
            <a:ext cx="4986236" cy="2620786"/>
          </a:xfrm>
          <a:prstGeom prst="roundRect">
            <a:avLst>
              <a:gd name="adj" fmla="val 1858"/>
            </a:avLst>
          </a:prstGeom>
          <a:effectLst>
            <a:outerShdw blurRad="50800" dist="50800" dir="5400000" algn="tl" rotWithShape="0">
              <a:srgbClr val="000000">
                <a:alpha val="43000"/>
              </a:srgbClr>
            </a:outerShdw>
          </a:effectLst>
        </p:spPr>
      </p:pic>
      <p:sp>
        <p:nvSpPr>
          <p:cNvPr id="7" name="TextBox 6">
            <a:extLst>
              <a:ext uri="{FF2B5EF4-FFF2-40B4-BE49-F238E27FC236}">
                <a16:creationId xmlns:a16="http://schemas.microsoft.com/office/drawing/2014/main" id="{502F7259-CBB5-47A5-8D67-434121B1FFE7}"/>
              </a:ext>
            </a:extLst>
          </p:cNvPr>
          <p:cNvSpPr txBox="1"/>
          <p:nvPr/>
        </p:nvSpPr>
        <p:spPr>
          <a:xfrm>
            <a:off x="3245541" y="4075443"/>
            <a:ext cx="2850459" cy="200055"/>
          </a:xfrm>
          <a:prstGeom prst="rect">
            <a:avLst/>
          </a:prstGeom>
          <a:solidFill>
            <a:srgbClr val="000000"/>
          </a:solidFill>
        </p:spPr>
        <p:txBody>
          <a:bodyPr wrap="none" rtlCol="0">
            <a:spAutoFit/>
          </a:bodyPr>
          <a:lstStyle/>
          <a:p>
            <a:pPr algn="r">
              <a:spcAft>
                <a:spcPts val="600"/>
              </a:spcAft>
            </a:pPr>
            <a:r>
              <a:rPr lang="en-CA" sz="700" dirty="0">
                <a:solidFill>
                  <a:srgbClr val="FFFFFF"/>
                </a:solidFill>
                <a:hlinkClick r:id="rId4" tooltip="https://lamanzananot.blogspot.com/2015/03/cuidado-con-el-sexting.html">
                  <a:extLst>
                    <a:ext uri="{A12FA001-AC4F-418D-AE19-62706E023703}">
                      <ahyp:hlinkClr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CA" sz="700" dirty="0">
              <a:solidFill>
                <a:srgbClr val="FFFFFF"/>
              </a:solidFill>
            </a:endParaRPr>
          </a:p>
        </p:txBody>
      </p:sp>
    </p:spTree>
    <p:extLst>
      <p:ext uri="{BB962C8B-B14F-4D97-AF65-F5344CB8AC3E}">
        <p14:creationId xmlns:p14="http://schemas.microsoft.com/office/powerpoint/2010/main" val="96379576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5729-4877-4887-838E-B1AD36F7CEFA}"/>
              </a:ext>
            </a:extLst>
          </p:cNvPr>
          <p:cNvSpPr>
            <a:spLocks noGrp="1"/>
          </p:cNvSpPr>
          <p:nvPr>
            <p:ph type="title"/>
          </p:nvPr>
        </p:nvSpPr>
        <p:spPr>
          <a:xfrm>
            <a:off x="1154954" y="973668"/>
            <a:ext cx="8761413" cy="706964"/>
          </a:xfrm>
        </p:spPr>
        <p:txBody>
          <a:bodyPr>
            <a:normAutofit/>
          </a:bodyPr>
          <a:lstStyle/>
          <a:p>
            <a:pPr algn="ctr"/>
            <a:r>
              <a:rPr lang="en-US" dirty="0">
                <a:solidFill>
                  <a:srgbClr val="EBEBEB"/>
                </a:solidFill>
                <a:latin typeface="Franklin Gothic Book" panose="020B0503020102020204" pitchFamily="34" charset="0"/>
              </a:rPr>
              <a:t>2. Consider your position</a:t>
            </a:r>
            <a:endParaRPr lang="en-CA" dirty="0">
              <a:solidFill>
                <a:srgbClr val="EBEBEB"/>
              </a:solidFill>
              <a:latin typeface="Franklin Gothic Book" panose="020B0503020102020204" pitchFamily="34" charset="0"/>
            </a:endParaRPr>
          </a:p>
        </p:txBody>
      </p:sp>
      <p:sp>
        <p:nvSpPr>
          <p:cNvPr id="6" name="Slide Number Placeholder 5">
            <a:extLst>
              <a:ext uri="{FF2B5EF4-FFF2-40B4-BE49-F238E27FC236}">
                <a16:creationId xmlns:a16="http://schemas.microsoft.com/office/drawing/2014/main" id="{E06FF871-B383-432C-8B3A-82F3F9866C7E}"/>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a:solidFill>
                  <a:srgbClr val="FFFFFF"/>
                </a:solidFill>
              </a:rPr>
              <a:pPr>
                <a:spcAft>
                  <a:spcPts val="600"/>
                </a:spcAft>
              </a:pPr>
              <a:t>10</a:t>
            </a:fld>
            <a:endParaRPr lang="en-US">
              <a:solidFill>
                <a:srgbClr val="FFFFFF"/>
              </a:solidFill>
            </a:endParaRPr>
          </a:p>
        </p:txBody>
      </p:sp>
      <p:sp>
        <p:nvSpPr>
          <p:cNvPr id="3" name="Content Placeholder 2">
            <a:extLst>
              <a:ext uri="{FF2B5EF4-FFF2-40B4-BE49-F238E27FC236}">
                <a16:creationId xmlns:a16="http://schemas.microsoft.com/office/drawing/2014/main" id="{96B2E0DC-46CC-42AA-9EBC-46C6BA77DF30}"/>
              </a:ext>
            </a:extLst>
          </p:cNvPr>
          <p:cNvSpPr>
            <a:spLocks noGrp="1"/>
          </p:cNvSpPr>
          <p:nvPr>
            <p:ph idx="1"/>
          </p:nvPr>
        </p:nvSpPr>
        <p:spPr>
          <a:xfrm>
            <a:off x="1154954" y="2603499"/>
            <a:ext cx="6397313" cy="3879187"/>
          </a:xfrm>
        </p:spPr>
        <p:txBody>
          <a:bodyPr anchor="ctr">
            <a:normAutofit/>
          </a:bodyPr>
          <a:lstStyle/>
          <a:p>
            <a:r>
              <a:rPr lang="en-US" dirty="0">
                <a:latin typeface="Franklin Gothic Book" panose="020B0503020102020204" pitchFamily="34" charset="0"/>
              </a:rPr>
              <a:t>Will the Crown lead it?</a:t>
            </a:r>
            <a:endParaRPr lang="en-CA" dirty="0">
              <a:latin typeface="Franklin Gothic Book" panose="020B0503020102020204" pitchFamily="34" charset="0"/>
            </a:endParaRPr>
          </a:p>
          <a:p>
            <a:pPr lvl="1"/>
            <a:r>
              <a:rPr lang="en-US" dirty="0">
                <a:latin typeface="Franklin Gothic Book" panose="020B0503020102020204" pitchFamily="34" charset="0"/>
              </a:rPr>
              <a:t>Crown-led 276 [‘other sexual activity’] evidence</a:t>
            </a:r>
          </a:p>
          <a:p>
            <a:pPr lvl="2"/>
            <a:r>
              <a:rPr lang="en-US" dirty="0">
                <a:latin typeface="Franklin Gothic Book" panose="020B0503020102020204" pitchFamily="34" charset="0"/>
              </a:rPr>
              <a:t>“</a:t>
            </a:r>
            <a:r>
              <a:rPr lang="en-US" dirty="0" err="1">
                <a:latin typeface="Franklin Gothic Book" panose="020B0503020102020204" pitchFamily="34" charset="0"/>
              </a:rPr>
              <a:t>Seaboyer</a:t>
            </a:r>
            <a:r>
              <a:rPr lang="en-US" dirty="0">
                <a:latin typeface="Franklin Gothic Book" panose="020B0503020102020204" pitchFamily="34" charset="0"/>
              </a:rPr>
              <a:t>” guidance – </a:t>
            </a:r>
            <a:r>
              <a:rPr lang="en-US" dirty="0">
                <a:latin typeface="Franklin Gothic Book" panose="020B0503020102020204" pitchFamily="34" charset="0"/>
                <a:hlinkClick r:id="rId3"/>
              </a:rPr>
              <a:t>SVAG Paper</a:t>
            </a:r>
            <a:endParaRPr lang="en-US" dirty="0">
              <a:latin typeface="Franklin Gothic Book" panose="020B0503020102020204" pitchFamily="34" charset="0"/>
            </a:endParaRPr>
          </a:p>
          <a:p>
            <a:pPr lvl="2"/>
            <a:r>
              <a:rPr lang="en-CA" i="1" dirty="0">
                <a:latin typeface="Franklin Gothic Book" panose="020B0503020102020204" pitchFamily="34" charset="0"/>
              </a:rPr>
              <a:t>R v. </a:t>
            </a:r>
            <a:r>
              <a:rPr lang="en-CA" i="1" dirty="0" err="1">
                <a:latin typeface="Franklin Gothic Book" panose="020B0503020102020204" pitchFamily="34" charset="0"/>
              </a:rPr>
              <a:t>Langan</a:t>
            </a:r>
            <a:r>
              <a:rPr lang="en-CA" dirty="0">
                <a:latin typeface="Franklin Gothic Book" panose="020B0503020102020204" pitchFamily="34" charset="0"/>
              </a:rPr>
              <a:t>, </a:t>
            </a:r>
            <a:r>
              <a:rPr lang="en-CA" dirty="0">
                <a:latin typeface="Franklin Gothic Book" panose="020B0503020102020204" pitchFamily="34" charset="0"/>
                <a:hlinkClick r:id="rId4"/>
              </a:rPr>
              <a:t>2019 BCCA 467</a:t>
            </a:r>
            <a:r>
              <a:rPr lang="en-CA" dirty="0">
                <a:latin typeface="Franklin Gothic Book" panose="020B0503020102020204" pitchFamily="34" charset="0"/>
              </a:rPr>
              <a:t>, dissent adopted by SCC: </a:t>
            </a:r>
            <a:r>
              <a:rPr lang="en-CA" dirty="0">
                <a:latin typeface="Franklin Gothic Book" panose="020B0503020102020204" pitchFamily="34" charset="0"/>
                <a:hlinkClick r:id="rId5"/>
              </a:rPr>
              <a:t>2020 SCC 33</a:t>
            </a:r>
            <a:endParaRPr lang="en-CA" dirty="0">
              <a:latin typeface="Franklin Gothic Book" panose="020B0503020102020204" pitchFamily="34" charset="0"/>
            </a:endParaRPr>
          </a:p>
          <a:p>
            <a:pPr lvl="1"/>
            <a:r>
              <a:rPr lang="en-CA" dirty="0">
                <a:latin typeface="Franklin Gothic Book" panose="020B0503020102020204" pitchFamily="34" charset="0"/>
              </a:rPr>
              <a:t>Crown need not apply to adduce 278.92 ‘records’</a:t>
            </a:r>
          </a:p>
          <a:p>
            <a:pPr marL="457200" lvl="1" indent="0">
              <a:buNone/>
            </a:pPr>
            <a:endParaRPr lang="en-CA" dirty="0">
              <a:latin typeface="Franklin Gothic Book" panose="020B0503020102020204" pitchFamily="34" charset="0"/>
            </a:endParaRPr>
          </a:p>
          <a:p>
            <a:r>
              <a:rPr lang="en-CA" dirty="0">
                <a:latin typeface="Franklin Gothic Book" panose="020B0503020102020204" pitchFamily="34" charset="0"/>
              </a:rPr>
              <a:t>Might the Crown concede admissibility?</a:t>
            </a:r>
          </a:p>
          <a:p>
            <a:pPr lvl="1"/>
            <a:r>
              <a:rPr lang="en-CA" dirty="0">
                <a:latin typeface="Franklin Gothic Book" panose="020B0503020102020204" pitchFamily="34" charset="0"/>
              </a:rPr>
              <a:t>Crown cannot </a:t>
            </a:r>
            <a:r>
              <a:rPr lang="en-CA" u="sng" dirty="0">
                <a:latin typeface="Franklin Gothic Book" panose="020B0503020102020204" pitchFamily="34" charset="0"/>
              </a:rPr>
              <a:t>unilaterally</a:t>
            </a:r>
            <a:r>
              <a:rPr lang="en-CA" dirty="0">
                <a:latin typeface="Franklin Gothic Book" panose="020B0503020102020204" pitchFamily="34" charset="0"/>
              </a:rPr>
              <a:t> concede admissibility or waive complainant’s right to privacy, dignity, equality (</a:t>
            </a:r>
            <a:r>
              <a:rPr lang="en-CA" i="1" dirty="0">
                <a:latin typeface="Franklin Gothic Book" panose="020B0503020102020204" pitchFamily="34" charset="0"/>
              </a:rPr>
              <a:t>R. v. Barton</a:t>
            </a:r>
            <a:r>
              <a:rPr lang="en-CA" i="1" u="sng" dirty="0">
                <a:latin typeface="Franklin Gothic Book" panose="020B0503020102020204" pitchFamily="34" charset="0"/>
                <a:hlinkClick r:id="rId6"/>
              </a:rPr>
              <a:t> </a:t>
            </a:r>
            <a:r>
              <a:rPr lang="en-CA" dirty="0">
                <a:latin typeface="Franklin Gothic Book" panose="020B0503020102020204" pitchFamily="34" charset="0"/>
                <a:hlinkClick r:id="rId6"/>
              </a:rPr>
              <a:t>2019 SCC 33 </a:t>
            </a:r>
            <a:r>
              <a:rPr lang="en-CA" dirty="0">
                <a:latin typeface="Franklin Gothic Book" panose="020B0503020102020204" pitchFamily="34" charset="0"/>
              </a:rPr>
              <a:t>at paras. 9, 68)</a:t>
            </a:r>
          </a:p>
        </p:txBody>
      </p:sp>
      <p:pic>
        <p:nvPicPr>
          <p:cNvPr id="5" name="Picture 4" descr="A picture containing person, child, young, posing&#10;&#10;Description automatically generated">
            <a:extLst>
              <a:ext uri="{FF2B5EF4-FFF2-40B4-BE49-F238E27FC236}">
                <a16:creationId xmlns:a16="http://schemas.microsoft.com/office/drawing/2014/main" id="{E2361F8D-8F8D-4EF4-B09F-3BA5313FA98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020571" y="2950451"/>
            <a:ext cx="3080048" cy="2718162"/>
          </a:xfrm>
          <a:prstGeom prst="roundRect">
            <a:avLst>
              <a:gd name="adj" fmla="val 1858"/>
            </a:avLst>
          </a:prstGeom>
          <a:effectLst>
            <a:outerShdw blurRad="50800" dist="50800" dir="5400000" algn="tl" rotWithShape="0">
              <a:srgbClr val="000000">
                <a:alpha val="43000"/>
              </a:srgbClr>
            </a:outerShdw>
          </a:effectLst>
        </p:spPr>
      </p:pic>
      <p:sp>
        <p:nvSpPr>
          <p:cNvPr id="7" name="TextBox 6">
            <a:extLst>
              <a:ext uri="{FF2B5EF4-FFF2-40B4-BE49-F238E27FC236}">
                <a16:creationId xmlns:a16="http://schemas.microsoft.com/office/drawing/2014/main" id="{946FCDB7-DEAE-4893-B2B7-272676392EC8}"/>
              </a:ext>
            </a:extLst>
          </p:cNvPr>
          <p:cNvSpPr txBox="1"/>
          <p:nvPr/>
        </p:nvSpPr>
        <p:spPr>
          <a:xfrm>
            <a:off x="8391224" y="5568585"/>
            <a:ext cx="2709395" cy="200055"/>
          </a:xfrm>
          <a:prstGeom prst="rect">
            <a:avLst/>
          </a:prstGeom>
          <a:solidFill>
            <a:srgbClr val="000000"/>
          </a:solidFill>
        </p:spPr>
        <p:txBody>
          <a:bodyPr wrap="none" rtlCol="0">
            <a:spAutoFit/>
          </a:bodyPr>
          <a:lstStyle/>
          <a:p>
            <a:pPr algn="r">
              <a:spcAft>
                <a:spcPts val="600"/>
              </a:spcAft>
            </a:pPr>
            <a:r>
              <a:rPr lang="en-CA" sz="700" dirty="0">
                <a:solidFill>
                  <a:srgbClr val="FFFFFF"/>
                </a:solidFill>
                <a:hlinkClick r:id="rId8" tooltip="http://www.pngall.com/thinking-woman-png">
                  <a:extLst>
                    <a:ext uri="{A12FA001-AC4F-418D-AE19-62706E023703}">
                      <ahyp:hlinkClr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n-CA" sz="700" dirty="0">
              <a:solidFill>
                <a:srgbClr val="FFFFFF"/>
              </a:solidFill>
            </a:endParaRPr>
          </a:p>
        </p:txBody>
      </p:sp>
      <p:pic>
        <p:nvPicPr>
          <p:cNvPr id="8" name="Picture 7" descr="A picture containing indoor&#10;&#10;Description automatically generated">
            <a:extLst>
              <a:ext uri="{FF2B5EF4-FFF2-40B4-BE49-F238E27FC236}">
                <a16:creationId xmlns:a16="http://schemas.microsoft.com/office/drawing/2014/main" id="{2C751ED0-0BEE-4404-92FE-43E0EBDFFFE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rot="20850745">
            <a:off x="9296996" y="2421447"/>
            <a:ext cx="1347460" cy="774511"/>
          </a:xfrm>
          <a:prstGeom prst="rect">
            <a:avLst/>
          </a:prstGeom>
        </p:spPr>
      </p:pic>
    </p:spTree>
    <p:extLst>
      <p:ext uri="{BB962C8B-B14F-4D97-AF65-F5344CB8AC3E}">
        <p14:creationId xmlns:p14="http://schemas.microsoft.com/office/powerpoint/2010/main" val="3958367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BD7D633-2B8D-43CF-9F13-9CAF3EB2F55B}"/>
              </a:ext>
            </a:extLst>
          </p:cNvPr>
          <p:cNvPicPr>
            <a:picLocks noChangeAspect="1"/>
          </p:cNvPicPr>
          <p:nvPr/>
        </p:nvPicPr>
        <p:blipFill>
          <a:blip r:embed="rId2"/>
          <a:stretch>
            <a:fillRect/>
          </a:stretch>
        </p:blipFill>
        <p:spPr>
          <a:xfrm>
            <a:off x="2527443" y="37817"/>
            <a:ext cx="7037797" cy="6879447"/>
          </a:xfrm>
          <a:prstGeom prst="rect">
            <a:avLst/>
          </a:prstGeom>
        </p:spPr>
      </p:pic>
      <p:sp>
        <p:nvSpPr>
          <p:cNvPr id="3" name="TextBox 2">
            <a:extLst>
              <a:ext uri="{FF2B5EF4-FFF2-40B4-BE49-F238E27FC236}">
                <a16:creationId xmlns:a16="http://schemas.microsoft.com/office/drawing/2014/main" id="{C1456B05-3543-4254-9302-D1E0907096C1}"/>
              </a:ext>
            </a:extLst>
          </p:cNvPr>
          <p:cNvSpPr txBox="1"/>
          <p:nvPr/>
        </p:nvSpPr>
        <p:spPr>
          <a:xfrm>
            <a:off x="5640512" y="2989780"/>
            <a:ext cx="914400" cy="914400"/>
          </a:xfrm>
          <a:prstGeom prst="rect">
            <a:avLst/>
          </a:prstGeom>
          <a:noFill/>
        </p:spPr>
        <p:txBody>
          <a:bodyPr wrap="square" rtlCol="0">
            <a:spAutoFit/>
          </a:bodyPr>
          <a:lstStyle/>
          <a:p>
            <a:endParaRPr lang="en-CA" dirty="0"/>
          </a:p>
        </p:txBody>
      </p:sp>
      <p:sp>
        <p:nvSpPr>
          <p:cNvPr id="4" name="TextBox 3">
            <a:extLst>
              <a:ext uri="{FF2B5EF4-FFF2-40B4-BE49-F238E27FC236}">
                <a16:creationId xmlns:a16="http://schemas.microsoft.com/office/drawing/2014/main" id="{89792364-339B-41B9-8585-E5E756E8A926}"/>
              </a:ext>
            </a:extLst>
          </p:cNvPr>
          <p:cNvSpPr txBox="1"/>
          <p:nvPr/>
        </p:nvSpPr>
        <p:spPr>
          <a:xfrm>
            <a:off x="472611" y="821933"/>
            <a:ext cx="1859623" cy="646331"/>
          </a:xfrm>
          <a:prstGeom prst="rect">
            <a:avLst/>
          </a:prstGeom>
          <a:noFill/>
        </p:spPr>
        <p:txBody>
          <a:bodyPr wrap="square" rtlCol="0">
            <a:spAutoFit/>
          </a:bodyPr>
          <a:lstStyle/>
          <a:p>
            <a:r>
              <a:rPr lang="en-US" dirty="0">
                <a:solidFill>
                  <a:srgbClr val="00B0F0"/>
                </a:solidFill>
                <a:latin typeface="Franklin Gothic Book" panose="020B0503020102020204" pitchFamily="34" charset="0"/>
                <a:hlinkClick r:id="rId3">
                  <a:extLst>
                    <a:ext uri="{A12FA001-AC4F-418D-AE19-62706E023703}">
                      <ahyp:hlinkClr xmlns:ahyp="http://schemas.microsoft.com/office/drawing/2018/hyperlinkcolor" val="tx"/>
                    </a:ext>
                  </a:extLst>
                </a:hlinkClick>
              </a:rPr>
              <a:t>Private Records Flow Chart</a:t>
            </a:r>
            <a:endParaRPr lang="en-CA" dirty="0">
              <a:solidFill>
                <a:srgbClr val="00B0F0"/>
              </a:solidFill>
              <a:latin typeface="Franklin Gothic Book" panose="020B0503020102020204" pitchFamily="34" charset="0"/>
            </a:endParaRPr>
          </a:p>
        </p:txBody>
      </p:sp>
      <p:sp>
        <p:nvSpPr>
          <p:cNvPr id="8" name="Slide Number Placeholder 7">
            <a:extLst>
              <a:ext uri="{FF2B5EF4-FFF2-40B4-BE49-F238E27FC236}">
                <a16:creationId xmlns:a16="http://schemas.microsoft.com/office/drawing/2014/main" id="{3701C9DD-61CA-40EB-827A-A1A3C3AF4E3A}"/>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643149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5729-4877-4887-838E-B1AD36F7CEFA}"/>
              </a:ext>
            </a:extLst>
          </p:cNvPr>
          <p:cNvSpPr>
            <a:spLocks noGrp="1"/>
          </p:cNvSpPr>
          <p:nvPr>
            <p:ph type="title"/>
          </p:nvPr>
        </p:nvSpPr>
        <p:spPr>
          <a:xfrm>
            <a:off x="1187076" y="973668"/>
            <a:ext cx="8761413" cy="706964"/>
          </a:xfrm>
        </p:spPr>
        <p:txBody>
          <a:bodyPr/>
          <a:lstStyle/>
          <a:p>
            <a:pPr algn="ctr"/>
            <a:r>
              <a:rPr lang="en-US" dirty="0">
                <a:latin typeface="Franklin Gothic Book" panose="020B0503020102020204" pitchFamily="34" charset="0"/>
              </a:rPr>
              <a:t>3. NAIL DOWN </a:t>
            </a:r>
            <a:r>
              <a:rPr lang="en-US" dirty="0" err="1">
                <a:latin typeface="Franklin Gothic Book" panose="020B0503020102020204" pitchFamily="34" charset="0"/>
              </a:rPr>
              <a:t>defence</a:t>
            </a:r>
            <a:r>
              <a:rPr lang="en-US" dirty="0">
                <a:latin typeface="Franklin Gothic Book" panose="020B0503020102020204" pitchFamily="34" charset="0"/>
              </a:rPr>
              <a:t> position</a:t>
            </a:r>
            <a:endParaRPr lang="en-CA"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96B2E0DC-46CC-42AA-9EBC-46C6BA77DF30}"/>
              </a:ext>
            </a:extLst>
          </p:cNvPr>
          <p:cNvSpPr>
            <a:spLocks noGrp="1"/>
          </p:cNvSpPr>
          <p:nvPr>
            <p:ph idx="1"/>
          </p:nvPr>
        </p:nvSpPr>
        <p:spPr>
          <a:xfrm>
            <a:off x="1154954" y="2603500"/>
            <a:ext cx="8825659" cy="3810948"/>
          </a:xfrm>
        </p:spPr>
        <p:txBody>
          <a:bodyPr>
            <a:normAutofit/>
          </a:bodyPr>
          <a:lstStyle/>
          <a:p>
            <a:r>
              <a:rPr lang="en-US" dirty="0">
                <a:latin typeface="Franklin Gothic Book" panose="020B0503020102020204" pitchFamily="34" charset="0"/>
              </a:rPr>
              <a:t>FLAG it</a:t>
            </a:r>
          </a:p>
          <a:p>
            <a:pPr lvl="1"/>
            <a:r>
              <a:rPr lang="en-US" dirty="0">
                <a:latin typeface="Franklin Gothic Book" panose="020B0503020102020204" pitchFamily="34" charset="0"/>
              </a:rPr>
              <a:t>At CPT / JPT (</a:t>
            </a:r>
            <a:r>
              <a:rPr lang="en-US" dirty="0">
                <a:latin typeface="Franklin Gothic Book" panose="020B0503020102020204" pitchFamily="34" charset="0"/>
                <a:hlinkClick r:id="rId3"/>
              </a:rPr>
              <a:t>Pre-Trial worksheet</a:t>
            </a:r>
            <a:r>
              <a:rPr lang="en-US" dirty="0">
                <a:latin typeface="Franklin Gothic Book" panose="020B0503020102020204" pitchFamily="34" charset="0"/>
              </a:rPr>
              <a:t>)</a:t>
            </a:r>
          </a:p>
          <a:p>
            <a:pPr lvl="1"/>
            <a:r>
              <a:rPr lang="en-US" dirty="0">
                <a:latin typeface="Franklin Gothic Book" panose="020B0503020102020204" pitchFamily="34" charset="0"/>
              </a:rPr>
              <a:t>Preliminary issues? (applicability, timing)</a:t>
            </a:r>
          </a:p>
          <a:p>
            <a:pPr lvl="1"/>
            <a:r>
              <a:rPr lang="en-US" dirty="0">
                <a:latin typeface="Franklin Gothic Book" panose="020B0503020102020204" pitchFamily="34" charset="0"/>
                <a:hlinkClick r:id="rId4"/>
              </a:rPr>
              <a:t>Draft Order </a:t>
            </a:r>
            <a:r>
              <a:rPr lang="en-US" dirty="0">
                <a:latin typeface="Franklin Gothic Book" panose="020B0503020102020204" pitchFamily="34" charset="0"/>
              </a:rPr>
              <a:t>Appointing Complainant’s Counsel</a:t>
            </a:r>
          </a:p>
          <a:p>
            <a:pPr marL="457200" lvl="1" indent="0">
              <a:buNone/>
            </a:pPr>
            <a:endParaRPr lang="en-US" dirty="0">
              <a:latin typeface="Franklin Gothic Book" panose="020B0503020102020204" pitchFamily="34" charset="0"/>
            </a:endParaRPr>
          </a:p>
          <a:p>
            <a:r>
              <a:rPr lang="en-US" dirty="0">
                <a:latin typeface="Franklin Gothic Book" panose="020B0503020102020204" pitchFamily="34" charset="0"/>
              </a:rPr>
              <a:t>PUSH it</a:t>
            </a:r>
          </a:p>
          <a:p>
            <a:pPr lvl="1"/>
            <a:r>
              <a:rPr lang="en-US" dirty="0">
                <a:latin typeface="Franklin Gothic Book" panose="020B0503020102020204" pitchFamily="34" charset="0"/>
              </a:rPr>
              <a:t>Confirm </a:t>
            </a:r>
            <a:r>
              <a:rPr lang="en-US" dirty="0" err="1">
                <a:latin typeface="Franklin Gothic Book" panose="020B0503020102020204" pitchFamily="34" charset="0"/>
              </a:rPr>
              <a:t>defence</a:t>
            </a:r>
            <a:r>
              <a:rPr lang="en-US" dirty="0">
                <a:latin typeface="Franklin Gothic Book" panose="020B0503020102020204" pitchFamily="34" charset="0"/>
              </a:rPr>
              <a:t> position</a:t>
            </a:r>
          </a:p>
          <a:p>
            <a:pPr lvl="1"/>
            <a:r>
              <a:rPr lang="en-US" dirty="0">
                <a:latin typeface="Franklin Gothic Book" panose="020B0503020102020204" pitchFamily="34" charset="0"/>
              </a:rPr>
              <a:t>Propose filing deadlines</a:t>
            </a:r>
          </a:p>
          <a:p>
            <a:pPr marL="457200" lvl="1" indent="0">
              <a:buNone/>
            </a:pPr>
            <a:endParaRPr lang="en-US" dirty="0">
              <a:latin typeface="Franklin Gothic Book" panose="020B0503020102020204" pitchFamily="34" charset="0"/>
            </a:endParaRPr>
          </a:p>
          <a:p>
            <a:r>
              <a:rPr lang="en-US" dirty="0">
                <a:latin typeface="Franklin Gothic Book" panose="020B0503020102020204" pitchFamily="34" charset="0"/>
              </a:rPr>
              <a:t>DOCUMENT it</a:t>
            </a:r>
          </a:p>
        </p:txBody>
      </p:sp>
      <p:pic>
        <p:nvPicPr>
          <p:cNvPr id="4" name="Picture 3">
            <a:extLst>
              <a:ext uri="{FF2B5EF4-FFF2-40B4-BE49-F238E27FC236}">
                <a16:creationId xmlns:a16="http://schemas.microsoft.com/office/drawing/2014/main" id="{0FDD2B24-1557-4510-BA33-53249A8ECE55}"/>
              </a:ext>
            </a:extLst>
          </p:cNvPr>
          <p:cNvPicPr>
            <a:picLocks noChangeAspect="1"/>
          </p:cNvPicPr>
          <p:nvPr/>
        </p:nvPicPr>
        <p:blipFill>
          <a:blip r:embed="rId5"/>
          <a:stretch>
            <a:fillRect/>
          </a:stretch>
        </p:blipFill>
        <p:spPr>
          <a:xfrm>
            <a:off x="6324430" y="2476595"/>
            <a:ext cx="4712616" cy="3670110"/>
          </a:xfrm>
          <a:prstGeom prst="rect">
            <a:avLst/>
          </a:prstGeom>
        </p:spPr>
      </p:pic>
      <p:sp>
        <p:nvSpPr>
          <p:cNvPr id="7" name="Slide Number Placeholder 6">
            <a:extLst>
              <a:ext uri="{FF2B5EF4-FFF2-40B4-BE49-F238E27FC236}">
                <a16:creationId xmlns:a16="http://schemas.microsoft.com/office/drawing/2014/main" id="{B0856FB5-0DEA-4ECC-B026-F87EC24E71BE}"/>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316696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5729-4877-4887-838E-B1AD36F7CEFA}"/>
              </a:ext>
            </a:extLst>
          </p:cNvPr>
          <p:cNvSpPr>
            <a:spLocks noGrp="1"/>
          </p:cNvSpPr>
          <p:nvPr>
            <p:ph type="title"/>
          </p:nvPr>
        </p:nvSpPr>
        <p:spPr>
          <a:xfrm>
            <a:off x="1154954" y="973668"/>
            <a:ext cx="8761413" cy="706964"/>
          </a:xfrm>
        </p:spPr>
        <p:txBody>
          <a:bodyPr>
            <a:normAutofit/>
          </a:bodyPr>
          <a:lstStyle/>
          <a:p>
            <a:pPr algn="ctr"/>
            <a:r>
              <a:rPr lang="en-US">
                <a:solidFill>
                  <a:srgbClr val="EBEBEB"/>
                </a:solidFill>
                <a:latin typeface="Franklin Gothic Book" panose="020B0503020102020204" pitchFamily="34" charset="0"/>
              </a:rPr>
              <a:t>4. Schedule the Application(s)</a:t>
            </a:r>
            <a:endParaRPr lang="en-CA">
              <a:solidFill>
                <a:srgbClr val="EBEBEB"/>
              </a:solidFill>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96B2E0DC-46CC-42AA-9EBC-46C6BA77DF30}"/>
              </a:ext>
            </a:extLst>
          </p:cNvPr>
          <p:cNvSpPr>
            <a:spLocks noGrp="1"/>
          </p:cNvSpPr>
          <p:nvPr>
            <p:ph idx="1"/>
          </p:nvPr>
        </p:nvSpPr>
        <p:spPr>
          <a:xfrm>
            <a:off x="1154955" y="2603500"/>
            <a:ext cx="3481054" cy="3416300"/>
          </a:xfrm>
        </p:spPr>
        <p:txBody>
          <a:bodyPr anchor="ctr">
            <a:normAutofit/>
          </a:bodyPr>
          <a:lstStyle/>
          <a:p>
            <a:r>
              <a:rPr lang="en-US" dirty="0">
                <a:solidFill>
                  <a:srgbClr val="00B0F0"/>
                </a:solidFill>
                <a:latin typeface="Franklin Gothic Book" panose="020B0503020102020204" pitchFamily="34" charset="0"/>
                <a:hlinkClick r:id="rId3">
                  <a:extLst>
                    <a:ext uri="{A12FA001-AC4F-418D-AE19-62706E023703}">
                      <ahyp:hlinkClr xmlns:ahyp="http://schemas.microsoft.com/office/drawing/2018/hyperlinkcolor" val="tx"/>
                    </a:ext>
                  </a:extLst>
                </a:hlinkClick>
              </a:rPr>
              <a:t>Motion for directions?? </a:t>
            </a:r>
            <a:endParaRPr lang="en-US" dirty="0">
              <a:solidFill>
                <a:srgbClr val="00B0F0"/>
              </a:solidFill>
              <a:latin typeface="Franklin Gothic Book" panose="020B0503020102020204" pitchFamily="34" charset="0"/>
            </a:endParaRPr>
          </a:p>
          <a:p>
            <a:pPr lvl="1"/>
            <a:r>
              <a:rPr lang="en-US" sz="1400" dirty="0">
                <a:latin typeface="Franklin Gothic Book" panose="020B0503020102020204" pitchFamily="34" charset="0"/>
              </a:rPr>
              <a:t>Consider litigating these issues at stage 1 instead</a:t>
            </a:r>
          </a:p>
          <a:p>
            <a:r>
              <a:rPr lang="en-US" b="1" u="sng" dirty="0">
                <a:latin typeface="Franklin Gothic Book" panose="020B0503020102020204" pitchFamily="34" charset="0"/>
              </a:rPr>
              <a:t>Two stages</a:t>
            </a:r>
            <a:r>
              <a:rPr lang="en-US" b="1" dirty="0">
                <a:latin typeface="Franklin Gothic Book" panose="020B0503020102020204" pitchFamily="34" charset="0"/>
              </a:rPr>
              <a:t> </a:t>
            </a:r>
            <a:r>
              <a:rPr lang="en-US" dirty="0">
                <a:latin typeface="Franklin Gothic Book" panose="020B0503020102020204" pitchFamily="34" charset="0"/>
              </a:rPr>
              <a:t>for 276 &amp; 278.92 applications – how much time is actually needed for each? Between them?</a:t>
            </a:r>
          </a:p>
          <a:p>
            <a:r>
              <a:rPr lang="en-US" dirty="0">
                <a:latin typeface="Franklin Gothic Book" panose="020B0503020102020204" pitchFamily="34" charset="0"/>
              </a:rPr>
              <a:t>Request filing deadlines.</a:t>
            </a:r>
          </a:p>
          <a:p>
            <a:endParaRPr lang="en-US" sz="1600" dirty="0">
              <a:latin typeface="Franklin Gothic Book" panose="020B0503020102020204" pitchFamily="34" charset="0"/>
            </a:endParaRPr>
          </a:p>
          <a:p>
            <a:endParaRPr lang="en-US" sz="1600" dirty="0">
              <a:latin typeface="Franklin Gothic Book" panose="020B0503020102020204" pitchFamily="34" charset="0"/>
            </a:endParaRPr>
          </a:p>
          <a:p>
            <a:endParaRPr lang="en-US" sz="1600" dirty="0">
              <a:latin typeface="Franklin Gothic Book" panose="020B0503020102020204" pitchFamily="34" charset="0"/>
            </a:endParaRPr>
          </a:p>
        </p:txBody>
      </p:sp>
      <p:pic>
        <p:nvPicPr>
          <p:cNvPr id="6" name="Picture 5" descr="Calendar&#10;&#10;Description automatically generated">
            <a:extLst>
              <a:ext uri="{FF2B5EF4-FFF2-40B4-BE49-F238E27FC236}">
                <a16:creationId xmlns:a16="http://schemas.microsoft.com/office/drawing/2014/main" id="{76BA211B-99CF-4D36-A9C3-53C4684FDEE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079138" y="2775951"/>
            <a:ext cx="3970437" cy="3067163"/>
          </a:xfrm>
          <a:prstGeom prst="roundRect">
            <a:avLst>
              <a:gd name="adj" fmla="val 1858"/>
            </a:avLst>
          </a:prstGeom>
          <a:effectLst>
            <a:outerShdw blurRad="50800" dist="50800" dir="5400000" algn="tl" rotWithShape="0">
              <a:srgbClr val="000000">
                <a:alpha val="43000"/>
              </a:srgbClr>
            </a:outerShdw>
          </a:effectLst>
        </p:spPr>
      </p:pic>
      <p:sp>
        <p:nvSpPr>
          <p:cNvPr id="7" name="Slide Number Placeholder 6">
            <a:extLst>
              <a:ext uri="{FF2B5EF4-FFF2-40B4-BE49-F238E27FC236}">
                <a16:creationId xmlns:a16="http://schemas.microsoft.com/office/drawing/2014/main" id="{96337BDB-1EC8-46BE-970C-4313E1FBC0E9}"/>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98005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5729-4877-4887-838E-B1AD36F7CEFA}"/>
              </a:ext>
            </a:extLst>
          </p:cNvPr>
          <p:cNvSpPr>
            <a:spLocks noGrp="1"/>
          </p:cNvSpPr>
          <p:nvPr>
            <p:ph type="title"/>
          </p:nvPr>
        </p:nvSpPr>
        <p:spPr>
          <a:xfrm>
            <a:off x="1187076" y="973668"/>
            <a:ext cx="8761413" cy="706964"/>
          </a:xfrm>
        </p:spPr>
        <p:txBody>
          <a:bodyPr/>
          <a:lstStyle/>
          <a:p>
            <a:pPr algn="ctr"/>
            <a:r>
              <a:rPr lang="en-US" dirty="0">
                <a:latin typeface="Franklin Gothic Book" panose="020B0503020102020204" pitchFamily="34" charset="0"/>
              </a:rPr>
              <a:t>Stage 1: </a:t>
            </a:r>
            <a:br>
              <a:rPr lang="en-US" dirty="0">
                <a:latin typeface="Franklin Gothic Book" panose="020B0503020102020204" pitchFamily="34" charset="0"/>
              </a:rPr>
            </a:br>
            <a:r>
              <a:rPr lang="en-US" dirty="0">
                <a:latin typeface="Franklin Gothic Book" panose="020B0503020102020204" pitchFamily="34" charset="0"/>
              </a:rPr>
              <a:t>s.278.93 application</a:t>
            </a:r>
            <a:endParaRPr lang="en-CA"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96B2E0DC-46CC-42AA-9EBC-46C6BA77DF30}"/>
              </a:ext>
            </a:extLst>
          </p:cNvPr>
          <p:cNvSpPr>
            <a:spLocks noGrp="1"/>
          </p:cNvSpPr>
          <p:nvPr>
            <p:ph idx="1"/>
          </p:nvPr>
        </p:nvSpPr>
        <p:spPr/>
        <p:txBody>
          <a:bodyPr>
            <a:normAutofit/>
          </a:bodyPr>
          <a:lstStyle/>
          <a:p>
            <a:endParaRPr lang="en-US" dirty="0">
              <a:latin typeface="Franklin Gothic Book" panose="020B0503020102020204" pitchFamily="34" charset="0"/>
            </a:endParaRPr>
          </a:p>
          <a:p>
            <a:endParaRPr lang="en-US" dirty="0">
              <a:latin typeface="Franklin Gothic Book" panose="020B0503020102020204" pitchFamily="34" charset="0"/>
            </a:endParaRPr>
          </a:p>
        </p:txBody>
      </p:sp>
      <p:sp>
        <p:nvSpPr>
          <p:cNvPr id="5" name="Content Placeholder 2">
            <a:extLst>
              <a:ext uri="{FF2B5EF4-FFF2-40B4-BE49-F238E27FC236}">
                <a16:creationId xmlns:a16="http://schemas.microsoft.com/office/drawing/2014/main" id="{BD9CC8C0-93BB-46B1-85BB-CF63F353D923}"/>
              </a:ext>
            </a:extLst>
          </p:cNvPr>
          <p:cNvSpPr txBox="1">
            <a:spLocks/>
          </p:cNvSpPr>
          <p:nvPr/>
        </p:nvSpPr>
        <p:spPr>
          <a:xfrm>
            <a:off x="505970" y="2506131"/>
            <a:ext cx="8825659" cy="42085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latin typeface="Franklin Gothic Book" panose="020B0503020102020204" pitchFamily="34" charset="0"/>
              </a:rPr>
              <a:t>Complainant’s counsel has no standing</a:t>
            </a:r>
          </a:p>
          <a:p>
            <a:r>
              <a:rPr lang="en-US" dirty="0">
                <a:latin typeface="Franklin Gothic Book" panose="020B0503020102020204" pitchFamily="34" charset="0"/>
              </a:rPr>
              <a:t>Complainant’s counsel does not get materials*</a:t>
            </a:r>
          </a:p>
          <a:p>
            <a:r>
              <a:rPr lang="en-US" dirty="0">
                <a:latin typeface="Franklin Gothic Book" panose="020B0503020102020204" pitchFamily="34" charset="0"/>
              </a:rPr>
              <a:t>Threshold question: will a 278.94 hearing be ordered?</a:t>
            </a:r>
          </a:p>
          <a:p>
            <a:pPr lvl="1"/>
            <a:r>
              <a:rPr lang="en-US" dirty="0">
                <a:latin typeface="Franklin Gothic Book" panose="020B0503020102020204" pitchFamily="34" charset="0"/>
              </a:rPr>
              <a:t>In writing</a:t>
            </a:r>
          </a:p>
          <a:p>
            <a:pPr lvl="1"/>
            <a:r>
              <a:rPr lang="en-US" dirty="0">
                <a:latin typeface="Franklin Gothic Book" panose="020B0503020102020204" pitchFamily="34" charset="0"/>
              </a:rPr>
              <a:t>Served 7 days (or less) in advance*</a:t>
            </a:r>
          </a:p>
          <a:p>
            <a:pPr lvl="1"/>
            <a:r>
              <a:rPr lang="en-US" dirty="0">
                <a:latin typeface="Franklin Gothic Book" panose="020B0503020102020204" pitchFamily="34" charset="0"/>
              </a:rPr>
              <a:t>Detailed particulars (may not be a copy of record)</a:t>
            </a:r>
          </a:p>
          <a:p>
            <a:pPr lvl="1"/>
            <a:r>
              <a:rPr lang="en-US" dirty="0">
                <a:latin typeface="Franklin Gothic Book" panose="020B0503020102020204" pitchFamily="34" charset="0"/>
              </a:rPr>
              <a:t>Relevance</a:t>
            </a:r>
          </a:p>
          <a:p>
            <a:pPr lvl="1"/>
            <a:r>
              <a:rPr lang="en-US" dirty="0">
                <a:latin typeface="Franklin Gothic Book" panose="020B0503020102020204" pitchFamily="34" charset="0"/>
              </a:rPr>
              <a:t>(276 only): Capable of admission</a:t>
            </a:r>
          </a:p>
          <a:p>
            <a:r>
              <a:rPr lang="en-US" dirty="0">
                <a:latin typeface="Franklin Gothic Book" panose="020B0503020102020204" pitchFamily="34" charset="0"/>
              </a:rPr>
              <a:t>Information &amp; belief affidavit sufficient</a:t>
            </a:r>
          </a:p>
          <a:p>
            <a:pPr lvl="1"/>
            <a:r>
              <a:rPr lang="en-US" i="1" dirty="0">
                <a:latin typeface="Franklin Gothic Book" panose="020B0503020102020204" pitchFamily="34" charset="0"/>
              </a:rPr>
              <a:t>R. v. </a:t>
            </a:r>
            <a:r>
              <a:rPr lang="en-US" i="1" dirty="0" err="1">
                <a:latin typeface="Franklin Gothic Book" panose="020B0503020102020204" pitchFamily="34" charset="0"/>
              </a:rPr>
              <a:t>Darrach</a:t>
            </a:r>
            <a:r>
              <a:rPr lang="en-US" i="1" dirty="0">
                <a:latin typeface="Franklin Gothic Book" panose="020B0503020102020204" pitchFamily="34" charset="0"/>
              </a:rPr>
              <a:t> </a:t>
            </a:r>
            <a:r>
              <a:rPr lang="en-US" dirty="0">
                <a:latin typeface="Franklin Gothic Book" panose="020B0503020102020204" pitchFamily="34" charset="0"/>
                <a:hlinkClick r:id="rId3"/>
              </a:rPr>
              <a:t>2000 SCC 46 </a:t>
            </a:r>
            <a:r>
              <a:rPr lang="en-US" dirty="0">
                <a:latin typeface="Franklin Gothic Book" panose="020B0503020102020204" pitchFamily="34" charset="0"/>
              </a:rPr>
              <a:t>at para. 53</a:t>
            </a:r>
          </a:p>
          <a:p>
            <a:endParaRPr lang="en-US" dirty="0">
              <a:latin typeface="Franklin Gothic Book" panose="020B0503020102020204" pitchFamily="34" charset="0"/>
            </a:endParaRPr>
          </a:p>
          <a:p>
            <a:endParaRPr lang="en-US" dirty="0">
              <a:latin typeface="Franklin Gothic Book" panose="020B0503020102020204" pitchFamily="34" charset="0"/>
            </a:endParaRPr>
          </a:p>
          <a:p>
            <a:endParaRPr lang="en-US" dirty="0">
              <a:latin typeface="Franklin Gothic Book" panose="020B0503020102020204" pitchFamily="34" charset="0"/>
            </a:endParaRPr>
          </a:p>
        </p:txBody>
      </p:sp>
      <p:pic>
        <p:nvPicPr>
          <p:cNvPr id="7" name="Picture 6">
            <a:extLst>
              <a:ext uri="{FF2B5EF4-FFF2-40B4-BE49-F238E27FC236}">
                <a16:creationId xmlns:a16="http://schemas.microsoft.com/office/drawing/2014/main" id="{A836E277-332A-4196-89A5-1F1D29961651}"/>
              </a:ext>
            </a:extLst>
          </p:cNvPr>
          <p:cNvPicPr>
            <a:picLocks noChangeAspect="1"/>
          </p:cNvPicPr>
          <p:nvPr/>
        </p:nvPicPr>
        <p:blipFill>
          <a:blip r:embed="rId4"/>
          <a:stretch>
            <a:fillRect/>
          </a:stretch>
        </p:blipFill>
        <p:spPr>
          <a:xfrm>
            <a:off x="6352900" y="3429000"/>
            <a:ext cx="5127647" cy="3136043"/>
          </a:xfrm>
          <a:prstGeom prst="rect">
            <a:avLst/>
          </a:prstGeom>
        </p:spPr>
      </p:pic>
      <p:sp>
        <p:nvSpPr>
          <p:cNvPr id="8" name="Slide Number Placeholder 7">
            <a:extLst>
              <a:ext uri="{FF2B5EF4-FFF2-40B4-BE49-F238E27FC236}">
                <a16:creationId xmlns:a16="http://schemas.microsoft.com/office/drawing/2014/main" id="{FD5A4942-3A88-441D-9E23-D55D4BBF8854}"/>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2841197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70D60-BAD4-446E-9A4C-D12F77EA17F3}"/>
              </a:ext>
            </a:extLst>
          </p:cNvPr>
          <p:cNvSpPr>
            <a:spLocks noGrp="1"/>
          </p:cNvSpPr>
          <p:nvPr>
            <p:ph type="title"/>
          </p:nvPr>
        </p:nvSpPr>
        <p:spPr/>
        <p:txBody>
          <a:bodyPr/>
          <a:lstStyle/>
          <a:p>
            <a:pPr algn="ctr"/>
            <a:r>
              <a:rPr lang="en-US" sz="3200" dirty="0">
                <a:latin typeface="Franklin Gothic Book" panose="020B0503020102020204" pitchFamily="34" charset="0"/>
              </a:rPr>
              <a:t>Dismissing it at Stage 1 </a:t>
            </a:r>
            <a:endParaRPr lang="en-CA" sz="3200" dirty="0">
              <a:latin typeface="Franklin Gothic Book" panose="020B0503020102020204" pitchFamily="34" charset="0"/>
            </a:endParaRPr>
          </a:p>
        </p:txBody>
      </p:sp>
      <p:sp>
        <p:nvSpPr>
          <p:cNvPr id="6" name="Content Placeholder 5">
            <a:extLst>
              <a:ext uri="{FF2B5EF4-FFF2-40B4-BE49-F238E27FC236}">
                <a16:creationId xmlns:a16="http://schemas.microsoft.com/office/drawing/2014/main" id="{26F06DF7-1922-4AEE-806A-48D97C5C74E1}"/>
              </a:ext>
            </a:extLst>
          </p:cNvPr>
          <p:cNvSpPr>
            <a:spLocks noGrp="1"/>
          </p:cNvSpPr>
          <p:nvPr>
            <p:ph sz="half" idx="2"/>
          </p:nvPr>
        </p:nvSpPr>
        <p:spPr>
          <a:xfrm>
            <a:off x="272955" y="2603499"/>
            <a:ext cx="7802205" cy="4097551"/>
          </a:xfrm>
        </p:spPr>
        <p:txBody>
          <a:bodyPr>
            <a:normAutofit/>
          </a:bodyPr>
          <a:lstStyle/>
          <a:p>
            <a:pPr>
              <a:buFont typeface="Wingdings" panose="05000000000000000000" pitchFamily="2" charset="2"/>
              <a:buChar char="§"/>
            </a:pPr>
            <a:r>
              <a:rPr lang="en-CA" sz="2400" dirty="0">
                <a:latin typeface="Franklin Gothic Book" panose="020B0503020102020204" pitchFamily="34" charset="0"/>
              </a:rPr>
              <a:t>Deficient Stage 1 Materials = no Stage 2 hearing: </a:t>
            </a:r>
            <a:r>
              <a:rPr lang="en-CA" sz="2400" i="1" dirty="0">
                <a:latin typeface="Franklin Gothic Book" panose="020B0503020102020204" pitchFamily="34" charset="0"/>
              </a:rPr>
              <a:t>R. v. Goldfinch</a:t>
            </a:r>
            <a:r>
              <a:rPr lang="en-CA" sz="2400" dirty="0">
                <a:latin typeface="Franklin Gothic Book" panose="020B0503020102020204" pitchFamily="34" charset="0"/>
              </a:rPr>
              <a:t>, </a:t>
            </a:r>
            <a:r>
              <a:rPr lang="en-CA" sz="2400" dirty="0">
                <a:latin typeface="Franklin Gothic Book" panose="020B0503020102020204" pitchFamily="34" charset="0"/>
                <a:hlinkClick r:id="rId3"/>
              </a:rPr>
              <a:t>2019 SCC 38 </a:t>
            </a:r>
            <a:r>
              <a:rPr lang="en-CA" sz="2400" dirty="0">
                <a:latin typeface="Franklin Gothic Book" panose="020B0503020102020204" pitchFamily="34" charset="0"/>
              </a:rPr>
              <a:t>@ 94</a:t>
            </a:r>
          </a:p>
          <a:p>
            <a:pPr>
              <a:buFont typeface="Wingdings" panose="05000000000000000000" pitchFamily="2" charset="2"/>
              <a:buChar char="§"/>
            </a:pPr>
            <a:r>
              <a:rPr lang="en-CA" sz="2400" dirty="0">
                <a:latin typeface="Franklin Gothic Book" panose="020B0503020102020204" pitchFamily="34" charset="0"/>
              </a:rPr>
              <a:t>Judge’s screening function - Dismiss summarily: </a:t>
            </a:r>
            <a:r>
              <a:rPr lang="en-CA" sz="2400" i="1" dirty="0">
                <a:latin typeface="Franklin Gothic Book" panose="020B0503020102020204" pitchFamily="34" charset="0"/>
              </a:rPr>
              <a:t>R v. Cody</a:t>
            </a:r>
            <a:r>
              <a:rPr lang="en-CA" sz="2400" dirty="0">
                <a:latin typeface="Franklin Gothic Book" panose="020B0503020102020204" pitchFamily="34" charset="0"/>
              </a:rPr>
              <a:t>, </a:t>
            </a:r>
            <a:r>
              <a:rPr lang="en-CA" sz="2400" dirty="0">
                <a:latin typeface="Franklin Gothic Book" panose="020B0503020102020204" pitchFamily="34" charset="0"/>
                <a:hlinkClick r:id="rId4"/>
              </a:rPr>
              <a:t>2017 SCC 31 </a:t>
            </a:r>
            <a:r>
              <a:rPr lang="en-CA" sz="2400" dirty="0">
                <a:latin typeface="Franklin Gothic Book" panose="020B0503020102020204" pitchFamily="34" charset="0"/>
              </a:rPr>
              <a:t>@38</a:t>
            </a:r>
          </a:p>
          <a:p>
            <a:pPr>
              <a:buFont typeface="Wingdings" panose="05000000000000000000" pitchFamily="2" charset="2"/>
              <a:buChar char="§"/>
            </a:pPr>
            <a:r>
              <a:rPr lang="en-CA" sz="2400" dirty="0">
                <a:latin typeface="Franklin Gothic Book" panose="020B0503020102020204" pitchFamily="34" charset="0"/>
              </a:rPr>
              <a:t>Fails to meet Threshold for Stage 2 Hearing </a:t>
            </a:r>
          </a:p>
          <a:p>
            <a:pPr marL="457200" lvl="1" indent="0">
              <a:buNone/>
            </a:pPr>
            <a:r>
              <a:rPr lang="en-CA" sz="2400" dirty="0">
                <a:latin typeface="Franklin Gothic Book" panose="020B0503020102020204" pitchFamily="34" charset="0"/>
              </a:rPr>
              <a:t>“…none of the proposed evidence is capable of being admitted and I decline to hold a hearing under s. 278.94 of the Criminal Code.”: </a:t>
            </a:r>
            <a:r>
              <a:rPr lang="en-CA" sz="2400" i="1" dirty="0">
                <a:latin typeface="Franklin Gothic Book" panose="020B0503020102020204" pitchFamily="34" charset="0"/>
              </a:rPr>
              <a:t>R v. John</a:t>
            </a:r>
            <a:r>
              <a:rPr lang="en-CA" sz="2400" dirty="0">
                <a:latin typeface="Franklin Gothic Book" panose="020B0503020102020204" pitchFamily="34" charset="0"/>
              </a:rPr>
              <a:t>, [2019] O.J. No. 3201 @53</a:t>
            </a:r>
          </a:p>
          <a:p>
            <a:pPr marL="0" indent="0">
              <a:buNone/>
            </a:pPr>
            <a:endParaRPr lang="en-CA" sz="2200" dirty="0"/>
          </a:p>
          <a:p>
            <a:endParaRPr lang="en-CA" dirty="0"/>
          </a:p>
        </p:txBody>
      </p:sp>
      <p:sp>
        <p:nvSpPr>
          <p:cNvPr id="7" name="Text Placeholder 6">
            <a:extLst>
              <a:ext uri="{FF2B5EF4-FFF2-40B4-BE49-F238E27FC236}">
                <a16:creationId xmlns:a16="http://schemas.microsoft.com/office/drawing/2014/main" id="{B6A92331-6C6A-42EE-8B34-462FC59D5C23}"/>
              </a:ext>
            </a:extLst>
          </p:cNvPr>
          <p:cNvSpPr>
            <a:spLocks noGrp="1"/>
          </p:cNvSpPr>
          <p:nvPr>
            <p:ph type="body" sz="quarter" idx="3"/>
          </p:nvPr>
        </p:nvSpPr>
        <p:spPr>
          <a:xfrm flipH="1">
            <a:off x="11033870" y="2603500"/>
            <a:ext cx="541095" cy="576262"/>
          </a:xfrm>
        </p:spPr>
        <p:txBody>
          <a:bodyPr/>
          <a:lstStyle/>
          <a:p>
            <a:endParaRPr lang="en-CA" dirty="0"/>
          </a:p>
        </p:txBody>
      </p:sp>
      <p:sp>
        <p:nvSpPr>
          <p:cNvPr id="4" name="Slide Number Placeholder 3">
            <a:extLst>
              <a:ext uri="{FF2B5EF4-FFF2-40B4-BE49-F238E27FC236}">
                <a16:creationId xmlns:a16="http://schemas.microsoft.com/office/drawing/2014/main" id="{55E80DE1-22AD-454B-88C7-8256BE5907AA}"/>
              </a:ext>
            </a:extLst>
          </p:cNvPr>
          <p:cNvSpPr>
            <a:spLocks noGrp="1"/>
          </p:cNvSpPr>
          <p:nvPr>
            <p:ph type="sldNum" sz="quarter" idx="12"/>
          </p:nvPr>
        </p:nvSpPr>
        <p:spPr>
          <a:xfrm>
            <a:off x="10466218" y="318032"/>
            <a:ext cx="838199" cy="767687"/>
          </a:xfrm>
        </p:spPr>
        <p:txBody>
          <a:bodyPr/>
          <a:lstStyle/>
          <a:p>
            <a:fld id="{D57F1E4F-1CFF-5643-939E-217C01CDF565}" type="slidenum">
              <a:rPr lang="en-US" smtClean="0"/>
              <a:pPr/>
              <a:t>15</a:t>
            </a:fld>
            <a:endParaRPr lang="en-US" dirty="0"/>
          </a:p>
        </p:txBody>
      </p:sp>
      <p:pic>
        <p:nvPicPr>
          <p:cNvPr id="12" name="Content Placeholder 11">
            <a:extLst>
              <a:ext uri="{FF2B5EF4-FFF2-40B4-BE49-F238E27FC236}">
                <a16:creationId xmlns:a16="http://schemas.microsoft.com/office/drawing/2014/main" id="{C7BC719E-9462-43C5-A731-2D38319CA825}"/>
              </a:ext>
            </a:extLst>
          </p:cNvPr>
          <p:cNvPicPr>
            <a:picLocks noGrp="1" noChangeAspect="1"/>
          </p:cNvPicPr>
          <p:nvPr>
            <p:ph sz="quarter" idx="4"/>
          </p:nvPr>
        </p:nvPicPr>
        <p:blipFill>
          <a:blip r:embed="rId5"/>
          <a:stretch>
            <a:fillRect/>
          </a:stretch>
        </p:blipFill>
        <p:spPr>
          <a:xfrm>
            <a:off x="8715491" y="2794567"/>
            <a:ext cx="3004430" cy="2840037"/>
          </a:xfrm>
          <a:prstGeom prst="rect">
            <a:avLst/>
          </a:prstGeom>
        </p:spPr>
      </p:pic>
    </p:spTree>
    <p:extLst>
      <p:ext uri="{BB962C8B-B14F-4D97-AF65-F5344CB8AC3E}">
        <p14:creationId xmlns:p14="http://schemas.microsoft.com/office/powerpoint/2010/main" val="43371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5729-4877-4887-838E-B1AD36F7CEFA}"/>
              </a:ext>
            </a:extLst>
          </p:cNvPr>
          <p:cNvSpPr>
            <a:spLocks noGrp="1"/>
          </p:cNvSpPr>
          <p:nvPr>
            <p:ph type="title"/>
          </p:nvPr>
        </p:nvSpPr>
        <p:spPr>
          <a:xfrm>
            <a:off x="1187076" y="973668"/>
            <a:ext cx="8761413" cy="706964"/>
          </a:xfrm>
        </p:spPr>
        <p:txBody>
          <a:bodyPr/>
          <a:lstStyle/>
          <a:p>
            <a:pPr algn="ctr"/>
            <a:r>
              <a:rPr lang="en-US" dirty="0">
                <a:latin typeface="Franklin Gothic Book" panose="020B0503020102020204" pitchFamily="34" charset="0"/>
              </a:rPr>
              <a:t>Stage 2: </a:t>
            </a:r>
            <a:br>
              <a:rPr lang="en-US" dirty="0">
                <a:latin typeface="Franklin Gothic Book" panose="020B0503020102020204" pitchFamily="34" charset="0"/>
              </a:rPr>
            </a:br>
            <a:r>
              <a:rPr lang="en-US" dirty="0">
                <a:latin typeface="Franklin Gothic Book" panose="020B0503020102020204" pitchFamily="34" charset="0"/>
              </a:rPr>
              <a:t>s.278.94 hearing</a:t>
            </a:r>
            <a:endParaRPr lang="en-CA"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96B2E0DC-46CC-42AA-9EBC-46C6BA77DF30}"/>
              </a:ext>
            </a:extLst>
          </p:cNvPr>
          <p:cNvSpPr>
            <a:spLocks noGrp="1"/>
          </p:cNvSpPr>
          <p:nvPr>
            <p:ph idx="1"/>
          </p:nvPr>
        </p:nvSpPr>
        <p:spPr>
          <a:xfrm>
            <a:off x="1154954" y="2603500"/>
            <a:ext cx="9037010" cy="3941986"/>
          </a:xfrm>
        </p:spPr>
        <p:txBody>
          <a:bodyPr>
            <a:normAutofit/>
          </a:bodyPr>
          <a:lstStyle/>
          <a:p>
            <a:endParaRPr lang="en-US" dirty="0">
              <a:latin typeface="Franklin Gothic Book" panose="020B0503020102020204" pitchFamily="34" charset="0"/>
            </a:endParaRPr>
          </a:p>
          <a:p>
            <a:endParaRPr lang="en-US" dirty="0">
              <a:latin typeface="Franklin Gothic Book" panose="020B0503020102020204" pitchFamily="34" charset="0"/>
            </a:endParaRPr>
          </a:p>
        </p:txBody>
      </p:sp>
      <p:sp>
        <p:nvSpPr>
          <p:cNvPr id="5" name="Content Placeholder 2">
            <a:extLst>
              <a:ext uri="{FF2B5EF4-FFF2-40B4-BE49-F238E27FC236}">
                <a16:creationId xmlns:a16="http://schemas.microsoft.com/office/drawing/2014/main" id="{CF70B2ED-7EFA-47BC-A762-3612B794CFCE}"/>
              </a:ext>
            </a:extLst>
          </p:cNvPr>
          <p:cNvSpPr txBox="1">
            <a:spLocks/>
          </p:cNvSpPr>
          <p:nvPr/>
        </p:nvSpPr>
        <p:spPr>
          <a:xfrm>
            <a:off x="793646" y="2670753"/>
            <a:ext cx="6994166" cy="3583447"/>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latin typeface="Franklin Gothic Book" panose="020B0503020102020204" pitchFamily="34" charset="0"/>
              </a:rPr>
              <a:t>Complainant’s counsel HAS standing</a:t>
            </a:r>
          </a:p>
          <a:p>
            <a:r>
              <a:rPr lang="en-US" dirty="0">
                <a:latin typeface="Franklin Gothic Book" panose="020B0503020102020204" pitchFamily="34" charset="0"/>
              </a:rPr>
              <a:t>Complainant’s counsel GETS the materials</a:t>
            </a:r>
          </a:p>
          <a:p>
            <a:r>
              <a:rPr lang="en-CA" dirty="0">
                <a:latin typeface="Franklin Gothic Book" panose="020B0503020102020204" pitchFamily="34" charset="0"/>
              </a:rPr>
              <a:t>Test:</a:t>
            </a:r>
          </a:p>
          <a:p>
            <a:pPr lvl="1"/>
            <a:r>
              <a:rPr lang="en-CA" dirty="0">
                <a:latin typeface="Franklin Gothic Book" panose="020B0503020102020204" pitchFamily="34" charset="0"/>
              </a:rPr>
              <a:t>Relevance to an issue at trial (s.278.92(2)(b))</a:t>
            </a:r>
          </a:p>
          <a:p>
            <a:pPr lvl="1"/>
            <a:r>
              <a:rPr lang="en-CA" dirty="0">
                <a:latin typeface="Franklin Gothic Book" panose="020B0503020102020204" pitchFamily="34" charset="0"/>
              </a:rPr>
              <a:t>Significant probative value that is not substantially outweighed by the danger of prejudice to the administration of justice (s.278.92(2)(b))</a:t>
            </a:r>
          </a:p>
          <a:p>
            <a:pPr lvl="1"/>
            <a:r>
              <a:rPr lang="en-CA" dirty="0">
                <a:latin typeface="Franklin Gothic Book" panose="020B0503020102020204" pitchFamily="34" charset="0"/>
              </a:rPr>
              <a:t>(276 only): no twin myth reasoning + specific instances of sexual activity (s.276(2))</a:t>
            </a:r>
            <a:endParaRPr lang="en-US" dirty="0">
              <a:latin typeface="Franklin Gothic Book" panose="020B0503020102020204" pitchFamily="34" charset="0"/>
            </a:endParaRPr>
          </a:p>
          <a:p>
            <a:r>
              <a:rPr lang="en-US" dirty="0">
                <a:latin typeface="Franklin Gothic Book" panose="020B0503020102020204" pitchFamily="34" charset="0"/>
              </a:rPr>
              <a:t>Personal affidavit required at this stage</a:t>
            </a:r>
          </a:p>
          <a:p>
            <a:pPr lvl="1"/>
            <a:r>
              <a:rPr lang="en-US" i="1" dirty="0">
                <a:latin typeface="Franklin Gothic Book" panose="020B0503020102020204" pitchFamily="34" charset="0"/>
              </a:rPr>
              <a:t>R. v. </a:t>
            </a:r>
            <a:r>
              <a:rPr lang="en-US" i="1" dirty="0" err="1">
                <a:latin typeface="Franklin Gothic Book" panose="020B0503020102020204" pitchFamily="34" charset="0"/>
              </a:rPr>
              <a:t>Darrach</a:t>
            </a:r>
            <a:r>
              <a:rPr lang="en-US" i="1" dirty="0">
                <a:latin typeface="Franklin Gothic Book" panose="020B0503020102020204" pitchFamily="34" charset="0"/>
              </a:rPr>
              <a:t> </a:t>
            </a:r>
            <a:r>
              <a:rPr lang="en-US" dirty="0">
                <a:latin typeface="Franklin Gothic Book" panose="020B0503020102020204" pitchFamily="34" charset="0"/>
                <a:hlinkClick r:id="rId3"/>
              </a:rPr>
              <a:t>2000 SCC 46 </a:t>
            </a:r>
            <a:r>
              <a:rPr lang="en-US" dirty="0">
                <a:latin typeface="Franklin Gothic Book" panose="020B0503020102020204" pitchFamily="34" charset="0"/>
              </a:rPr>
              <a:t>at paras. 53 and following</a:t>
            </a:r>
            <a:endParaRPr lang="en-US" i="1" dirty="0">
              <a:latin typeface="Franklin Gothic Book" panose="020B0503020102020204" pitchFamily="34" charset="0"/>
            </a:endParaRPr>
          </a:p>
          <a:p>
            <a:r>
              <a:rPr lang="en-US" dirty="0">
                <a:latin typeface="Franklin Gothic Book" panose="020B0503020102020204" pitchFamily="34" charset="0"/>
              </a:rPr>
              <a:t>Factors for consideration: s.278.92(3) (and s.276(3) for 276 evidence)</a:t>
            </a:r>
          </a:p>
          <a:p>
            <a:r>
              <a:rPr lang="en-US" dirty="0">
                <a:latin typeface="Franklin Gothic Book" panose="020B0503020102020204" pitchFamily="34" charset="0"/>
              </a:rPr>
              <a:t>Even if not successful, the Crown is entitled to cross examine the accused on his Affidavit/evidence for impeachment purposes at trial.</a:t>
            </a:r>
          </a:p>
          <a:p>
            <a:endParaRPr lang="en-US" dirty="0">
              <a:latin typeface="Franklin Gothic Book" panose="020B0503020102020204" pitchFamily="34" charset="0"/>
            </a:endParaRPr>
          </a:p>
          <a:p>
            <a:endParaRPr lang="en-US" dirty="0">
              <a:latin typeface="Franklin Gothic Book" panose="020B0503020102020204" pitchFamily="34" charset="0"/>
            </a:endParaRPr>
          </a:p>
          <a:p>
            <a:endParaRPr lang="en-US" dirty="0">
              <a:latin typeface="Franklin Gothic Book" panose="020B0503020102020204" pitchFamily="34" charset="0"/>
            </a:endParaRPr>
          </a:p>
          <a:p>
            <a:endParaRPr lang="en-US" dirty="0">
              <a:latin typeface="Franklin Gothic Book" panose="020B0503020102020204" pitchFamily="34" charset="0"/>
            </a:endParaRPr>
          </a:p>
        </p:txBody>
      </p:sp>
      <p:pic>
        <p:nvPicPr>
          <p:cNvPr id="6" name="Picture 5" descr="A">
            <a:extLst>
              <a:ext uri="{FF2B5EF4-FFF2-40B4-BE49-F238E27FC236}">
                <a16:creationId xmlns:a16="http://schemas.microsoft.com/office/drawing/2014/main" id="{8D82721C-3E49-4485-8DA3-70D646021DB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666450" y="2492504"/>
            <a:ext cx="4321480" cy="3241110"/>
          </a:xfrm>
          <a:prstGeom prst="rect">
            <a:avLst/>
          </a:prstGeom>
        </p:spPr>
      </p:pic>
      <p:sp>
        <p:nvSpPr>
          <p:cNvPr id="7" name="TextBox 6">
            <a:extLst>
              <a:ext uri="{FF2B5EF4-FFF2-40B4-BE49-F238E27FC236}">
                <a16:creationId xmlns:a16="http://schemas.microsoft.com/office/drawing/2014/main" id="{6C4E7E31-CD3D-43A6-B066-378E2450C424}"/>
              </a:ext>
            </a:extLst>
          </p:cNvPr>
          <p:cNvSpPr txBox="1"/>
          <p:nvPr/>
        </p:nvSpPr>
        <p:spPr>
          <a:xfrm>
            <a:off x="8646969" y="5699916"/>
            <a:ext cx="3340961" cy="230832"/>
          </a:xfrm>
          <a:prstGeom prst="rect">
            <a:avLst/>
          </a:prstGeom>
          <a:noFill/>
        </p:spPr>
        <p:txBody>
          <a:bodyPr wrap="square" rtlCol="0">
            <a:spAutoFit/>
          </a:bodyPr>
          <a:lstStyle/>
          <a:p>
            <a:r>
              <a:rPr lang="en-CA" sz="900" dirty="0">
                <a:hlinkClick r:id="rId5" tooltip="https://www.flickr.com/photos/61056899@N06/5751301741"/>
              </a:rPr>
              <a:t>This Photo</a:t>
            </a:r>
            <a:r>
              <a:rPr lang="en-CA" sz="900" dirty="0"/>
              <a:t> by Unknown Author is licensed under </a:t>
            </a:r>
            <a:r>
              <a:rPr lang="en-CA" sz="900" dirty="0">
                <a:hlinkClick r:id="rId6" tooltip="https://creativecommons.org/licenses/by/3.0/"/>
              </a:rPr>
              <a:t>CC BY</a:t>
            </a:r>
            <a:endParaRPr lang="en-CA" sz="900" dirty="0"/>
          </a:p>
        </p:txBody>
      </p:sp>
      <p:sp>
        <p:nvSpPr>
          <p:cNvPr id="9" name="Slide Number Placeholder 8">
            <a:extLst>
              <a:ext uri="{FF2B5EF4-FFF2-40B4-BE49-F238E27FC236}">
                <a16:creationId xmlns:a16="http://schemas.microsoft.com/office/drawing/2014/main" id="{CCCE05C0-9F97-42E5-896B-C68DE556A045}"/>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2935457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CD75-9EF4-4C1D-A5D6-77EAD77B5B9C}"/>
              </a:ext>
            </a:extLst>
          </p:cNvPr>
          <p:cNvSpPr>
            <a:spLocks noGrp="1"/>
          </p:cNvSpPr>
          <p:nvPr>
            <p:ph type="title"/>
          </p:nvPr>
        </p:nvSpPr>
        <p:spPr>
          <a:xfrm>
            <a:off x="532264" y="655093"/>
            <a:ext cx="9384104" cy="1025539"/>
          </a:xfrm>
        </p:spPr>
        <p:txBody>
          <a:bodyPr/>
          <a:lstStyle/>
          <a:p>
            <a:pPr algn="ctr"/>
            <a:r>
              <a:rPr lang="en-US" dirty="0">
                <a:latin typeface="Franklin Gothic Book" panose="020B0503020102020204" pitchFamily="34" charset="0"/>
              </a:rPr>
              <a:t>Responding to Last Minute / Mid-trial Applications</a:t>
            </a:r>
            <a:endParaRPr lang="en-CA"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0ADDB08D-BE79-45F8-9715-BC686F553C31}"/>
              </a:ext>
            </a:extLst>
          </p:cNvPr>
          <p:cNvSpPr>
            <a:spLocks noGrp="1"/>
          </p:cNvSpPr>
          <p:nvPr>
            <p:ph idx="1"/>
          </p:nvPr>
        </p:nvSpPr>
        <p:spPr>
          <a:xfrm>
            <a:off x="272955" y="2402006"/>
            <a:ext cx="11627893" cy="7945152"/>
          </a:xfrm>
        </p:spPr>
        <p:txBody>
          <a:bodyPr>
            <a:noAutofit/>
          </a:bodyPr>
          <a:lstStyle/>
          <a:p>
            <a:r>
              <a:rPr lang="en-CA" dirty="0">
                <a:latin typeface="Franklin Gothic Book" panose="020B0503020102020204" pitchFamily="34" charset="0"/>
              </a:rPr>
              <a:t>… </a:t>
            </a:r>
            <a:r>
              <a:rPr lang="en-CA" b="1" dirty="0">
                <a:latin typeface="Franklin Gothic Book" panose="020B0503020102020204" pitchFamily="34" charset="0"/>
              </a:rPr>
              <a:t>the principles of fundamental justice do not entitle the accused to “the most favourable procedures that could possibly be imagined</a:t>
            </a:r>
            <a:r>
              <a:rPr lang="en-CA" dirty="0">
                <a:latin typeface="Franklin Gothic Book" panose="020B0503020102020204" pitchFamily="34" charset="0"/>
              </a:rPr>
              <a:t>”: </a:t>
            </a:r>
            <a:r>
              <a:rPr lang="en-CA" i="1" dirty="0">
                <a:latin typeface="Franklin Gothic Book" panose="020B0503020102020204" pitchFamily="34" charset="0"/>
              </a:rPr>
              <a:t>R v. Mills</a:t>
            </a:r>
            <a:r>
              <a:rPr lang="en-CA" dirty="0">
                <a:latin typeface="Franklin Gothic Book" panose="020B0503020102020204" pitchFamily="34" charset="0"/>
              </a:rPr>
              <a:t>, </a:t>
            </a:r>
            <a:r>
              <a:rPr lang="en-CA" dirty="0">
                <a:latin typeface="Franklin Gothic Book" panose="020B0503020102020204" pitchFamily="34" charset="0"/>
                <a:hlinkClick r:id="rId3"/>
              </a:rPr>
              <a:t>[1999] 3 SCR 668 </a:t>
            </a:r>
            <a:r>
              <a:rPr lang="en-CA" dirty="0">
                <a:latin typeface="Franklin Gothic Book" panose="020B0503020102020204" pitchFamily="34" charset="0"/>
              </a:rPr>
              <a:t>@ p.718</a:t>
            </a:r>
          </a:p>
          <a:p>
            <a:r>
              <a:rPr lang="en-CA" dirty="0">
                <a:latin typeface="Franklin Gothic Book" panose="020B0503020102020204" pitchFamily="34" charset="0"/>
              </a:rPr>
              <a:t> …“Justice delayed is justice denied.” An unreasonable delay denies justice to the accused, victims and their families, and the public as a whole: </a:t>
            </a:r>
            <a:r>
              <a:rPr lang="en-CA" i="1" dirty="0">
                <a:latin typeface="Franklin Gothic Book" panose="020B0503020102020204" pitchFamily="34" charset="0"/>
              </a:rPr>
              <a:t>R. v. Jordan</a:t>
            </a:r>
            <a:r>
              <a:rPr lang="en-CA" dirty="0">
                <a:latin typeface="Franklin Gothic Book" panose="020B0503020102020204" pitchFamily="34" charset="0"/>
              </a:rPr>
              <a:t>, </a:t>
            </a:r>
            <a:r>
              <a:rPr lang="en-CA" dirty="0">
                <a:latin typeface="Franklin Gothic Book" panose="020B0503020102020204" pitchFamily="34" charset="0"/>
                <a:hlinkClick r:id="rId4"/>
              </a:rPr>
              <a:t>2016 SCC 27 </a:t>
            </a:r>
            <a:r>
              <a:rPr lang="en-CA" dirty="0">
                <a:latin typeface="Franklin Gothic Book" panose="020B0503020102020204" pitchFamily="34" charset="0"/>
              </a:rPr>
              <a:t>@19</a:t>
            </a:r>
          </a:p>
          <a:p>
            <a:r>
              <a:rPr lang="en-CA" dirty="0">
                <a:latin typeface="Franklin Gothic Book" panose="020B0503020102020204" pitchFamily="34" charset="0"/>
              </a:rPr>
              <a:t>Trial fairness must be assessed from “the point of view of fairness in the eyes of the community and the complainant and not just the accused”: </a:t>
            </a:r>
            <a:r>
              <a:rPr lang="en-CA" i="1" dirty="0">
                <a:latin typeface="Franklin Gothic Book" panose="020B0503020102020204" pitchFamily="34" charset="0"/>
                <a:hlinkClick r:id="rId3"/>
              </a:rPr>
              <a:t>R v. Mills </a:t>
            </a:r>
            <a:r>
              <a:rPr lang="en-CA" dirty="0">
                <a:latin typeface="Franklin Gothic Book" panose="020B0503020102020204" pitchFamily="34" charset="0"/>
              </a:rPr>
              <a:t>@ p.718</a:t>
            </a:r>
          </a:p>
          <a:p>
            <a:r>
              <a:rPr lang="en-CA" dirty="0">
                <a:latin typeface="Franklin Gothic Book" panose="020B0503020102020204" pitchFamily="34" charset="0"/>
              </a:rPr>
              <a:t>Judges are entitled to control the procedure of trial to ensure, as best they can, that the proceedings are </a:t>
            </a:r>
            <a:r>
              <a:rPr lang="en-CA" b="1" dirty="0">
                <a:latin typeface="Franklin Gothic Book" panose="020B0503020102020204" pitchFamily="34" charset="0"/>
              </a:rPr>
              <a:t>effective, efficient and fair to all parties</a:t>
            </a:r>
            <a:r>
              <a:rPr lang="en-CA" dirty="0">
                <a:latin typeface="Franklin Gothic Book" panose="020B0503020102020204" pitchFamily="34" charset="0"/>
              </a:rPr>
              <a:t>, including those required to give evidence: </a:t>
            </a:r>
            <a:r>
              <a:rPr lang="en-CA" i="1" dirty="0">
                <a:latin typeface="Franklin Gothic Book" panose="020B0503020102020204" pitchFamily="34" charset="0"/>
              </a:rPr>
              <a:t>R v. John</a:t>
            </a:r>
            <a:r>
              <a:rPr lang="en-CA" dirty="0">
                <a:latin typeface="Franklin Gothic Book" panose="020B0503020102020204" pitchFamily="34" charset="0"/>
              </a:rPr>
              <a:t>, </a:t>
            </a:r>
            <a:r>
              <a:rPr lang="en-CA" dirty="0">
                <a:latin typeface="Franklin Gothic Book" panose="020B0503020102020204" pitchFamily="34" charset="0"/>
                <a:hlinkClick r:id="rId5"/>
              </a:rPr>
              <a:t>2017 ONCA 622 </a:t>
            </a:r>
            <a:r>
              <a:rPr lang="en-CA" dirty="0">
                <a:latin typeface="Franklin Gothic Book" panose="020B0503020102020204" pitchFamily="34" charset="0"/>
              </a:rPr>
              <a:t>@47</a:t>
            </a:r>
          </a:p>
          <a:p>
            <a:r>
              <a:rPr lang="en-CA" b="1" dirty="0">
                <a:latin typeface="Franklin Gothic Book" panose="020B0503020102020204" pitchFamily="34" charset="0"/>
              </a:rPr>
              <a:t>A court may deny an adjournment request </a:t>
            </a:r>
            <a:r>
              <a:rPr lang="en-CA" dirty="0">
                <a:latin typeface="Franklin Gothic Book" panose="020B0503020102020204" pitchFamily="34" charset="0"/>
              </a:rPr>
              <a:t>on the basis that it would result in unacceptably long delay, even where it would be deductible as defence delay: </a:t>
            </a:r>
            <a:r>
              <a:rPr lang="en-CA" i="1" dirty="0">
                <a:latin typeface="Franklin Gothic Book" panose="020B0503020102020204" pitchFamily="34" charset="0"/>
              </a:rPr>
              <a:t>R v. Cody</a:t>
            </a:r>
            <a:r>
              <a:rPr lang="en-CA" dirty="0">
                <a:latin typeface="Franklin Gothic Book" panose="020B0503020102020204" pitchFamily="34" charset="0"/>
              </a:rPr>
              <a:t>, </a:t>
            </a:r>
            <a:r>
              <a:rPr lang="en-CA" dirty="0">
                <a:latin typeface="Franklin Gothic Book" panose="020B0503020102020204" pitchFamily="34" charset="0"/>
                <a:hlinkClick r:id="rId6"/>
              </a:rPr>
              <a:t>2017 SCC 31 </a:t>
            </a:r>
            <a:r>
              <a:rPr lang="en-CA" dirty="0">
                <a:latin typeface="Franklin Gothic Book" panose="020B0503020102020204" pitchFamily="34" charset="0"/>
              </a:rPr>
              <a:t>@37</a:t>
            </a:r>
          </a:p>
          <a:p>
            <a:r>
              <a:rPr lang="en-CA" dirty="0">
                <a:latin typeface="Franklin Gothic Book" panose="020B0503020102020204" pitchFamily="34" charset="0"/>
              </a:rPr>
              <a:t>Trial judges should generally dismiss such applications and requests the moment it becomes apparent they are frivolous: </a:t>
            </a:r>
            <a:r>
              <a:rPr lang="en-CA" i="1" dirty="0">
                <a:latin typeface="Franklin Gothic Book" panose="020B0503020102020204" pitchFamily="34" charset="0"/>
              </a:rPr>
              <a:t>R v. Jordan</a:t>
            </a:r>
            <a:r>
              <a:rPr lang="en-CA" dirty="0">
                <a:latin typeface="Franklin Gothic Book" panose="020B0503020102020204" pitchFamily="34" charset="0"/>
              </a:rPr>
              <a:t>, 2016 SCC 27 @63; see also </a:t>
            </a:r>
            <a:r>
              <a:rPr lang="en-CA" i="1" dirty="0">
                <a:latin typeface="Franklin Gothic Book" panose="020B0503020102020204" pitchFamily="34" charset="0"/>
              </a:rPr>
              <a:t>R v. Cody</a:t>
            </a:r>
            <a:r>
              <a:rPr lang="en-CA" dirty="0">
                <a:latin typeface="Franklin Gothic Book" panose="020B0503020102020204" pitchFamily="34" charset="0"/>
              </a:rPr>
              <a:t>, </a:t>
            </a:r>
            <a:r>
              <a:rPr lang="en-CA" dirty="0">
                <a:latin typeface="Franklin Gothic Book" panose="020B0503020102020204" pitchFamily="34" charset="0"/>
                <a:hlinkClick r:id="rId6"/>
              </a:rPr>
              <a:t>2017 SCC 31 </a:t>
            </a:r>
            <a:r>
              <a:rPr lang="en-CA" dirty="0">
                <a:latin typeface="Franklin Gothic Book" panose="020B0503020102020204" pitchFamily="34" charset="0"/>
              </a:rPr>
              <a:t>@38</a:t>
            </a:r>
          </a:p>
        </p:txBody>
      </p:sp>
      <p:sp>
        <p:nvSpPr>
          <p:cNvPr id="4" name="Slide Number Placeholder 3">
            <a:extLst>
              <a:ext uri="{FF2B5EF4-FFF2-40B4-BE49-F238E27FC236}">
                <a16:creationId xmlns:a16="http://schemas.microsoft.com/office/drawing/2014/main" id="{37DDC8A8-AFCD-440A-A925-B0F815E153FF}"/>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699382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5729-4877-4887-838E-B1AD36F7CEFA}"/>
              </a:ext>
            </a:extLst>
          </p:cNvPr>
          <p:cNvSpPr>
            <a:spLocks noGrp="1"/>
          </p:cNvSpPr>
          <p:nvPr>
            <p:ph type="title"/>
          </p:nvPr>
        </p:nvSpPr>
        <p:spPr>
          <a:xfrm>
            <a:off x="1154954" y="973668"/>
            <a:ext cx="8761413" cy="706964"/>
          </a:xfrm>
        </p:spPr>
        <p:txBody>
          <a:bodyPr>
            <a:normAutofit/>
          </a:bodyPr>
          <a:lstStyle/>
          <a:p>
            <a:pPr algn="ctr"/>
            <a:r>
              <a:rPr lang="en-US" dirty="0">
                <a:solidFill>
                  <a:srgbClr val="EBEBEB"/>
                </a:solidFill>
                <a:latin typeface="Franklin Gothic Book" panose="020B0503020102020204" pitchFamily="34" charset="0"/>
              </a:rPr>
              <a:t>Streamlining the Process</a:t>
            </a:r>
            <a:endParaRPr lang="en-CA" dirty="0">
              <a:solidFill>
                <a:srgbClr val="EBEBEB"/>
              </a:solidFill>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96B2E0DC-46CC-42AA-9EBC-46C6BA77DF30}"/>
              </a:ext>
            </a:extLst>
          </p:cNvPr>
          <p:cNvSpPr>
            <a:spLocks noGrp="1"/>
          </p:cNvSpPr>
          <p:nvPr>
            <p:ph idx="1"/>
          </p:nvPr>
        </p:nvSpPr>
        <p:spPr>
          <a:xfrm>
            <a:off x="425165" y="2661313"/>
            <a:ext cx="4199281" cy="3617794"/>
          </a:xfrm>
        </p:spPr>
        <p:txBody>
          <a:bodyPr anchor="ctr">
            <a:normAutofit fontScale="92500" lnSpcReduction="20000"/>
          </a:bodyPr>
          <a:lstStyle/>
          <a:p>
            <a:r>
              <a:rPr lang="en-US" sz="2000" dirty="0">
                <a:latin typeface="Franklin Gothic Book" panose="020B0503020102020204" pitchFamily="34" charset="0"/>
              </a:rPr>
              <a:t>Pin the positions down early and set the deadlines. Be vocal about the issues and scheduling.</a:t>
            </a:r>
          </a:p>
          <a:p>
            <a:r>
              <a:rPr lang="en-US" sz="2000" dirty="0">
                <a:latin typeface="Franklin Gothic Book" panose="020B0503020102020204" pitchFamily="34" charset="0"/>
              </a:rPr>
              <a:t>Stage 1 in writing? </a:t>
            </a:r>
            <a:r>
              <a:rPr lang="en-US" sz="2000" i="1" dirty="0">
                <a:latin typeface="Franklin Gothic Book" panose="020B0503020102020204" pitchFamily="34" charset="0"/>
              </a:rPr>
              <a:t>R v. Cody</a:t>
            </a:r>
            <a:r>
              <a:rPr lang="en-US" sz="2000" dirty="0">
                <a:latin typeface="Franklin Gothic Book" panose="020B0503020102020204" pitchFamily="34" charset="0"/>
              </a:rPr>
              <a:t>, </a:t>
            </a:r>
            <a:r>
              <a:rPr lang="en-US" sz="2000" dirty="0">
                <a:latin typeface="Franklin Gothic Book" panose="020B0503020102020204" pitchFamily="34" charset="0"/>
                <a:hlinkClick r:id="rId3"/>
              </a:rPr>
              <a:t>2017 SCC 31  </a:t>
            </a:r>
            <a:r>
              <a:rPr lang="en-US" sz="2000" dirty="0">
                <a:latin typeface="Franklin Gothic Book" panose="020B0503020102020204" pitchFamily="34" charset="0"/>
              </a:rPr>
              <a:t>@39 “proceed on documentary record alone”</a:t>
            </a:r>
          </a:p>
          <a:p>
            <a:r>
              <a:rPr lang="en-US" sz="2000" dirty="0">
                <a:latin typeface="Franklin Gothic Book" panose="020B0503020102020204" pitchFamily="34" charset="0"/>
              </a:rPr>
              <a:t>Conceding stage 1?</a:t>
            </a:r>
          </a:p>
          <a:p>
            <a:r>
              <a:rPr lang="en-US" sz="2000" dirty="0">
                <a:latin typeface="Franklin Gothic Book" panose="020B0503020102020204" pitchFamily="34" charset="0"/>
              </a:rPr>
              <a:t>CAUTION re: blending the two stages</a:t>
            </a:r>
          </a:p>
          <a:p>
            <a:r>
              <a:rPr lang="en-US" sz="2000" dirty="0">
                <a:latin typeface="Franklin Gothic Book" panose="020B0503020102020204" pitchFamily="34" charset="0"/>
              </a:rPr>
              <a:t>Appointment of Case Management Judge (s.551.1)?</a:t>
            </a:r>
          </a:p>
          <a:p>
            <a:r>
              <a:rPr lang="en-US" sz="2000" dirty="0">
                <a:latin typeface="Franklin Gothic Book" panose="020B0503020102020204" pitchFamily="34" charset="0"/>
              </a:rPr>
              <a:t>See SVAG doc re </a:t>
            </a:r>
            <a:r>
              <a:rPr lang="en-US" sz="2000" dirty="0">
                <a:latin typeface="Franklin Gothic Book" panose="020B0503020102020204" pitchFamily="34" charset="0"/>
                <a:hlinkClick r:id="rId4"/>
              </a:rPr>
              <a:t>avoiding delay</a:t>
            </a:r>
            <a:endParaRPr lang="en-US" sz="2000" dirty="0">
              <a:latin typeface="Franklin Gothic Book" panose="020B0503020102020204" pitchFamily="34" charset="0"/>
            </a:endParaRPr>
          </a:p>
          <a:p>
            <a:endParaRPr lang="en-US" sz="1600" dirty="0">
              <a:latin typeface="Franklin Gothic Book" panose="020B0503020102020204" pitchFamily="34" charset="0"/>
            </a:endParaRPr>
          </a:p>
          <a:p>
            <a:endParaRPr lang="en-US" sz="1600" dirty="0">
              <a:latin typeface="Franklin Gothic Book" panose="020B0503020102020204" pitchFamily="34" charset="0"/>
            </a:endParaRPr>
          </a:p>
        </p:txBody>
      </p:sp>
      <p:pic>
        <p:nvPicPr>
          <p:cNvPr id="5" name="Picture 4">
            <a:extLst>
              <a:ext uri="{FF2B5EF4-FFF2-40B4-BE49-F238E27FC236}">
                <a16:creationId xmlns:a16="http://schemas.microsoft.com/office/drawing/2014/main" id="{F377E336-B72A-4C67-A503-FB9E573E20E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731914" y="2775951"/>
            <a:ext cx="4664886" cy="3067163"/>
          </a:xfrm>
          <a:prstGeom prst="roundRect">
            <a:avLst>
              <a:gd name="adj" fmla="val 1858"/>
            </a:avLst>
          </a:prstGeom>
          <a:effectLst>
            <a:outerShdw blurRad="50800" dist="50800" dir="5400000" algn="tl" rotWithShape="0">
              <a:srgbClr val="000000">
                <a:alpha val="43000"/>
              </a:srgbClr>
            </a:outerShdw>
          </a:effectLst>
        </p:spPr>
      </p:pic>
      <p:sp>
        <p:nvSpPr>
          <p:cNvPr id="6" name="TextBox 5">
            <a:extLst>
              <a:ext uri="{FF2B5EF4-FFF2-40B4-BE49-F238E27FC236}">
                <a16:creationId xmlns:a16="http://schemas.microsoft.com/office/drawing/2014/main" id="{7223241F-9B67-4A4C-A04F-B0DEABE50AC9}"/>
              </a:ext>
            </a:extLst>
          </p:cNvPr>
          <p:cNvSpPr txBox="1"/>
          <p:nvPr/>
        </p:nvSpPr>
        <p:spPr>
          <a:xfrm>
            <a:off x="7716258" y="5643059"/>
            <a:ext cx="2680542" cy="200055"/>
          </a:xfrm>
          <a:prstGeom prst="rect">
            <a:avLst/>
          </a:prstGeom>
          <a:solidFill>
            <a:srgbClr val="000000"/>
          </a:solidFill>
        </p:spPr>
        <p:txBody>
          <a:bodyPr wrap="none" rtlCol="0">
            <a:spAutoFit/>
          </a:bodyPr>
          <a:lstStyle/>
          <a:p>
            <a:pPr algn="r">
              <a:spcAft>
                <a:spcPts val="600"/>
              </a:spcAft>
            </a:pPr>
            <a:r>
              <a:rPr lang="en-CA" sz="700" dirty="0">
                <a:solidFill>
                  <a:srgbClr val="FFFFFF"/>
                </a:solidFill>
                <a:hlinkClick r:id="rId6" tooltip="https://www.picserver.org/photo/6061/Efficient.html">
                  <a:extLst>
                    <a:ext uri="{A12FA001-AC4F-418D-AE19-62706E023703}">
                      <ahyp:hlinkClr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CA" sz="700" dirty="0">
              <a:solidFill>
                <a:srgbClr val="FFFFFF"/>
              </a:solidFill>
            </a:endParaRPr>
          </a:p>
        </p:txBody>
      </p:sp>
      <p:sp>
        <p:nvSpPr>
          <p:cNvPr id="8" name="Slide Number Placeholder 7">
            <a:extLst>
              <a:ext uri="{FF2B5EF4-FFF2-40B4-BE49-F238E27FC236}">
                <a16:creationId xmlns:a16="http://schemas.microsoft.com/office/drawing/2014/main" id="{A4906BF3-AED5-4AEB-A09C-702BB953C06D}"/>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3382280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037E-0B8D-4A01-AE60-D5D73FE1BC1D}"/>
              </a:ext>
            </a:extLst>
          </p:cNvPr>
          <p:cNvSpPr>
            <a:spLocks noGrp="1"/>
          </p:cNvSpPr>
          <p:nvPr>
            <p:ph type="ctrTitle"/>
          </p:nvPr>
        </p:nvSpPr>
        <p:spPr/>
        <p:txBody>
          <a:bodyPr/>
          <a:lstStyle/>
          <a:p>
            <a:r>
              <a:rPr lang="en-US" dirty="0"/>
              <a:t>Some Scenarios</a:t>
            </a:r>
            <a:endParaRPr lang="en-CA" dirty="0"/>
          </a:p>
        </p:txBody>
      </p:sp>
      <p:sp>
        <p:nvSpPr>
          <p:cNvPr id="3" name="Subtitle 2">
            <a:extLst>
              <a:ext uri="{FF2B5EF4-FFF2-40B4-BE49-F238E27FC236}">
                <a16:creationId xmlns:a16="http://schemas.microsoft.com/office/drawing/2014/main" id="{942FCD3B-D1F6-4E35-B6EA-8E2876D5B895}"/>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2197939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Franklin Gothic Book" panose="020B0503020102020204" pitchFamily="34" charset="0"/>
              </a:rPr>
              <a:t>Overview</a:t>
            </a:r>
            <a:r>
              <a:rPr lang="en-US" dirty="0"/>
              <a:t> </a:t>
            </a:r>
            <a:endParaRPr lang="en-CA" dirty="0"/>
          </a:p>
        </p:txBody>
      </p:sp>
      <p:sp>
        <p:nvSpPr>
          <p:cNvPr id="7" name="Rectangle 6">
            <a:extLst>
              <a:ext uri="{FF2B5EF4-FFF2-40B4-BE49-F238E27FC236}">
                <a16:creationId xmlns:a16="http://schemas.microsoft.com/office/drawing/2014/main" id="{6D9FC5E3-356C-4D0E-9188-C3381D428114}"/>
              </a:ext>
            </a:extLst>
          </p:cNvPr>
          <p:cNvSpPr/>
          <p:nvPr/>
        </p:nvSpPr>
        <p:spPr>
          <a:xfrm>
            <a:off x="0" y="5380568"/>
            <a:ext cx="12192000" cy="14774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224213"/>
            <a:endParaRPr lang="en-CA" dirty="0">
              <a:solidFill>
                <a:schemeClr val="bg1"/>
              </a:solidFill>
            </a:endParaRPr>
          </a:p>
        </p:txBody>
      </p:sp>
      <p:sp>
        <p:nvSpPr>
          <p:cNvPr id="6" name="Content Placeholder 5">
            <a:extLst>
              <a:ext uri="{FF2B5EF4-FFF2-40B4-BE49-F238E27FC236}">
                <a16:creationId xmlns:a16="http://schemas.microsoft.com/office/drawing/2014/main" id="{8E5A72F0-3904-4197-B844-CA04B78E7A19}"/>
              </a:ext>
            </a:extLst>
          </p:cNvPr>
          <p:cNvSpPr>
            <a:spLocks noGrp="1"/>
          </p:cNvSpPr>
          <p:nvPr>
            <p:ph idx="1"/>
          </p:nvPr>
        </p:nvSpPr>
        <p:spPr>
          <a:xfrm>
            <a:off x="1090708" y="2808983"/>
            <a:ext cx="8825659" cy="3416300"/>
          </a:xfrm>
        </p:spPr>
        <p:txBody>
          <a:bodyPr>
            <a:normAutofit/>
          </a:bodyPr>
          <a:lstStyle/>
          <a:p>
            <a:r>
              <a:rPr lang="en-US" sz="2400" dirty="0">
                <a:latin typeface="Franklin Gothic Book" panose="020B0503020102020204" pitchFamily="34" charset="0"/>
              </a:rPr>
              <a:t>30-minute presentation </a:t>
            </a:r>
          </a:p>
          <a:p>
            <a:r>
              <a:rPr lang="en-US" sz="2400" dirty="0">
                <a:latin typeface="Franklin Gothic Book" panose="020B0503020102020204" pitchFamily="34" charset="0"/>
              </a:rPr>
              <a:t>30 minutes of discussion on 3 scenarios </a:t>
            </a:r>
            <a:endParaRPr lang="en-CA" sz="2400" dirty="0">
              <a:highlight>
                <a:srgbClr val="FFFF00"/>
              </a:highlight>
              <a:latin typeface="Franklin Gothic Book" panose="020B0503020102020204" pitchFamily="34" charset="0"/>
            </a:endParaRPr>
          </a:p>
        </p:txBody>
      </p:sp>
      <p:sp>
        <p:nvSpPr>
          <p:cNvPr id="8" name="Slide Number Placeholder 7">
            <a:extLst>
              <a:ext uri="{FF2B5EF4-FFF2-40B4-BE49-F238E27FC236}">
                <a16:creationId xmlns:a16="http://schemas.microsoft.com/office/drawing/2014/main" id="{112E6D92-75A3-4A2C-B56D-6DEBC8C9A6A4}"/>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154911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8A9F8-3C30-404F-A9F2-48C37E7FB4D9}"/>
              </a:ext>
            </a:extLst>
          </p:cNvPr>
          <p:cNvSpPr>
            <a:spLocks noGrp="1"/>
          </p:cNvSpPr>
          <p:nvPr>
            <p:ph type="title"/>
          </p:nvPr>
        </p:nvSpPr>
        <p:spPr/>
        <p:txBody>
          <a:bodyPr/>
          <a:lstStyle/>
          <a:p>
            <a:r>
              <a:rPr lang="en-US" dirty="0"/>
              <a:t>Scenario 1</a:t>
            </a:r>
            <a:endParaRPr lang="en-CA" dirty="0"/>
          </a:p>
        </p:txBody>
      </p:sp>
      <p:sp>
        <p:nvSpPr>
          <p:cNvPr id="3" name="Content Placeholder 2">
            <a:extLst>
              <a:ext uri="{FF2B5EF4-FFF2-40B4-BE49-F238E27FC236}">
                <a16:creationId xmlns:a16="http://schemas.microsoft.com/office/drawing/2014/main" id="{DF1C0F2C-2FE2-45AA-96E3-3B6095859240}"/>
              </a:ext>
            </a:extLst>
          </p:cNvPr>
          <p:cNvSpPr>
            <a:spLocks noGrp="1"/>
          </p:cNvSpPr>
          <p:nvPr>
            <p:ph idx="1"/>
          </p:nvPr>
        </p:nvSpPr>
        <p:spPr/>
        <p:txBody>
          <a:bodyPr/>
          <a:lstStyle/>
          <a:p>
            <a:pPr marL="0" indent="0">
              <a:buNone/>
            </a:pPr>
            <a:r>
              <a:rPr lang="en-US" dirty="0"/>
              <a:t>You are reviewing a sexual violence file at the screening stage. As part of your review of the file, you watch the complainant’s video statement. In the statement, the victim states the following:</a:t>
            </a:r>
          </a:p>
          <a:p>
            <a:pPr marL="0" indent="0">
              <a:buNone/>
            </a:pPr>
            <a:r>
              <a:rPr lang="en-US" dirty="0"/>
              <a:t>Q: What happened immediately after the attack?</a:t>
            </a:r>
          </a:p>
          <a:p>
            <a:pPr marL="0" indent="0">
              <a:buNone/>
            </a:pPr>
            <a:r>
              <a:rPr lang="en-US" dirty="0"/>
              <a:t>A: Right after it happened, I decided to start keeping a journal to help me further explore my feelings about being attacked. I found that the journal was a useful tool to helping in the healing process. </a:t>
            </a:r>
          </a:p>
          <a:p>
            <a:pPr marL="0" indent="0">
              <a:buNone/>
            </a:pPr>
            <a:r>
              <a:rPr lang="en-CA" dirty="0"/>
              <a:t>Do you request that this information be vetted out of the statement? </a:t>
            </a:r>
            <a:endParaRPr lang="en-US" dirty="0"/>
          </a:p>
        </p:txBody>
      </p:sp>
      <p:sp>
        <p:nvSpPr>
          <p:cNvPr id="4" name="Slide Number Placeholder 3">
            <a:extLst>
              <a:ext uri="{FF2B5EF4-FFF2-40B4-BE49-F238E27FC236}">
                <a16:creationId xmlns:a16="http://schemas.microsoft.com/office/drawing/2014/main" id="{6AD9DD03-CFF7-4F7A-9C08-DA80A73F9920}"/>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337217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4401-B36A-40C9-A320-FB40636B3671}"/>
              </a:ext>
            </a:extLst>
          </p:cNvPr>
          <p:cNvSpPr>
            <a:spLocks noGrp="1"/>
          </p:cNvSpPr>
          <p:nvPr>
            <p:ph type="title"/>
          </p:nvPr>
        </p:nvSpPr>
        <p:spPr/>
        <p:txBody>
          <a:bodyPr/>
          <a:lstStyle/>
          <a:p>
            <a:r>
              <a:rPr lang="en-US" dirty="0"/>
              <a:t>Scenario 2</a:t>
            </a:r>
            <a:endParaRPr lang="en-CA" dirty="0"/>
          </a:p>
        </p:txBody>
      </p:sp>
      <p:sp>
        <p:nvSpPr>
          <p:cNvPr id="3" name="Content Placeholder 2">
            <a:extLst>
              <a:ext uri="{FF2B5EF4-FFF2-40B4-BE49-F238E27FC236}">
                <a16:creationId xmlns:a16="http://schemas.microsoft.com/office/drawing/2014/main" id="{A249E1BA-8656-4B7E-A59A-4B156BEDFDE1}"/>
              </a:ext>
            </a:extLst>
          </p:cNvPr>
          <p:cNvSpPr>
            <a:spLocks noGrp="1"/>
          </p:cNvSpPr>
          <p:nvPr>
            <p:ph idx="1"/>
          </p:nvPr>
        </p:nvSpPr>
        <p:spPr/>
        <p:txBody>
          <a:bodyPr/>
          <a:lstStyle/>
          <a:p>
            <a:pPr marL="0" indent="0">
              <a:buNone/>
            </a:pPr>
            <a:r>
              <a:rPr lang="en-US" dirty="0"/>
              <a:t>You have scheduled a witness prep meeting for the evening before your trial starts. The meeting is held with the investigator up at the Victim Witness Assistance Program offices on the fourth floor. In this meeting, the victim watches her video interview so that it is fresh in her mind. Just as the video is ending, the victim states “last night when I re-read my journal, I remembered some more details about what happened that night?” “I brought my journal with me today.” </a:t>
            </a:r>
          </a:p>
          <a:p>
            <a:pPr marL="0" indent="0">
              <a:buNone/>
            </a:pPr>
            <a:r>
              <a:rPr lang="en-US" dirty="0"/>
              <a:t>Do you disclose this information to </a:t>
            </a:r>
            <a:r>
              <a:rPr lang="en-US" dirty="0" err="1"/>
              <a:t>defence</a:t>
            </a:r>
            <a:r>
              <a:rPr lang="en-US" dirty="0"/>
              <a:t> counsel? If so, when do you do that?</a:t>
            </a:r>
          </a:p>
          <a:p>
            <a:pPr marL="0" indent="0">
              <a:buNone/>
            </a:pPr>
            <a:r>
              <a:rPr lang="en-US" dirty="0"/>
              <a:t>What do you with the journal? </a:t>
            </a:r>
          </a:p>
          <a:p>
            <a:pPr marL="0" indent="0">
              <a:buNone/>
            </a:pPr>
            <a:endParaRPr lang="en-CA" dirty="0"/>
          </a:p>
        </p:txBody>
      </p:sp>
      <p:sp>
        <p:nvSpPr>
          <p:cNvPr id="4" name="Slide Number Placeholder 3">
            <a:extLst>
              <a:ext uri="{FF2B5EF4-FFF2-40B4-BE49-F238E27FC236}">
                <a16:creationId xmlns:a16="http://schemas.microsoft.com/office/drawing/2014/main" id="{F42C5F32-CD2E-42A2-88AC-2F9022D5FC68}"/>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059781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EA56-0678-4E54-B6BA-8128233D7817}"/>
              </a:ext>
            </a:extLst>
          </p:cNvPr>
          <p:cNvSpPr>
            <a:spLocks noGrp="1"/>
          </p:cNvSpPr>
          <p:nvPr>
            <p:ph type="title"/>
          </p:nvPr>
        </p:nvSpPr>
        <p:spPr/>
        <p:txBody>
          <a:bodyPr/>
          <a:lstStyle/>
          <a:p>
            <a:r>
              <a:rPr lang="en-US" dirty="0"/>
              <a:t>Scenario 3</a:t>
            </a:r>
            <a:endParaRPr lang="en-CA" dirty="0"/>
          </a:p>
        </p:txBody>
      </p:sp>
      <p:pic>
        <p:nvPicPr>
          <p:cNvPr id="6" name="Content Placeholder 5">
            <a:extLst>
              <a:ext uri="{FF2B5EF4-FFF2-40B4-BE49-F238E27FC236}">
                <a16:creationId xmlns:a16="http://schemas.microsoft.com/office/drawing/2014/main" id="{51AA7ED8-C95E-4023-B8A7-DDB51D3FB35E}"/>
              </a:ext>
            </a:extLst>
          </p:cNvPr>
          <p:cNvPicPr>
            <a:picLocks noGrp="1" noChangeAspect="1"/>
          </p:cNvPicPr>
          <p:nvPr>
            <p:ph idx="1"/>
          </p:nvPr>
        </p:nvPicPr>
        <p:blipFill>
          <a:blip r:embed="rId3"/>
          <a:stretch>
            <a:fillRect/>
          </a:stretch>
        </p:blipFill>
        <p:spPr>
          <a:xfrm>
            <a:off x="3310000" y="2603500"/>
            <a:ext cx="4516312" cy="3416300"/>
          </a:xfrm>
        </p:spPr>
      </p:pic>
      <p:sp>
        <p:nvSpPr>
          <p:cNvPr id="4" name="Slide Number Placeholder 3">
            <a:extLst>
              <a:ext uri="{FF2B5EF4-FFF2-40B4-BE49-F238E27FC236}">
                <a16:creationId xmlns:a16="http://schemas.microsoft.com/office/drawing/2014/main" id="{542C55CD-6B64-4EC0-B3B5-A6ECD1A301A1}"/>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713639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983CE-812C-4BD0-A245-37B6B05BF2CC}"/>
              </a:ext>
            </a:extLst>
          </p:cNvPr>
          <p:cNvSpPr>
            <a:spLocks noGrp="1"/>
          </p:cNvSpPr>
          <p:nvPr>
            <p:ph type="title"/>
          </p:nvPr>
        </p:nvSpPr>
        <p:spPr/>
        <p:txBody>
          <a:bodyPr/>
          <a:lstStyle/>
          <a:p>
            <a:r>
              <a:rPr lang="en-US" dirty="0"/>
              <a:t>Scenario 3 cont’d….</a:t>
            </a:r>
            <a:endParaRPr lang="en-CA" dirty="0"/>
          </a:p>
        </p:txBody>
      </p:sp>
      <p:sp>
        <p:nvSpPr>
          <p:cNvPr id="3" name="Content Placeholder 2">
            <a:extLst>
              <a:ext uri="{FF2B5EF4-FFF2-40B4-BE49-F238E27FC236}">
                <a16:creationId xmlns:a16="http://schemas.microsoft.com/office/drawing/2014/main" id="{FFC6D957-F87F-49E1-82B5-8019FAFEE6CD}"/>
              </a:ext>
            </a:extLst>
          </p:cNvPr>
          <p:cNvSpPr>
            <a:spLocks noGrp="1"/>
          </p:cNvSpPr>
          <p:nvPr>
            <p:ph idx="1"/>
          </p:nvPr>
        </p:nvSpPr>
        <p:spPr>
          <a:xfrm>
            <a:off x="1154954" y="2603500"/>
            <a:ext cx="8825659" cy="3966112"/>
          </a:xfrm>
        </p:spPr>
        <p:txBody>
          <a:bodyPr>
            <a:normAutofit/>
          </a:bodyPr>
          <a:lstStyle/>
          <a:p>
            <a:pPr marL="0" indent="0">
              <a:buNone/>
            </a:pPr>
            <a:r>
              <a:rPr lang="en-US" dirty="0"/>
              <a:t>How do you respond to counsel’s assertion that the complainant has no reasonable expectation of privacy in her psychiatric records now that she has served them upon the accused? </a:t>
            </a:r>
          </a:p>
          <a:p>
            <a:pPr marL="0" indent="0">
              <a:buNone/>
            </a:pPr>
            <a:r>
              <a:rPr lang="en-US" dirty="0"/>
              <a:t>If you take the position that she has a REOP, your trial will be adjourned or paused.</a:t>
            </a:r>
          </a:p>
          <a:p>
            <a:r>
              <a:rPr lang="en-US" dirty="0"/>
              <a:t>Took the position that she maintained a REOP</a:t>
            </a:r>
          </a:p>
          <a:p>
            <a:r>
              <a:rPr lang="en-US" dirty="0"/>
              <a:t>Took the position that notwithstanding the fact that they had been produced to the accused, he had to comply with s.278.92. </a:t>
            </a:r>
          </a:p>
          <a:p>
            <a:r>
              <a:rPr lang="en-US" dirty="0"/>
              <a:t>Novel issue: ONT SCJ Ryan-Bell J. She retained a REOP in the records and </a:t>
            </a:r>
            <a:r>
              <a:rPr lang="en-US" dirty="0" err="1"/>
              <a:t>defence</a:t>
            </a:r>
            <a:r>
              <a:rPr lang="en-US" dirty="0"/>
              <a:t> counsel would have to comply with the statutory screening regime. Privacy is not an all or nothing concept. </a:t>
            </a:r>
          </a:p>
          <a:p>
            <a:endParaRPr lang="en-CA" dirty="0"/>
          </a:p>
        </p:txBody>
      </p:sp>
      <p:sp>
        <p:nvSpPr>
          <p:cNvPr id="4" name="Slide Number Placeholder 3">
            <a:extLst>
              <a:ext uri="{FF2B5EF4-FFF2-40B4-BE49-F238E27FC236}">
                <a16:creationId xmlns:a16="http://schemas.microsoft.com/office/drawing/2014/main" id="{F444F8C1-F427-4ED8-8CE3-CF119C82226B}"/>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349377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17C4-8583-472A-8CA2-9AB9B735DF6B}"/>
              </a:ext>
            </a:extLst>
          </p:cNvPr>
          <p:cNvSpPr>
            <a:spLocks noGrp="1"/>
          </p:cNvSpPr>
          <p:nvPr>
            <p:ph type="ctrTitle"/>
          </p:nvPr>
        </p:nvSpPr>
        <p:spPr>
          <a:xfrm>
            <a:off x="1514551" y="2637890"/>
            <a:ext cx="8825658" cy="1212248"/>
          </a:xfrm>
        </p:spPr>
        <p:txBody>
          <a:bodyPr/>
          <a:lstStyle/>
          <a:p>
            <a:pPr algn="ctr"/>
            <a:r>
              <a:rPr lang="en-US" dirty="0">
                <a:latin typeface="Franklin Gothic Book" panose="020B0503020102020204" pitchFamily="34" charset="0"/>
              </a:rPr>
              <a:t>ADDITIONAL RESOURCES</a:t>
            </a:r>
            <a:endParaRPr lang="en-CA" dirty="0">
              <a:latin typeface="Franklin Gothic Book" panose="020B0503020102020204" pitchFamily="34" charset="0"/>
            </a:endParaRPr>
          </a:p>
        </p:txBody>
      </p:sp>
    </p:spTree>
    <p:extLst>
      <p:ext uri="{BB962C8B-B14F-4D97-AF65-F5344CB8AC3E}">
        <p14:creationId xmlns:p14="http://schemas.microsoft.com/office/powerpoint/2010/main" val="1868825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descr="Graphical user interface, text, application, email&#10;&#10;Description automatically generated">
            <a:extLst>
              <a:ext uri="{FF2B5EF4-FFF2-40B4-BE49-F238E27FC236}">
                <a16:creationId xmlns:a16="http://schemas.microsoft.com/office/drawing/2014/main" id="{12CC6513-6E05-4775-BA84-FE041841B249}"/>
              </a:ext>
            </a:extLst>
          </p:cNvPr>
          <p:cNvPicPr>
            <a:picLocks noGrp="1" noChangeAspect="1"/>
          </p:cNvPicPr>
          <p:nvPr>
            <p:ph idx="1"/>
          </p:nvPr>
        </p:nvPicPr>
        <p:blipFill>
          <a:blip r:embed="rId3"/>
          <a:stretch>
            <a:fillRect/>
          </a:stretch>
        </p:blipFill>
        <p:spPr>
          <a:xfrm>
            <a:off x="2064473" y="1284394"/>
            <a:ext cx="8158222" cy="4283066"/>
          </a:xfrm>
          <a:prstGeom prst="rect">
            <a:avLst/>
          </a:prstGeom>
        </p:spPr>
      </p:pic>
      <p:sp>
        <p:nvSpPr>
          <p:cNvPr id="5" name="Slide Number Placeholder 4">
            <a:extLst>
              <a:ext uri="{FF2B5EF4-FFF2-40B4-BE49-F238E27FC236}">
                <a16:creationId xmlns:a16="http://schemas.microsoft.com/office/drawing/2014/main" id="{63DE3E7B-F171-4D51-86A4-5EE13DF099B4}"/>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1111121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3741B-983F-4E15-91DB-A3BB7F444D04}"/>
              </a:ext>
            </a:extLst>
          </p:cNvPr>
          <p:cNvSpPr>
            <a:spLocks noGrp="1"/>
          </p:cNvSpPr>
          <p:nvPr>
            <p:ph type="title"/>
          </p:nvPr>
        </p:nvSpPr>
        <p:spPr/>
        <p:txBody>
          <a:bodyPr/>
          <a:lstStyle/>
          <a:p>
            <a:pPr algn="ctr"/>
            <a:r>
              <a:rPr lang="en-US" dirty="0">
                <a:latin typeface="Franklin Gothic Book" panose="020B0503020102020204" pitchFamily="34" charset="0"/>
              </a:rPr>
              <a:t>E-Library Resources</a:t>
            </a:r>
            <a:endParaRPr lang="en-CA" dirty="0">
              <a:latin typeface="Franklin Gothic Book" panose="020B0503020102020204" pitchFamily="34" charset="0"/>
            </a:endParaRPr>
          </a:p>
        </p:txBody>
      </p:sp>
      <p:sp>
        <p:nvSpPr>
          <p:cNvPr id="3" name="Rectangle 2">
            <a:extLst>
              <a:ext uri="{FF2B5EF4-FFF2-40B4-BE49-F238E27FC236}">
                <a16:creationId xmlns:a16="http://schemas.microsoft.com/office/drawing/2014/main" id="{C220B675-C360-41C7-B044-B0932A91A4DE}"/>
              </a:ext>
            </a:extLst>
          </p:cNvPr>
          <p:cNvSpPr/>
          <p:nvPr/>
        </p:nvSpPr>
        <p:spPr>
          <a:xfrm>
            <a:off x="708917" y="2597336"/>
            <a:ext cx="10407721" cy="2328843"/>
          </a:xfrm>
          <a:prstGeom prst="rect">
            <a:avLst/>
          </a:prstGeom>
        </p:spPr>
        <p:txBody>
          <a:bodyPr wrap="square">
            <a:spAutoFit/>
          </a:bodyPr>
          <a:lstStyle/>
          <a:p>
            <a:pPr>
              <a:lnSpc>
                <a:spcPct val="115000"/>
              </a:lnSpc>
              <a:spcAft>
                <a:spcPts val="1000"/>
              </a:spcAft>
            </a:pPr>
            <a:r>
              <a:rPr lang="en-US" sz="2000" u="sng" dirty="0">
                <a:solidFill>
                  <a:srgbClr val="00B0F0"/>
                </a:solidFill>
                <a:latin typeface="Arial" panose="020B0604020202020204" pitchFamily="34" charset="0"/>
                <a:ea typeface="Arial" panose="020B0604020202020204" pitchFamily="34" charset="0"/>
                <a:cs typeface="Times New Roman" panose="02020603050405020304" pitchFamily="18" charset="0"/>
              </a:rPr>
              <a:t>Links embedded in blue above</a:t>
            </a:r>
          </a:p>
          <a:p>
            <a:pPr>
              <a:lnSpc>
                <a:spcPct val="115000"/>
              </a:lnSpc>
              <a:spcAft>
                <a:spcPts val="1000"/>
              </a:spcAft>
            </a:pPr>
            <a:r>
              <a:rPr lang="en-CA" sz="2000" u="sng" dirty="0">
                <a:latin typeface="Franklin Gothic Book" panose="020B0503020102020204" pitchFamily="34" charset="0"/>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Bill C-51 </a:t>
            </a:r>
            <a:r>
              <a:rPr lang="en-CA" sz="2000" u="sng" dirty="0" err="1">
                <a:latin typeface="Franklin Gothic Book" panose="020B0503020102020204" pitchFamily="34" charset="0"/>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powerpoint</a:t>
            </a:r>
            <a:r>
              <a:rPr lang="en-CA" sz="2000" u="sng" dirty="0">
                <a:latin typeface="Franklin Gothic Book" panose="020B0503020102020204" pitchFamily="34" charset="0"/>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 A Comprehensive Overview of Legislative Changes and Emerging Caselaw</a:t>
            </a:r>
            <a:endParaRPr lang="en-US" sz="2000" u="sng" dirty="0">
              <a:latin typeface="Franklin Gothic Book" panose="020B0503020102020204" pitchFamily="34" charset="0"/>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nSpc>
                <a:spcPct val="115000"/>
              </a:lnSpc>
              <a:spcAft>
                <a:spcPts val="1000"/>
              </a:spcAft>
            </a:pPr>
            <a:r>
              <a:rPr lang="en-US" sz="2000" u="sng" dirty="0">
                <a:latin typeface="Franklin Gothic Book" panose="020B0503020102020204" pitchFamily="34" charset="0"/>
                <a:ea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Primer: Section 276</a:t>
            </a:r>
            <a:endParaRPr lang="en-US" sz="2000" u="sng" dirty="0">
              <a:latin typeface="Franklin Gothic Book" panose="020B05030201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2000" u="sng" dirty="0">
                <a:latin typeface="Franklin Gothic Book" panose="020B0503020102020204" pitchFamily="34" charset="0"/>
                <a:hlinkClick r:id="rId4">
                  <a:extLst>
                    <a:ext uri="{A12FA001-AC4F-418D-AE19-62706E023703}">
                      <ahyp:hlinkClr xmlns:ahyp="http://schemas.microsoft.com/office/drawing/2018/hyperlinkcolor" val="tx"/>
                    </a:ext>
                  </a:extLst>
                </a:hlinkClick>
              </a:rPr>
              <a:t>Primer: Private Records in the Hands of the Accused </a:t>
            </a:r>
            <a:endParaRPr lang="en-US" sz="2000" u="sng" dirty="0">
              <a:latin typeface="Franklin Gothic Book" panose="020B0503020102020204" pitchFamily="34" charset="0"/>
            </a:endParaRPr>
          </a:p>
          <a:p>
            <a:r>
              <a:rPr lang="en-US" sz="2000" u="sng" dirty="0">
                <a:latin typeface="Franklin Gothic Book" panose="020B0503020102020204" pitchFamily="34" charset="0"/>
                <a:hlinkClick r:id="rId5">
                  <a:extLst>
                    <a:ext uri="{A12FA001-AC4F-418D-AE19-62706E023703}">
                      <ahyp:hlinkClr xmlns:ahyp="http://schemas.microsoft.com/office/drawing/2018/hyperlinkcolor" val="tx"/>
                    </a:ext>
                  </a:extLst>
                </a:hlinkClick>
              </a:rPr>
              <a:t>Avoiding Delay in Sexual Violence Cases</a:t>
            </a:r>
            <a:endParaRPr lang="en-CA" sz="2000" u="sng" dirty="0">
              <a:latin typeface="Franklin Gothic Book" panose="020B0503020102020204" pitchFamily="34" charset="0"/>
            </a:endParaRPr>
          </a:p>
        </p:txBody>
      </p:sp>
      <p:sp>
        <p:nvSpPr>
          <p:cNvPr id="6" name="Slide Number Placeholder 5">
            <a:extLst>
              <a:ext uri="{FF2B5EF4-FFF2-40B4-BE49-F238E27FC236}">
                <a16:creationId xmlns:a16="http://schemas.microsoft.com/office/drawing/2014/main" id="{2ECE04A6-D555-46CC-A1CA-FC9CA97B9DDD}"/>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624157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1833-C0E9-47CB-ACBC-BCD6277F5496}"/>
              </a:ext>
            </a:extLst>
          </p:cNvPr>
          <p:cNvSpPr>
            <a:spLocks noGrp="1"/>
          </p:cNvSpPr>
          <p:nvPr>
            <p:ph type="title"/>
          </p:nvPr>
        </p:nvSpPr>
        <p:spPr/>
        <p:txBody>
          <a:bodyPr/>
          <a:lstStyle/>
          <a:p>
            <a:pPr algn="ctr"/>
            <a:r>
              <a:rPr lang="en-US" dirty="0">
                <a:latin typeface="Franklin Gothic Book" panose="020B0503020102020204" pitchFamily="34" charset="0"/>
              </a:rPr>
              <a:t>CONTACT SVAG IF YOU NEED THEM</a:t>
            </a:r>
            <a:endParaRPr lang="en-CA"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E598F7E5-CE62-4C6D-B429-CF6A6FB2F3E4}"/>
              </a:ext>
            </a:extLst>
          </p:cNvPr>
          <p:cNvSpPr>
            <a:spLocks noGrp="1"/>
          </p:cNvSpPr>
          <p:nvPr>
            <p:ph idx="1"/>
          </p:nvPr>
        </p:nvSpPr>
        <p:spPr>
          <a:xfrm>
            <a:off x="733714" y="2223357"/>
            <a:ext cx="8825659" cy="3416300"/>
          </a:xfrm>
        </p:spPr>
        <p:txBody>
          <a:bodyPr/>
          <a:lstStyle/>
          <a:p>
            <a:endParaRPr lang="en-US" dirty="0"/>
          </a:p>
          <a:p>
            <a:endParaRPr lang="en-US" dirty="0"/>
          </a:p>
          <a:p>
            <a:endParaRPr lang="en-US" dirty="0"/>
          </a:p>
        </p:txBody>
      </p:sp>
      <p:sp>
        <p:nvSpPr>
          <p:cNvPr id="4" name="Content Placeholder 2">
            <a:extLst>
              <a:ext uri="{FF2B5EF4-FFF2-40B4-BE49-F238E27FC236}">
                <a16:creationId xmlns:a16="http://schemas.microsoft.com/office/drawing/2014/main" id="{57C80617-1A16-4BC7-9CE5-6B63D970D454}"/>
              </a:ext>
            </a:extLst>
          </p:cNvPr>
          <p:cNvSpPr txBox="1">
            <a:spLocks/>
          </p:cNvSpPr>
          <p:nvPr/>
        </p:nvSpPr>
        <p:spPr>
          <a:xfrm>
            <a:off x="1564208" y="2994451"/>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CA" dirty="0"/>
              <a:t>Jill Witkin (Chair) – jill.witkin@ontario.ca</a:t>
            </a:r>
          </a:p>
          <a:p>
            <a:r>
              <a:rPr lang="en-CA" dirty="0"/>
              <a:t>Kelli Frew (Central West) – kelli.frew@ontario.ca</a:t>
            </a:r>
          </a:p>
          <a:p>
            <a:r>
              <a:rPr lang="en-CA" dirty="0"/>
              <a:t>Mareike Newhouse (Central East) – mareike.newhouse@ontario.ca</a:t>
            </a:r>
          </a:p>
          <a:p>
            <a:r>
              <a:rPr lang="en-CA" dirty="0"/>
              <a:t>Julia Forward (West) – julia.forward@ontario.ca</a:t>
            </a:r>
          </a:p>
          <a:p>
            <a:r>
              <a:rPr lang="en-CA" dirty="0"/>
              <a:t>Neville Golwalla (Toronto) – neville.golwalla@ontario.ca</a:t>
            </a:r>
          </a:p>
          <a:p>
            <a:r>
              <a:rPr lang="en-CA" dirty="0"/>
              <a:t>Elaine Evans (East) – elaine.evans@ontario.ca</a:t>
            </a:r>
          </a:p>
          <a:p>
            <a:r>
              <a:rPr lang="en-CA" dirty="0"/>
              <a:t>Kara Vakiparta (North) – </a:t>
            </a:r>
            <a:r>
              <a:rPr lang="en-CA" dirty="0">
                <a:hlinkClick r:id="rId3"/>
              </a:rPr>
              <a:t>kara.vakiparta@ontario.ca</a:t>
            </a:r>
            <a:r>
              <a:rPr lang="en-CA" dirty="0"/>
              <a:t> </a:t>
            </a:r>
          </a:p>
        </p:txBody>
      </p:sp>
      <p:pic>
        <p:nvPicPr>
          <p:cNvPr id="5" name="Picture 2" descr="Conceptual hand writing showing We Can Help You - Stock Illustration  [44635297] - PIXTA">
            <a:extLst>
              <a:ext uri="{FF2B5EF4-FFF2-40B4-BE49-F238E27FC236}">
                <a16:creationId xmlns:a16="http://schemas.microsoft.com/office/drawing/2014/main" id="{2AE43B2B-617C-41BE-8EDE-B9303658F9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20" b="8928"/>
          <a:stretch/>
        </p:blipFill>
        <p:spPr bwMode="auto">
          <a:xfrm>
            <a:off x="9040294" y="2457969"/>
            <a:ext cx="2496901" cy="16395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DB68C780-7CDE-41C9-835A-CF7E2242A1D2}"/>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4181509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17C4-8583-472A-8CA2-9AB9B735DF6B}"/>
              </a:ext>
            </a:extLst>
          </p:cNvPr>
          <p:cNvSpPr>
            <a:spLocks noGrp="1"/>
          </p:cNvSpPr>
          <p:nvPr>
            <p:ph type="ctrTitle"/>
          </p:nvPr>
        </p:nvSpPr>
        <p:spPr>
          <a:xfrm>
            <a:off x="1514551" y="2637890"/>
            <a:ext cx="8825658" cy="1212248"/>
          </a:xfrm>
        </p:spPr>
        <p:txBody>
          <a:bodyPr/>
          <a:lstStyle/>
          <a:p>
            <a:pPr algn="ctr"/>
            <a:r>
              <a:rPr lang="en-US" dirty="0">
                <a:latin typeface="Franklin Gothic Book" panose="020B0503020102020204" pitchFamily="34" charset="0"/>
              </a:rPr>
              <a:t>QUESTIONS?</a:t>
            </a:r>
            <a:endParaRPr lang="en-CA" dirty="0">
              <a:latin typeface="Franklin Gothic Book" panose="020B0503020102020204" pitchFamily="34" charset="0"/>
            </a:endParaRPr>
          </a:p>
        </p:txBody>
      </p:sp>
    </p:spTree>
    <p:extLst>
      <p:ext uri="{BB962C8B-B14F-4D97-AF65-F5344CB8AC3E}">
        <p14:creationId xmlns:p14="http://schemas.microsoft.com/office/powerpoint/2010/main" val="1551544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1833-C0E9-47CB-ACBC-BCD6277F5496}"/>
              </a:ext>
            </a:extLst>
          </p:cNvPr>
          <p:cNvSpPr>
            <a:spLocks noGrp="1"/>
          </p:cNvSpPr>
          <p:nvPr>
            <p:ph type="title"/>
          </p:nvPr>
        </p:nvSpPr>
        <p:spPr>
          <a:xfrm>
            <a:off x="1154954" y="973668"/>
            <a:ext cx="8761413" cy="706964"/>
          </a:xfrm>
        </p:spPr>
        <p:txBody>
          <a:bodyPr>
            <a:normAutofit/>
          </a:bodyPr>
          <a:lstStyle/>
          <a:p>
            <a:pPr algn="ctr"/>
            <a:r>
              <a:rPr lang="en-US" dirty="0">
                <a:latin typeface="Franklin Gothic Book" panose="020B0503020102020204" pitchFamily="34" charset="0"/>
              </a:rPr>
              <a:t>Section 276 - OSA</a:t>
            </a:r>
            <a:endParaRPr lang="en-CA" dirty="0">
              <a:latin typeface="Franklin Gothic Book" panose="020B0503020102020204" pitchFamily="34" charset="0"/>
            </a:endParaRPr>
          </a:p>
        </p:txBody>
      </p:sp>
      <p:pic>
        <p:nvPicPr>
          <p:cNvPr id="6" name="Picture 5" descr="A picture containing text, electronics&#10;&#10;Description automatically generated">
            <a:extLst>
              <a:ext uri="{FF2B5EF4-FFF2-40B4-BE49-F238E27FC236}">
                <a16:creationId xmlns:a16="http://schemas.microsoft.com/office/drawing/2014/main" id="{D70616F4-CB3C-4D59-9C3C-FADEE79DC38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196" r="14119" b="1"/>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E598F7E5-CE62-4C6D-B429-CF6A6FB2F3E4}"/>
              </a:ext>
            </a:extLst>
          </p:cNvPr>
          <p:cNvSpPr>
            <a:spLocks noGrp="1"/>
          </p:cNvSpPr>
          <p:nvPr>
            <p:ph idx="1"/>
          </p:nvPr>
        </p:nvSpPr>
        <p:spPr>
          <a:xfrm>
            <a:off x="5980954" y="2603500"/>
            <a:ext cx="5211979" cy="3416300"/>
          </a:xfrm>
        </p:spPr>
        <p:txBody>
          <a:bodyPr anchor="ctr">
            <a:normAutofit/>
          </a:bodyPr>
          <a:lstStyle/>
          <a:p>
            <a:r>
              <a:rPr lang="en-US" sz="2800" dirty="0">
                <a:latin typeface="Franklin Gothic Book" panose="020B0503020102020204" pitchFamily="34" charset="0"/>
              </a:rPr>
              <a:t>‘Other’ sexual activity</a:t>
            </a:r>
          </a:p>
          <a:p>
            <a:r>
              <a:rPr lang="en-US" sz="2800" b="1" dirty="0">
                <a:solidFill>
                  <a:srgbClr val="FF0000"/>
                </a:solidFill>
                <a:latin typeface="Franklin Gothic Book" panose="020B0503020102020204" pitchFamily="34" charset="0"/>
              </a:rPr>
              <a:t>**NEWER** </a:t>
            </a:r>
            <a:r>
              <a:rPr lang="en-US" sz="2800" dirty="0">
                <a:latin typeface="Franklin Gothic Book" panose="020B0503020102020204" pitchFamily="34" charset="0"/>
              </a:rPr>
              <a:t>includes sexualized communications (s.276(4))</a:t>
            </a:r>
          </a:p>
          <a:p>
            <a:r>
              <a:rPr lang="en-US" sz="2800" b="1" dirty="0">
                <a:solidFill>
                  <a:srgbClr val="FF0000"/>
                </a:solidFill>
                <a:latin typeface="Franklin Gothic Book" panose="020B0503020102020204" pitchFamily="34" charset="0"/>
              </a:rPr>
              <a:t>**NEWER** </a:t>
            </a:r>
            <a:r>
              <a:rPr lang="en-US" sz="2800" dirty="0">
                <a:latin typeface="Franklin Gothic Book" panose="020B0503020102020204" pitchFamily="34" charset="0"/>
              </a:rPr>
              <a:t>complainant has standing at hearing [stage 2] (s.278.94(2))</a:t>
            </a:r>
            <a:endParaRPr lang="en-CA" sz="2800" dirty="0">
              <a:latin typeface="Franklin Gothic Book" panose="020B0503020102020204" pitchFamily="34" charset="0"/>
            </a:endParaRPr>
          </a:p>
          <a:p>
            <a:endParaRPr lang="en-CA" dirty="0"/>
          </a:p>
        </p:txBody>
      </p:sp>
      <p:sp>
        <p:nvSpPr>
          <p:cNvPr id="7" name="TextBox 6">
            <a:extLst>
              <a:ext uri="{FF2B5EF4-FFF2-40B4-BE49-F238E27FC236}">
                <a16:creationId xmlns:a16="http://schemas.microsoft.com/office/drawing/2014/main" id="{D2512D19-7310-4618-BEC8-4112055D0B17}"/>
              </a:ext>
            </a:extLst>
          </p:cNvPr>
          <p:cNvSpPr txBox="1"/>
          <p:nvPr/>
        </p:nvSpPr>
        <p:spPr>
          <a:xfrm>
            <a:off x="2787096" y="5643059"/>
            <a:ext cx="2709395"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derechodelared.com/sexting/">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CA" sz="700">
              <a:solidFill>
                <a:srgbClr val="FFFFFF"/>
              </a:solidFill>
            </a:endParaRPr>
          </a:p>
        </p:txBody>
      </p:sp>
      <p:sp>
        <p:nvSpPr>
          <p:cNvPr id="8" name="Slide Number Placeholder 7">
            <a:extLst>
              <a:ext uri="{FF2B5EF4-FFF2-40B4-BE49-F238E27FC236}">
                <a16:creationId xmlns:a16="http://schemas.microsoft.com/office/drawing/2014/main" id="{9FE094CC-C928-4C1D-9E13-3D7B6DE9A8B3}"/>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3839806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1833-C0E9-47CB-ACBC-BCD6277F5496}"/>
              </a:ext>
            </a:extLst>
          </p:cNvPr>
          <p:cNvSpPr>
            <a:spLocks noGrp="1"/>
          </p:cNvSpPr>
          <p:nvPr>
            <p:ph type="title"/>
          </p:nvPr>
        </p:nvSpPr>
        <p:spPr>
          <a:xfrm>
            <a:off x="1154954" y="777948"/>
            <a:ext cx="8761413" cy="1141735"/>
          </a:xfrm>
        </p:spPr>
        <p:txBody>
          <a:bodyPr>
            <a:normAutofit fontScale="90000"/>
          </a:bodyPr>
          <a:lstStyle/>
          <a:p>
            <a:pPr algn="ctr"/>
            <a:r>
              <a:rPr lang="en-US" dirty="0">
                <a:latin typeface="Franklin Gothic Book" panose="020B0503020102020204" pitchFamily="34" charset="0"/>
              </a:rPr>
              <a:t>Section 278.92 – Accused in Possession of</a:t>
            </a:r>
            <a:br>
              <a:rPr lang="en-US" dirty="0">
                <a:latin typeface="Franklin Gothic Book" panose="020B0503020102020204" pitchFamily="34" charset="0"/>
              </a:rPr>
            </a:br>
            <a:r>
              <a:rPr lang="en-US" dirty="0">
                <a:latin typeface="Franklin Gothic Book" panose="020B0503020102020204" pitchFamily="34" charset="0"/>
              </a:rPr>
              <a:t>Records relating to the Complainant </a:t>
            </a:r>
            <a:endParaRPr lang="en-CA"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E598F7E5-CE62-4C6D-B429-CF6A6FB2F3E4}"/>
              </a:ext>
            </a:extLst>
          </p:cNvPr>
          <p:cNvSpPr>
            <a:spLocks noGrp="1"/>
          </p:cNvSpPr>
          <p:nvPr>
            <p:ph idx="1"/>
          </p:nvPr>
        </p:nvSpPr>
        <p:spPr>
          <a:xfrm>
            <a:off x="272957" y="2831911"/>
            <a:ext cx="6053034" cy="4026089"/>
          </a:xfrm>
        </p:spPr>
        <p:txBody>
          <a:bodyPr anchor="ctr">
            <a:normAutofit fontScale="92500" lnSpcReduction="20000"/>
          </a:bodyPr>
          <a:lstStyle/>
          <a:p>
            <a:r>
              <a:rPr lang="en-US" sz="2400" b="1" dirty="0">
                <a:latin typeface="Franklin Gothic Book" panose="020B0503020102020204" pitchFamily="34" charset="0"/>
              </a:rPr>
              <a:t>This all starts with: Is it a ‘record’? </a:t>
            </a:r>
          </a:p>
          <a:p>
            <a:pPr lvl="1"/>
            <a:r>
              <a:rPr lang="en-US" sz="2400" dirty="0">
                <a:latin typeface="Franklin Gothic Book" panose="020B0503020102020204" pitchFamily="34" charset="0"/>
              </a:rPr>
              <a:t>278.1 lists enumerated records (non exhaustive list); </a:t>
            </a:r>
          </a:p>
          <a:p>
            <a:pPr lvl="1"/>
            <a:r>
              <a:rPr lang="en-US" sz="2400" dirty="0">
                <a:latin typeface="Franklin Gothic Book" panose="020B0503020102020204" pitchFamily="34" charset="0"/>
              </a:rPr>
              <a:t>Personal Info and Reasonable expectation of privacy is the test.</a:t>
            </a:r>
          </a:p>
          <a:p>
            <a:pPr lvl="2"/>
            <a:r>
              <a:rPr lang="en-US" sz="2400" dirty="0">
                <a:latin typeface="Franklin Gothic Book" panose="020B0503020102020204" pitchFamily="34" charset="0"/>
              </a:rPr>
              <a:t>Big question: text messages between the parties…</a:t>
            </a:r>
          </a:p>
          <a:p>
            <a:pPr lvl="1"/>
            <a:r>
              <a:rPr lang="en-US" sz="2400" dirty="0">
                <a:solidFill>
                  <a:srgbClr val="00B0F0"/>
                </a:solidFill>
                <a:latin typeface="Franklin Gothic Book" panose="020B0503020102020204" pitchFamily="34" charset="0"/>
                <a:hlinkClick r:id="rId3">
                  <a:extLst>
                    <a:ext uri="{A12FA001-AC4F-418D-AE19-62706E023703}">
                      <ahyp:hlinkClr xmlns:ahyp="http://schemas.microsoft.com/office/drawing/2018/hyperlinkcolor" val="tx"/>
                    </a:ext>
                  </a:extLst>
                </a:hlinkClick>
              </a:rPr>
              <a:t>Case law chart</a:t>
            </a:r>
            <a:endParaRPr lang="en-US" sz="2400" dirty="0">
              <a:solidFill>
                <a:srgbClr val="00B0F0"/>
              </a:solidFill>
              <a:latin typeface="Franklin Gothic Book" panose="020B0503020102020204" pitchFamily="34" charset="0"/>
            </a:endParaRPr>
          </a:p>
          <a:p>
            <a:pPr lvl="1"/>
            <a:r>
              <a:rPr lang="en-US" sz="2400" dirty="0">
                <a:solidFill>
                  <a:schemeClr val="tx1"/>
                </a:solidFill>
                <a:latin typeface="Franklin Gothic Book" panose="020B0503020102020204" pitchFamily="34" charset="0"/>
              </a:rPr>
              <a:t>Video, audio, photos of the “sexual activity in question” is a “record”: </a:t>
            </a:r>
            <a:r>
              <a:rPr lang="en-US" sz="2400" i="1" dirty="0">
                <a:solidFill>
                  <a:schemeClr val="tx1"/>
                </a:solidFill>
                <a:latin typeface="Franklin Gothic Book" panose="020B0503020102020204" pitchFamily="34" charset="0"/>
              </a:rPr>
              <a:t>R v. F.I.</a:t>
            </a:r>
            <a:r>
              <a:rPr lang="en-US" sz="2400" dirty="0">
                <a:solidFill>
                  <a:schemeClr val="tx1"/>
                </a:solidFill>
                <a:latin typeface="Franklin Gothic Book" panose="020B0503020102020204" pitchFamily="34" charset="0"/>
              </a:rPr>
              <a:t>, </a:t>
            </a:r>
            <a:r>
              <a:rPr lang="en-US" sz="2400" dirty="0">
                <a:solidFill>
                  <a:schemeClr val="tx1"/>
                </a:solidFill>
                <a:latin typeface="Franklin Gothic Book" panose="020B0503020102020204" pitchFamily="34" charset="0"/>
                <a:hlinkClick r:id="rId4"/>
              </a:rPr>
              <a:t>2019 ONSC 6120 </a:t>
            </a:r>
            <a:r>
              <a:rPr lang="en-US" sz="2400" dirty="0">
                <a:solidFill>
                  <a:schemeClr val="tx1"/>
                </a:solidFill>
                <a:latin typeface="Franklin Gothic Book" panose="020B0503020102020204" pitchFamily="34" charset="0"/>
              </a:rPr>
              <a:t>@4-5</a:t>
            </a:r>
          </a:p>
          <a:p>
            <a:pPr lvl="1"/>
            <a:endParaRPr lang="en-US" i="1" dirty="0">
              <a:solidFill>
                <a:srgbClr val="00B0F0"/>
              </a:solidFill>
              <a:latin typeface="Franklin Gothic Book" panose="020B0503020102020204" pitchFamily="34" charset="0"/>
            </a:endParaRPr>
          </a:p>
          <a:p>
            <a:endParaRPr lang="en-CA" dirty="0">
              <a:latin typeface="Franklin Gothic Book" panose="020B0503020102020204" pitchFamily="34" charset="0"/>
            </a:endParaRPr>
          </a:p>
          <a:p>
            <a:endParaRPr lang="en-CA" dirty="0"/>
          </a:p>
        </p:txBody>
      </p:sp>
      <p:pic>
        <p:nvPicPr>
          <p:cNvPr id="4" name="Picture 3">
            <a:extLst>
              <a:ext uri="{FF2B5EF4-FFF2-40B4-BE49-F238E27FC236}">
                <a16:creationId xmlns:a16="http://schemas.microsoft.com/office/drawing/2014/main" id="{F0D006F9-D15C-4F6C-8430-E65C8BB24B51}"/>
              </a:ext>
            </a:extLst>
          </p:cNvPr>
          <p:cNvPicPr>
            <a:picLocks noChangeAspect="1"/>
          </p:cNvPicPr>
          <p:nvPr/>
        </p:nvPicPr>
        <p:blipFill rotWithShape="1">
          <a:blip r:embed="rId5"/>
          <a:srcRect t="926" r="4" b="4"/>
          <a:stretch/>
        </p:blipFill>
        <p:spPr>
          <a:xfrm>
            <a:off x="6798733"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7" name="Slide Number Placeholder 6">
            <a:extLst>
              <a:ext uri="{FF2B5EF4-FFF2-40B4-BE49-F238E27FC236}">
                <a16:creationId xmlns:a16="http://schemas.microsoft.com/office/drawing/2014/main" id="{569475A7-4EA5-49C1-9545-E52468167812}"/>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589214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1833-C0E9-47CB-ACBC-BCD6277F5496}"/>
              </a:ext>
            </a:extLst>
          </p:cNvPr>
          <p:cNvSpPr>
            <a:spLocks noGrp="1"/>
          </p:cNvSpPr>
          <p:nvPr>
            <p:ph type="title"/>
          </p:nvPr>
        </p:nvSpPr>
        <p:spPr>
          <a:xfrm>
            <a:off x="1154954" y="973668"/>
            <a:ext cx="8761413" cy="706964"/>
          </a:xfrm>
        </p:spPr>
        <p:txBody>
          <a:bodyPr>
            <a:normAutofit/>
          </a:bodyPr>
          <a:lstStyle/>
          <a:p>
            <a:pPr algn="ctr"/>
            <a:r>
              <a:rPr lang="en-US" dirty="0">
                <a:latin typeface="Franklin Gothic Book" panose="020B0503020102020204" pitchFamily="34" charset="0"/>
              </a:rPr>
              <a:t>Section 278.92</a:t>
            </a:r>
            <a:endParaRPr lang="en-CA"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E598F7E5-CE62-4C6D-B429-CF6A6FB2F3E4}"/>
              </a:ext>
            </a:extLst>
          </p:cNvPr>
          <p:cNvSpPr>
            <a:spLocks noGrp="1"/>
          </p:cNvSpPr>
          <p:nvPr>
            <p:ph idx="1"/>
          </p:nvPr>
        </p:nvSpPr>
        <p:spPr>
          <a:xfrm>
            <a:off x="472566" y="3096812"/>
            <a:ext cx="5623434" cy="3416300"/>
          </a:xfrm>
        </p:spPr>
        <p:txBody>
          <a:bodyPr anchor="ctr">
            <a:normAutofit fontScale="85000" lnSpcReduction="10000"/>
          </a:bodyPr>
          <a:lstStyle/>
          <a:p>
            <a:r>
              <a:rPr lang="en-US" sz="2400" dirty="0">
                <a:latin typeface="Franklin Gothic Book" panose="020B0503020102020204" pitchFamily="34" charset="0"/>
              </a:rPr>
              <a:t>Disclosure/Production </a:t>
            </a:r>
            <a:r>
              <a:rPr lang="en-US" sz="2400" b="1" dirty="0">
                <a:latin typeface="Franklin Gothic Book" panose="020B0503020102020204" pitchFamily="34" charset="0"/>
              </a:rPr>
              <a:t>vs</a:t>
            </a:r>
            <a:r>
              <a:rPr lang="en-US" sz="2400" dirty="0">
                <a:latin typeface="Franklin Gothic Book" panose="020B0503020102020204" pitchFamily="34" charset="0"/>
              </a:rPr>
              <a:t> Admissibility/Adduce</a:t>
            </a:r>
          </a:p>
          <a:p>
            <a:r>
              <a:rPr lang="en-US" sz="2400" dirty="0">
                <a:latin typeface="Franklin Gothic Book" panose="020B0503020102020204" pitchFamily="34" charset="0"/>
              </a:rPr>
              <a:t>Record ‘in possession or control of the accused’</a:t>
            </a:r>
          </a:p>
          <a:p>
            <a:r>
              <a:rPr lang="en-US" sz="2400" i="1" dirty="0">
                <a:latin typeface="Franklin Gothic Book" panose="020B0503020102020204" pitchFamily="34" charset="0"/>
              </a:rPr>
              <a:t>Exclusive </a:t>
            </a:r>
            <a:r>
              <a:rPr lang="en-US" sz="2400" dirty="0">
                <a:latin typeface="Franklin Gothic Book" panose="020B0503020102020204" pitchFamily="34" charset="0"/>
              </a:rPr>
              <a:t>control is not required</a:t>
            </a:r>
            <a:endParaRPr lang="en-US" sz="2400" i="1" dirty="0">
              <a:latin typeface="Franklin Gothic Book" panose="020B0503020102020204" pitchFamily="34" charset="0"/>
            </a:endParaRPr>
          </a:p>
          <a:p>
            <a:pPr lvl="1"/>
            <a:r>
              <a:rPr lang="en-US" sz="2400" dirty="0">
                <a:latin typeface="Franklin Gothic Book" panose="020B0503020102020204" pitchFamily="34" charset="0"/>
              </a:rPr>
              <a:t>E.g. records disclosed by Crown</a:t>
            </a:r>
          </a:p>
          <a:p>
            <a:pPr lvl="2"/>
            <a:r>
              <a:rPr lang="en-US" sz="2200" i="1" dirty="0">
                <a:latin typeface="Franklin Gothic Book" panose="020B0503020102020204" pitchFamily="34" charset="0"/>
              </a:rPr>
              <a:t>R v. </a:t>
            </a:r>
            <a:r>
              <a:rPr lang="en-US" sz="2200" i="1" dirty="0" err="1">
                <a:latin typeface="Franklin Gothic Book" panose="020B0503020102020204" pitchFamily="34" charset="0"/>
              </a:rPr>
              <a:t>Balando</a:t>
            </a:r>
            <a:r>
              <a:rPr lang="en-US" sz="2200" dirty="0">
                <a:latin typeface="Franklin Gothic Book" panose="020B0503020102020204" pitchFamily="34" charset="0"/>
              </a:rPr>
              <a:t>, </a:t>
            </a:r>
            <a:r>
              <a:rPr lang="en-US" sz="2200" dirty="0">
                <a:latin typeface="Franklin Gothic Book" panose="020B0503020102020204" pitchFamily="34" charset="0"/>
                <a:hlinkClick r:id="rId3"/>
              </a:rPr>
              <a:t>[2021] O.J. 3597</a:t>
            </a:r>
            <a:r>
              <a:rPr lang="en-US" sz="2200" dirty="0">
                <a:latin typeface="Franklin Gothic Book" panose="020B0503020102020204" pitchFamily="34" charset="0"/>
              </a:rPr>
              <a:t> @79</a:t>
            </a:r>
          </a:p>
          <a:p>
            <a:pPr lvl="1"/>
            <a:r>
              <a:rPr lang="en-US" sz="2400" dirty="0">
                <a:latin typeface="Franklin Gothic Book" panose="020B0503020102020204" pitchFamily="34" charset="0"/>
              </a:rPr>
              <a:t>E.g. third party records produced to accused</a:t>
            </a:r>
          </a:p>
          <a:p>
            <a:pPr lvl="2"/>
            <a:r>
              <a:rPr lang="en-US" sz="2200" i="1" dirty="0">
                <a:latin typeface="Franklin Gothic Book" panose="020B0503020102020204" pitchFamily="34" charset="0"/>
              </a:rPr>
              <a:t>R. v. S.L.</a:t>
            </a:r>
            <a:r>
              <a:rPr lang="en-US" sz="2200" dirty="0">
                <a:latin typeface="Franklin Gothic Book" panose="020B0503020102020204" pitchFamily="34" charset="0"/>
              </a:rPr>
              <a:t> </a:t>
            </a:r>
            <a:r>
              <a:rPr lang="en-US" sz="2200" dirty="0">
                <a:solidFill>
                  <a:srgbClr val="00B0F0"/>
                </a:solidFill>
                <a:latin typeface="Franklin Gothic Book" panose="020B0503020102020204" pitchFamily="34" charset="0"/>
                <a:hlinkClick r:id="rId4">
                  <a:extLst>
                    <a:ext uri="{A12FA001-AC4F-418D-AE19-62706E023703}">
                      <ahyp:hlinkClr xmlns:ahyp="http://schemas.microsoft.com/office/drawing/2018/hyperlinkcolor" val="tx"/>
                    </a:ext>
                  </a:extLst>
                </a:hlinkClick>
              </a:rPr>
              <a:t>2020 ONSC 497</a:t>
            </a:r>
            <a:endParaRPr lang="en-CA" sz="2200" dirty="0">
              <a:solidFill>
                <a:srgbClr val="00B0F0"/>
              </a:solidFill>
              <a:latin typeface="Franklin Gothic Book" panose="020B0503020102020204" pitchFamily="34" charset="0"/>
            </a:endParaRPr>
          </a:p>
          <a:p>
            <a:pPr marL="457200" lvl="1" indent="0">
              <a:buNone/>
            </a:pPr>
            <a:endParaRPr lang="en-US" i="1" dirty="0">
              <a:latin typeface="Franklin Gothic Book" panose="020B0503020102020204" pitchFamily="34" charset="0"/>
            </a:endParaRPr>
          </a:p>
          <a:p>
            <a:endParaRPr lang="en-CA" dirty="0">
              <a:latin typeface="Franklin Gothic Book" panose="020B0503020102020204" pitchFamily="34" charset="0"/>
            </a:endParaRPr>
          </a:p>
          <a:p>
            <a:endParaRPr lang="en-CA" dirty="0"/>
          </a:p>
        </p:txBody>
      </p:sp>
      <p:pic>
        <p:nvPicPr>
          <p:cNvPr id="4" name="Picture 3">
            <a:extLst>
              <a:ext uri="{FF2B5EF4-FFF2-40B4-BE49-F238E27FC236}">
                <a16:creationId xmlns:a16="http://schemas.microsoft.com/office/drawing/2014/main" id="{F0D006F9-D15C-4F6C-8430-E65C8BB24B51}"/>
              </a:ext>
            </a:extLst>
          </p:cNvPr>
          <p:cNvPicPr>
            <a:picLocks noChangeAspect="1"/>
          </p:cNvPicPr>
          <p:nvPr/>
        </p:nvPicPr>
        <p:blipFill rotWithShape="1">
          <a:blip r:embed="rId5"/>
          <a:srcRect t="926" r="4" b="4"/>
          <a:stretch/>
        </p:blipFill>
        <p:spPr>
          <a:xfrm>
            <a:off x="6798733"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7" name="Slide Number Placeholder 6">
            <a:extLst>
              <a:ext uri="{FF2B5EF4-FFF2-40B4-BE49-F238E27FC236}">
                <a16:creationId xmlns:a16="http://schemas.microsoft.com/office/drawing/2014/main" id="{D2648221-6F49-4A9A-9E0C-7722AB4C840D}"/>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3819069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B498-9D70-4B3F-9921-D4E62CCB1239}"/>
              </a:ext>
            </a:extLst>
          </p:cNvPr>
          <p:cNvSpPr>
            <a:spLocks noGrp="1"/>
          </p:cNvSpPr>
          <p:nvPr>
            <p:ph type="title"/>
          </p:nvPr>
        </p:nvSpPr>
        <p:spPr>
          <a:xfrm>
            <a:off x="655093" y="709934"/>
            <a:ext cx="9233979" cy="1009684"/>
          </a:xfrm>
        </p:spPr>
        <p:txBody>
          <a:bodyPr/>
          <a:lstStyle/>
          <a:p>
            <a:pPr algn="ctr"/>
            <a:r>
              <a:rPr lang="en-US" sz="3200" dirty="0">
                <a:latin typeface="Franklin Gothic Book" panose="020B0503020102020204" pitchFamily="34" charset="0"/>
              </a:rPr>
              <a:t>Section 276 and 278.92 </a:t>
            </a:r>
            <a:br>
              <a:rPr lang="en-US" sz="3200" dirty="0">
                <a:latin typeface="Franklin Gothic Book" panose="020B0503020102020204" pitchFamily="34" charset="0"/>
              </a:rPr>
            </a:br>
            <a:r>
              <a:rPr lang="en-US" sz="3200" b="1" i="1" dirty="0" err="1">
                <a:latin typeface="Franklin Gothic Book" panose="020B0503020102020204" pitchFamily="34" charset="0"/>
              </a:rPr>
              <a:t>Defence</a:t>
            </a:r>
            <a:r>
              <a:rPr lang="en-US" sz="3200" dirty="0">
                <a:latin typeface="Franklin Gothic Book" panose="020B0503020102020204" pitchFamily="34" charset="0"/>
              </a:rPr>
              <a:t> Applications</a:t>
            </a:r>
            <a:endParaRPr lang="en-CA" sz="3200" dirty="0">
              <a:latin typeface="Franklin Gothic Book" panose="020B0503020102020204" pitchFamily="34" charset="0"/>
            </a:endParaRPr>
          </a:p>
        </p:txBody>
      </p:sp>
      <p:sp>
        <p:nvSpPr>
          <p:cNvPr id="3" name="Content Placeholder 2">
            <a:extLst>
              <a:ext uri="{FF2B5EF4-FFF2-40B4-BE49-F238E27FC236}">
                <a16:creationId xmlns:a16="http://schemas.microsoft.com/office/drawing/2014/main" id="{70D55782-92FB-497D-A170-A5610CDBD62F}"/>
              </a:ext>
            </a:extLst>
          </p:cNvPr>
          <p:cNvSpPr>
            <a:spLocks noGrp="1"/>
          </p:cNvSpPr>
          <p:nvPr>
            <p:ph idx="1"/>
          </p:nvPr>
        </p:nvSpPr>
        <p:spPr>
          <a:xfrm>
            <a:off x="477673" y="2374710"/>
            <a:ext cx="11136572" cy="4367284"/>
          </a:xfrm>
        </p:spPr>
        <p:txBody>
          <a:bodyPr>
            <a:normAutofit/>
          </a:bodyPr>
          <a:lstStyle/>
          <a:p>
            <a:r>
              <a:rPr lang="en-US" sz="2200" dirty="0">
                <a:latin typeface="Franklin Gothic Book" panose="020B0503020102020204" pitchFamily="34" charset="0"/>
              </a:rPr>
              <a:t>Statutory Framework applies to </a:t>
            </a:r>
            <a:r>
              <a:rPr lang="en-US" sz="2200" b="1" dirty="0" err="1">
                <a:latin typeface="Franklin Gothic Book" panose="020B0503020102020204" pitchFamily="34" charset="0"/>
              </a:rPr>
              <a:t>Defence</a:t>
            </a:r>
            <a:r>
              <a:rPr lang="en-US" sz="2200" b="1" dirty="0">
                <a:latin typeface="Franklin Gothic Book" panose="020B0503020102020204" pitchFamily="34" charset="0"/>
              </a:rPr>
              <a:t>-led</a:t>
            </a:r>
            <a:r>
              <a:rPr lang="en-US" sz="2200" dirty="0">
                <a:latin typeface="Franklin Gothic Book" panose="020B0503020102020204" pitchFamily="34" charset="0"/>
              </a:rPr>
              <a:t> other sexual activity and </a:t>
            </a:r>
            <a:r>
              <a:rPr lang="en-US" sz="2200" b="1" dirty="0" err="1">
                <a:latin typeface="Franklin Gothic Book" panose="020B0503020102020204" pitchFamily="34" charset="0"/>
              </a:rPr>
              <a:t>Defence</a:t>
            </a:r>
            <a:r>
              <a:rPr lang="en-US" sz="2200" b="1" dirty="0">
                <a:latin typeface="Franklin Gothic Book" panose="020B0503020102020204" pitchFamily="34" charset="0"/>
              </a:rPr>
              <a:t>-led</a:t>
            </a:r>
            <a:r>
              <a:rPr lang="en-US" sz="2200" dirty="0">
                <a:latin typeface="Franklin Gothic Book" panose="020B0503020102020204" pitchFamily="34" charset="0"/>
              </a:rPr>
              <a:t> records relating to the complainant; (See </a:t>
            </a:r>
            <a:r>
              <a:rPr lang="en-US" sz="2200" dirty="0">
                <a:latin typeface="Franklin Gothic Book" panose="020B0503020102020204" pitchFamily="34" charset="0"/>
                <a:hlinkClick r:id="rId3"/>
              </a:rPr>
              <a:t>Bill C-51 Power Point: Comprehensive Overview</a:t>
            </a:r>
            <a:r>
              <a:rPr lang="en-US" sz="2200" dirty="0">
                <a:latin typeface="Franklin Gothic Book" panose="020B0503020102020204" pitchFamily="34" charset="0"/>
              </a:rPr>
              <a:t>)</a:t>
            </a:r>
          </a:p>
          <a:p>
            <a:r>
              <a:rPr lang="en-US" sz="2200" dirty="0">
                <a:latin typeface="Franklin Gothic Book" panose="020B0503020102020204" pitchFamily="34" charset="0"/>
              </a:rPr>
              <a:t>This evidence is presumptively inadmissible when accused intends to adduce it (278.92(1) and 276(2))</a:t>
            </a:r>
          </a:p>
          <a:p>
            <a:r>
              <a:rPr lang="en-US" sz="2200" dirty="0">
                <a:latin typeface="Franklin Gothic Book" panose="020B0503020102020204" pitchFamily="34" charset="0"/>
              </a:rPr>
              <a:t>The statutory regime does not apply to Crown-led records.</a:t>
            </a:r>
          </a:p>
          <a:p>
            <a:r>
              <a:rPr lang="en-US" sz="2200" dirty="0">
                <a:latin typeface="Franklin Gothic Book" panose="020B0503020102020204" pitchFamily="34" charset="0"/>
              </a:rPr>
              <a:t>Crown-led other sexual activity is governed by the common law principles of R v. </a:t>
            </a:r>
            <a:r>
              <a:rPr lang="en-US" sz="2200" dirty="0" err="1">
                <a:latin typeface="Franklin Gothic Book" panose="020B0503020102020204" pitchFamily="34" charset="0"/>
              </a:rPr>
              <a:t>Seaboyer</a:t>
            </a:r>
            <a:r>
              <a:rPr lang="en-US" sz="2200" dirty="0">
                <a:latin typeface="Franklin Gothic Book" panose="020B0503020102020204" pitchFamily="34" charset="0"/>
              </a:rPr>
              <a:t>: </a:t>
            </a:r>
            <a:r>
              <a:rPr lang="en-US" sz="2200" i="1" dirty="0">
                <a:latin typeface="Franklin Gothic Book" panose="020B0503020102020204" pitchFamily="34" charset="0"/>
              </a:rPr>
              <a:t>R v. Barton</a:t>
            </a:r>
            <a:r>
              <a:rPr lang="en-US" sz="2200" dirty="0">
                <a:latin typeface="Franklin Gothic Book" panose="020B0503020102020204" pitchFamily="34" charset="0"/>
              </a:rPr>
              <a:t>, </a:t>
            </a:r>
            <a:r>
              <a:rPr lang="en-CA" sz="2200" dirty="0">
                <a:latin typeface="Franklin Gothic Book" panose="020B0503020102020204" pitchFamily="34" charset="0"/>
                <a:hlinkClick r:id="rId4"/>
              </a:rPr>
              <a:t>2019 SCC 33 </a:t>
            </a:r>
            <a:r>
              <a:rPr lang="en-US" sz="2200" dirty="0">
                <a:latin typeface="Franklin Gothic Book" panose="020B0503020102020204" pitchFamily="34" charset="0"/>
              </a:rPr>
              <a:t>@80</a:t>
            </a:r>
          </a:p>
          <a:p>
            <a:r>
              <a:rPr lang="en-CA" sz="2200" dirty="0">
                <a:latin typeface="Franklin Gothic Book" panose="020B0503020102020204" pitchFamily="34" charset="0"/>
              </a:rPr>
              <a:t>The </a:t>
            </a:r>
            <a:r>
              <a:rPr lang="en-CA" sz="2200" i="1" dirty="0" err="1">
                <a:latin typeface="Franklin Gothic Book" panose="020B0503020102020204" pitchFamily="34" charset="0"/>
              </a:rPr>
              <a:t>Seaboyer</a:t>
            </a:r>
            <a:r>
              <a:rPr lang="en-CA" sz="2200" dirty="0">
                <a:latin typeface="Franklin Gothic Book" panose="020B0503020102020204" pitchFamily="34" charset="0"/>
              </a:rPr>
              <a:t> test permits the Crown to introduce relevant and material evidence that is not captured by an exclusionary rule where the evidence is possessed of some probative value not substantially outweighed by its prejudicial effect: </a:t>
            </a:r>
            <a:r>
              <a:rPr lang="en-CA" sz="2200" i="1" dirty="0">
                <a:latin typeface="Franklin Gothic Book" panose="020B0503020102020204" pitchFamily="34" charset="0"/>
              </a:rPr>
              <a:t>R v. A.L</a:t>
            </a:r>
            <a:r>
              <a:rPr lang="en-CA" sz="2200" dirty="0">
                <a:latin typeface="Franklin Gothic Book" panose="020B0503020102020204" pitchFamily="34" charset="0"/>
              </a:rPr>
              <a:t>. </a:t>
            </a:r>
            <a:r>
              <a:rPr lang="en-CA" sz="2200" dirty="0">
                <a:latin typeface="Franklin Gothic Book" panose="020B0503020102020204" pitchFamily="34" charset="0"/>
                <a:hlinkClick r:id="rId5"/>
              </a:rPr>
              <a:t>2020 BCCA 18</a:t>
            </a:r>
            <a:r>
              <a:rPr lang="en-CA" sz="2200" dirty="0">
                <a:latin typeface="Franklin Gothic Book" panose="020B0503020102020204" pitchFamily="34" charset="0"/>
              </a:rPr>
              <a:t>, @226</a:t>
            </a:r>
            <a:endParaRPr lang="en-US" sz="2200" dirty="0">
              <a:latin typeface="Franklin Gothic Book" panose="020B0503020102020204" pitchFamily="34" charset="0"/>
            </a:endParaRPr>
          </a:p>
        </p:txBody>
      </p:sp>
      <p:sp>
        <p:nvSpPr>
          <p:cNvPr id="4" name="Slide Number Placeholder 3">
            <a:extLst>
              <a:ext uri="{FF2B5EF4-FFF2-40B4-BE49-F238E27FC236}">
                <a16:creationId xmlns:a16="http://schemas.microsoft.com/office/drawing/2014/main" id="{0B732449-2C56-4AA8-97BE-428CB818EF0A}"/>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30129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49">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61" name="Freeform: Shape 51">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63"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108DAB7-24B4-4969-843F-882AC51C4AEF}"/>
              </a:ext>
            </a:extLst>
          </p:cNvPr>
          <p:cNvSpPr>
            <a:spLocks noGrp="1"/>
          </p:cNvSpPr>
          <p:nvPr>
            <p:ph type="title"/>
          </p:nvPr>
        </p:nvSpPr>
        <p:spPr>
          <a:xfrm>
            <a:off x="963439" y="973668"/>
            <a:ext cx="3133726" cy="1101712"/>
          </a:xfrm>
        </p:spPr>
        <p:txBody>
          <a:bodyPr vert="horz" lIns="91440" tIns="45720" rIns="91440" bIns="45720" rtlCol="0">
            <a:noAutofit/>
          </a:bodyPr>
          <a:lstStyle/>
          <a:p>
            <a:pPr>
              <a:lnSpc>
                <a:spcPct val="90000"/>
              </a:lnSpc>
            </a:pPr>
            <a:r>
              <a:rPr lang="en-US" sz="2800" dirty="0">
                <a:solidFill>
                  <a:srgbClr val="EBEBEB"/>
                </a:solidFill>
                <a:latin typeface="Franklin Gothic Book" panose="020B0503020102020204" pitchFamily="34" charset="0"/>
              </a:rPr>
              <a:t>Constitutional – YES!</a:t>
            </a:r>
          </a:p>
        </p:txBody>
      </p:sp>
      <p:pic>
        <p:nvPicPr>
          <p:cNvPr id="12" name="Picture 11">
            <a:extLst>
              <a:ext uri="{FF2B5EF4-FFF2-40B4-BE49-F238E27FC236}">
                <a16:creationId xmlns:a16="http://schemas.microsoft.com/office/drawing/2014/main" id="{D43A172E-D34E-4E1B-858D-913D28F18E1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9339" r="18241" b="-1"/>
          <a:stretch/>
        </p:blipFill>
        <p:spPr>
          <a:xfrm>
            <a:off x="5477193" y="803751"/>
            <a:ext cx="5826361" cy="5250498"/>
          </a:xfrm>
          <a:prstGeom prst="rect">
            <a:avLst/>
          </a:prstGeom>
        </p:spPr>
      </p:pic>
      <p:sp>
        <p:nvSpPr>
          <p:cNvPr id="64" name="Rectangle 55">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5" name="Oval 57">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6" name="Oval 59">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8CD4090-5665-4216-A01A-76F7B2E6865B}"/>
              </a:ext>
            </a:extLst>
          </p:cNvPr>
          <p:cNvSpPr>
            <a:spLocks noGrp="1"/>
          </p:cNvSpPr>
          <p:nvPr>
            <p:ph idx="1"/>
          </p:nvPr>
        </p:nvSpPr>
        <p:spPr>
          <a:xfrm>
            <a:off x="746426" y="2055321"/>
            <a:ext cx="3677129" cy="3898900"/>
          </a:xfrm>
        </p:spPr>
        <p:txBody>
          <a:bodyPr vert="horz" lIns="91440" tIns="45720" rIns="91440" bIns="45720" rtlCol="0">
            <a:normAutofit/>
          </a:bodyPr>
          <a:lstStyle/>
          <a:p>
            <a:pPr marL="0" indent="0">
              <a:buNone/>
            </a:pPr>
            <a:r>
              <a:rPr lang="en-US" cap="all" dirty="0">
                <a:solidFill>
                  <a:srgbClr val="FFFFFF"/>
                </a:solidFill>
                <a:latin typeface="Franklin Gothic Book" panose="020B0503020102020204" pitchFamily="34" charset="0"/>
              </a:rPr>
              <a:t>SCC decision RELEASED: R. v. J.J. 2022 SCC 28</a:t>
            </a:r>
          </a:p>
          <a:p>
            <a:r>
              <a:rPr lang="en-US" dirty="0">
                <a:solidFill>
                  <a:srgbClr val="FFFFFF"/>
                </a:solidFill>
                <a:latin typeface="Franklin Gothic Book" panose="020B0503020102020204" pitchFamily="34" charset="0"/>
              </a:rPr>
              <a:t>R. v. J.J. &amp; A.S. / Reddick</a:t>
            </a:r>
          </a:p>
          <a:p>
            <a:pPr lvl="1"/>
            <a:r>
              <a:rPr lang="en-US" sz="1800" dirty="0">
                <a:solidFill>
                  <a:srgbClr val="FFFFFF"/>
                </a:solidFill>
                <a:latin typeface="Franklin Gothic Book" panose="020B0503020102020204" pitchFamily="34" charset="0"/>
              </a:rPr>
              <a:t>Entirety of s. 278.92 scheme</a:t>
            </a:r>
          </a:p>
          <a:p>
            <a:pPr lvl="1"/>
            <a:r>
              <a:rPr lang="en-US" sz="1800" dirty="0">
                <a:solidFill>
                  <a:srgbClr val="FFFFFF"/>
                </a:solidFill>
                <a:latin typeface="Franklin Gothic Book" panose="020B0503020102020204" pitchFamily="34" charset="0"/>
              </a:rPr>
              <a:t>Participatory rights of complainant (ss.278.94(2) + (3))</a:t>
            </a:r>
          </a:p>
          <a:p>
            <a:pPr lvl="1"/>
            <a:r>
              <a:rPr lang="en-US" sz="1800" dirty="0">
                <a:solidFill>
                  <a:srgbClr val="FFFFFF"/>
                </a:solidFill>
                <a:latin typeface="Franklin Gothic Book" panose="020B0503020102020204" pitchFamily="34" charset="0"/>
              </a:rPr>
              <a:t>7-day notice provision (s.278.93(4))</a:t>
            </a:r>
          </a:p>
        </p:txBody>
      </p:sp>
      <p:sp>
        <p:nvSpPr>
          <p:cNvPr id="67"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3" name="TextBox 12">
            <a:extLst>
              <a:ext uri="{FF2B5EF4-FFF2-40B4-BE49-F238E27FC236}">
                <a16:creationId xmlns:a16="http://schemas.microsoft.com/office/drawing/2014/main" id="{B874AAA8-6AEF-4699-9972-AB09BDC5C563}"/>
              </a:ext>
            </a:extLst>
          </p:cNvPr>
          <p:cNvSpPr txBox="1"/>
          <p:nvPr/>
        </p:nvSpPr>
        <p:spPr>
          <a:xfrm>
            <a:off x="8600571" y="5854194"/>
            <a:ext cx="2702983"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activehistory.ca/2018/01/thirty-years-since-morgentaler-a-new-frontier/supreme_court_of_canada_building_-_winter2012/">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en-CA" sz="700">
              <a:solidFill>
                <a:srgbClr val="FFFFFF"/>
              </a:solidFill>
            </a:endParaRPr>
          </a:p>
        </p:txBody>
      </p:sp>
      <p:sp>
        <p:nvSpPr>
          <p:cNvPr id="6" name="Slide Number Placeholder 5">
            <a:extLst>
              <a:ext uri="{FF2B5EF4-FFF2-40B4-BE49-F238E27FC236}">
                <a16:creationId xmlns:a16="http://schemas.microsoft.com/office/drawing/2014/main" id="{2F3F3FA7-3D13-4A92-B4D7-CFEAA0B3CC8B}"/>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384679515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8BF8A-6A18-4E6C-BD8B-91E1FDF5CCE1}"/>
              </a:ext>
            </a:extLst>
          </p:cNvPr>
          <p:cNvSpPr>
            <a:spLocks noGrp="1"/>
          </p:cNvSpPr>
          <p:nvPr>
            <p:ph type="title"/>
          </p:nvPr>
        </p:nvSpPr>
        <p:spPr/>
        <p:txBody>
          <a:bodyPr/>
          <a:lstStyle/>
          <a:p>
            <a:r>
              <a:rPr lang="en-US" dirty="0"/>
              <a:t>This is the first paragraph of JJ: Use it</a:t>
            </a:r>
            <a:endParaRPr lang="en-CA" dirty="0"/>
          </a:p>
        </p:txBody>
      </p:sp>
      <p:sp>
        <p:nvSpPr>
          <p:cNvPr id="3" name="Content Placeholder 2">
            <a:extLst>
              <a:ext uri="{FF2B5EF4-FFF2-40B4-BE49-F238E27FC236}">
                <a16:creationId xmlns:a16="http://schemas.microsoft.com/office/drawing/2014/main" id="{C8352296-7A18-49CE-AC55-D4DF6FB5FD0B}"/>
              </a:ext>
            </a:extLst>
          </p:cNvPr>
          <p:cNvSpPr>
            <a:spLocks noGrp="1"/>
          </p:cNvSpPr>
          <p:nvPr>
            <p:ph idx="1"/>
          </p:nvPr>
        </p:nvSpPr>
        <p:spPr>
          <a:xfrm>
            <a:off x="1154954" y="2603500"/>
            <a:ext cx="8825659" cy="3881706"/>
          </a:xfrm>
        </p:spPr>
        <p:txBody>
          <a:bodyPr>
            <a:noAutofit/>
          </a:bodyPr>
          <a:lstStyle/>
          <a:p>
            <a:r>
              <a:rPr lang="en-US" sz="2000" i="1" dirty="0"/>
              <a:t>The criminal trial process can be invasive, humiliating, and degrading for victims o sexual offences, in part because myths and stereotypes continue to haunt the criminal justice system. Historically, trials provided few if any protections for complainants. More often than not, they could expect to have the minutiae of their lives and character unjustifiably scrutinized to intimate and embarrass them and call their credibility into question – all of which jeopardized the truth-seeking function of the trial. It also undermined the dignity, equality, and privacy of those who had the courage to lay a complaint and undergo the rigours of a public trial. </a:t>
            </a:r>
            <a:endParaRPr lang="en-CA" sz="2000" i="1" dirty="0"/>
          </a:p>
        </p:txBody>
      </p:sp>
      <p:sp>
        <p:nvSpPr>
          <p:cNvPr id="4" name="Slide Number Placeholder 3">
            <a:extLst>
              <a:ext uri="{FF2B5EF4-FFF2-40B4-BE49-F238E27FC236}">
                <a16:creationId xmlns:a16="http://schemas.microsoft.com/office/drawing/2014/main" id="{CB414DA4-4BB1-4003-9E79-958C8EFBBEF1}"/>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837639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5729-4877-4887-838E-B1AD36F7CEFA}"/>
              </a:ext>
            </a:extLst>
          </p:cNvPr>
          <p:cNvSpPr>
            <a:spLocks noGrp="1"/>
          </p:cNvSpPr>
          <p:nvPr>
            <p:ph type="title"/>
          </p:nvPr>
        </p:nvSpPr>
        <p:spPr>
          <a:xfrm>
            <a:off x="1154954" y="973668"/>
            <a:ext cx="8761413" cy="706964"/>
          </a:xfrm>
        </p:spPr>
        <p:txBody>
          <a:bodyPr>
            <a:normAutofit/>
          </a:bodyPr>
          <a:lstStyle/>
          <a:p>
            <a:pPr algn="ctr"/>
            <a:r>
              <a:rPr lang="en-US" dirty="0">
                <a:latin typeface="Franklin Gothic Book" panose="020B0503020102020204" pitchFamily="34" charset="0"/>
              </a:rPr>
              <a:t>1. Identify the evidence</a:t>
            </a:r>
            <a:endParaRPr lang="en-CA" dirty="0">
              <a:latin typeface="Franklin Gothic Book" panose="020B0503020102020204" pitchFamily="34" charset="0"/>
            </a:endParaRPr>
          </a:p>
        </p:txBody>
      </p:sp>
      <p:sp>
        <p:nvSpPr>
          <p:cNvPr id="6" name="Slide Number Placeholder 5">
            <a:extLst>
              <a:ext uri="{FF2B5EF4-FFF2-40B4-BE49-F238E27FC236}">
                <a16:creationId xmlns:a16="http://schemas.microsoft.com/office/drawing/2014/main" id="{EB428725-94F2-4C4B-9C0B-733EBF795EB0}"/>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smtClean="0"/>
              <a:pPr>
                <a:spcAft>
                  <a:spcPts val="600"/>
                </a:spcAft>
              </a:pPr>
              <a:t>9</a:t>
            </a:fld>
            <a:endParaRPr lang="en-US"/>
          </a:p>
        </p:txBody>
      </p:sp>
      <p:sp>
        <p:nvSpPr>
          <p:cNvPr id="3" name="Content Placeholder 2">
            <a:extLst>
              <a:ext uri="{FF2B5EF4-FFF2-40B4-BE49-F238E27FC236}">
                <a16:creationId xmlns:a16="http://schemas.microsoft.com/office/drawing/2014/main" id="{96B2E0DC-46CC-42AA-9EBC-46C6BA77DF30}"/>
              </a:ext>
            </a:extLst>
          </p:cNvPr>
          <p:cNvSpPr>
            <a:spLocks noGrp="1"/>
          </p:cNvSpPr>
          <p:nvPr>
            <p:ph idx="1"/>
          </p:nvPr>
        </p:nvSpPr>
        <p:spPr>
          <a:xfrm>
            <a:off x="764276" y="2603500"/>
            <a:ext cx="6787992" cy="3920130"/>
          </a:xfrm>
        </p:spPr>
        <p:txBody>
          <a:bodyPr anchor="ctr">
            <a:normAutofit/>
          </a:bodyPr>
          <a:lstStyle/>
          <a:p>
            <a:r>
              <a:rPr lang="en-US" dirty="0">
                <a:latin typeface="Franklin Gothic Book" panose="020B0503020102020204" pitchFamily="34" charset="0"/>
              </a:rPr>
              <a:t>Do you have any of these things in the Crown brief?</a:t>
            </a:r>
          </a:p>
          <a:p>
            <a:r>
              <a:rPr lang="en-US" dirty="0">
                <a:latin typeface="Franklin Gothic Book" panose="020B0503020102020204" pitchFamily="34" charset="0"/>
              </a:rPr>
              <a:t>Is it disclosable</a:t>
            </a:r>
            <a:r>
              <a:rPr lang="en-CA" dirty="0">
                <a:latin typeface="Franklin Gothic Book" panose="020B0503020102020204" pitchFamily="34" charset="0"/>
              </a:rPr>
              <a:t>?</a:t>
            </a:r>
          </a:p>
          <a:p>
            <a:pPr lvl="1"/>
            <a:r>
              <a:rPr lang="en-US" dirty="0">
                <a:latin typeface="Franklin Gothic Book" panose="020B0503020102020204" pitchFamily="34" charset="0"/>
              </a:rPr>
              <a:t>276: </a:t>
            </a:r>
            <a:r>
              <a:rPr lang="en-US" u="sng" dirty="0">
                <a:latin typeface="Franklin Gothic Book" panose="020B0503020102020204" pitchFamily="34" charset="0"/>
                <a:hlinkClick r:id="rId3">
                  <a:extLst>
                    <a:ext uri="{A12FA001-AC4F-418D-AE19-62706E023703}">
                      <ahyp:hlinkClr xmlns:ahyp="http://schemas.microsoft.com/office/drawing/2018/hyperlinkcolor" val="tx"/>
                    </a:ext>
                  </a:extLst>
                </a:hlinkClick>
              </a:rPr>
              <a:t>To Edit or Not: Other Sexual Activity in the Crown Brief</a:t>
            </a:r>
            <a:endParaRPr lang="en-US" u="sng" dirty="0">
              <a:latin typeface="Franklin Gothic Book" panose="020B0503020102020204" pitchFamily="34" charset="0"/>
            </a:endParaRPr>
          </a:p>
          <a:p>
            <a:pPr lvl="2"/>
            <a:r>
              <a:rPr lang="en-US" dirty="0">
                <a:latin typeface="Franklin Gothic Book" panose="020B0503020102020204" pitchFamily="34" charset="0"/>
              </a:rPr>
              <a:t>Cover letter to </a:t>
            </a:r>
            <a:r>
              <a:rPr lang="en-US" dirty="0" err="1">
                <a:latin typeface="Franklin Gothic Book" panose="020B0503020102020204" pitchFamily="34" charset="0"/>
              </a:rPr>
              <a:t>defence</a:t>
            </a:r>
            <a:r>
              <a:rPr lang="en-US" dirty="0">
                <a:latin typeface="Franklin Gothic Book" panose="020B0503020102020204" pitchFamily="34" charset="0"/>
              </a:rPr>
              <a:t> </a:t>
            </a:r>
            <a:endParaRPr lang="en-CA" dirty="0">
              <a:latin typeface="Franklin Gothic Book" panose="020B0503020102020204" pitchFamily="34" charset="0"/>
            </a:endParaRPr>
          </a:p>
          <a:p>
            <a:pPr lvl="1"/>
            <a:r>
              <a:rPr lang="en-CA" dirty="0">
                <a:latin typeface="Franklin Gothic Book" panose="020B0503020102020204" pitchFamily="34" charset="0"/>
                <a:hlinkClick r:id="rId4"/>
              </a:rPr>
              <a:t>SVAG Guide: Electronic communications between victim and accused</a:t>
            </a:r>
            <a:endParaRPr lang="en-CA" dirty="0">
              <a:latin typeface="Franklin Gothic Book" panose="020B0503020102020204" pitchFamily="34" charset="0"/>
            </a:endParaRPr>
          </a:p>
          <a:p>
            <a:pPr lvl="1"/>
            <a:r>
              <a:rPr lang="en-CA" dirty="0">
                <a:latin typeface="Franklin Gothic Book" panose="020B0503020102020204" pitchFamily="34" charset="0"/>
              </a:rPr>
              <a:t>Third Party ‘records’: consider an </a:t>
            </a:r>
            <a:r>
              <a:rPr lang="en-CA" u="sng" dirty="0">
                <a:latin typeface="Franklin Gothic Book" panose="020B0503020102020204" pitchFamily="34" charset="0"/>
              </a:rPr>
              <a:t>ex</a:t>
            </a:r>
            <a:r>
              <a:rPr lang="en-US" u="sng" dirty="0">
                <a:latin typeface="Franklin Gothic Book" panose="020B0503020102020204" pitchFamily="34" charset="0"/>
                <a:hlinkClick r:id="rId5">
                  <a:extLst>
                    <a:ext uri="{A12FA001-AC4F-418D-AE19-62706E023703}">
                      <ahyp:hlinkClr xmlns:ahyp="http://schemas.microsoft.com/office/drawing/2018/hyperlinkcolor" val="tx"/>
                    </a:ext>
                  </a:extLst>
                </a:hlinkClick>
              </a:rPr>
              <a:t>press waiver</a:t>
            </a:r>
            <a:r>
              <a:rPr lang="en-US" u="sng" dirty="0">
                <a:latin typeface="Franklin Gothic Book" panose="020B0503020102020204" pitchFamily="34" charset="0"/>
              </a:rPr>
              <a:t> </a:t>
            </a:r>
            <a:r>
              <a:rPr lang="en-US" dirty="0">
                <a:latin typeface="Franklin Gothic Book" panose="020B0503020102020204" pitchFamily="34" charset="0"/>
              </a:rPr>
              <a:t>(s.278.2(2))</a:t>
            </a:r>
          </a:p>
          <a:p>
            <a:pPr lvl="2"/>
            <a:r>
              <a:rPr lang="en-US" dirty="0">
                <a:latin typeface="Franklin Gothic Book" panose="020B0503020102020204" pitchFamily="34" charset="0"/>
              </a:rPr>
              <a:t>Free</a:t>
            </a:r>
            <a:r>
              <a:rPr lang="en-US" u="sng" dirty="0">
                <a:latin typeface="Franklin Gothic Book" panose="020B0503020102020204" pitchFamily="34" charset="0"/>
                <a:hlinkClick r:id="rId6">
                  <a:extLst>
                    <a:ext uri="{A12FA001-AC4F-418D-AE19-62706E023703}">
                      <ahyp:hlinkClr xmlns:ahyp="http://schemas.microsoft.com/office/drawing/2018/hyperlinkcolor" val="tx"/>
                    </a:ext>
                  </a:extLst>
                </a:hlinkClick>
              </a:rPr>
              <a:t> </a:t>
            </a:r>
            <a:r>
              <a:rPr lang="en-US" dirty="0">
                <a:latin typeface="Franklin Gothic Book" panose="020B0503020102020204" pitchFamily="34" charset="0"/>
                <a:hlinkClick r:id="rId6">
                  <a:extLst>
                    <a:ext uri="{A12FA001-AC4F-418D-AE19-62706E023703}">
                      <ahyp:hlinkClr xmlns:ahyp="http://schemas.microsoft.com/office/drawing/2018/hyperlinkcolor" val="tx"/>
                    </a:ext>
                  </a:extLst>
                </a:hlinkClick>
              </a:rPr>
              <a:t>ILA</a:t>
            </a:r>
            <a:r>
              <a:rPr lang="en-US" u="sng" dirty="0">
                <a:latin typeface="Franklin Gothic Book" panose="020B0503020102020204" pitchFamily="34" charset="0"/>
                <a:hlinkClick r:id="rId6">
                  <a:extLst>
                    <a:ext uri="{A12FA001-AC4F-418D-AE19-62706E023703}">
                      <ahyp:hlinkClr xmlns:ahyp="http://schemas.microsoft.com/office/drawing/2018/hyperlinkcolor" val="tx"/>
                    </a:ext>
                  </a:extLst>
                </a:hlinkClick>
              </a:rPr>
              <a:t> </a:t>
            </a:r>
            <a:r>
              <a:rPr lang="en-US" dirty="0">
                <a:latin typeface="Franklin Gothic Book" panose="020B0503020102020204" pitchFamily="34" charset="0"/>
              </a:rPr>
              <a:t>for all adult victims in Ontario</a:t>
            </a:r>
          </a:p>
          <a:p>
            <a:pPr lvl="2"/>
            <a:r>
              <a:rPr lang="en-US" dirty="0">
                <a:latin typeface="Franklin Gothic Book" panose="020B0503020102020204" pitchFamily="34" charset="0"/>
              </a:rPr>
              <a:t>Cover letter to </a:t>
            </a:r>
            <a:r>
              <a:rPr lang="en-US" dirty="0" err="1">
                <a:latin typeface="Franklin Gothic Book" panose="020B0503020102020204" pitchFamily="34" charset="0"/>
              </a:rPr>
              <a:t>defence</a:t>
            </a:r>
            <a:r>
              <a:rPr lang="en-US" dirty="0">
                <a:latin typeface="Franklin Gothic Book" panose="020B0503020102020204" pitchFamily="34" charset="0"/>
              </a:rPr>
              <a:t> to notify them we have the records (s.278.2(3))</a:t>
            </a:r>
          </a:p>
          <a:p>
            <a:pPr lvl="2"/>
            <a:r>
              <a:rPr lang="en-US" dirty="0">
                <a:latin typeface="Franklin Gothic Book" panose="020B0503020102020204" pitchFamily="34" charset="0"/>
                <a:hlinkClick r:id="rId7"/>
              </a:rPr>
              <a:t>Primer Third Party Records</a:t>
            </a:r>
            <a:endParaRPr lang="en-CA" dirty="0">
              <a:latin typeface="Franklin Gothic Book" panose="020B0503020102020204" pitchFamily="34" charset="0"/>
            </a:endParaRPr>
          </a:p>
          <a:p>
            <a:pPr marL="457200" lvl="1" indent="0">
              <a:buNone/>
            </a:pPr>
            <a:endParaRPr lang="en-CA" dirty="0">
              <a:latin typeface="Franklin Gothic Book" panose="020B0503020102020204" pitchFamily="34" charset="0"/>
            </a:endParaRPr>
          </a:p>
          <a:p>
            <a:pPr lvl="1"/>
            <a:endParaRPr lang="en-CA" dirty="0">
              <a:latin typeface="Franklin Gothic Book" panose="020B0503020102020204" pitchFamily="34" charset="0"/>
            </a:endParaRPr>
          </a:p>
        </p:txBody>
      </p:sp>
      <p:pic>
        <p:nvPicPr>
          <p:cNvPr id="5" name="Picture 4">
            <a:extLst>
              <a:ext uri="{FF2B5EF4-FFF2-40B4-BE49-F238E27FC236}">
                <a16:creationId xmlns:a16="http://schemas.microsoft.com/office/drawing/2014/main" id="{7A6C110D-443A-4081-A8D7-B3E2E3FB86B4}"/>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r="-2" b="416"/>
          <a:stretch/>
        </p:blipFill>
        <p:spPr>
          <a:xfrm>
            <a:off x="8020571" y="2775951"/>
            <a:ext cx="3080048" cy="3067163"/>
          </a:xfrm>
          <a:prstGeom prst="roundRect">
            <a:avLst>
              <a:gd name="adj" fmla="val 1858"/>
            </a:avLst>
          </a:prstGeom>
          <a:effectLst>
            <a:outerShdw blurRad="50800" dist="50800" dir="5400000" algn="tl" rotWithShape="0">
              <a:srgbClr val="000000">
                <a:alpha val="43000"/>
              </a:srgbClr>
            </a:outerShdw>
          </a:effectLst>
        </p:spPr>
      </p:pic>
      <p:sp>
        <p:nvSpPr>
          <p:cNvPr id="7" name="TextBox 6">
            <a:extLst>
              <a:ext uri="{FF2B5EF4-FFF2-40B4-BE49-F238E27FC236}">
                <a16:creationId xmlns:a16="http://schemas.microsoft.com/office/drawing/2014/main" id="{C27AE275-A8F3-4F8F-8900-8C8BEEFCD52C}"/>
              </a:ext>
            </a:extLst>
          </p:cNvPr>
          <p:cNvSpPr txBox="1"/>
          <p:nvPr/>
        </p:nvSpPr>
        <p:spPr>
          <a:xfrm>
            <a:off x="8391223" y="5843114"/>
            <a:ext cx="2709396" cy="200055"/>
          </a:xfrm>
          <a:prstGeom prst="rect">
            <a:avLst/>
          </a:prstGeom>
          <a:solidFill>
            <a:srgbClr val="000000"/>
          </a:solidFill>
        </p:spPr>
        <p:txBody>
          <a:bodyPr wrap="none" rtlCol="0">
            <a:spAutoFit/>
          </a:bodyPr>
          <a:lstStyle/>
          <a:p>
            <a:pPr algn="r">
              <a:spcAft>
                <a:spcPts val="600"/>
              </a:spcAft>
            </a:pPr>
            <a:r>
              <a:rPr lang="en-CA" sz="700" dirty="0">
                <a:solidFill>
                  <a:srgbClr val="FFFFFF"/>
                </a:solidFill>
                <a:hlinkClick r:id="rId9" tooltip="http://www.pngall.com/magnifying-glass-png/download/37585">
                  <a:extLst>
                    <a:ext uri="{A12FA001-AC4F-418D-AE19-62706E023703}">
                      <ahyp:hlinkClr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10" tooltip="https://creativecommons.org/licenses/by-nc/3.0/">
                  <a:extLst>
                    <a:ext uri="{A12FA001-AC4F-418D-AE19-62706E023703}">
                      <ahyp:hlinkClr xmlns:ahyp="http://schemas.microsoft.com/office/drawing/2018/hyperlinkcolor" val="tx"/>
                    </a:ext>
                  </a:extLst>
                </a:hlinkClick>
              </a:rPr>
              <a:t>CC BY-NC</a:t>
            </a:r>
            <a:endParaRPr lang="en-CA" sz="700" dirty="0">
              <a:solidFill>
                <a:srgbClr val="FFFFFF"/>
              </a:solidFill>
            </a:endParaRPr>
          </a:p>
        </p:txBody>
      </p:sp>
    </p:spTree>
    <p:extLst>
      <p:ext uri="{BB962C8B-B14F-4D97-AF65-F5344CB8AC3E}">
        <p14:creationId xmlns:p14="http://schemas.microsoft.com/office/powerpoint/2010/main" val="18701912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TM02900722[[fn=Ion Boardroom]]</Template>
  <TotalTime>6965</TotalTime>
  <Words>6618</Words>
  <Application>Microsoft Office PowerPoint</Application>
  <PresentationFormat>Widescreen</PresentationFormat>
  <Paragraphs>506</Paragraphs>
  <Slides>28</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Century Gothic</vt:lpstr>
      <vt:lpstr>Franklin Gothic Book</vt:lpstr>
      <vt:lpstr>Wingdings</vt:lpstr>
      <vt:lpstr>Wingdings 3</vt:lpstr>
      <vt:lpstr>Ion Boardroom</vt:lpstr>
      <vt:lpstr>Section  276 &amp; 278.92 issues: Adducing evidence of other sexual activity and private records</vt:lpstr>
      <vt:lpstr>Overview </vt:lpstr>
      <vt:lpstr>Section 276 - OSA</vt:lpstr>
      <vt:lpstr>Section 278.92 – Accused in Possession of Records relating to the Complainant </vt:lpstr>
      <vt:lpstr>Section 278.92</vt:lpstr>
      <vt:lpstr>Section 276 and 278.92  Defence Applications</vt:lpstr>
      <vt:lpstr>Constitutional – YES!</vt:lpstr>
      <vt:lpstr>This is the first paragraph of JJ: Use it</vt:lpstr>
      <vt:lpstr>1. Identify the evidence</vt:lpstr>
      <vt:lpstr>2. Consider your position</vt:lpstr>
      <vt:lpstr>PowerPoint Presentation</vt:lpstr>
      <vt:lpstr>3. NAIL DOWN defence position</vt:lpstr>
      <vt:lpstr>4. Schedule the Application(s)</vt:lpstr>
      <vt:lpstr>Stage 1:  s.278.93 application</vt:lpstr>
      <vt:lpstr>Dismissing it at Stage 1 </vt:lpstr>
      <vt:lpstr>Stage 2:  s.278.94 hearing</vt:lpstr>
      <vt:lpstr>Responding to Last Minute / Mid-trial Applications</vt:lpstr>
      <vt:lpstr>Streamlining the Process</vt:lpstr>
      <vt:lpstr>Some Scenarios</vt:lpstr>
      <vt:lpstr>Scenario 1</vt:lpstr>
      <vt:lpstr>Scenario 2</vt:lpstr>
      <vt:lpstr>Scenario 3</vt:lpstr>
      <vt:lpstr>Scenario 3 cont’d….</vt:lpstr>
      <vt:lpstr>ADDITIONAL RESOURCES</vt:lpstr>
      <vt:lpstr>PowerPoint Presentation</vt:lpstr>
      <vt:lpstr>E-Library Resources</vt:lpstr>
      <vt:lpstr>CONTACT SVAG IF YOU NEED THEM</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 ASSAULT PROSECUTION CROWN TRAINING SESSION</dc:title>
  <dc:creator>Witkin, Jill (MAG)</dc:creator>
  <cp:lastModifiedBy>Rupert, Fara (MAG)</cp:lastModifiedBy>
  <cp:revision>59</cp:revision>
  <dcterms:created xsi:type="dcterms:W3CDTF">2021-10-19T20:44:12Z</dcterms:created>
  <dcterms:modified xsi:type="dcterms:W3CDTF">2022-11-09T21:04:53Z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4a106e-6316-442c-ad35-738afd673d2b_Enabled">
    <vt:lpwstr>true</vt:lpwstr>
  </property>
  <property fmtid="{D5CDD505-2E9C-101B-9397-08002B2CF9AE}" pid="3" name="MSIP_Label_034a106e-6316-442c-ad35-738afd673d2b_SetDate">
    <vt:lpwstr>2021-10-19T20:44:13Z</vt:lpwstr>
  </property>
  <property fmtid="{D5CDD505-2E9C-101B-9397-08002B2CF9AE}" pid="4" name="MSIP_Label_034a106e-6316-442c-ad35-738afd673d2b_Method">
    <vt:lpwstr>Standard</vt:lpwstr>
  </property>
  <property fmtid="{D5CDD505-2E9C-101B-9397-08002B2CF9AE}" pid="5" name="MSIP_Label_034a106e-6316-442c-ad35-738afd673d2b_Name">
    <vt:lpwstr>034a106e-6316-442c-ad35-738afd673d2b</vt:lpwstr>
  </property>
  <property fmtid="{D5CDD505-2E9C-101B-9397-08002B2CF9AE}" pid="6" name="MSIP_Label_034a106e-6316-442c-ad35-738afd673d2b_SiteId">
    <vt:lpwstr>cddc1229-ac2a-4b97-b78a-0e5cacb5865c</vt:lpwstr>
  </property>
  <property fmtid="{D5CDD505-2E9C-101B-9397-08002B2CF9AE}" pid="7" name="MSIP_Label_034a106e-6316-442c-ad35-738afd673d2b_ActionId">
    <vt:lpwstr>766494d5-7c2c-42b9-ab00-aaeb2611f0a9</vt:lpwstr>
  </property>
  <property fmtid="{D5CDD505-2E9C-101B-9397-08002B2CF9AE}" pid="8" name="MSIP_Label_034a106e-6316-442c-ad35-738afd673d2b_ContentBits">
    <vt:lpwstr>0</vt:lpwstr>
  </property>
</Properties>
</file>