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3" r:id="rId2"/>
    <p:sldId id="280" r:id="rId3"/>
    <p:sldId id="278" r:id="rId4"/>
    <p:sldId id="279" r:id="rId5"/>
    <p:sldId id="277" r:id="rId6"/>
    <p:sldId id="286" r:id="rId7"/>
    <p:sldId id="276" r:id="rId8"/>
    <p:sldId id="285" r:id="rId9"/>
    <p:sldId id="275" r:id="rId10"/>
    <p:sldId id="288" r:id="rId11"/>
    <p:sldId id="283" r:id="rId12"/>
    <p:sldId id="281" r:id="rId13"/>
    <p:sldId id="284" r:id="rId14"/>
    <p:sldId id="287" r:id="rId15"/>
    <p:sldId id="282" r:id="rId16"/>
    <p:sldId id="289" r:id="rId17"/>
    <p:sldId id="257" r:id="rId18"/>
    <p:sldId id="266" r:id="rId19"/>
    <p:sldId id="263" r:id="rId20"/>
    <p:sldId id="264" r:id="rId21"/>
    <p:sldId id="265" r:id="rId22"/>
    <p:sldId id="258" r:id="rId23"/>
    <p:sldId id="260" r:id="rId24"/>
    <p:sldId id="261" r:id="rId25"/>
    <p:sldId id="262" r:id="rId26"/>
    <p:sldId id="267" r:id="rId27"/>
    <p:sldId id="259" r:id="rId28"/>
    <p:sldId id="268" r:id="rId29"/>
    <p:sldId id="269" r:id="rId30"/>
    <p:sldId id="270" r:id="rId31"/>
    <p:sldId id="271" r:id="rId32"/>
    <p:sldId id="274" r:id="rId33"/>
    <p:sldId id="272" r:id="rId34"/>
    <p:sldId id="29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9113B-24D4-48F3-BAFA-BCA8E3DB0993}" v="31" dt="2023-02-22T20:36:14.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9980" autoAdjust="0"/>
  </p:normalViewPr>
  <p:slideViewPr>
    <p:cSldViewPr snapToGrid="0">
      <p:cViewPr varScale="1">
        <p:scale>
          <a:sx n="61" d="100"/>
          <a:sy n="61" d="100"/>
        </p:scale>
        <p:origin x="10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0F4BDA1B-9B44-44D3-AD0D-B89996F0270D}"/>
    <pc:docChg chg="modSld">
      <pc:chgData name="Tansey, Louise (MAG)" userId="388ce529-93ec-454c-9a47-d666ba1749de" providerId="ADAL" clId="{0F4BDA1B-9B44-44D3-AD0D-B89996F0270D}" dt="2023-02-23T20:07:11.654" v="1" actId="20577"/>
      <pc:docMkLst>
        <pc:docMk/>
      </pc:docMkLst>
      <pc:sldChg chg="modSp mod modNotesTx">
        <pc:chgData name="Tansey, Louise (MAG)" userId="388ce529-93ec-454c-9a47-d666ba1749de" providerId="ADAL" clId="{0F4BDA1B-9B44-44D3-AD0D-B89996F0270D}" dt="2023-02-23T20:07:11.654" v="1" actId="20577"/>
        <pc:sldMkLst>
          <pc:docMk/>
          <pc:sldMk cId="3072932361" sldId="282"/>
        </pc:sldMkLst>
        <pc:spChg chg="mod">
          <ac:chgData name="Tansey, Louise (MAG)" userId="388ce529-93ec-454c-9a47-d666ba1749de" providerId="ADAL" clId="{0F4BDA1B-9B44-44D3-AD0D-B89996F0270D}" dt="2023-02-23T20:07:02.925" v="0" actId="20577"/>
          <ac:spMkLst>
            <pc:docMk/>
            <pc:sldMk cId="3072932361" sldId="282"/>
            <ac:spMk id="3" creationId="{6944F19F-B749-4410-BDBE-8A7177DE33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3BF46E-15B4-431F-8DF7-417C0383F127}" type="datetimeFigureOut">
              <a:rPr lang="en-CA" smtClean="0"/>
              <a:t>02/23/2023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8CCD51-EF0C-41F4-B2E2-E80F236F20B3}" type="slidenum">
              <a:rPr lang="en-CA" smtClean="0"/>
              <a:t>‹#›</a:t>
            </a:fld>
            <a:endParaRPr lang="en-CA"/>
          </a:p>
        </p:txBody>
      </p:sp>
    </p:spTree>
    <p:extLst>
      <p:ext uri="{BB962C8B-B14F-4D97-AF65-F5344CB8AC3E}">
        <p14:creationId xmlns:p14="http://schemas.microsoft.com/office/powerpoint/2010/main" val="304641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bc.ca/news/canada/toronto/story/2011/09/29/toronto-shania-twain-stalker.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anlii.ca/t/2dfk5#par1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advance.lexis.com/api/permalink/07564dd9-4c00-4540-805c-85258922cca3/?context=150520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tra.elibrary.mag.jus.gov.on.ca/Library/ViewPaper.aspx?ID=1576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advance.lexis.com/api/permalink/7acbd9a3-2cf4-4546-954e-4486c1fbae6c/?context=150520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anlii.ca/t/1f9qj#par2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dvance.lexis.com/api/permalink/f93cb360-7b35-4f4d-ac98-6fa304b0b03a/?context=150520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a bad vibe</a:t>
            </a:r>
          </a:p>
        </p:txBody>
      </p:sp>
      <p:sp>
        <p:nvSpPr>
          <p:cNvPr id="4" name="Slide Number Placeholder 3"/>
          <p:cNvSpPr>
            <a:spLocks noGrp="1"/>
          </p:cNvSpPr>
          <p:nvPr>
            <p:ph type="sldNum" sz="quarter" idx="5"/>
          </p:nvPr>
        </p:nvSpPr>
        <p:spPr/>
        <p:txBody>
          <a:bodyPr/>
          <a:lstStyle/>
          <a:p>
            <a:fld id="{518CCD51-EF0C-41F4-B2E2-E80F236F20B3}" type="slidenum">
              <a:rPr lang="en-CA" smtClean="0"/>
              <a:t>1</a:t>
            </a:fld>
            <a:endParaRPr lang="en-CA"/>
          </a:p>
        </p:txBody>
      </p:sp>
    </p:spTree>
    <p:extLst>
      <p:ext uri="{BB962C8B-B14F-4D97-AF65-F5344CB8AC3E}">
        <p14:creationId xmlns:p14="http://schemas.microsoft.com/office/powerpoint/2010/main" val="396452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0" i="0" dirty="0">
                <a:solidFill>
                  <a:srgbClr val="000000"/>
                </a:solidFill>
                <a:effectLst/>
                <a:latin typeface="Segoe UI_"/>
              </a:rPr>
              <a:t>E.g. 2 -messages are about their relationship, the Acc's feelings, how he apparently doesn't have feelings for V anymore, talks about V's father and V's sister and V's new boyfriend - all quite manipulative in nature</a:t>
            </a:r>
          </a:p>
          <a:p>
            <a:pPr defTabSz="931774">
              <a:defRPr/>
            </a:pPr>
            <a:br>
              <a:rPr lang="en-CA" i="0" dirty="0"/>
            </a:br>
            <a:r>
              <a:rPr lang="en-CA" b="0" i="0" dirty="0">
                <a:solidFill>
                  <a:srgbClr val="000000"/>
                </a:solidFill>
                <a:effectLst/>
                <a:latin typeface="Segoe UI_"/>
              </a:rPr>
              <a:t>-Acc also states "Peace bond is still in effect so you can rat me out now if you feel like it." - turns out she took his advice</a:t>
            </a:r>
          </a:p>
          <a:p>
            <a:pPr defTabSz="931774">
              <a:defRPr/>
            </a:pPr>
            <a:endParaRPr lang="en-CA" b="0" i="0" dirty="0">
              <a:solidFill>
                <a:srgbClr val="000000"/>
              </a:solidFill>
              <a:effectLst/>
              <a:latin typeface="Segoe UI_"/>
            </a:endParaRPr>
          </a:p>
          <a:p>
            <a:pPr defTabSz="931774">
              <a:defRPr/>
            </a:pPr>
            <a:r>
              <a:rPr lang="en-CA" b="0" i="0" dirty="0">
                <a:solidFill>
                  <a:srgbClr val="000000"/>
                </a:solidFill>
                <a:effectLst/>
                <a:latin typeface="Segoe UI_"/>
              </a:rPr>
              <a:t>Q: What should be charged?</a:t>
            </a:r>
          </a:p>
          <a:p>
            <a:pPr defTabSz="931774">
              <a:defRPr/>
            </a:pPr>
            <a:r>
              <a:rPr lang="en-CA" b="0" i="0" dirty="0">
                <a:solidFill>
                  <a:srgbClr val="000000"/>
                </a:solidFill>
                <a:effectLst/>
                <a:latin typeface="Segoe UI_"/>
              </a:rPr>
              <a:t>A: Criminal harassment – repeated communication. Breach of 810.</a:t>
            </a:r>
          </a:p>
          <a:p>
            <a:pPr defTabSz="931774">
              <a:defRPr/>
            </a:pPr>
            <a:endParaRPr lang="en-CA" b="0" i="0" dirty="0">
              <a:solidFill>
                <a:srgbClr val="000000"/>
              </a:solidFill>
              <a:effectLst/>
              <a:latin typeface="Segoe UI_"/>
            </a:endParaRPr>
          </a:p>
          <a:p>
            <a:pPr defTabSz="931774">
              <a:defRPr/>
            </a:pPr>
            <a:r>
              <a:rPr lang="en-CA" b="0" i="0" dirty="0">
                <a:solidFill>
                  <a:srgbClr val="000000"/>
                </a:solidFill>
                <a:effectLst/>
                <a:latin typeface="Segoe UI_"/>
              </a:rPr>
              <a:t>Q: What was charged?</a:t>
            </a:r>
          </a:p>
          <a:p>
            <a:pPr defTabSz="931774">
              <a:defRPr/>
            </a:pPr>
            <a:r>
              <a:rPr lang="en-CA" b="0" i="0" dirty="0">
                <a:solidFill>
                  <a:srgbClr val="000000"/>
                </a:solidFill>
                <a:effectLst/>
                <a:latin typeface="Segoe UI_"/>
              </a:rPr>
              <a:t>A: Breach of 810 only.</a:t>
            </a:r>
          </a:p>
          <a:p>
            <a:pPr defTabSz="931774">
              <a:defRPr/>
            </a:pPr>
            <a:endParaRPr lang="en-CA" b="0" i="0" dirty="0">
              <a:solidFill>
                <a:srgbClr val="000000"/>
              </a:solidFill>
              <a:effectLst/>
              <a:latin typeface="Segoe UI_"/>
            </a:endParaRPr>
          </a:p>
          <a:p>
            <a:pPr defTabSz="931774">
              <a:defRPr/>
            </a:pPr>
            <a:r>
              <a:rPr lang="en-CA" b="0" i="0" dirty="0">
                <a:solidFill>
                  <a:srgbClr val="000000"/>
                </a:solidFill>
                <a:effectLst/>
                <a:latin typeface="Segoe UI_"/>
              </a:rPr>
              <a:t>- High emotional needs V is a red herring. It’s a REASONABLE PERSON standard – not particularly excitable. Recall earlier slide - </a:t>
            </a:r>
            <a:r>
              <a:rPr lang="en-CA" dirty="0">
                <a:cs typeface="Segoe UI" panose="020B0502040204020203" pitchFamily="34" charset="0"/>
              </a:rPr>
              <a:t>reasonable person is normal temperament, fortitude and level of self control. Not exceptionally excitable or easily intimidated or scared. Aware of previous history.</a:t>
            </a:r>
            <a:endParaRPr lang="en-CA" dirty="0"/>
          </a:p>
          <a:p>
            <a:pPr defTabSz="931774">
              <a:defRPr/>
            </a:pPr>
            <a:endParaRPr lang="en-CA" i="0" dirty="0"/>
          </a:p>
          <a:p>
            <a:endParaRPr lang="en-CA" i="0" dirty="0"/>
          </a:p>
        </p:txBody>
      </p:sp>
      <p:sp>
        <p:nvSpPr>
          <p:cNvPr id="4" name="Slide Number Placeholder 3"/>
          <p:cNvSpPr>
            <a:spLocks noGrp="1"/>
          </p:cNvSpPr>
          <p:nvPr>
            <p:ph type="sldNum" sz="quarter" idx="5"/>
          </p:nvPr>
        </p:nvSpPr>
        <p:spPr/>
        <p:txBody>
          <a:bodyPr/>
          <a:lstStyle/>
          <a:p>
            <a:fld id="{518CCD51-EF0C-41F4-B2E2-E80F236F20B3}" type="slidenum">
              <a:rPr lang="en-CA" smtClean="0"/>
              <a:t>10</a:t>
            </a:fld>
            <a:endParaRPr lang="en-CA"/>
          </a:p>
        </p:txBody>
      </p:sp>
    </p:spTree>
    <p:extLst>
      <p:ext uri="{BB962C8B-B14F-4D97-AF65-F5344CB8AC3E}">
        <p14:creationId xmlns:p14="http://schemas.microsoft.com/office/powerpoint/2010/main" val="378623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Applied in the next slide</a:t>
            </a:r>
          </a:p>
        </p:txBody>
      </p:sp>
      <p:sp>
        <p:nvSpPr>
          <p:cNvPr id="4" name="Slide Number Placeholder 3"/>
          <p:cNvSpPr>
            <a:spLocks noGrp="1"/>
          </p:cNvSpPr>
          <p:nvPr>
            <p:ph type="sldNum" sz="quarter" idx="5"/>
          </p:nvPr>
        </p:nvSpPr>
        <p:spPr/>
        <p:txBody>
          <a:bodyPr/>
          <a:lstStyle/>
          <a:p>
            <a:fld id="{518CCD51-EF0C-41F4-B2E2-E80F236F20B3}" type="slidenum">
              <a:rPr lang="en-CA" smtClean="0"/>
              <a:t>11</a:t>
            </a:fld>
            <a:endParaRPr lang="en-CA"/>
          </a:p>
        </p:txBody>
      </p:sp>
    </p:spTree>
    <p:extLst>
      <p:ext uri="{BB962C8B-B14F-4D97-AF65-F5344CB8AC3E}">
        <p14:creationId xmlns:p14="http://schemas.microsoft.com/office/powerpoint/2010/main" val="257619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000000"/>
                </a:solidFill>
                <a:effectLst/>
                <a:latin typeface="Segoe UI_"/>
              </a:rPr>
              <a:t>Should you consider asking police to lay criminal harassment</a:t>
            </a:r>
          </a:p>
          <a:p>
            <a:endParaRPr lang="en-CA" b="0" i="0" dirty="0">
              <a:solidFill>
                <a:srgbClr val="000000"/>
              </a:solidFill>
              <a:effectLst/>
              <a:latin typeface="Segoe UI_"/>
            </a:endParaRPr>
          </a:p>
          <a:p>
            <a:r>
              <a:rPr lang="en-CA" b="0" i="0" dirty="0">
                <a:solidFill>
                  <a:srgbClr val="000000"/>
                </a:solidFill>
                <a:effectLst/>
                <a:latin typeface="Segoe UI_"/>
              </a:rPr>
              <a:t>E.g. 1 – no. Fast resolution. Consider entry into MHC for basic assessment and to get connected to services.</a:t>
            </a:r>
          </a:p>
          <a:p>
            <a:endParaRPr lang="en-CA" b="0" i="0" dirty="0">
              <a:solidFill>
                <a:srgbClr val="000000"/>
              </a:solidFill>
              <a:effectLst/>
              <a:latin typeface="Segoe UI_"/>
            </a:endParaRPr>
          </a:p>
        </p:txBody>
      </p:sp>
      <p:sp>
        <p:nvSpPr>
          <p:cNvPr id="4" name="Slide Number Placeholder 3"/>
          <p:cNvSpPr>
            <a:spLocks noGrp="1"/>
          </p:cNvSpPr>
          <p:nvPr>
            <p:ph type="sldNum" sz="quarter" idx="5"/>
          </p:nvPr>
        </p:nvSpPr>
        <p:spPr/>
        <p:txBody>
          <a:bodyPr/>
          <a:lstStyle/>
          <a:p>
            <a:fld id="{518CCD51-EF0C-41F4-B2E2-E80F236F20B3}" type="slidenum">
              <a:rPr lang="en-CA" smtClean="0"/>
              <a:t>12</a:t>
            </a:fld>
            <a:endParaRPr lang="en-CA"/>
          </a:p>
        </p:txBody>
      </p:sp>
    </p:spTree>
    <p:extLst>
      <p:ext uri="{BB962C8B-B14F-4D97-AF65-F5344CB8AC3E}">
        <p14:creationId xmlns:p14="http://schemas.microsoft.com/office/powerpoint/2010/main" val="663124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Simplified procedural history</a:t>
            </a:r>
          </a:p>
        </p:txBody>
      </p:sp>
      <p:sp>
        <p:nvSpPr>
          <p:cNvPr id="4" name="Slide Number Placeholder 3"/>
          <p:cNvSpPr>
            <a:spLocks noGrp="1"/>
          </p:cNvSpPr>
          <p:nvPr>
            <p:ph type="sldNum" sz="quarter" idx="5"/>
          </p:nvPr>
        </p:nvSpPr>
        <p:spPr/>
        <p:txBody>
          <a:bodyPr/>
          <a:lstStyle/>
          <a:p>
            <a:fld id="{518CCD51-EF0C-41F4-B2E2-E80F236F20B3}" type="slidenum">
              <a:rPr lang="en-CA" smtClean="0"/>
              <a:t>13</a:t>
            </a:fld>
            <a:endParaRPr lang="en-CA"/>
          </a:p>
        </p:txBody>
      </p:sp>
    </p:spTree>
    <p:extLst>
      <p:ext uri="{BB962C8B-B14F-4D97-AF65-F5344CB8AC3E}">
        <p14:creationId xmlns:p14="http://schemas.microsoft.com/office/powerpoint/2010/main" val="344264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14</a:t>
            </a:fld>
            <a:endParaRPr lang="en-CA"/>
          </a:p>
        </p:txBody>
      </p:sp>
    </p:spTree>
    <p:extLst>
      <p:ext uri="{BB962C8B-B14F-4D97-AF65-F5344CB8AC3E}">
        <p14:creationId xmlns:p14="http://schemas.microsoft.com/office/powerpoint/2010/main" val="1574726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a:t>
            </a:r>
            <a:r>
              <a:rPr lang="en-CA" dirty="0"/>
              <a:t>is presumptively admissible evidence.</a:t>
            </a:r>
          </a:p>
          <a:p>
            <a:endParaRPr lang="en-CA" dirty="0"/>
          </a:p>
          <a:p>
            <a:pPr>
              <a:spcAft>
                <a:spcPts val="2446"/>
              </a:spcAft>
            </a:pPr>
            <a:r>
              <a:rPr lang="en-CA" i="1" dirty="0">
                <a:latin typeface="Times New Roman" panose="02020603050405020304" pitchFamily="18" charset="0"/>
                <a:ea typeface="Times New Roman" panose="02020603050405020304" pitchFamily="18" charset="0"/>
              </a:rPr>
              <a:t>R v DD</a:t>
            </a:r>
            <a:r>
              <a:rPr lang="en-CA" dirty="0">
                <a:latin typeface="Times New Roman" panose="02020603050405020304" pitchFamily="18" charset="0"/>
                <a:ea typeface="Times New Roman" panose="02020603050405020304" pitchFamily="18" charset="0"/>
              </a:rPr>
              <a:t>, a decision from the Ontario Court of Appeal, sets out the applicability and analysis of pre-charge conduct, as it relates to criminal harassment charges. </a:t>
            </a:r>
          </a:p>
          <a:p>
            <a:pPr>
              <a:spcAft>
                <a:spcPts val="2446"/>
              </a:spcAft>
            </a:pPr>
            <a:endParaRPr lang="en-CA" dirty="0">
              <a:latin typeface="Times New Roman" panose="02020603050405020304" pitchFamily="18" charset="0"/>
              <a:ea typeface="Times New Roman" panose="02020603050405020304" pitchFamily="18" charset="0"/>
            </a:endParaRPr>
          </a:p>
          <a:p>
            <a:pPr>
              <a:spcAft>
                <a:spcPts val="2446"/>
              </a:spcAft>
            </a:pPr>
            <a:r>
              <a:rPr lang="en-CA" dirty="0">
                <a:latin typeface="Times New Roman" panose="02020603050405020304" pitchFamily="18" charset="0"/>
                <a:ea typeface="Times New Roman" panose="02020603050405020304" pitchFamily="18" charset="0"/>
              </a:rPr>
              <a:t>In that case, the Ontario Court of Appeal outlined the legal framework for the analysis of whether pre-charge conduct would be admissible in cases of criminal harassment. It succinctly summarizes the </a:t>
            </a:r>
            <a:r>
              <a:rPr lang="en-CA" i="1" dirty="0" err="1">
                <a:latin typeface="Times New Roman" panose="02020603050405020304" pitchFamily="18" charset="0"/>
                <a:ea typeface="Times New Roman" panose="02020603050405020304" pitchFamily="18" charset="0"/>
              </a:rPr>
              <a:t>Krushel</a:t>
            </a:r>
            <a:r>
              <a:rPr lang="en-CA" dirty="0">
                <a:latin typeface="Times New Roman" panose="02020603050405020304" pitchFamily="18" charset="0"/>
                <a:ea typeface="Times New Roman" panose="02020603050405020304" pitchFamily="18" charset="0"/>
              </a:rPr>
              <a:t>, </a:t>
            </a:r>
            <a:r>
              <a:rPr lang="en-CA" i="1" dirty="0" err="1">
                <a:latin typeface="Times New Roman" panose="02020603050405020304" pitchFamily="18" charset="0"/>
                <a:ea typeface="Times New Roman" panose="02020603050405020304" pitchFamily="18" charset="0"/>
              </a:rPr>
              <a:t>Kosikar</a:t>
            </a:r>
            <a:r>
              <a:rPr lang="en-CA" dirty="0">
                <a:latin typeface="Times New Roman" panose="02020603050405020304" pitchFamily="18" charset="0"/>
                <a:ea typeface="Times New Roman" panose="02020603050405020304" pitchFamily="18" charset="0"/>
              </a:rPr>
              <a:t>, and </a:t>
            </a:r>
            <a:r>
              <a:rPr lang="en-CA" i="1" dirty="0" err="1">
                <a:latin typeface="Times New Roman" panose="02020603050405020304" pitchFamily="18" charset="0"/>
                <a:ea typeface="Times New Roman" panose="02020603050405020304" pitchFamily="18" charset="0"/>
              </a:rPr>
              <a:t>Ryback</a:t>
            </a:r>
            <a:r>
              <a:rPr lang="en-CA" dirty="0">
                <a:latin typeface="Times New Roman" panose="02020603050405020304" pitchFamily="18" charset="0"/>
                <a:ea typeface="Times New Roman" panose="02020603050405020304" pitchFamily="18" charset="0"/>
              </a:rPr>
              <a:t> caselaw.</a:t>
            </a:r>
          </a:p>
          <a:p>
            <a:pPr>
              <a:spcAft>
                <a:spcPts val="2446"/>
              </a:spcAft>
            </a:pPr>
            <a:endParaRPr lang="en-CA" dirty="0">
              <a:latin typeface="Times New Roman" panose="02020603050405020304" pitchFamily="18" charset="0"/>
              <a:ea typeface="Times New Roman" panose="02020603050405020304" pitchFamily="18" charset="0"/>
            </a:endParaRPr>
          </a:p>
          <a:p>
            <a:pPr>
              <a:spcAft>
                <a:spcPts val="2446"/>
              </a:spcAft>
            </a:pPr>
            <a:r>
              <a:rPr lang="en-CA" dirty="0">
                <a:latin typeface="Times New Roman" panose="02020603050405020304" pitchFamily="18" charset="0"/>
                <a:ea typeface="Times New Roman" panose="02020603050405020304" pitchFamily="18" charset="0"/>
              </a:rPr>
              <a:t>The Court concludes that the trial court had incorrectly emphasized the prejudicial effect of the evidence, where the evidence was introduced for the purpose of:</a:t>
            </a:r>
          </a:p>
          <a:p>
            <a:pPr marL="757066" lvl="1" indent="-291179" algn="just">
              <a:spcBef>
                <a:spcPts val="1019"/>
              </a:spcBef>
              <a:spcAft>
                <a:spcPts val="2446"/>
              </a:spcAft>
              <a:buFont typeface="+mj-lt"/>
              <a:buAutoNum type="alphaLcPeriod"/>
            </a:pPr>
            <a:r>
              <a:rPr lang="en-US" dirty="0">
                <a:solidFill>
                  <a:srgbClr val="000000"/>
                </a:solidFill>
                <a:latin typeface="Times New Roman" panose="02020603050405020304" pitchFamily="18" charset="0"/>
                <a:ea typeface="Times New Roman" panose="02020603050405020304" pitchFamily="18" charset="0"/>
              </a:rPr>
              <a:t>whether the conduct of the respondent on October 15, 2002 caused the complainant to fear for her safety;</a:t>
            </a:r>
            <a:endParaRPr lang="en-CA" dirty="0">
              <a:latin typeface="Times New Roman" panose="02020603050405020304" pitchFamily="18" charset="0"/>
              <a:ea typeface="Times New Roman" panose="02020603050405020304" pitchFamily="18" charset="0"/>
            </a:endParaRPr>
          </a:p>
          <a:p>
            <a:pPr marL="757066" lvl="1" indent="-291179" algn="just">
              <a:spcBef>
                <a:spcPts val="1019"/>
              </a:spcBef>
              <a:spcAft>
                <a:spcPts val="2446"/>
              </a:spcAft>
              <a:buFont typeface="+mj-lt"/>
              <a:buAutoNum type="alphaLcPeriod"/>
            </a:pPr>
            <a:r>
              <a:rPr lang="en-US" dirty="0">
                <a:solidFill>
                  <a:srgbClr val="000000"/>
                </a:solidFill>
                <a:latin typeface="Times New Roman" panose="02020603050405020304" pitchFamily="18" charset="0"/>
                <a:ea typeface="Times New Roman" panose="02020603050405020304" pitchFamily="18" charset="0"/>
              </a:rPr>
              <a:t>whether the respondent was aware or reckless as to the fear his conduct may have caused;</a:t>
            </a:r>
            <a:endParaRPr lang="en-CA" dirty="0">
              <a:latin typeface="Times New Roman" panose="02020603050405020304" pitchFamily="18" charset="0"/>
              <a:ea typeface="Times New Roman" panose="02020603050405020304" pitchFamily="18" charset="0"/>
            </a:endParaRPr>
          </a:p>
          <a:p>
            <a:pPr marL="757066" lvl="1" indent="-291179" algn="just">
              <a:spcBef>
                <a:spcPts val="1019"/>
              </a:spcBef>
              <a:spcAft>
                <a:spcPts val="2446"/>
              </a:spcAft>
              <a:buFont typeface="+mj-lt"/>
              <a:buAutoNum type="alphaLcPeriod"/>
            </a:pPr>
            <a:r>
              <a:rPr lang="en-US" dirty="0">
                <a:solidFill>
                  <a:srgbClr val="000000"/>
                </a:solidFill>
                <a:latin typeface="Times New Roman" panose="02020603050405020304" pitchFamily="18" charset="0"/>
                <a:ea typeface="Times New Roman" panose="02020603050405020304" pitchFamily="18" charset="0"/>
              </a:rPr>
              <a:t>whether the complainant’s fear was objectively justified.</a:t>
            </a:r>
            <a:endParaRPr lang="en-CA" dirty="0">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518CCD51-EF0C-41F4-B2E2-E80F236F20B3}" type="slidenum">
              <a:rPr lang="en-CA" smtClean="0"/>
              <a:t>15</a:t>
            </a:fld>
            <a:endParaRPr lang="en-CA"/>
          </a:p>
        </p:txBody>
      </p:sp>
    </p:spTree>
    <p:extLst>
      <p:ext uri="{BB962C8B-B14F-4D97-AF65-F5344CB8AC3E}">
        <p14:creationId xmlns:p14="http://schemas.microsoft.com/office/powerpoint/2010/main" val="871761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222222"/>
                </a:solidFill>
                <a:effectLst/>
                <a:latin typeface="Open Sans" panose="020B0606030504020204" pitchFamily="34" charset="0"/>
              </a:rPr>
              <a:t>Palumbo </a:t>
            </a:r>
            <a:r>
              <a:rPr lang="en-CA" b="0" i="0" u="none" strike="noStrike" dirty="0">
                <a:solidFill>
                  <a:srgbClr val="0550C8"/>
                </a:solidFill>
                <a:effectLst/>
                <a:latin typeface="Open Sans" panose="020B0606030504020204" pitchFamily="34" charset="0"/>
                <a:hlinkClick r:id="rId3"/>
              </a:rPr>
              <a:t>admitted his guilt</a:t>
            </a:r>
            <a:r>
              <a:rPr lang="en-CA" b="0" i="0" dirty="0">
                <a:solidFill>
                  <a:srgbClr val="222222"/>
                </a:solidFill>
                <a:effectLst/>
                <a:latin typeface="Open Sans" panose="020B0606030504020204" pitchFamily="34" charset="0"/>
              </a:rPr>
              <a:t> during an outburst in court on the first day of his trial.  As Twain testified via video link that day, he rose from the prisoner's box and shouted her real name.</a:t>
            </a:r>
          </a:p>
          <a:p>
            <a:pPr algn="l"/>
            <a:endParaRPr lang="en-CA" b="0" i="0" dirty="0">
              <a:solidFill>
                <a:srgbClr val="222222"/>
              </a:solidFill>
              <a:effectLst/>
              <a:latin typeface="Open Sans" panose="020B0606030504020204" pitchFamily="34" charset="0"/>
            </a:endParaRPr>
          </a:p>
          <a:p>
            <a:pPr algn="l"/>
            <a:r>
              <a:rPr lang="en-CA" b="0" i="0" dirty="0">
                <a:solidFill>
                  <a:srgbClr val="222222"/>
                </a:solidFill>
                <a:effectLst/>
                <a:latin typeface="Open Sans" panose="020B0606030504020204" pitchFamily="34" charset="0"/>
              </a:rPr>
              <a:t>"Eileen, you can trust me. I'm going to plead guilty," he blurted out.</a:t>
            </a:r>
          </a:p>
          <a:p>
            <a:pPr algn="l"/>
            <a:r>
              <a:rPr lang="en-CA" b="0" i="0" dirty="0">
                <a:solidFill>
                  <a:srgbClr val="222222"/>
                </a:solidFill>
                <a:effectLst/>
                <a:latin typeface="Open Sans" panose="020B0606030504020204" pitchFamily="34" charset="0"/>
              </a:rPr>
              <a:t>https://www.cbc.ca/news/canada/toronto/shania-twain-stalker-s-competency-doubted-again-1.1028701 </a:t>
            </a:r>
          </a:p>
          <a:p>
            <a:endParaRPr lang="en-CA" dirty="0"/>
          </a:p>
        </p:txBody>
      </p:sp>
      <p:sp>
        <p:nvSpPr>
          <p:cNvPr id="4" name="Slide Number Placeholder 3"/>
          <p:cNvSpPr>
            <a:spLocks noGrp="1"/>
          </p:cNvSpPr>
          <p:nvPr>
            <p:ph type="sldNum" sz="quarter" idx="5"/>
          </p:nvPr>
        </p:nvSpPr>
        <p:spPr/>
        <p:txBody>
          <a:bodyPr/>
          <a:lstStyle/>
          <a:p>
            <a:fld id="{518CCD51-EF0C-41F4-B2E2-E80F236F20B3}" type="slidenum">
              <a:rPr lang="en-CA" smtClean="0"/>
              <a:t>16</a:t>
            </a:fld>
            <a:endParaRPr lang="en-CA"/>
          </a:p>
        </p:txBody>
      </p:sp>
    </p:spTree>
    <p:extLst>
      <p:ext uri="{BB962C8B-B14F-4D97-AF65-F5344CB8AC3E}">
        <p14:creationId xmlns:p14="http://schemas.microsoft.com/office/powerpoint/2010/main" val="66631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17</a:t>
            </a:fld>
            <a:endParaRPr lang="en-CA"/>
          </a:p>
        </p:txBody>
      </p:sp>
    </p:spTree>
    <p:extLst>
      <p:ext uri="{BB962C8B-B14F-4D97-AF65-F5344CB8AC3E}">
        <p14:creationId xmlns:p14="http://schemas.microsoft.com/office/powerpoint/2010/main" val="1025677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18</a:t>
            </a:fld>
            <a:endParaRPr lang="en-CA"/>
          </a:p>
        </p:txBody>
      </p:sp>
    </p:spTree>
    <p:extLst>
      <p:ext uri="{BB962C8B-B14F-4D97-AF65-F5344CB8AC3E}">
        <p14:creationId xmlns:p14="http://schemas.microsoft.com/office/powerpoint/2010/main" val="884943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19</a:t>
            </a:fld>
            <a:endParaRPr lang="en-CA"/>
          </a:p>
        </p:txBody>
      </p:sp>
    </p:spTree>
    <p:extLst>
      <p:ext uri="{BB962C8B-B14F-4D97-AF65-F5344CB8AC3E}">
        <p14:creationId xmlns:p14="http://schemas.microsoft.com/office/powerpoint/2010/main" val="194368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latin typeface="Arial" panose="020B0604020202020204" pitchFamily="34" charset="0"/>
                <a:ea typeface="Arial" panose="020B0604020202020204" pitchFamily="34" charset="0"/>
                <a:cs typeface="Times New Roman" panose="02020603050405020304" pitchFamily="18" charset="0"/>
              </a:rPr>
              <a:t>More prevalent – not MAG numbers, personal experience</a:t>
            </a:r>
          </a:p>
          <a:p>
            <a:pPr defTabSz="931774">
              <a:defRPr/>
            </a:pPr>
            <a:r>
              <a:rPr lang="en-CA" dirty="0">
                <a:latin typeface="Arial" panose="020B0604020202020204" pitchFamily="34" charset="0"/>
                <a:ea typeface="Arial" panose="020B0604020202020204" pitchFamily="34" charset="0"/>
                <a:cs typeface="Times New Roman" panose="02020603050405020304" pitchFamily="18" charset="0"/>
              </a:rPr>
              <a:t>Tricky to case manage – many moving parts. Regularly breaches. Not insignificant amount of self-reps. Scope issues. </a:t>
            </a:r>
          </a:p>
          <a:p>
            <a:pPr defTabSz="931774">
              <a:defRPr/>
            </a:pPr>
            <a:r>
              <a:rPr lang="en-CA" dirty="0">
                <a:latin typeface="Arial" panose="020B0604020202020204" pitchFamily="34" charset="0"/>
                <a:ea typeface="Arial" panose="020B0604020202020204" pitchFamily="34" charset="0"/>
                <a:cs typeface="Times New Roman" panose="02020603050405020304" pitchFamily="18" charset="0"/>
              </a:rPr>
              <a:t>High stakes – at various points in the process</a:t>
            </a:r>
          </a:p>
          <a:p>
            <a:pPr defTabSz="931774">
              <a:defRPr/>
            </a:pPr>
            <a:endParaRPr lang="en-CA" dirty="0">
              <a:latin typeface="Arial" panose="020B0604020202020204" pitchFamily="34" charset="0"/>
              <a:ea typeface="Arial" panose="020B0604020202020204" pitchFamily="34" charset="0"/>
              <a:cs typeface="Times New Roman" panose="02020603050405020304" pitchFamily="18" charset="0"/>
            </a:endParaRPr>
          </a:p>
          <a:p>
            <a:pPr defTabSz="931774">
              <a:defRPr/>
            </a:pPr>
            <a:r>
              <a:rPr lang="en-CA" dirty="0">
                <a:latin typeface="Arial" panose="020B0604020202020204" pitchFamily="34" charset="0"/>
                <a:ea typeface="Arial" panose="020B0604020202020204" pitchFamily="34" charset="0"/>
                <a:cs typeface="Times New Roman" panose="02020603050405020304" pitchFamily="18" charset="0"/>
              </a:rPr>
              <a:t>Dr. Palumbo – prosecuted by our very own Mark Moors. Himself a celebrity as a previous CFL player. He was assigned to this file – Mark Moors is the master of facts on this one. I’m providing a summary. Dr. Palumbo was a former Ottawa physician who had mental health issues. He became convinced that Shania Twain and himself were destined to be together. He began sending her letters in Geneva, where she lives (if you haven’t watched the recent Netflix documentary). From 2010-2012, various stalking actions undertaken. She has a “cottage” (I use that term loosely) in the </a:t>
            </a:r>
            <a:r>
              <a:rPr lang="en-CA" dirty="0" err="1">
                <a:latin typeface="Arial" panose="020B0604020202020204" pitchFamily="34" charset="0"/>
                <a:ea typeface="Arial" panose="020B0604020202020204" pitchFamily="34" charset="0"/>
                <a:cs typeface="Times New Roman" panose="02020603050405020304" pitchFamily="18" charset="0"/>
              </a:rPr>
              <a:t>Muskokas</a:t>
            </a:r>
            <a:r>
              <a:rPr lang="en-CA" dirty="0">
                <a:latin typeface="Arial" panose="020B0604020202020204" pitchFamily="34" charset="0"/>
                <a:ea typeface="Arial" panose="020B0604020202020204" pitchFamily="34" charset="0"/>
                <a:cs typeface="Times New Roman" panose="02020603050405020304" pitchFamily="18" charset="0"/>
              </a:rPr>
              <a:t>. He goes there, in a boat. He goes to her grandmother’s funeral. He goes and sees her brother. A lot of lawyers get involved – her European lawyers hire a lawyer from Oakville. She refuses to participate in the trial scheduled in front of Justice Nadel. Mark Moors makes the difficult decision that he can’t proceed, and the charges are dismissed. He then attends at the Juno Awards, where Shania Twain is appearing. He’s arrested in Toronto for criminal harassment. Media circus. She testifies about how she was initially uncomfortable, but that this evolved into outright fear. Ultimately, he pleads guilty. Emblematic of various kinds of stalking.</a:t>
            </a:r>
          </a:p>
          <a:p>
            <a:pPr defTabSz="931774">
              <a:defRPr/>
            </a:pPr>
            <a:endParaRPr lang="en-CA" dirty="0">
              <a:latin typeface="Arial" panose="020B0604020202020204" pitchFamily="34" charset="0"/>
              <a:ea typeface="Arial" panose="020B0604020202020204" pitchFamily="34" charset="0"/>
              <a:cs typeface="Times New Roman" panose="02020603050405020304" pitchFamily="18" charset="0"/>
            </a:endParaRPr>
          </a:p>
          <a:p>
            <a:pPr defTabSz="931774">
              <a:defRPr/>
            </a:pPr>
            <a:r>
              <a:rPr lang="fr-CA" dirty="0">
                <a:latin typeface="Arial" panose="020B0604020202020204" pitchFamily="34" charset="0"/>
                <a:ea typeface="Arial" panose="020B0604020202020204" pitchFamily="34" charset="0"/>
                <a:cs typeface="Times New Roman" panose="02020603050405020304" pitchFamily="18" charset="0"/>
              </a:rPr>
              <a:t>The </a:t>
            </a:r>
            <a:r>
              <a:rPr lang="fr-CA" dirty="0" err="1">
                <a:latin typeface="Arial" panose="020B0604020202020204" pitchFamily="34" charset="0"/>
                <a:ea typeface="Arial" panose="020B0604020202020204" pitchFamily="34" charset="0"/>
                <a:cs typeface="Times New Roman" panose="02020603050405020304" pitchFamily="18" charset="0"/>
              </a:rPr>
              <a:t>Ready</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family</a:t>
            </a:r>
            <a:r>
              <a:rPr lang="fr-CA" dirty="0">
                <a:latin typeface="Arial" panose="020B0604020202020204" pitchFamily="34" charset="0"/>
                <a:ea typeface="Arial" panose="020B0604020202020204" pitchFamily="34" charset="0"/>
                <a:cs typeface="Times New Roman" panose="02020603050405020304" pitchFamily="18" charset="0"/>
              </a:rPr>
              <a:t> – a </a:t>
            </a:r>
            <a:r>
              <a:rPr lang="fr-CA" dirty="0" err="1">
                <a:latin typeface="Arial" panose="020B0604020202020204" pitchFamily="34" charset="0"/>
                <a:ea typeface="Arial" panose="020B0604020202020204" pitchFamily="34" charset="0"/>
                <a:cs typeface="Times New Roman" panose="02020603050405020304" pitchFamily="18" charset="0"/>
              </a:rPr>
              <a:t>beautiful</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family</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from</a:t>
            </a:r>
            <a:r>
              <a:rPr lang="fr-CA" dirty="0">
                <a:latin typeface="Arial" panose="020B0604020202020204" pitchFamily="34" charset="0"/>
                <a:ea typeface="Arial" panose="020B0604020202020204" pitchFamily="34" charset="0"/>
                <a:cs typeface="Times New Roman" panose="02020603050405020304" pitchFamily="18" charset="0"/>
              </a:rPr>
              <a:t> Alta Vista. Graves </a:t>
            </a:r>
            <a:r>
              <a:rPr lang="fr-CA" dirty="0" err="1">
                <a:latin typeface="Arial" panose="020B0604020202020204" pitchFamily="34" charset="0"/>
                <a:ea typeface="Arial" panose="020B0604020202020204" pitchFamily="34" charset="0"/>
                <a:cs typeface="Times New Roman" panose="02020603050405020304" pitchFamily="18" charset="0"/>
              </a:rPr>
              <a:t>was</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released</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with</a:t>
            </a:r>
            <a:r>
              <a:rPr lang="fr-CA" dirty="0">
                <a:latin typeface="Arial" panose="020B0604020202020204" pitchFamily="34" charset="0"/>
                <a:ea typeface="Arial" panose="020B0604020202020204" pitchFamily="34" charset="0"/>
                <a:cs typeface="Times New Roman" panose="02020603050405020304" pitchFamily="18" charset="0"/>
              </a:rPr>
              <a:t> a </a:t>
            </a:r>
            <a:r>
              <a:rPr lang="fr-CA" dirty="0" err="1">
                <a:latin typeface="Arial" panose="020B0604020202020204" pitchFamily="34" charset="0"/>
                <a:ea typeface="Arial" panose="020B0604020202020204" pitchFamily="34" charset="0"/>
                <a:cs typeface="Times New Roman" panose="02020603050405020304" pitchFamily="18" charset="0"/>
              </a:rPr>
              <a:t>residential</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surety</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after</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being</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charged</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with</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sexual</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assault</a:t>
            </a:r>
            <a:r>
              <a:rPr lang="fr-CA" dirty="0">
                <a:latin typeface="Arial" panose="020B0604020202020204" pitchFamily="34" charset="0"/>
                <a:ea typeface="Arial" panose="020B0604020202020204" pitchFamily="34" charset="0"/>
                <a:cs typeface="Times New Roman" panose="02020603050405020304" pitchFamily="18" charset="0"/>
              </a:rPr>
              <a:t> and </a:t>
            </a:r>
            <a:r>
              <a:rPr lang="fr-CA" dirty="0" err="1">
                <a:latin typeface="Arial" panose="020B0604020202020204" pitchFamily="34" charset="0"/>
                <a:ea typeface="Arial" panose="020B0604020202020204" pitchFamily="34" charset="0"/>
                <a:cs typeface="Times New Roman" panose="02020603050405020304" pitchFamily="18" charset="0"/>
              </a:rPr>
              <a:t>criminal</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harassment</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against</a:t>
            </a:r>
            <a:r>
              <a:rPr lang="fr-CA" dirty="0">
                <a:latin typeface="Arial" panose="020B0604020202020204" pitchFamily="34" charset="0"/>
                <a:ea typeface="Arial" panose="020B0604020202020204" pitchFamily="34" charset="0"/>
                <a:cs typeface="Times New Roman" panose="02020603050405020304" pitchFamily="18" charset="0"/>
              </a:rPr>
              <a:t> a 16YO. </a:t>
            </a:r>
            <a:r>
              <a:rPr lang="fr-CA" dirty="0" err="1">
                <a:latin typeface="Arial" panose="020B0604020202020204" pitchFamily="34" charset="0"/>
                <a:ea typeface="Arial" panose="020B0604020202020204" pitchFamily="34" charset="0"/>
                <a:cs typeface="Times New Roman" panose="02020603050405020304" pitchFamily="18" charset="0"/>
              </a:rPr>
              <a:t>Shortly</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thereafter</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he</a:t>
            </a:r>
            <a:r>
              <a:rPr lang="fr-CA" dirty="0">
                <a:latin typeface="Arial" panose="020B0604020202020204" pitchFamily="34" charset="0"/>
                <a:ea typeface="Arial" panose="020B0604020202020204" pitchFamily="34" charset="0"/>
                <a:cs typeface="Times New Roman" panose="02020603050405020304" pitchFamily="18" charset="0"/>
              </a:rPr>
              <a:t> attends at </a:t>
            </a:r>
            <a:r>
              <a:rPr lang="fr-CA" dirty="0" err="1">
                <a:latin typeface="Arial" panose="020B0604020202020204" pitchFamily="34" charset="0"/>
                <a:ea typeface="Arial" panose="020B0604020202020204" pitchFamily="34" charset="0"/>
                <a:cs typeface="Times New Roman" panose="02020603050405020304" pitchFamily="18" charset="0"/>
              </a:rPr>
              <a:t>his</a:t>
            </a:r>
            <a:r>
              <a:rPr lang="fr-CA" dirty="0">
                <a:latin typeface="Arial" panose="020B0604020202020204" pitchFamily="34" charset="0"/>
                <a:ea typeface="Arial" panose="020B0604020202020204" pitchFamily="34" charset="0"/>
                <a:cs typeface="Times New Roman" panose="02020603050405020304" pitchFamily="18" charset="0"/>
              </a:rPr>
              <a:t> former </a:t>
            </a:r>
            <a:r>
              <a:rPr lang="fr-CA" dirty="0" err="1">
                <a:latin typeface="Arial" panose="020B0604020202020204" pitchFamily="34" charset="0"/>
                <a:ea typeface="Arial" panose="020B0604020202020204" pitchFamily="34" charset="0"/>
                <a:cs typeface="Times New Roman" panose="02020603050405020304" pitchFamily="18" charset="0"/>
              </a:rPr>
              <a:t>neighbours</a:t>
            </a:r>
            <a:r>
              <a:rPr lang="fr-CA" dirty="0">
                <a:latin typeface="Arial" panose="020B0604020202020204" pitchFamily="34" charset="0"/>
                <a:ea typeface="Arial" panose="020B0604020202020204" pitchFamily="34" charset="0"/>
                <a:cs typeface="Times New Roman" panose="02020603050405020304" pitchFamily="18" charset="0"/>
              </a:rPr>
              <a:t>’ home, </a:t>
            </a:r>
            <a:r>
              <a:rPr lang="fr-CA" dirty="0" err="1">
                <a:latin typeface="Arial" panose="020B0604020202020204" pitchFamily="34" charset="0"/>
                <a:ea typeface="Arial" panose="020B0604020202020204" pitchFamily="34" charset="0"/>
                <a:cs typeface="Times New Roman" panose="02020603050405020304" pitchFamily="18" charset="0"/>
              </a:rPr>
              <a:t>where</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there</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is</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another</a:t>
            </a:r>
            <a:r>
              <a:rPr lang="fr-CA" dirty="0">
                <a:latin typeface="Arial" panose="020B0604020202020204" pitchFamily="34" charset="0"/>
                <a:ea typeface="Arial" panose="020B0604020202020204" pitchFamily="34" charset="0"/>
                <a:cs typeface="Times New Roman" panose="02020603050405020304" pitchFamily="18" charset="0"/>
              </a:rPr>
              <a:t> 16YO </a:t>
            </a:r>
            <a:r>
              <a:rPr lang="fr-CA" dirty="0" err="1">
                <a:latin typeface="Arial" panose="020B0604020202020204" pitchFamily="34" charset="0"/>
                <a:ea typeface="Arial" panose="020B0604020202020204" pitchFamily="34" charset="0"/>
                <a:cs typeface="Times New Roman" panose="02020603050405020304" pitchFamily="18" charset="0"/>
              </a:rPr>
              <a:t>he’s</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obsessed</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with</a:t>
            </a:r>
            <a:r>
              <a:rPr lang="fr-CA" dirty="0">
                <a:latin typeface="Arial" panose="020B0604020202020204" pitchFamily="34" charset="0"/>
                <a:ea typeface="Arial" panose="020B0604020202020204" pitchFamily="34" charset="0"/>
                <a:cs typeface="Times New Roman" panose="02020603050405020304" pitchFamily="18" charset="0"/>
              </a:rPr>
              <a:t> (Jasmine), </a:t>
            </a:r>
            <a:r>
              <a:rPr lang="fr-CA" dirty="0" err="1">
                <a:latin typeface="Arial" panose="020B0604020202020204" pitchFamily="34" charset="0"/>
                <a:ea typeface="Arial" panose="020B0604020202020204" pitchFamily="34" charset="0"/>
                <a:cs typeface="Times New Roman" panose="02020603050405020304" pitchFamily="18" charset="0"/>
              </a:rPr>
              <a:t>her</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elder</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sister</a:t>
            </a:r>
            <a:r>
              <a:rPr lang="fr-CA" dirty="0">
                <a:latin typeface="Arial" panose="020B0604020202020204" pitchFamily="34" charset="0"/>
                <a:ea typeface="Arial" panose="020B0604020202020204" pitchFamily="34" charset="0"/>
                <a:cs typeface="Times New Roman" panose="02020603050405020304" pitchFamily="18" charset="0"/>
              </a:rPr>
              <a:t> (Catherine), and </a:t>
            </a:r>
            <a:r>
              <a:rPr lang="fr-CA" dirty="0" err="1">
                <a:latin typeface="Arial" panose="020B0604020202020204" pitchFamily="34" charset="0"/>
                <a:ea typeface="Arial" panose="020B0604020202020204" pitchFamily="34" charset="0"/>
                <a:cs typeface="Times New Roman" panose="02020603050405020304" pitchFamily="18" charset="0"/>
              </a:rPr>
              <a:t>their</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mother</a:t>
            </a:r>
            <a:r>
              <a:rPr lang="fr-CA" dirty="0">
                <a:latin typeface="Arial" panose="020B0604020202020204" pitchFamily="34" charset="0"/>
                <a:ea typeface="Arial" panose="020B0604020202020204" pitchFamily="34" charset="0"/>
                <a:cs typeface="Times New Roman" panose="02020603050405020304" pitchFamily="18" charset="0"/>
              </a:rPr>
              <a:t>, Dr. Anne-Marie </a:t>
            </a:r>
            <a:r>
              <a:rPr lang="fr-CA" dirty="0" err="1">
                <a:latin typeface="Arial" panose="020B0604020202020204" pitchFamily="34" charset="0"/>
                <a:ea typeface="Arial" panose="020B0604020202020204" pitchFamily="34" charset="0"/>
                <a:cs typeface="Times New Roman" panose="02020603050405020304" pitchFamily="18" charset="0"/>
              </a:rPr>
              <a:t>Ready</a:t>
            </a:r>
            <a:r>
              <a:rPr lang="fr-CA" dirty="0">
                <a:latin typeface="Arial" panose="020B0604020202020204" pitchFamily="34" charset="0"/>
                <a:ea typeface="Arial" panose="020B0604020202020204" pitchFamily="34" charset="0"/>
                <a:cs typeface="Times New Roman" panose="02020603050405020304" pitchFamily="18" charset="0"/>
              </a:rPr>
              <a:t>. The </a:t>
            </a:r>
            <a:r>
              <a:rPr lang="fr-CA" dirty="0" err="1">
                <a:latin typeface="Arial" panose="020B0604020202020204" pitchFamily="34" charset="0"/>
                <a:ea typeface="Arial" panose="020B0604020202020204" pitchFamily="34" charset="0"/>
                <a:cs typeface="Times New Roman" panose="02020603050405020304" pitchFamily="18" charset="0"/>
              </a:rPr>
              <a:t>father</a:t>
            </a:r>
            <a:r>
              <a:rPr lang="fr-CA" dirty="0">
                <a:latin typeface="Arial" panose="020B0604020202020204" pitchFamily="34" charset="0"/>
                <a:ea typeface="Arial" panose="020B0604020202020204" pitchFamily="34" charset="0"/>
                <a:cs typeface="Times New Roman" panose="02020603050405020304" pitchFamily="18" charset="0"/>
              </a:rPr>
              <a:t> </a:t>
            </a:r>
            <a:r>
              <a:rPr lang="fr-CA" dirty="0" err="1">
                <a:latin typeface="Arial" panose="020B0604020202020204" pitchFamily="34" charset="0"/>
                <a:ea typeface="Arial" panose="020B0604020202020204" pitchFamily="34" charset="0"/>
                <a:cs typeface="Times New Roman" panose="02020603050405020304" pitchFamily="18" charset="0"/>
              </a:rPr>
              <a:t>is</a:t>
            </a:r>
            <a:r>
              <a:rPr lang="fr-CA" dirty="0">
                <a:latin typeface="Arial" panose="020B0604020202020204" pitchFamily="34" charset="0"/>
                <a:ea typeface="Arial" panose="020B0604020202020204" pitchFamily="34" charset="0"/>
                <a:cs typeface="Times New Roman" panose="02020603050405020304" pitchFamily="18" charset="0"/>
              </a:rPr>
              <a:t> in </a:t>
            </a:r>
            <a:r>
              <a:rPr lang="fr-CA" dirty="0" err="1">
                <a:latin typeface="Arial" panose="020B0604020202020204" pitchFamily="34" charset="0"/>
                <a:ea typeface="Arial" panose="020B0604020202020204" pitchFamily="34" charset="0"/>
                <a:cs typeface="Times New Roman" panose="02020603050405020304" pitchFamily="18" charset="0"/>
              </a:rPr>
              <a:t>Barbados</a:t>
            </a:r>
            <a:r>
              <a:rPr lang="fr-CA" dirty="0">
                <a:latin typeface="Arial" panose="020B0604020202020204" pitchFamily="34" charset="0"/>
                <a:ea typeface="Arial" panose="020B0604020202020204" pitchFamily="34" charset="0"/>
                <a:cs typeface="Times New Roman" panose="02020603050405020304" pitchFamily="18" charset="0"/>
              </a:rPr>
              <a:t>. He </a:t>
            </a:r>
            <a:r>
              <a:rPr lang="fr-CA" dirty="0" err="1">
                <a:latin typeface="Arial" panose="020B0604020202020204" pitchFamily="34" charset="0"/>
                <a:ea typeface="Arial" panose="020B0604020202020204" pitchFamily="34" charset="0"/>
                <a:cs typeface="Times New Roman" panose="02020603050405020304" pitchFamily="18" charset="0"/>
              </a:rPr>
              <a:t>kills</a:t>
            </a:r>
            <a:r>
              <a:rPr lang="fr-CA" dirty="0">
                <a:latin typeface="Arial" panose="020B0604020202020204" pitchFamily="34" charset="0"/>
                <a:ea typeface="Arial" panose="020B0604020202020204" pitchFamily="34" charset="0"/>
                <a:cs typeface="Times New Roman" panose="02020603050405020304" pitchFamily="18" charset="0"/>
              </a:rPr>
              <a:t> Jasmine and Dr. </a:t>
            </a:r>
            <a:r>
              <a:rPr lang="fr-CA" dirty="0" err="1">
                <a:latin typeface="Arial" panose="020B0604020202020204" pitchFamily="34" charset="0"/>
                <a:ea typeface="Arial" panose="020B0604020202020204" pitchFamily="34" charset="0"/>
                <a:cs typeface="Times New Roman" panose="02020603050405020304" pitchFamily="18" charset="0"/>
              </a:rPr>
              <a:t>Ready</a:t>
            </a:r>
            <a:r>
              <a:rPr lang="fr-CA" dirty="0">
                <a:latin typeface="Arial" panose="020B0604020202020204" pitchFamily="34" charset="0"/>
                <a:ea typeface="Arial" panose="020B0604020202020204" pitchFamily="34" charset="0"/>
                <a:cs typeface="Times New Roman" panose="02020603050405020304" pitchFamily="18" charset="0"/>
              </a:rPr>
              <a:t>. He </a:t>
            </a:r>
            <a:r>
              <a:rPr lang="fr-CA" dirty="0" err="1">
                <a:latin typeface="Arial" panose="020B0604020202020204" pitchFamily="34" charset="0"/>
                <a:ea typeface="Arial" panose="020B0604020202020204" pitchFamily="34" charset="0"/>
                <a:cs typeface="Times New Roman" panose="02020603050405020304" pitchFamily="18" charset="0"/>
              </a:rPr>
              <a:t>attempts</a:t>
            </a:r>
            <a:r>
              <a:rPr lang="fr-CA" dirty="0">
                <a:latin typeface="Arial" panose="020B0604020202020204" pitchFamily="34" charset="0"/>
                <a:ea typeface="Arial" panose="020B0604020202020204" pitchFamily="34" charset="0"/>
                <a:cs typeface="Times New Roman" panose="02020603050405020304" pitchFamily="18" charset="0"/>
              </a:rPr>
              <a:t> to </a:t>
            </a:r>
            <a:r>
              <a:rPr lang="fr-CA" dirty="0" err="1">
                <a:latin typeface="Arial" panose="020B0604020202020204" pitchFamily="34" charset="0"/>
                <a:ea typeface="Arial" panose="020B0604020202020204" pitchFamily="34" charset="0"/>
                <a:cs typeface="Times New Roman" panose="02020603050405020304" pitchFamily="18" charset="0"/>
              </a:rPr>
              <a:t>kill</a:t>
            </a:r>
            <a:r>
              <a:rPr lang="fr-CA" dirty="0">
                <a:latin typeface="Arial" panose="020B0604020202020204" pitchFamily="34" charset="0"/>
                <a:ea typeface="Arial" panose="020B0604020202020204" pitchFamily="34" charset="0"/>
                <a:cs typeface="Times New Roman" panose="02020603050405020304" pitchFamily="18" charset="0"/>
              </a:rPr>
              <a:t> Catherine. </a:t>
            </a:r>
            <a:r>
              <a:rPr lang="fr-CA" dirty="0" err="1">
                <a:latin typeface="Arial" panose="020B0604020202020204" pitchFamily="34" charset="0"/>
                <a:ea typeface="Arial" panose="020B0604020202020204" pitchFamily="34" charset="0"/>
                <a:cs typeface="Times New Roman" panose="02020603050405020304" pitchFamily="18" charset="0"/>
              </a:rPr>
              <a:t>He’s</a:t>
            </a:r>
            <a:r>
              <a:rPr lang="fr-CA" dirty="0">
                <a:latin typeface="Arial" panose="020B0604020202020204" pitchFamily="34" charset="0"/>
                <a:ea typeface="Arial" panose="020B0604020202020204" pitchFamily="34" charset="0"/>
                <a:cs typeface="Times New Roman" panose="02020603050405020304" pitchFamily="18" charset="0"/>
              </a:rPr>
              <a:t> shot </a:t>
            </a:r>
            <a:r>
              <a:rPr lang="fr-CA" dirty="0" err="1">
                <a:latin typeface="Arial" panose="020B0604020202020204" pitchFamily="34" charset="0"/>
                <a:ea typeface="Arial" panose="020B0604020202020204" pitchFamily="34" charset="0"/>
                <a:cs typeface="Times New Roman" panose="02020603050405020304" pitchFamily="18" charset="0"/>
              </a:rPr>
              <a:t>dead</a:t>
            </a:r>
            <a:r>
              <a:rPr lang="fr-CA" dirty="0">
                <a:latin typeface="Arial" panose="020B0604020202020204" pitchFamily="34" charset="0"/>
                <a:ea typeface="Arial" panose="020B0604020202020204" pitchFamily="34" charset="0"/>
                <a:cs typeface="Times New Roman" panose="02020603050405020304" pitchFamily="18" charset="0"/>
              </a:rPr>
              <a:t> by police.</a:t>
            </a:r>
          </a:p>
          <a:p>
            <a:pPr defTabSz="931774">
              <a:defRPr/>
            </a:pPr>
            <a:r>
              <a:rPr lang="fr-CA" dirty="0">
                <a:latin typeface="Arial" panose="020B0604020202020204" pitchFamily="34" charset="0"/>
                <a:ea typeface="Arial" panose="020B0604020202020204" pitchFamily="34" charset="0"/>
                <a:cs typeface="Times New Roman" panose="02020603050405020304" pitchFamily="18" charset="0"/>
              </a:rPr>
              <a:t> </a:t>
            </a:r>
          </a:p>
          <a:p>
            <a:pPr defTabSz="931774">
              <a:defRPr/>
            </a:pPr>
            <a:r>
              <a:rPr lang="en-CA" dirty="0">
                <a:latin typeface="Arial" panose="020B0604020202020204" pitchFamily="34" charset="0"/>
                <a:ea typeface="Arial" panose="020B0604020202020204" pitchFamily="34" charset="0"/>
                <a:cs typeface="Times New Roman" panose="02020603050405020304" pitchFamily="18" charset="0"/>
              </a:rPr>
              <a:t>Cecilia &amp; Louise, </a:t>
            </a:r>
            <a:r>
              <a:rPr lang="en-CA" dirty="0" err="1">
                <a:latin typeface="Arial" panose="020B0604020202020204" pitchFamily="34" charset="0"/>
                <a:ea typeface="Arial" panose="020B0604020202020204" pitchFamily="34" charset="0"/>
                <a:cs typeface="Times New Roman" panose="02020603050405020304" pitchFamily="18" charset="0"/>
              </a:rPr>
              <a:t>Cavvy</a:t>
            </a:r>
            <a:r>
              <a:rPr lang="en-CA" dirty="0">
                <a:latin typeface="Arial" panose="020B0604020202020204" pitchFamily="34" charset="0"/>
                <a:ea typeface="Arial" panose="020B0604020202020204" pitchFamily="34" charset="0"/>
                <a:cs typeface="Times New Roman" panose="02020603050405020304" pitchFamily="18" charset="0"/>
              </a:rPr>
              <a:t> &amp; Purcell – IPV </a:t>
            </a:r>
            <a:r>
              <a:rPr lang="en-CA" dirty="0" err="1">
                <a:latin typeface="Arial" panose="020B0604020202020204" pitchFamily="34" charset="0"/>
                <a:ea typeface="Arial" panose="020B0604020202020204" pitchFamily="34" charset="0"/>
                <a:cs typeface="Times New Roman" panose="02020603050405020304" pitchFamily="18" charset="0"/>
              </a:rPr>
              <a:t>crim</a:t>
            </a:r>
            <a:r>
              <a:rPr lang="en-CA" dirty="0">
                <a:latin typeface="Arial" panose="020B0604020202020204" pitchFamily="34" charset="0"/>
                <a:ea typeface="Arial" panose="020B0604020202020204" pitchFamily="34" charset="0"/>
                <a:cs typeface="Times New Roman" panose="02020603050405020304" pitchFamily="18" charset="0"/>
              </a:rPr>
              <a:t> harassment</a:t>
            </a:r>
          </a:p>
          <a:p>
            <a:endParaRPr lang="en-CA" dirty="0"/>
          </a:p>
        </p:txBody>
      </p:sp>
      <p:sp>
        <p:nvSpPr>
          <p:cNvPr id="4" name="Slide Number Placeholder 3"/>
          <p:cNvSpPr>
            <a:spLocks noGrp="1"/>
          </p:cNvSpPr>
          <p:nvPr>
            <p:ph type="sldNum" sz="quarter" idx="5"/>
          </p:nvPr>
        </p:nvSpPr>
        <p:spPr/>
        <p:txBody>
          <a:bodyPr/>
          <a:lstStyle/>
          <a:p>
            <a:fld id="{518CCD51-EF0C-41F4-B2E2-E80F236F20B3}" type="slidenum">
              <a:rPr lang="en-CA" smtClean="0"/>
              <a:t>2</a:t>
            </a:fld>
            <a:endParaRPr lang="en-CA"/>
          </a:p>
        </p:txBody>
      </p:sp>
    </p:spTree>
    <p:extLst>
      <p:ext uri="{BB962C8B-B14F-4D97-AF65-F5344CB8AC3E}">
        <p14:creationId xmlns:p14="http://schemas.microsoft.com/office/powerpoint/2010/main" val="546996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20</a:t>
            </a:fld>
            <a:endParaRPr lang="en-CA"/>
          </a:p>
        </p:txBody>
      </p:sp>
    </p:spTree>
    <p:extLst>
      <p:ext uri="{BB962C8B-B14F-4D97-AF65-F5344CB8AC3E}">
        <p14:creationId xmlns:p14="http://schemas.microsoft.com/office/powerpoint/2010/main" val="367340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21</a:t>
            </a:fld>
            <a:endParaRPr lang="en-CA"/>
          </a:p>
        </p:txBody>
      </p:sp>
    </p:spTree>
    <p:extLst>
      <p:ext uri="{BB962C8B-B14F-4D97-AF65-F5344CB8AC3E}">
        <p14:creationId xmlns:p14="http://schemas.microsoft.com/office/powerpoint/2010/main" val="970322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22</a:t>
            </a:fld>
            <a:endParaRPr lang="en-CA"/>
          </a:p>
        </p:txBody>
      </p:sp>
    </p:spTree>
    <p:extLst>
      <p:ext uri="{BB962C8B-B14F-4D97-AF65-F5344CB8AC3E}">
        <p14:creationId xmlns:p14="http://schemas.microsoft.com/office/powerpoint/2010/main" val="549675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23</a:t>
            </a:fld>
            <a:endParaRPr lang="en-CA"/>
          </a:p>
        </p:txBody>
      </p:sp>
    </p:spTree>
    <p:extLst>
      <p:ext uri="{BB962C8B-B14F-4D97-AF65-F5344CB8AC3E}">
        <p14:creationId xmlns:p14="http://schemas.microsoft.com/office/powerpoint/2010/main" val="2328863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24</a:t>
            </a:fld>
            <a:endParaRPr lang="en-CA"/>
          </a:p>
        </p:txBody>
      </p:sp>
    </p:spTree>
    <p:extLst>
      <p:ext uri="{BB962C8B-B14F-4D97-AF65-F5344CB8AC3E}">
        <p14:creationId xmlns:p14="http://schemas.microsoft.com/office/powerpoint/2010/main" val="299700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25</a:t>
            </a:fld>
            <a:endParaRPr lang="en-CA"/>
          </a:p>
        </p:txBody>
      </p:sp>
    </p:spTree>
    <p:extLst>
      <p:ext uri="{BB962C8B-B14F-4D97-AF65-F5344CB8AC3E}">
        <p14:creationId xmlns:p14="http://schemas.microsoft.com/office/powerpoint/2010/main" val="3066013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26</a:t>
            </a:fld>
            <a:endParaRPr lang="en-CA"/>
          </a:p>
        </p:txBody>
      </p:sp>
    </p:spTree>
    <p:extLst>
      <p:ext uri="{BB962C8B-B14F-4D97-AF65-F5344CB8AC3E}">
        <p14:creationId xmlns:p14="http://schemas.microsoft.com/office/powerpoint/2010/main" val="3409839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27</a:t>
            </a:fld>
            <a:endParaRPr lang="en-CA"/>
          </a:p>
        </p:txBody>
      </p:sp>
    </p:spTree>
    <p:extLst>
      <p:ext uri="{BB962C8B-B14F-4D97-AF65-F5344CB8AC3E}">
        <p14:creationId xmlns:p14="http://schemas.microsoft.com/office/powerpoint/2010/main" val="517947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28</a:t>
            </a:fld>
            <a:endParaRPr lang="en-CA"/>
          </a:p>
        </p:txBody>
      </p:sp>
    </p:spTree>
    <p:extLst>
      <p:ext uri="{BB962C8B-B14F-4D97-AF65-F5344CB8AC3E}">
        <p14:creationId xmlns:p14="http://schemas.microsoft.com/office/powerpoint/2010/main" val="2916847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29</a:t>
            </a:fld>
            <a:endParaRPr lang="en-CA"/>
          </a:p>
        </p:txBody>
      </p:sp>
    </p:spTree>
    <p:extLst>
      <p:ext uri="{BB962C8B-B14F-4D97-AF65-F5344CB8AC3E}">
        <p14:creationId xmlns:p14="http://schemas.microsoft.com/office/powerpoint/2010/main" val="368671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3</a:t>
            </a:fld>
            <a:endParaRPr lang="en-CA"/>
          </a:p>
        </p:txBody>
      </p:sp>
    </p:spTree>
    <p:extLst>
      <p:ext uri="{BB962C8B-B14F-4D97-AF65-F5344CB8AC3E}">
        <p14:creationId xmlns:p14="http://schemas.microsoft.com/office/powerpoint/2010/main" val="2154277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30</a:t>
            </a:fld>
            <a:endParaRPr lang="en-CA"/>
          </a:p>
        </p:txBody>
      </p:sp>
    </p:spTree>
    <p:extLst>
      <p:ext uri="{BB962C8B-B14F-4D97-AF65-F5344CB8AC3E}">
        <p14:creationId xmlns:p14="http://schemas.microsoft.com/office/powerpoint/2010/main" val="2086425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31</a:t>
            </a:fld>
            <a:endParaRPr lang="en-CA"/>
          </a:p>
        </p:txBody>
      </p:sp>
    </p:spTree>
    <p:extLst>
      <p:ext uri="{BB962C8B-B14F-4D97-AF65-F5344CB8AC3E}">
        <p14:creationId xmlns:p14="http://schemas.microsoft.com/office/powerpoint/2010/main" val="3570624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32</a:t>
            </a:fld>
            <a:endParaRPr lang="en-CA"/>
          </a:p>
        </p:txBody>
      </p:sp>
    </p:spTree>
    <p:extLst>
      <p:ext uri="{BB962C8B-B14F-4D97-AF65-F5344CB8AC3E}">
        <p14:creationId xmlns:p14="http://schemas.microsoft.com/office/powerpoint/2010/main" val="2060105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33</a:t>
            </a:fld>
            <a:endParaRPr lang="en-CA"/>
          </a:p>
        </p:txBody>
      </p:sp>
    </p:spTree>
    <p:extLst>
      <p:ext uri="{BB962C8B-B14F-4D97-AF65-F5344CB8AC3E}">
        <p14:creationId xmlns:p14="http://schemas.microsoft.com/office/powerpoint/2010/main" val="415415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34</a:t>
            </a:fld>
            <a:endParaRPr lang="en-CA"/>
          </a:p>
        </p:txBody>
      </p:sp>
    </p:spTree>
    <p:extLst>
      <p:ext uri="{BB962C8B-B14F-4D97-AF65-F5344CB8AC3E}">
        <p14:creationId xmlns:p14="http://schemas.microsoft.com/office/powerpoint/2010/main" val="72438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fr-CA" sz="1800" i="1" dirty="0">
                <a:latin typeface="Arial" panose="020B0604020202020204" pitchFamily="34" charset="0"/>
                <a:ea typeface="Arial" panose="020B0604020202020204" pitchFamily="34" charset="0"/>
                <a:cs typeface="Segoe UI" panose="020B0502040204020203" pitchFamily="34" charset="0"/>
              </a:rPr>
              <a:t>R. v. </a:t>
            </a:r>
            <a:r>
              <a:rPr lang="fr-CA" sz="1800" i="1" dirty="0" err="1">
                <a:latin typeface="Arial" panose="020B0604020202020204" pitchFamily="34" charset="0"/>
                <a:ea typeface="Arial" panose="020B0604020202020204" pitchFamily="34" charset="0"/>
                <a:cs typeface="Segoe UI" panose="020B0502040204020203" pitchFamily="34" charset="0"/>
              </a:rPr>
              <a:t>Sillip</a:t>
            </a:r>
            <a:r>
              <a:rPr lang="fr-CA" sz="1800" dirty="0">
                <a:latin typeface="Arial" panose="020B0604020202020204" pitchFamily="34" charset="0"/>
                <a:ea typeface="Arial" panose="020B0604020202020204" pitchFamily="34" charset="0"/>
                <a:cs typeface="Segoe UI" panose="020B0502040204020203" pitchFamily="34" charset="0"/>
              </a:rPr>
              <a:t> </a:t>
            </a:r>
            <a:r>
              <a:rPr lang="fr-CA" sz="1800" u="sng" dirty="0">
                <a:solidFill>
                  <a:srgbClr val="0000FF"/>
                </a:solidFill>
                <a:latin typeface="Segoe UI" panose="020B0502040204020203" pitchFamily="34" charset="0"/>
                <a:ea typeface="Segoe UI" panose="020B0502040204020203" pitchFamily="34" charset="0"/>
                <a:cs typeface="Times New Roman" panose="02020603050405020304" pitchFamily="18" charset="0"/>
                <a:hlinkClick r:id="rId3"/>
              </a:rPr>
              <a:t>(1997), 120 C.C.C. (3d) 384</a:t>
            </a:r>
            <a:r>
              <a:rPr lang="en-CA" sz="1800" dirty="0">
                <a:solidFill>
                  <a:srgbClr val="DDDDDD"/>
                </a:solidFill>
                <a:latin typeface="Arial" panose="020B0604020202020204" pitchFamily="34" charset="0"/>
                <a:ea typeface="Segoe UI" panose="020B0502040204020203" pitchFamily="34" charset="0"/>
                <a:cs typeface="Segoe UI" panose="020B0502040204020203" pitchFamily="34" charset="0"/>
              </a:rPr>
              <a:t> </a:t>
            </a:r>
            <a:r>
              <a:rPr lang="fr-CA" sz="1800" dirty="0">
                <a:latin typeface="Arial" panose="020B0604020202020204" pitchFamily="34" charset="0"/>
                <a:ea typeface="Arial" panose="020B0604020202020204" pitchFamily="34" charset="0"/>
                <a:cs typeface="Segoe UI" panose="020B0502040204020203" pitchFamily="34" charset="0"/>
              </a:rPr>
              <a:t>(Alta. C.A.) at para. </a:t>
            </a:r>
            <a:r>
              <a:rPr lang="en-CA" sz="1800" dirty="0">
                <a:latin typeface="Arial" panose="020B0604020202020204" pitchFamily="34" charset="0"/>
                <a:ea typeface="Arial" panose="020B0604020202020204" pitchFamily="34" charset="0"/>
                <a:cs typeface="Segoe UI" panose="020B0502040204020203" pitchFamily="34" charset="0"/>
              </a:rPr>
              <a:t>18, leave to appeal to S.C.C. refused</a:t>
            </a:r>
            <a:r>
              <a:rPr lang="en-CA" sz="1800" dirty="0">
                <a:solidFill>
                  <a:srgbClr val="DDDDDD"/>
                </a:solidFill>
                <a:latin typeface="Arial" panose="020B0604020202020204" pitchFamily="34" charset="0"/>
                <a:ea typeface="Segoe UI" panose="020B0502040204020203" pitchFamily="34" charset="0"/>
                <a:cs typeface="Segoe UI" panose="020B0502040204020203" pitchFamily="34" charset="0"/>
              </a:rPr>
              <a:t> </a:t>
            </a:r>
            <a:r>
              <a:rPr lang="en-CA" sz="1800" u="sng" dirty="0">
                <a:solidFill>
                  <a:srgbClr val="0000FF"/>
                </a:solidFill>
                <a:latin typeface="Segoe UI" panose="020B0502040204020203" pitchFamily="34" charset="0"/>
                <a:ea typeface="Segoe UI" panose="020B0502040204020203" pitchFamily="34" charset="0"/>
                <a:cs typeface="Times New Roman" panose="02020603050405020304" pitchFamily="18" charset="0"/>
                <a:hlinkClick r:id="rId4"/>
              </a:rPr>
              <a:t>[1998] S.C.C.A. No. 3.</a:t>
            </a:r>
            <a:endParaRPr lang="en-CA" sz="1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1019"/>
              </a:spcAft>
            </a:pPr>
            <a:r>
              <a:rPr lang="en-CA" sz="1800" dirty="0">
                <a:latin typeface="Arial" panose="020B0604020202020204" pitchFamily="34" charset="0"/>
                <a:ea typeface="Arial" panose="020B0604020202020204" pitchFamily="34" charset="0"/>
                <a:cs typeface="Segoe UI" panose="020B0502040204020203" pitchFamily="34" charset="0"/>
              </a:rPr>
              <a:t>Pursuant to s. 264(1), if an individual had lawful authority for their actions, such as police conducting surveillance, their acts do not constitute criminal harassment.</a:t>
            </a:r>
          </a:p>
          <a:p>
            <a:pPr>
              <a:lnSpc>
                <a:spcPct val="115000"/>
              </a:lnSpc>
              <a:spcAft>
                <a:spcPts val="1019"/>
              </a:spcAft>
            </a:pPr>
            <a:endParaRPr lang="en-CA" sz="1800" dirty="0">
              <a:latin typeface="Arial" panose="020B0604020202020204" pitchFamily="34" charset="0"/>
              <a:ea typeface="Arial" panose="020B0604020202020204" pitchFamily="34" charset="0"/>
              <a:cs typeface="Segoe UI" panose="020B0502040204020203" pitchFamily="34" charset="0"/>
            </a:endParaRPr>
          </a:p>
          <a:p>
            <a:pPr>
              <a:lnSpc>
                <a:spcPct val="115000"/>
              </a:lnSpc>
              <a:spcAft>
                <a:spcPts val="1019"/>
              </a:spcAft>
            </a:pPr>
            <a:r>
              <a:rPr lang="en-CA" sz="1800" dirty="0">
                <a:latin typeface="Arial" panose="020B0604020202020204" pitchFamily="34" charset="0"/>
                <a:ea typeface="Arial" panose="020B0604020202020204" pitchFamily="34" charset="0"/>
                <a:cs typeface="Segoe UI" panose="020B0502040204020203" pitchFamily="34" charset="0"/>
              </a:rPr>
              <a:t>Note also – knowledge = honest mistake is a defence</a:t>
            </a:r>
            <a:endParaRPr lang="en-CA" sz="1800" dirty="0">
              <a:latin typeface="Arial" panose="020B0604020202020204" pitchFamily="34" charset="0"/>
              <a:ea typeface="Arial" panose="020B0604020202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518CCD51-EF0C-41F4-B2E2-E80F236F20B3}" type="slidenum">
              <a:rPr lang="en-CA" smtClean="0"/>
              <a:t>4</a:t>
            </a:fld>
            <a:endParaRPr lang="en-CA"/>
          </a:p>
        </p:txBody>
      </p:sp>
    </p:spTree>
    <p:extLst>
      <p:ext uri="{BB962C8B-B14F-4D97-AF65-F5344CB8AC3E}">
        <p14:creationId xmlns:p14="http://schemas.microsoft.com/office/powerpoint/2010/main" val="272409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sz="1800" dirty="0">
                <a:solidFill>
                  <a:srgbClr val="333333"/>
                </a:solidFill>
                <a:latin typeface="Helvetica" panose="020B0604020202020204" pitchFamily="34" charset="0"/>
                <a:ea typeface="Times New Roman" panose="02020603050405020304" pitchFamily="18" charset="0"/>
              </a:rPr>
              <a:t>This slide and the next – cheat sheet</a:t>
            </a:r>
          </a:p>
          <a:p>
            <a:pPr defTabSz="931774">
              <a:defRPr/>
            </a:pPr>
            <a:endParaRPr lang="en-CA" sz="1800" dirty="0">
              <a:solidFill>
                <a:srgbClr val="333333"/>
              </a:solidFill>
              <a:latin typeface="Helvetica" panose="020B0604020202020204" pitchFamily="34" charset="0"/>
              <a:ea typeface="Times New Roman" panose="02020603050405020304" pitchFamily="18" charset="0"/>
            </a:endParaRPr>
          </a:p>
          <a:p>
            <a:pPr defTabSz="931774">
              <a:defRPr/>
            </a:pPr>
            <a:r>
              <a:rPr lang="en-CA" sz="1800" dirty="0">
                <a:solidFill>
                  <a:srgbClr val="333333"/>
                </a:solidFill>
                <a:latin typeface="Helvetica" panose="020B0604020202020204" pitchFamily="34" charset="0"/>
                <a:ea typeface="Times New Roman" panose="02020603050405020304" pitchFamily="18" charset="0"/>
              </a:rPr>
              <a:t>- No temporal link required (e.g. two letters 18  months apart - </a:t>
            </a:r>
            <a:r>
              <a:rPr lang="en-CA" sz="1800" dirty="0">
                <a:solidFill>
                  <a:srgbClr val="000000"/>
                </a:solidFill>
                <a:latin typeface="Times New Roman" panose="02020603050405020304" pitchFamily="18" charset="0"/>
                <a:ea typeface="Times New Roman" panose="02020603050405020304" pitchFamily="18" charset="0"/>
                <a:cs typeface="Segoe UI" panose="020B0502040204020203" pitchFamily="34" charset="0"/>
              </a:rPr>
              <a:t>.</a:t>
            </a:r>
            <a:r>
              <a:rPr lang="en-CA" sz="1800" i="1" dirty="0">
                <a:solidFill>
                  <a:srgbClr val="000000"/>
                </a:solidFill>
                <a:latin typeface="Times New Roman" panose="02020603050405020304" pitchFamily="18" charset="0"/>
                <a:ea typeface="Times New Roman" panose="02020603050405020304" pitchFamily="18" charset="0"/>
                <a:cs typeface="Segoe UI" panose="020B0502040204020203" pitchFamily="34" charset="0"/>
              </a:rPr>
              <a:t> R. v. </a:t>
            </a:r>
            <a:r>
              <a:rPr lang="en-CA" sz="1800" i="1" dirty="0" err="1">
                <a:solidFill>
                  <a:srgbClr val="000000"/>
                </a:solidFill>
                <a:latin typeface="Times New Roman" panose="02020603050405020304" pitchFamily="18" charset="0"/>
                <a:ea typeface="Times New Roman" panose="02020603050405020304" pitchFamily="18" charset="0"/>
                <a:cs typeface="Segoe UI" panose="020B0502040204020203" pitchFamily="34" charset="0"/>
              </a:rPr>
              <a:t>Ohenhen</a:t>
            </a:r>
            <a:r>
              <a:rPr lang="en-CA" sz="1800" dirty="0">
                <a:solidFill>
                  <a:srgbClr val="000000"/>
                </a:solidFill>
                <a:latin typeface="Times New Roman" panose="02020603050405020304" pitchFamily="18" charset="0"/>
                <a:ea typeface="Times New Roman" panose="02020603050405020304" pitchFamily="18" charset="0"/>
                <a:cs typeface="Segoe UI" panose="020B0502040204020203" pitchFamily="34" charset="0"/>
              </a:rPr>
              <a:t>, </a:t>
            </a:r>
            <a:r>
              <a:rPr lang="en-CA" sz="1800" u="sng" dirty="0">
                <a:solidFill>
                  <a:srgbClr val="000000"/>
                </a:solidFill>
                <a:latin typeface="Segoe UI" panose="020B0502040204020203" pitchFamily="34" charset="0"/>
                <a:ea typeface="Times New Roman" panose="02020603050405020304" pitchFamily="18" charset="0"/>
                <a:hlinkClick r:id="rId3"/>
              </a:rPr>
              <a:t>[2005] O.J. No. 4072</a:t>
            </a:r>
            <a:r>
              <a:rPr lang="en-CA" sz="1800" dirty="0">
                <a:solidFill>
                  <a:srgbClr val="000000"/>
                </a:solidFill>
                <a:latin typeface="Times New Roman" panose="02020603050405020304" pitchFamily="18" charset="0"/>
                <a:ea typeface="Times New Roman" panose="02020603050405020304" pitchFamily="18" charset="0"/>
                <a:cs typeface="Segoe UI" panose="020B0502040204020203" pitchFamily="34" charset="0"/>
              </a:rPr>
              <a:t> (C.A), para 31, leave to appeal to S.C.C. refused </a:t>
            </a:r>
            <a:r>
              <a:rPr lang="en-CA" sz="1800" u="sng" dirty="0">
                <a:solidFill>
                  <a:srgbClr val="000000"/>
                </a:solidFill>
                <a:latin typeface="Segoe UI" panose="020B0502040204020203" pitchFamily="34" charset="0"/>
                <a:ea typeface="Segoe UI" panose="020B0502040204020203" pitchFamily="34" charset="0"/>
                <a:hlinkClick r:id="rId4"/>
              </a:rPr>
              <a:t>[2006] S.C.C.A. No. 119</a:t>
            </a:r>
            <a:r>
              <a:rPr lang="en-CA" sz="1800" u="sng" dirty="0">
                <a:solidFill>
                  <a:srgbClr val="0000FF"/>
                </a:solidFill>
                <a:latin typeface="Segoe UI" panose="020B0502040204020203" pitchFamily="34" charset="0"/>
                <a:ea typeface="Segoe UI" panose="020B0502040204020203" pitchFamily="34" charset="0"/>
              </a:rPr>
              <a:t>.</a:t>
            </a:r>
            <a:endParaRPr lang="en-CA" sz="1800" dirty="0">
              <a:latin typeface="Times New Roman" panose="02020603050405020304" pitchFamily="18" charset="0"/>
              <a:ea typeface="Times New Roman" panose="02020603050405020304" pitchFamily="18" charset="0"/>
            </a:endParaRPr>
          </a:p>
          <a:p>
            <a:endParaRPr lang="en-CA" dirty="0"/>
          </a:p>
          <a:p>
            <a:endParaRPr lang="en-CA" sz="1800" u="sng" dirty="0">
              <a:solidFill>
                <a:srgbClr val="0000FF"/>
              </a:solidFill>
              <a:latin typeface="Segoe UI" panose="020B0502040204020203" pitchFamily="34" charset="0"/>
            </a:endParaRPr>
          </a:p>
          <a:p>
            <a:r>
              <a:rPr lang="en-CA" sz="1800" dirty="0">
                <a:solidFill>
                  <a:srgbClr val="0000FF"/>
                </a:solidFill>
                <a:latin typeface="Segoe UI" panose="020B0502040204020203" pitchFamily="34" charset="0"/>
              </a:rPr>
              <a:t>- R v O’Donnell 2009 ONCA 587 at para 5</a:t>
            </a:r>
            <a:r>
              <a:rPr lang="en-CA" sz="1800" u="sng" dirty="0">
                <a:solidFill>
                  <a:srgbClr val="0000FF"/>
                </a:solidFill>
                <a:latin typeface="Segoe UI" panose="020B0502040204020203" pitchFamily="34" charset="0"/>
              </a:rPr>
              <a:t>: </a:t>
            </a:r>
            <a:r>
              <a:rPr lang="en-CA" b="0" i="0" dirty="0">
                <a:solidFill>
                  <a:srgbClr val="3D3D3D"/>
                </a:solidFill>
                <a:effectLst/>
                <a:latin typeface="Source Sans Pro" panose="020B0503030403020204" pitchFamily="34" charset="0"/>
              </a:rPr>
              <a:t>We disagree. This offence was far from an isolated incident. The appellant has five prior convictions for criminal harassment of the same victim as well as several convictions for breach of recognizance. Although the letter in issue was written in a therapeutic context, the appellant had been instructed not to send it to the victim. Moreover, he sent the letter while incarcerated and took some pains to hide its true destination from prison authorities. The sentence imposed was designed to impress on the appellant that his conduct must stop. We so no basis to interfere with it.</a:t>
            </a:r>
            <a:endParaRPr lang="en-CA" dirty="0"/>
          </a:p>
        </p:txBody>
      </p:sp>
      <p:sp>
        <p:nvSpPr>
          <p:cNvPr id="4" name="Slide Number Placeholder 3"/>
          <p:cNvSpPr>
            <a:spLocks noGrp="1"/>
          </p:cNvSpPr>
          <p:nvPr>
            <p:ph type="sldNum" sz="quarter" idx="5"/>
          </p:nvPr>
        </p:nvSpPr>
        <p:spPr/>
        <p:txBody>
          <a:bodyPr/>
          <a:lstStyle/>
          <a:p>
            <a:fld id="{518CCD51-EF0C-41F4-B2E2-E80F236F20B3}" type="slidenum">
              <a:rPr lang="en-CA" smtClean="0"/>
              <a:t>5</a:t>
            </a:fld>
            <a:endParaRPr lang="en-CA"/>
          </a:p>
        </p:txBody>
      </p:sp>
    </p:spTree>
    <p:extLst>
      <p:ext uri="{BB962C8B-B14F-4D97-AF65-F5344CB8AC3E}">
        <p14:creationId xmlns:p14="http://schemas.microsoft.com/office/powerpoint/2010/main" val="116453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sz="1800" i="1" dirty="0">
                <a:latin typeface="Arial" panose="020B0604020202020204" pitchFamily="34" charset="0"/>
                <a:ea typeface="Arial" panose="020B0604020202020204" pitchFamily="34" charset="0"/>
                <a:cs typeface="Segoe UI" panose="020B0502040204020203" pitchFamily="34" charset="0"/>
              </a:rPr>
              <a:t>Source of best </a:t>
            </a:r>
            <a:r>
              <a:rPr lang="en-CA" sz="1800" i="1" dirty="0" err="1">
                <a:latin typeface="Arial" panose="020B0604020202020204" pitchFamily="34" charset="0"/>
                <a:ea typeface="Arial" panose="020B0604020202020204" pitchFamily="34" charset="0"/>
                <a:cs typeface="Segoe UI" panose="020B0502040204020203" pitchFamily="34" charset="0"/>
              </a:rPr>
              <a:t>lanuge</a:t>
            </a:r>
            <a:r>
              <a:rPr lang="en-CA" sz="1800" i="1" dirty="0">
                <a:latin typeface="Arial" panose="020B0604020202020204" pitchFamily="34" charset="0"/>
                <a:ea typeface="Arial" panose="020B0604020202020204" pitchFamily="34" charset="0"/>
                <a:cs typeface="Segoe UI" panose="020B0502040204020203" pitchFamily="34" charset="0"/>
              </a:rPr>
              <a:t> is R v Province </a:t>
            </a:r>
            <a:r>
              <a:rPr lang="en-CA" sz="1800" dirty="0">
                <a:latin typeface="Arial" panose="020B0604020202020204" pitchFamily="34" charset="0"/>
                <a:ea typeface="Arial" panose="020B0604020202020204" pitchFamily="34" charset="0"/>
                <a:cs typeface="Segoe UI" panose="020B0502040204020203" pitchFamily="34" charset="0"/>
              </a:rPr>
              <a:t>2019 ONCA 638 – typical Watt JA judgment, very readable – first degree murder, domestic. Continuous fears about safety including smashing Royal Daulton figurines (this one is worth $1,200 on eBay)</a:t>
            </a:r>
          </a:p>
          <a:p>
            <a:pPr defTabSz="931774">
              <a:defRPr/>
            </a:pPr>
            <a:endParaRPr lang="en-CA" sz="1800" dirty="0">
              <a:latin typeface="Arial" panose="020B0604020202020204" pitchFamily="34" charset="0"/>
              <a:ea typeface="Arial" panose="020B0604020202020204" pitchFamily="34" charset="0"/>
              <a:cs typeface="Segoe UI" panose="020B0502040204020203" pitchFamily="34" charset="0"/>
            </a:endParaRPr>
          </a:p>
          <a:p>
            <a:pPr defTabSz="931774">
              <a:defRPr/>
            </a:pPr>
            <a:r>
              <a:rPr lang="en-CA" sz="1800" dirty="0">
                <a:latin typeface="Arial" panose="020B0604020202020204" pitchFamily="34" charset="0"/>
                <a:ea typeface="Arial" panose="020B0604020202020204" pitchFamily="34" charset="0"/>
                <a:cs typeface="Segoe UI" panose="020B0502040204020203" pitchFamily="34" charset="0"/>
              </a:rPr>
              <a:t>Defence: honest mistake</a:t>
            </a:r>
          </a:p>
          <a:p>
            <a:pPr defTabSz="931774">
              <a:defRPr/>
            </a:pPr>
            <a:endParaRPr lang="en-CA" sz="1800" dirty="0">
              <a:latin typeface="Arial" panose="020B0604020202020204" pitchFamily="34" charset="0"/>
              <a:ea typeface="Arial" panose="020B0604020202020204" pitchFamily="34" charset="0"/>
              <a:cs typeface="Segoe UI" panose="020B0502040204020203" pitchFamily="34" charset="0"/>
            </a:endParaRPr>
          </a:p>
          <a:p>
            <a:pPr defTabSz="931774">
              <a:defRPr/>
            </a:pPr>
            <a:r>
              <a:rPr lang="en-CA" sz="1800" dirty="0">
                <a:latin typeface="Arial" panose="020B0604020202020204" pitchFamily="34" charset="0"/>
                <a:ea typeface="Arial" panose="020B0604020202020204" pitchFamily="34" charset="0"/>
                <a:cs typeface="Segoe UI" panose="020B0502040204020203" pitchFamily="34" charset="0"/>
              </a:rPr>
              <a:t>R</a:t>
            </a:r>
            <a:r>
              <a:rPr lang="en-CA" sz="1800" i="1" dirty="0">
                <a:latin typeface="Arial" panose="020B0604020202020204" pitchFamily="34" charset="0"/>
                <a:ea typeface="Arial" panose="020B0604020202020204" pitchFamily="34" charset="0"/>
                <a:cs typeface="Segoe UI" panose="020B0502040204020203" pitchFamily="34" charset="0"/>
              </a:rPr>
              <a:t>. v. </a:t>
            </a:r>
            <a:r>
              <a:rPr lang="en-CA" sz="1800" i="1" dirty="0" err="1">
                <a:latin typeface="Arial" panose="020B0604020202020204" pitchFamily="34" charset="0"/>
                <a:ea typeface="Arial" panose="020B0604020202020204" pitchFamily="34" charset="0"/>
                <a:cs typeface="Segoe UI" panose="020B0502040204020203" pitchFamily="34" charset="0"/>
              </a:rPr>
              <a:t>Kosikar</a:t>
            </a:r>
            <a:r>
              <a:rPr lang="en-CA" sz="1800" i="1" dirty="0">
                <a:latin typeface="Arial" panose="020B0604020202020204" pitchFamily="34" charset="0"/>
                <a:ea typeface="Arial" panose="020B0604020202020204" pitchFamily="34" charset="0"/>
                <a:cs typeface="Segoe UI" panose="020B0502040204020203" pitchFamily="34" charset="0"/>
              </a:rPr>
              <a:t> </a:t>
            </a:r>
            <a:r>
              <a:rPr lang="en-CA" sz="1800" u="sng" dirty="0">
                <a:solidFill>
                  <a:srgbClr val="0000FF"/>
                </a:solidFill>
                <a:latin typeface="Segoe UI" panose="020B0502040204020203" pitchFamily="34" charset="0"/>
                <a:ea typeface="Segoe UI" panose="020B0502040204020203" pitchFamily="34" charset="0"/>
                <a:cs typeface="Times New Roman" panose="02020603050405020304" pitchFamily="18" charset="0"/>
                <a:hlinkClick r:id="rId3"/>
              </a:rPr>
              <a:t>(1999), 138 C.C.C. (3d) 217</a:t>
            </a:r>
            <a:r>
              <a:rPr lang="en-CA" sz="1800" dirty="0">
                <a:latin typeface="Arial" panose="020B0604020202020204" pitchFamily="34" charset="0"/>
                <a:ea typeface="Segoe UI" panose="020B0502040204020203" pitchFamily="34" charset="0"/>
                <a:cs typeface="Segoe UI" panose="020B0502040204020203" pitchFamily="34" charset="0"/>
              </a:rPr>
              <a:t> </a:t>
            </a:r>
            <a:r>
              <a:rPr lang="en-CA" sz="1800" dirty="0">
                <a:latin typeface="Arial" panose="020B0604020202020204" pitchFamily="34" charset="0"/>
                <a:ea typeface="Arial" panose="020B0604020202020204" pitchFamily="34" charset="0"/>
                <a:cs typeface="Segoe UI" panose="020B0502040204020203" pitchFamily="34" charset="0"/>
              </a:rPr>
              <a:t>(Ont. C.A.) at paras. 24-25, leave to appeal to S.C.C. refused</a:t>
            </a:r>
            <a:r>
              <a:rPr lang="en-CA" sz="1800" dirty="0">
                <a:latin typeface="Arial" panose="020B0604020202020204" pitchFamily="34" charset="0"/>
                <a:ea typeface="Segoe UI" panose="020B0502040204020203" pitchFamily="34" charset="0"/>
                <a:cs typeface="Segoe UI" panose="020B0502040204020203" pitchFamily="34" charset="0"/>
              </a:rPr>
              <a:t> </a:t>
            </a:r>
            <a:r>
              <a:rPr lang="en-CA" sz="1800" u="sng" dirty="0">
                <a:solidFill>
                  <a:srgbClr val="0000FF"/>
                </a:solidFill>
                <a:latin typeface="Segoe UI" panose="020B0502040204020203" pitchFamily="34" charset="0"/>
                <a:ea typeface="Segoe UI" panose="020B0502040204020203" pitchFamily="34" charset="0"/>
                <a:cs typeface="Times New Roman" panose="02020603050405020304" pitchFamily="18" charset="0"/>
                <a:hlinkClick r:id="rId4"/>
              </a:rPr>
              <a:t>[1999] S.C.C.A. No. 549</a:t>
            </a:r>
            <a:r>
              <a:rPr lang="en-CA" sz="1800" u="sng" dirty="0">
                <a:solidFill>
                  <a:srgbClr val="0000FF"/>
                </a:solidFill>
                <a:latin typeface="Segoe UI" panose="020B0502040204020203" pitchFamily="34" charset="0"/>
                <a:ea typeface="Segoe UI" panose="020B0502040204020203" pitchFamily="34" charset="0"/>
                <a:cs typeface="Times New Roman" panose="02020603050405020304" pitchFamily="18" charset="0"/>
              </a:rPr>
              <a:t>)</a:t>
            </a:r>
            <a:endParaRPr lang="en-CA" sz="1800" dirty="0">
              <a:latin typeface="Arial" panose="020B0604020202020204" pitchFamily="34" charset="0"/>
              <a:ea typeface="Arial" panose="020B060402020202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518CCD51-EF0C-41F4-B2E2-E80F236F20B3}" type="slidenum">
              <a:rPr lang="en-CA" smtClean="0"/>
              <a:t>6</a:t>
            </a:fld>
            <a:endParaRPr lang="en-CA"/>
          </a:p>
        </p:txBody>
      </p:sp>
    </p:spTree>
    <p:extLst>
      <p:ext uri="{BB962C8B-B14F-4D97-AF65-F5344CB8AC3E}">
        <p14:creationId xmlns:p14="http://schemas.microsoft.com/office/powerpoint/2010/main" val="123949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Generally now dealt with by a specialty team but we can all stay on top of our game.</a:t>
            </a:r>
          </a:p>
        </p:txBody>
      </p:sp>
      <p:sp>
        <p:nvSpPr>
          <p:cNvPr id="4" name="Slide Number Placeholder 3"/>
          <p:cNvSpPr>
            <a:spLocks noGrp="1"/>
          </p:cNvSpPr>
          <p:nvPr>
            <p:ph type="sldNum" sz="quarter" idx="5"/>
          </p:nvPr>
        </p:nvSpPr>
        <p:spPr/>
        <p:txBody>
          <a:bodyPr/>
          <a:lstStyle/>
          <a:p>
            <a:fld id="{518CCD51-EF0C-41F4-B2E2-E80F236F20B3}" type="slidenum">
              <a:rPr lang="en-CA" smtClean="0"/>
              <a:t>7</a:t>
            </a:fld>
            <a:endParaRPr lang="en-CA"/>
          </a:p>
        </p:txBody>
      </p:sp>
    </p:spTree>
    <p:extLst>
      <p:ext uri="{BB962C8B-B14F-4D97-AF65-F5344CB8AC3E}">
        <p14:creationId xmlns:p14="http://schemas.microsoft.com/office/powerpoint/2010/main" val="11083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18CCD51-EF0C-41F4-B2E2-E80F236F20B3}" type="slidenum">
              <a:rPr lang="en-CA" smtClean="0"/>
              <a:t>8</a:t>
            </a:fld>
            <a:endParaRPr lang="en-CA"/>
          </a:p>
        </p:txBody>
      </p:sp>
    </p:spTree>
    <p:extLst>
      <p:ext uri="{BB962C8B-B14F-4D97-AF65-F5344CB8AC3E}">
        <p14:creationId xmlns:p14="http://schemas.microsoft.com/office/powerpoint/2010/main" val="3218675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latin typeface="Arial" panose="020B0604020202020204" pitchFamily="34" charset="0"/>
                <a:ea typeface="Arial" panose="020B0604020202020204" pitchFamily="34" charset="0"/>
                <a:cs typeface="Times New Roman" panose="02020603050405020304" pitchFamily="18" charset="0"/>
              </a:rPr>
              <a:t>ENSURE YOU HAVE ALL FIRST PARTY DISCLOSURE</a:t>
            </a:r>
          </a:p>
          <a:p>
            <a:endParaRPr lang="en-CA" dirty="0"/>
          </a:p>
          <a:p>
            <a:r>
              <a:rPr lang="en-CA" dirty="0"/>
              <a:t>R v </a:t>
            </a:r>
            <a:r>
              <a:rPr lang="en-CA" dirty="0" err="1"/>
              <a:t>Aslami</a:t>
            </a:r>
            <a:r>
              <a:rPr lang="en-CA" dirty="0"/>
              <a:t> – argued by MGM in this office. Ultimately sent back by ONCA on appeal. Paras 23-30 deal with the issue of SMS and </a:t>
            </a:r>
            <a:r>
              <a:rPr lang="en-CA" dirty="0" err="1"/>
              <a:t>TextNow</a:t>
            </a:r>
            <a:r>
              <a:rPr lang="en-CA" dirty="0"/>
              <a:t> messages. Basically, it is NOT enough to rely on the substantive content to prove the provenance. Consider what evidence you need to muster to prove this, gather it as first party disclosure at an early stage. </a:t>
            </a:r>
          </a:p>
          <a:p>
            <a:endParaRPr lang="en-CA" dirty="0"/>
          </a:p>
        </p:txBody>
      </p:sp>
      <p:sp>
        <p:nvSpPr>
          <p:cNvPr id="4" name="Slide Number Placeholder 3"/>
          <p:cNvSpPr>
            <a:spLocks noGrp="1"/>
          </p:cNvSpPr>
          <p:nvPr>
            <p:ph type="sldNum" sz="quarter" idx="5"/>
          </p:nvPr>
        </p:nvSpPr>
        <p:spPr/>
        <p:txBody>
          <a:bodyPr/>
          <a:lstStyle/>
          <a:p>
            <a:fld id="{518CCD51-EF0C-41F4-B2E2-E80F236F20B3}" type="slidenum">
              <a:rPr lang="en-CA" smtClean="0"/>
              <a:t>9</a:t>
            </a:fld>
            <a:endParaRPr lang="en-CA"/>
          </a:p>
        </p:txBody>
      </p:sp>
    </p:spTree>
    <p:extLst>
      <p:ext uri="{BB962C8B-B14F-4D97-AF65-F5344CB8AC3E}">
        <p14:creationId xmlns:p14="http://schemas.microsoft.com/office/powerpoint/2010/main" val="2317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8608-EC96-4B7C-AB22-F7BE2EC5B0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D25EB50-2678-45B1-BB24-3CD283CD45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B4A0059-96F0-4852-AC79-9546197609D6}"/>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5" name="Footer Placeholder 4">
            <a:extLst>
              <a:ext uri="{FF2B5EF4-FFF2-40B4-BE49-F238E27FC236}">
                <a16:creationId xmlns:a16="http://schemas.microsoft.com/office/drawing/2014/main" id="{05C66EEA-74A1-4868-8FB7-7E8A967710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09E926-6995-401F-A751-FB73012EB85F}"/>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286028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BA38-13B1-4C66-92ED-991ADBF79C1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C4AFAFE-14BF-4BB9-AE32-B5540D852A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F6CD99B-95CD-49FA-AC1A-F9286EA29B5C}"/>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5" name="Footer Placeholder 4">
            <a:extLst>
              <a:ext uri="{FF2B5EF4-FFF2-40B4-BE49-F238E27FC236}">
                <a16:creationId xmlns:a16="http://schemas.microsoft.com/office/drawing/2014/main" id="{37338FC7-39A1-4926-9A5D-EA034E7CAA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592E8E-6045-43E9-9672-A9D628C50C39}"/>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98133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35BCE-340B-4DB4-B25C-5A82974852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4CDEDD-51B8-4E1C-A8DF-CB0D4C678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6A9B51-C163-4DF3-B281-DFEBF2419DF0}"/>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5" name="Footer Placeholder 4">
            <a:extLst>
              <a:ext uri="{FF2B5EF4-FFF2-40B4-BE49-F238E27FC236}">
                <a16:creationId xmlns:a16="http://schemas.microsoft.com/office/drawing/2014/main" id="{8B57BE77-3069-40A0-9007-C6FAA13171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B91238-3AC2-4FE7-B111-609240F212CC}"/>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264927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7969-10D7-4C23-95C6-63270A5671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73BBF20-9F12-494E-89B8-FDAA2C39A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42C85B-8CC4-46FF-89D4-8ADF94C9944E}"/>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5" name="Footer Placeholder 4">
            <a:extLst>
              <a:ext uri="{FF2B5EF4-FFF2-40B4-BE49-F238E27FC236}">
                <a16:creationId xmlns:a16="http://schemas.microsoft.com/office/drawing/2014/main" id="{4671B7C7-B4F2-40B5-B08E-55070E6E32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51DBF6-FF2F-4A4B-82F2-176568077D17}"/>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94092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78F-A5CA-47BB-8260-C846614B9B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90AAB1D-C7FA-42FC-9AA1-FF504F0F3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EB6072-758D-41E4-8FC9-EF3CCADD4A3B}"/>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5" name="Footer Placeholder 4">
            <a:extLst>
              <a:ext uri="{FF2B5EF4-FFF2-40B4-BE49-F238E27FC236}">
                <a16:creationId xmlns:a16="http://schemas.microsoft.com/office/drawing/2014/main" id="{437E9BA7-D5A7-4EB9-9D01-B0939DB324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0B866A-BE09-4362-9378-1A38223E2073}"/>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240358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9CDB-CEB5-4DFE-81C2-578C83BB63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D86C258-EC65-4CAB-95CD-95678B218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586F926-0C87-4578-A774-579C6D9060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28FE891-F4F0-4229-8BAD-B252FA340C96}"/>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6" name="Footer Placeholder 5">
            <a:extLst>
              <a:ext uri="{FF2B5EF4-FFF2-40B4-BE49-F238E27FC236}">
                <a16:creationId xmlns:a16="http://schemas.microsoft.com/office/drawing/2014/main" id="{4DCA567A-08DA-4027-9D44-A401C31C324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1AAB51-A34B-4598-A38D-1D00B0D726C1}"/>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23024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0FBB-76E7-4C12-A029-BE5FECA0164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3BEA9C5-3C82-4CE3-BC45-973846103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012AE9-F00B-4203-B23A-3EDB6D74F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533139E-31FB-4C57-BC51-05F85C5226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9ED060-F9DC-446A-8B3B-58E771B1A6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9202385-3E7C-4151-B953-09FC84F30E36}"/>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8" name="Footer Placeholder 7">
            <a:extLst>
              <a:ext uri="{FF2B5EF4-FFF2-40B4-BE49-F238E27FC236}">
                <a16:creationId xmlns:a16="http://schemas.microsoft.com/office/drawing/2014/main" id="{E67602B8-49D3-4332-A14E-B0C91BFC082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1CE7F1F-5AF1-4640-8F06-E29664C725A1}"/>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279838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9D99-A46E-4E60-B643-F04C0B5E795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602D0D4-CABF-4A7C-BAF8-5AA8B62C411C}"/>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4" name="Footer Placeholder 3">
            <a:extLst>
              <a:ext uri="{FF2B5EF4-FFF2-40B4-BE49-F238E27FC236}">
                <a16:creationId xmlns:a16="http://schemas.microsoft.com/office/drawing/2014/main" id="{2AE5CEF6-5A95-47D1-BAEF-F5A79BD6C00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2BD7687-F65D-4A23-BE18-2DCD77764989}"/>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395230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85B77-8133-4917-8F0F-60BB36F67193}"/>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3" name="Footer Placeholder 2">
            <a:extLst>
              <a:ext uri="{FF2B5EF4-FFF2-40B4-BE49-F238E27FC236}">
                <a16:creationId xmlns:a16="http://schemas.microsoft.com/office/drawing/2014/main" id="{817CAB1D-F938-4E24-A037-4CD3631D15F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8CA51BF-29B9-4C39-8343-5ECE8DCD9B7F}"/>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136522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5C97A-7644-42FA-92D1-0EE3CF2C9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72EA292-30DD-49C4-84DE-18D3385BE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A1E947D-20AA-4E9B-B191-8FB6790B6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6A1081-BE6E-44BF-9709-A4E2BF6651B1}"/>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6" name="Footer Placeholder 5">
            <a:extLst>
              <a:ext uri="{FF2B5EF4-FFF2-40B4-BE49-F238E27FC236}">
                <a16:creationId xmlns:a16="http://schemas.microsoft.com/office/drawing/2014/main" id="{592D7E6A-D497-4BF9-A559-EBC8E8D49D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4392BD-4DCB-4021-AB22-F35C508D5BDD}"/>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88749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0859-198E-4901-A06D-0FB1544FC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DF206EE-C1EC-4C2E-ACBD-983A984B8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18685F8-53E0-48D5-8CC8-397A89F1B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54932-1C72-496C-BDF4-41DEB5463D71}"/>
              </a:ext>
            </a:extLst>
          </p:cNvPr>
          <p:cNvSpPr>
            <a:spLocks noGrp="1"/>
          </p:cNvSpPr>
          <p:nvPr>
            <p:ph type="dt" sz="half" idx="10"/>
          </p:nvPr>
        </p:nvSpPr>
        <p:spPr/>
        <p:txBody>
          <a:bodyPr/>
          <a:lstStyle/>
          <a:p>
            <a:fld id="{A2A4208A-FB9C-44AE-B21F-254E18DDAF59}" type="datetimeFigureOut">
              <a:rPr lang="en-CA" smtClean="0"/>
              <a:t>02/23/2023</a:t>
            </a:fld>
            <a:endParaRPr lang="en-CA"/>
          </a:p>
        </p:txBody>
      </p:sp>
      <p:sp>
        <p:nvSpPr>
          <p:cNvPr id="6" name="Footer Placeholder 5">
            <a:extLst>
              <a:ext uri="{FF2B5EF4-FFF2-40B4-BE49-F238E27FC236}">
                <a16:creationId xmlns:a16="http://schemas.microsoft.com/office/drawing/2014/main" id="{135D4CBF-FEB6-4A83-8789-08B656C6AB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647A85-E5D1-4634-AB95-8CF1120F1123}"/>
              </a:ext>
            </a:extLst>
          </p:cNvPr>
          <p:cNvSpPr>
            <a:spLocks noGrp="1"/>
          </p:cNvSpPr>
          <p:nvPr>
            <p:ph type="sldNum" sz="quarter" idx="12"/>
          </p:nvPr>
        </p:nvSpPr>
        <p:spPr/>
        <p:txBody>
          <a:bodyPr/>
          <a:lstStyle/>
          <a:p>
            <a:fld id="{1F757114-CA10-46AA-9566-A77476C53D92}" type="slidenum">
              <a:rPr lang="en-CA" smtClean="0"/>
              <a:t>‹#›</a:t>
            </a:fld>
            <a:endParaRPr lang="en-CA"/>
          </a:p>
        </p:txBody>
      </p:sp>
    </p:spTree>
    <p:extLst>
      <p:ext uri="{BB962C8B-B14F-4D97-AF65-F5344CB8AC3E}">
        <p14:creationId xmlns:p14="http://schemas.microsoft.com/office/powerpoint/2010/main" val="30452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B509C-DED8-48F9-8136-1ABE1D17FA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D7D1D49-4B98-4168-A6AC-2DF8BFF4A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843942-089A-4A13-BCFA-FDF7E0890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4208A-FB9C-44AE-B21F-254E18DDAF59}" type="datetimeFigureOut">
              <a:rPr lang="en-CA" smtClean="0"/>
              <a:t>02/23/2023</a:t>
            </a:fld>
            <a:endParaRPr lang="en-CA"/>
          </a:p>
        </p:txBody>
      </p:sp>
      <p:sp>
        <p:nvSpPr>
          <p:cNvPr id="5" name="Footer Placeholder 4">
            <a:extLst>
              <a:ext uri="{FF2B5EF4-FFF2-40B4-BE49-F238E27FC236}">
                <a16:creationId xmlns:a16="http://schemas.microsoft.com/office/drawing/2014/main" id="{3DCF3F1D-1B8C-4769-8ADE-753ECD491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86E5787-92A9-492D-AE6A-F068516D5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57114-CA10-46AA-9566-A77476C53D92}" type="slidenum">
              <a:rPr lang="en-CA" smtClean="0"/>
              <a:t>‹#›</a:t>
            </a:fld>
            <a:endParaRPr lang="en-CA"/>
          </a:p>
        </p:txBody>
      </p:sp>
    </p:spTree>
    <p:extLst>
      <p:ext uri="{BB962C8B-B14F-4D97-AF65-F5344CB8AC3E}">
        <p14:creationId xmlns:p14="http://schemas.microsoft.com/office/powerpoint/2010/main" val="302867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lii.org/en/ca/laws/stat/rsc-1985-c-c-46/latest/rsc-1985-c-c-46.html?resultIndex=1#sec264.1subsec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B129997-8632-423C-9325-F840D3749052}"/>
              </a:ext>
            </a:extLst>
          </p:cNvPr>
          <p:cNvSpPr>
            <a:spLocks noGrp="1"/>
          </p:cNvSpPr>
          <p:nvPr>
            <p:ph type="ctrTitle"/>
          </p:nvPr>
        </p:nvSpPr>
        <p:spPr>
          <a:xfrm>
            <a:off x="890338" y="640080"/>
            <a:ext cx="3734014" cy="3566160"/>
          </a:xfrm>
        </p:spPr>
        <p:txBody>
          <a:bodyPr anchor="b">
            <a:normAutofit/>
          </a:bodyPr>
          <a:lstStyle/>
          <a:p>
            <a:pPr algn="l"/>
            <a:r>
              <a:rPr lang="en-CA" sz="4400" dirty="0">
                <a:latin typeface="+mn-lt"/>
              </a:rPr>
              <a:t>CRIMINAL HARASSMENT </a:t>
            </a:r>
            <a:br>
              <a:rPr lang="en-CA" sz="4400" dirty="0">
                <a:latin typeface="+mn-lt"/>
              </a:rPr>
            </a:br>
            <a:r>
              <a:rPr lang="en-CA" sz="4400" dirty="0">
                <a:latin typeface="+mn-lt"/>
              </a:rPr>
              <a:t>(s. 264)</a:t>
            </a:r>
            <a:br>
              <a:rPr lang="en-CA" sz="3400" dirty="0">
                <a:latin typeface="+mn-lt"/>
              </a:rPr>
            </a:br>
            <a:br>
              <a:rPr lang="en-CA" sz="3400" dirty="0">
                <a:latin typeface="+mn-lt"/>
              </a:rPr>
            </a:br>
            <a:r>
              <a:rPr lang="en-CA" sz="2500" dirty="0">
                <a:latin typeface="+mn-lt"/>
              </a:rPr>
              <a:t>Siobhain Wetscher &amp; Lindsay Little</a:t>
            </a:r>
          </a:p>
        </p:txBody>
      </p:sp>
      <p:sp>
        <p:nvSpPr>
          <p:cNvPr id="104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w Zealand criminal harassment reports more than double in last five years  - NZ Herald">
            <a:extLst>
              <a:ext uri="{FF2B5EF4-FFF2-40B4-BE49-F238E27FC236}">
                <a16:creationId xmlns:a16="http://schemas.microsoft.com/office/drawing/2014/main" id="{7CA7A7CE-5A53-4CAB-A85F-C12D0692E9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75" r="28172"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78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70F0059-36EE-47DE-BF63-37FC8F076AA9}"/>
              </a:ext>
            </a:extLst>
          </p:cNvPr>
          <p:cNvSpPr>
            <a:spLocks noGrp="1"/>
          </p:cNvSpPr>
          <p:nvPr>
            <p:ph type="title"/>
          </p:nvPr>
        </p:nvSpPr>
        <p:spPr>
          <a:xfrm>
            <a:off x="841248" y="548640"/>
            <a:ext cx="3600860" cy="5431536"/>
          </a:xfrm>
        </p:spPr>
        <p:txBody>
          <a:bodyPr>
            <a:normAutofit/>
          </a:bodyPr>
          <a:lstStyle/>
          <a:p>
            <a:r>
              <a:rPr lang="en-CA" sz="5400">
                <a:effectLst/>
                <a:latin typeface="+mn-lt"/>
                <a:ea typeface="Arial" panose="020B0604020202020204" pitchFamily="34" charset="0"/>
                <a:cs typeface="Times New Roman" panose="02020603050405020304" pitchFamily="18" charset="0"/>
              </a:rPr>
              <a:t>CM ISSUES: CHARGE THE RIGHT THING</a:t>
            </a:r>
            <a:endParaRPr lang="en-CA" sz="5400">
              <a:latin typeface="+mn-lt"/>
            </a:endParaRPr>
          </a:p>
        </p:txBody>
      </p:sp>
      <p:sp>
        <p:nvSpPr>
          <p:cNvPr id="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052DEA0-0D91-4CB6-8237-F8E13758CB0F}"/>
              </a:ext>
            </a:extLst>
          </p:cNvPr>
          <p:cNvSpPr>
            <a:spLocks noGrp="1"/>
          </p:cNvSpPr>
          <p:nvPr>
            <p:ph idx="1"/>
          </p:nvPr>
        </p:nvSpPr>
        <p:spPr>
          <a:xfrm>
            <a:off x="5255532" y="-335138"/>
            <a:ext cx="6224335" cy="5431536"/>
          </a:xfrm>
        </p:spPr>
        <p:txBody>
          <a:bodyPr anchor="ctr">
            <a:normAutofit/>
          </a:bodyPr>
          <a:lstStyle/>
          <a:p>
            <a:pPr marL="0" indent="0">
              <a:buNone/>
            </a:pPr>
            <a:r>
              <a:rPr lang="en-CA" sz="2200" b="1" dirty="0"/>
              <a:t>Case Study 1:</a:t>
            </a:r>
          </a:p>
          <a:p>
            <a:pPr>
              <a:buFont typeface="Wingdings" panose="05000000000000000000" pitchFamily="2" charset="2"/>
              <a:buChar char="ü"/>
            </a:pPr>
            <a:r>
              <a:rPr lang="en-CA" sz="2200" dirty="0"/>
              <a:t>Domestic relationship for four years, break up in early 2000s</a:t>
            </a:r>
          </a:p>
          <a:p>
            <a:pPr>
              <a:buFont typeface="Wingdings" panose="05000000000000000000" pitchFamily="2" charset="2"/>
              <a:buChar char="ü"/>
            </a:pPr>
            <a:r>
              <a:rPr lang="en-CA" sz="2200" dirty="0"/>
              <a:t>Intermittently messages V for years</a:t>
            </a:r>
          </a:p>
          <a:p>
            <a:pPr>
              <a:buFont typeface="Wingdings" panose="05000000000000000000" pitchFamily="2" charset="2"/>
              <a:buChar char="ü"/>
            </a:pPr>
            <a:r>
              <a:rPr lang="en-CA" sz="2200" dirty="0"/>
              <a:t>High emotional needs V</a:t>
            </a:r>
          </a:p>
          <a:p>
            <a:pPr>
              <a:buFont typeface="Wingdings" panose="05000000000000000000" pitchFamily="2" charset="2"/>
              <a:buChar char="ü"/>
            </a:pPr>
            <a:r>
              <a:rPr lang="en-CA" sz="2200" dirty="0"/>
              <a:t>Charged with criminal harassment from 04/26/2017 to 10/27/2018</a:t>
            </a:r>
          </a:p>
          <a:p>
            <a:pPr>
              <a:buFont typeface="Wingdings" panose="05000000000000000000" pitchFamily="2" charset="2"/>
              <a:buChar char="ü"/>
            </a:pPr>
            <a:r>
              <a:rPr lang="en-CA" sz="2200" dirty="0"/>
              <a:t>Does ND (poorly), receives 810 in February 2020</a:t>
            </a:r>
          </a:p>
          <a:p>
            <a:pPr>
              <a:buFont typeface="Wingdings" panose="05000000000000000000" pitchFamily="2" charset="2"/>
              <a:buChar char="ü"/>
            </a:pPr>
            <a:r>
              <a:rPr lang="en-CA" sz="2200" dirty="0"/>
              <a:t>In Sept &amp; Oct 2020, V begins receiving texts &amp; FB messages acknowledging 810 still in effect</a:t>
            </a:r>
          </a:p>
        </p:txBody>
      </p:sp>
      <p:pic>
        <p:nvPicPr>
          <p:cNvPr id="10" name="Picture 9">
            <a:extLst>
              <a:ext uri="{FF2B5EF4-FFF2-40B4-BE49-F238E27FC236}">
                <a16:creationId xmlns:a16="http://schemas.microsoft.com/office/drawing/2014/main" id="{3EF567D3-BD1C-44DD-A2D7-76BA2E710453}"/>
              </a:ext>
            </a:extLst>
          </p:cNvPr>
          <p:cNvPicPr>
            <a:picLocks noChangeAspect="1"/>
          </p:cNvPicPr>
          <p:nvPr/>
        </p:nvPicPr>
        <p:blipFill>
          <a:blip r:embed="rId3"/>
          <a:stretch>
            <a:fillRect/>
          </a:stretch>
        </p:blipFill>
        <p:spPr>
          <a:xfrm>
            <a:off x="5255532" y="4761259"/>
            <a:ext cx="6525536" cy="1714739"/>
          </a:xfrm>
          <a:prstGeom prst="rect">
            <a:avLst/>
          </a:prstGeom>
        </p:spPr>
      </p:pic>
    </p:spTree>
    <p:extLst>
      <p:ext uri="{BB962C8B-B14F-4D97-AF65-F5344CB8AC3E}">
        <p14:creationId xmlns:p14="http://schemas.microsoft.com/office/powerpoint/2010/main" val="18642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5D7A2F-6176-43BC-A406-D87D8DFD72E1}"/>
              </a:ext>
            </a:extLst>
          </p:cNvPr>
          <p:cNvSpPr>
            <a:spLocks noGrp="1"/>
          </p:cNvSpPr>
          <p:nvPr>
            <p:ph type="title"/>
          </p:nvPr>
        </p:nvSpPr>
        <p:spPr>
          <a:xfrm>
            <a:off x="841248" y="548640"/>
            <a:ext cx="3600860" cy="5431536"/>
          </a:xfrm>
        </p:spPr>
        <p:txBody>
          <a:bodyPr>
            <a:normAutofit/>
          </a:bodyPr>
          <a:lstStyle/>
          <a:p>
            <a:r>
              <a:rPr lang="en-CA" sz="3800" dirty="0">
                <a:effectLst/>
                <a:latin typeface="+mn-lt"/>
                <a:ea typeface="Arial" panose="020B0604020202020204" pitchFamily="34" charset="0"/>
                <a:cs typeface="Times New Roman" panose="02020603050405020304" pitchFamily="18" charset="0"/>
              </a:rPr>
              <a:t>CM ISSUES: MANAGING INFORMATIONS</a:t>
            </a:r>
            <a:endParaRPr lang="en-CA" sz="3800" dirty="0">
              <a:latin typeface="+mn-lt"/>
            </a:endParaRP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D93650B-D748-4C7B-9A82-5938B17DDCB0}"/>
              </a:ext>
            </a:extLst>
          </p:cNvPr>
          <p:cNvSpPr>
            <a:spLocks noGrp="1"/>
          </p:cNvSpPr>
          <p:nvPr>
            <p:ph idx="1"/>
          </p:nvPr>
        </p:nvSpPr>
        <p:spPr>
          <a:xfrm>
            <a:off x="5126418" y="552091"/>
            <a:ext cx="6224335" cy="5431536"/>
          </a:xfrm>
        </p:spPr>
        <p:txBody>
          <a:bodyPr anchor="ctr">
            <a:normAutofit/>
          </a:bodyPr>
          <a:lstStyle/>
          <a:p>
            <a:pPr marL="742950" marR="0" lvl="1" indent="-285750">
              <a:spcBef>
                <a:spcPts val="0"/>
              </a:spcBef>
              <a:spcAft>
                <a:spcPts val="800"/>
              </a:spcAft>
              <a:buFont typeface="+mj-lt"/>
              <a:buAutoNum type="alphaLcPeriod"/>
            </a:pPr>
            <a:r>
              <a:rPr lang="en-CA" sz="2200" dirty="0">
                <a:effectLst/>
                <a:ea typeface="Arial" panose="020B0604020202020204" pitchFamily="34" charset="0"/>
                <a:cs typeface="Times New Roman" panose="02020603050405020304" pitchFamily="18" charset="0"/>
              </a:rPr>
              <a:t>Multiple counts for types of (a)-(d) behaviour &amp; specificity</a:t>
            </a:r>
          </a:p>
          <a:p>
            <a:pPr marL="742950" marR="0" lvl="1" indent="-285750">
              <a:spcBef>
                <a:spcPts val="0"/>
              </a:spcBef>
              <a:spcAft>
                <a:spcPts val="800"/>
              </a:spcAft>
              <a:buFont typeface="+mj-lt"/>
              <a:buAutoNum type="alphaLcPeriod"/>
            </a:pPr>
            <a:r>
              <a:rPr lang="en-CA" sz="2200" dirty="0">
                <a:effectLst/>
                <a:ea typeface="Arial" panose="020B0604020202020204" pitchFamily="34" charset="0"/>
                <a:cs typeface="Times New Roman" panose="02020603050405020304" pitchFamily="18" charset="0"/>
              </a:rPr>
              <a:t>Date ranges rather than specific dates</a:t>
            </a:r>
          </a:p>
          <a:p>
            <a:pPr marL="742950" marR="0" lvl="1" indent="-285750">
              <a:spcBef>
                <a:spcPts val="0"/>
              </a:spcBef>
              <a:spcAft>
                <a:spcPts val="800"/>
              </a:spcAft>
              <a:buFont typeface="+mj-lt"/>
              <a:buAutoNum type="alphaLcPeriod"/>
            </a:pPr>
            <a:r>
              <a:rPr lang="en-CA" sz="2200" dirty="0">
                <a:effectLst/>
                <a:ea typeface="Arial" panose="020B0604020202020204" pitchFamily="34" charset="0"/>
                <a:cs typeface="Times New Roman" panose="02020603050405020304" pitchFamily="18" charset="0"/>
              </a:rPr>
              <a:t>Bifurcating </a:t>
            </a:r>
            <a:r>
              <a:rPr lang="en-CA" sz="2200" dirty="0" err="1">
                <a:ea typeface="Arial" panose="020B0604020202020204" pitchFamily="34" charset="0"/>
                <a:cs typeface="Times New Roman" panose="02020603050405020304" pitchFamily="18" charset="0"/>
              </a:rPr>
              <a:t>I</a:t>
            </a:r>
            <a:r>
              <a:rPr lang="en-CA" sz="2200" dirty="0" err="1">
                <a:effectLst/>
                <a:ea typeface="Arial" panose="020B0604020202020204" pitchFamily="34" charset="0"/>
                <a:cs typeface="Times New Roman" panose="02020603050405020304" pitchFamily="18" charset="0"/>
              </a:rPr>
              <a:t>nformations</a:t>
            </a:r>
            <a:r>
              <a:rPr lang="en-CA" sz="2200" dirty="0">
                <a:effectLst/>
                <a:ea typeface="Arial" panose="020B0604020202020204" pitchFamily="34" charset="0"/>
                <a:cs typeface="Times New Roman" panose="02020603050405020304" pitchFamily="18" charset="0"/>
              </a:rPr>
              <a:t> (e.g. separating physical violence from criminal harassment </a:t>
            </a:r>
            <a:r>
              <a:rPr lang="en-CA" sz="2200" dirty="0" err="1">
                <a:ea typeface="Arial" panose="020B0604020202020204" pitchFamily="34" charset="0"/>
                <a:cs typeface="Times New Roman" panose="02020603050405020304" pitchFamily="18" charset="0"/>
              </a:rPr>
              <a:t>I</a:t>
            </a:r>
            <a:r>
              <a:rPr lang="en-CA" sz="2200" dirty="0" err="1">
                <a:effectLst/>
                <a:ea typeface="Arial" panose="020B0604020202020204" pitchFamily="34" charset="0"/>
                <a:cs typeface="Times New Roman" panose="02020603050405020304" pitchFamily="18" charset="0"/>
              </a:rPr>
              <a:t>nformations</a:t>
            </a:r>
            <a:r>
              <a:rPr lang="en-CA" sz="2200" dirty="0">
                <a:effectLst/>
                <a:ea typeface="Arial" panose="020B0604020202020204" pitchFamily="34" charset="0"/>
                <a:cs typeface="Times New Roman" panose="02020603050405020304" pitchFamily="18" charset="0"/>
              </a:rPr>
              <a:t> – do not do!)</a:t>
            </a:r>
          </a:p>
          <a:p>
            <a:pPr marL="742950" marR="0" lvl="1" indent="-285750">
              <a:spcBef>
                <a:spcPts val="0"/>
              </a:spcBef>
              <a:spcAft>
                <a:spcPts val="800"/>
              </a:spcAft>
              <a:buFont typeface="+mj-lt"/>
              <a:buAutoNum type="alphaLcPeriod"/>
            </a:pPr>
            <a:r>
              <a:rPr lang="en-CA" sz="2200" dirty="0">
                <a:effectLst/>
                <a:ea typeface="Arial" panose="020B0604020202020204" pitchFamily="34" charset="0"/>
                <a:cs typeface="Times New Roman" panose="02020603050405020304" pitchFamily="18" charset="0"/>
              </a:rPr>
              <a:t>Amalgamating/relaying </a:t>
            </a:r>
            <a:r>
              <a:rPr lang="en-CA" sz="2200" dirty="0" err="1">
                <a:ea typeface="Arial" panose="020B0604020202020204" pitchFamily="34" charset="0"/>
                <a:cs typeface="Times New Roman" panose="02020603050405020304" pitchFamily="18" charset="0"/>
              </a:rPr>
              <a:t>I</a:t>
            </a:r>
            <a:r>
              <a:rPr lang="en-CA" sz="2200" dirty="0" err="1">
                <a:effectLst/>
                <a:ea typeface="Arial" panose="020B0604020202020204" pitchFamily="34" charset="0"/>
                <a:cs typeface="Times New Roman" panose="02020603050405020304" pitchFamily="18" charset="0"/>
              </a:rPr>
              <a:t>nformations</a:t>
            </a:r>
            <a:r>
              <a:rPr lang="en-CA" sz="2200" dirty="0">
                <a:effectLst/>
                <a:ea typeface="Arial" panose="020B0604020202020204" pitchFamily="34" charset="0"/>
                <a:cs typeface="Times New Roman" panose="02020603050405020304" pitchFamily="18" charset="0"/>
              </a:rPr>
              <a:t> – practical considerations</a:t>
            </a:r>
          </a:p>
          <a:p>
            <a:pPr lvl="2">
              <a:spcBef>
                <a:spcPts val="0"/>
              </a:spcBef>
              <a:spcAft>
                <a:spcPts val="800"/>
              </a:spcAft>
              <a:buFont typeface="+mj-lt"/>
              <a:buAutoNum type="romanLcPeriod"/>
            </a:pPr>
            <a:r>
              <a:rPr lang="en-CA" sz="2200" dirty="0">
                <a:effectLst/>
                <a:ea typeface="Arial" panose="020B0604020202020204" pitchFamily="34" charset="0"/>
                <a:cs typeface="Times New Roman" panose="02020603050405020304" pitchFamily="18" charset="0"/>
              </a:rPr>
              <a:t>Do thi</a:t>
            </a:r>
            <a:r>
              <a:rPr lang="en-CA" sz="2200" dirty="0">
                <a:ea typeface="Arial" panose="020B0604020202020204" pitchFamily="34" charset="0"/>
                <a:cs typeface="Times New Roman" panose="02020603050405020304" pitchFamily="18" charset="0"/>
              </a:rPr>
              <a:t>s early and on your terms</a:t>
            </a:r>
            <a:endParaRPr lang="en-CA" sz="2200" dirty="0">
              <a:effectLst/>
              <a:ea typeface="Arial" panose="020B0604020202020204" pitchFamily="34" charset="0"/>
              <a:cs typeface="Times New Roman" panose="02020603050405020304" pitchFamily="18" charset="0"/>
            </a:endParaRPr>
          </a:p>
          <a:p>
            <a:pPr marL="1143000" marR="0" lvl="2" indent="-228600">
              <a:spcBef>
                <a:spcPts val="0"/>
              </a:spcBef>
              <a:spcAft>
                <a:spcPts val="800"/>
              </a:spcAft>
              <a:buFont typeface="+mj-lt"/>
              <a:buAutoNum type="romanLcPeriod"/>
            </a:pPr>
            <a:r>
              <a:rPr lang="en-CA" sz="2200" dirty="0">
                <a:effectLst/>
                <a:ea typeface="Arial" panose="020B0604020202020204" pitchFamily="34" charset="0"/>
                <a:cs typeface="Times New Roman" panose="02020603050405020304" pitchFamily="18" charset="0"/>
              </a:rPr>
              <a:t>Scope – rejects RMS submissions where relay. You will receive email from Scope Toronto about this, generally not actionable.</a:t>
            </a:r>
          </a:p>
          <a:p>
            <a:pPr marL="1143000" marR="0" lvl="2" indent="-228600">
              <a:spcBef>
                <a:spcPts val="0"/>
              </a:spcBef>
              <a:spcAft>
                <a:spcPts val="800"/>
              </a:spcAft>
              <a:buFont typeface="+mj-lt"/>
              <a:buAutoNum type="romanLcPeriod"/>
            </a:pPr>
            <a:r>
              <a:rPr lang="en-CA" sz="2200" dirty="0">
                <a:effectLst/>
                <a:ea typeface="Arial" panose="020B0604020202020204" pitchFamily="34" charset="0"/>
                <a:cs typeface="Times New Roman" panose="02020603050405020304" pitchFamily="18" charset="0"/>
              </a:rPr>
              <a:t>Reviewing new information (ensuring proper date range, all offences listed)</a:t>
            </a:r>
          </a:p>
        </p:txBody>
      </p:sp>
    </p:spTree>
    <p:extLst>
      <p:ext uri="{BB962C8B-B14F-4D97-AF65-F5344CB8AC3E}">
        <p14:creationId xmlns:p14="http://schemas.microsoft.com/office/powerpoint/2010/main" val="72626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DAA32-5FE0-405F-8318-52F74A52B6D1}"/>
              </a:ext>
            </a:extLst>
          </p:cNvPr>
          <p:cNvSpPr>
            <a:spLocks noGrp="1"/>
          </p:cNvSpPr>
          <p:nvPr>
            <p:ph type="title"/>
          </p:nvPr>
        </p:nvSpPr>
        <p:spPr>
          <a:xfrm>
            <a:off x="4654296" y="329184"/>
            <a:ext cx="6894576" cy="1783080"/>
          </a:xfrm>
        </p:spPr>
        <p:txBody>
          <a:bodyPr anchor="b">
            <a:normAutofit/>
          </a:bodyPr>
          <a:lstStyle/>
          <a:p>
            <a:br>
              <a:rPr lang="en-CA" sz="3800">
                <a:effectLst/>
                <a:latin typeface="+mn-lt"/>
                <a:ea typeface="Arial" panose="020B0604020202020204" pitchFamily="34" charset="0"/>
                <a:cs typeface="Times New Roman" panose="02020603050405020304" pitchFamily="18" charset="0"/>
              </a:rPr>
            </a:br>
            <a:r>
              <a:rPr lang="en-CA" sz="3800">
                <a:effectLst/>
                <a:latin typeface="+mn-lt"/>
                <a:ea typeface="Arial" panose="020B0604020202020204" pitchFamily="34" charset="0"/>
                <a:cs typeface="Times New Roman" panose="02020603050405020304" pitchFamily="18" charset="0"/>
              </a:rPr>
              <a:t>CM ISSUES: BREACHES IN PRACTICE</a:t>
            </a:r>
            <a:endParaRPr lang="en-CA" sz="3800">
              <a:latin typeface="+mn-lt"/>
            </a:endParaRPr>
          </a:p>
        </p:txBody>
      </p:sp>
      <p:pic>
        <p:nvPicPr>
          <p:cNvPr id="2050" name="Picture 2" descr="Eat your way through ByWard Market | Ontario Culinary">
            <a:extLst>
              <a:ext uri="{FF2B5EF4-FFF2-40B4-BE49-F238E27FC236}">
                <a16:creationId xmlns:a16="http://schemas.microsoft.com/office/drawing/2014/main" id="{953B09B6-6519-41DE-9D47-E8EE1BA03A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09" r="30872"/>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6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9F1C1B-F9BA-424B-BE2C-D9D43C701691}"/>
              </a:ext>
            </a:extLst>
          </p:cNvPr>
          <p:cNvSpPr>
            <a:spLocks noGrp="1"/>
          </p:cNvSpPr>
          <p:nvPr>
            <p:ph idx="1"/>
          </p:nvPr>
        </p:nvSpPr>
        <p:spPr>
          <a:xfrm>
            <a:off x="4654296" y="2706624"/>
            <a:ext cx="6894576" cy="3483864"/>
          </a:xfrm>
        </p:spPr>
        <p:txBody>
          <a:bodyPr>
            <a:normAutofit/>
          </a:bodyPr>
          <a:lstStyle/>
          <a:p>
            <a:pPr marL="0" indent="0">
              <a:spcBef>
                <a:spcPts val="0"/>
              </a:spcBef>
              <a:spcAft>
                <a:spcPts val="600"/>
              </a:spcAft>
              <a:buNone/>
            </a:pPr>
            <a:r>
              <a:rPr lang="en-CA" sz="2200" b="1" dirty="0">
                <a:effectLst/>
                <a:ea typeface="Arial" panose="020B0604020202020204" pitchFamily="34" charset="0"/>
                <a:cs typeface="Times New Roman" panose="02020603050405020304" pitchFamily="18" charset="0"/>
              </a:rPr>
              <a:t>Case Study 2:</a:t>
            </a:r>
          </a:p>
          <a:p>
            <a:pPr>
              <a:spcBef>
                <a:spcPts val="0"/>
              </a:spcBef>
              <a:spcAft>
                <a:spcPts val="800"/>
              </a:spcAft>
              <a:buFont typeface="Wingdings" panose="05000000000000000000" pitchFamily="2" charset="2"/>
              <a:buChar char="ü"/>
            </a:pPr>
            <a:r>
              <a:rPr lang="en-CA" sz="2200" dirty="0">
                <a:effectLst/>
                <a:ea typeface="Arial" panose="020B0604020202020204" pitchFamily="34" charset="0"/>
                <a:cs typeface="Times New Roman" panose="02020603050405020304" pitchFamily="18" charset="0"/>
              </a:rPr>
              <a:t>Mentall</a:t>
            </a:r>
            <a:r>
              <a:rPr lang="en-CA" sz="2200" dirty="0">
                <a:ea typeface="Arial" panose="020B0604020202020204" pitchFamily="34" charset="0"/>
                <a:cs typeface="Times New Roman" panose="02020603050405020304" pitchFamily="18" charset="0"/>
              </a:rPr>
              <a:t>y ill man in </a:t>
            </a:r>
            <a:r>
              <a:rPr lang="en-CA" sz="2200" dirty="0" err="1">
                <a:effectLst/>
                <a:ea typeface="Arial" panose="020B0604020202020204" pitchFamily="34" charset="0"/>
                <a:cs typeface="Times New Roman" panose="02020603050405020304" pitchFamily="18" charset="0"/>
              </a:rPr>
              <a:t>Byward</a:t>
            </a:r>
            <a:r>
              <a:rPr lang="en-CA" sz="2200" dirty="0">
                <a:effectLst/>
                <a:ea typeface="Arial" panose="020B0604020202020204" pitchFamily="34" charset="0"/>
                <a:cs typeface="Times New Roman" panose="02020603050405020304" pitchFamily="18" charset="0"/>
              </a:rPr>
              <a:t> Market</a:t>
            </a:r>
          </a:p>
          <a:p>
            <a:pPr>
              <a:spcBef>
                <a:spcPts val="0"/>
              </a:spcBef>
              <a:spcAft>
                <a:spcPts val="800"/>
              </a:spcAft>
              <a:buFont typeface="Wingdings" panose="05000000000000000000" pitchFamily="2" charset="2"/>
              <a:buChar char="ü"/>
            </a:pPr>
            <a:r>
              <a:rPr lang="en-CA" sz="2200" dirty="0">
                <a:ea typeface="Arial" panose="020B0604020202020204" pitchFamily="34" charset="0"/>
                <a:cs typeface="Times New Roman" panose="02020603050405020304" pitchFamily="18" charset="0"/>
              </a:rPr>
              <a:t>Attends at vendor’s kiosk, who he doesn’t know, and threatens to kill him (Info. No. 1 = utter threats)</a:t>
            </a:r>
          </a:p>
          <a:p>
            <a:pPr>
              <a:spcBef>
                <a:spcPts val="0"/>
              </a:spcBef>
              <a:spcAft>
                <a:spcPts val="800"/>
              </a:spcAft>
              <a:buFont typeface="Wingdings" panose="05000000000000000000" pitchFamily="2" charset="2"/>
              <a:buChar char="ü"/>
            </a:pPr>
            <a:r>
              <a:rPr lang="en-CA" sz="2200" dirty="0">
                <a:ea typeface="Arial" panose="020B0604020202020204" pitchFamily="34" charset="0"/>
                <a:cs typeface="Times New Roman" panose="02020603050405020304" pitchFamily="18" charset="0"/>
              </a:rPr>
              <a:t>Released on undertaking in immediate aftermath not to attend within 250m of kiosk</a:t>
            </a:r>
          </a:p>
          <a:p>
            <a:pPr>
              <a:spcBef>
                <a:spcPts val="0"/>
              </a:spcBef>
              <a:spcAft>
                <a:spcPts val="800"/>
              </a:spcAft>
              <a:buFont typeface="Wingdings" panose="05000000000000000000" pitchFamily="2" charset="2"/>
              <a:buChar char="ü"/>
            </a:pPr>
            <a:r>
              <a:rPr lang="en-CA" sz="2200" dirty="0">
                <a:ea typeface="Arial" panose="020B0604020202020204" pitchFamily="34" charset="0"/>
                <a:cs typeface="Times New Roman" panose="02020603050405020304" pitchFamily="18" charset="0"/>
              </a:rPr>
              <a:t>Within two hours, walks past kiosk. Doesn’t acknowledge vendor. (Info. No. 2 = breach)</a:t>
            </a:r>
            <a:endParaRPr lang="en-CA" sz="2200" dirty="0">
              <a:effectLst/>
              <a:ea typeface="Arial" panose="020B0604020202020204" pitchFamily="34" charset="0"/>
              <a:cs typeface="Times New Roman" panose="02020603050405020304" pitchFamily="18" charset="0"/>
            </a:endParaRPr>
          </a:p>
          <a:p>
            <a:pPr marL="0" marR="0" lvl="0" indent="0">
              <a:spcBef>
                <a:spcPts val="0"/>
              </a:spcBef>
              <a:spcAft>
                <a:spcPts val="600"/>
              </a:spcAft>
              <a:buNone/>
            </a:pPr>
            <a:endParaRPr lang="en-CA" sz="2200" dirty="0">
              <a:effectLst/>
              <a:ea typeface="Arial" panose="020B0604020202020204" pitchFamily="34" charset="0"/>
              <a:cs typeface="Times New Roman" panose="02020603050405020304" pitchFamily="18" charset="0"/>
            </a:endParaRPr>
          </a:p>
          <a:p>
            <a:pPr marL="0" marR="0" lvl="0" indent="0">
              <a:spcBef>
                <a:spcPts val="0"/>
              </a:spcBef>
              <a:spcAft>
                <a:spcPts val="600"/>
              </a:spcAft>
              <a:buNone/>
            </a:pPr>
            <a:endParaRPr lang="en-CA" sz="22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3559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256D-24E6-497F-91FB-BDDF10AF4A40}"/>
              </a:ext>
            </a:extLst>
          </p:cNvPr>
          <p:cNvSpPr>
            <a:spLocks noGrp="1"/>
          </p:cNvSpPr>
          <p:nvPr>
            <p:ph type="title"/>
          </p:nvPr>
        </p:nvSpPr>
        <p:spPr>
          <a:xfrm>
            <a:off x="5192486" y="256042"/>
            <a:ext cx="6999514" cy="1434646"/>
          </a:xfrm>
        </p:spPr>
        <p:txBody>
          <a:bodyPr/>
          <a:lstStyle/>
          <a:p>
            <a:pPr algn="ctr"/>
            <a:r>
              <a:rPr lang="en-CA" dirty="0">
                <a:latin typeface="+mn-lt"/>
              </a:rPr>
              <a:t>CM ISSUES: IN PRACTICE</a:t>
            </a:r>
            <a:br>
              <a:rPr lang="en-CA" dirty="0">
                <a:latin typeface="+mn-lt"/>
              </a:rPr>
            </a:br>
            <a:r>
              <a:rPr lang="en-CA" sz="2000" dirty="0">
                <a:latin typeface="+mn-lt"/>
              </a:rPr>
              <a:t>Case Study  3:</a:t>
            </a:r>
            <a:endParaRPr lang="en-CA" dirty="0">
              <a:latin typeface="+mn-lt"/>
            </a:endParaRPr>
          </a:p>
        </p:txBody>
      </p:sp>
      <p:pic>
        <p:nvPicPr>
          <p:cNvPr id="6" name="Content Placeholder 5">
            <a:extLst>
              <a:ext uri="{FF2B5EF4-FFF2-40B4-BE49-F238E27FC236}">
                <a16:creationId xmlns:a16="http://schemas.microsoft.com/office/drawing/2014/main" id="{089B71DC-C6C7-4724-AC06-10D59574CFAA}"/>
              </a:ext>
            </a:extLst>
          </p:cNvPr>
          <p:cNvPicPr>
            <a:picLocks noGrp="1" noChangeAspect="1"/>
          </p:cNvPicPr>
          <p:nvPr>
            <p:ph idx="1"/>
          </p:nvPr>
        </p:nvPicPr>
        <p:blipFill>
          <a:blip r:embed="rId3"/>
          <a:stretch>
            <a:fillRect/>
          </a:stretch>
        </p:blipFill>
        <p:spPr>
          <a:xfrm>
            <a:off x="6902659" y="1690688"/>
            <a:ext cx="3524742" cy="4182059"/>
          </a:xfrm>
        </p:spPr>
      </p:pic>
      <p:pic>
        <p:nvPicPr>
          <p:cNvPr id="8" name="Picture 7">
            <a:extLst>
              <a:ext uri="{FF2B5EF4-FFF2-40B4-BE49-F238E27FC236}">
                <a16:creationId xmlns:a16="http://schemas.microsoft.com/office/drawing/2014/main" id="{665FA599-9DF7-4FE1-808B-18873C221D80}"/>
              </a:ext>
            </a:extLst>
          </p:cNvPr>
          <p:cNvPicPr>
            <a:picLocks noChangeAspect="1"/>
          </p:cNvPicPr>
          <p:nvPr/>
        </p:nvPicPr>
        <p:blipFill>
          <a:blip r:embed="rId4"/>
          <a:stretch>
            <a:fillRect/>
          </a:stretch>
        </p:blipFill>
        <p:spPr>
          <a:xfrm>
            <a:off x="496345" y="283028"/>
            <a:ext cx="5108204" cy="6291943"/>
          </a:xfrm>
          <a:prstGeom prst="rect">
            <a:avLst/>
          </a:prstGeom>
        </p:spPr>
      </p:pic>
    </p:spTree>
    <p:extLst>
      <p:ext uri="{BB962C8B-B14F-4D97-AF65-F5344CB8AC3E}">
        <p14:creationId xmlns:p14="http://schemas.microsoft.com/office/powerpoint/2010/main" val="303129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6" name="Rectangle 413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BE053B-4A0E-4404-B24C-A1EF6DD4F6D6}"/>
              </a:ext>
            </a:extLst>
          </p:cNvPr>
          <p:cNvSpPr>
            <a:spLocks noGrp="1"/>
          </p:cNvSpPr>
          <p:nvPr>
            <p:ph type="ctrTitle"/>
          </p:nvPr>
        </p:nvSpPr>
        <p:spPr>
          <a:xfrm>
            <a:off x="890338" y="640080"/>
            <a:ext cx="3734014" cy="3566160"/>
          </a:xfrm>
        </p:spPr>
        <p:txBody>
          <a:bodyPr anchor="b">
            <a:normAutofit/>
          </a:bodyPr>
          <a:lstStyle/>
          <a:p>
            <a:pPr algn="l"/>
            <a:r>
              <a:rPr lang="en-CA" sz="5400">
                <a:latin typeface="+mn-lt"/>
              </a:rPr>
              <a:t>GETTING YOUR FILE READY FOR TRIAL</a:t>
            </a:r>
          </a:p>
        </p:txBody>
      </p:sp>
      <p:sp>
        <p:nvSpPr>
          <p:cNvPr id="413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an who pleaded guilty to stalking Twain denied bail | CP24.com">
            <a:extLst>
              <a:ext uri="{FF2B5EF4-FFF2-40B4-BE49-F238E27FC236}">
                <a16:creationId xmlns:a16="http://schemas.microsoft.com/office/drawing/2014/main" id="{571B90E1-F2ED-4250-A9D7-1EF1A892D3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86" r="1498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4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E04D7-45BA-4747-A062-229B54BE4DC5}"/>
              </a:ext>
            </a:extLst>
          </p:cNvPr>
          <p:cNvSpPr>
            <a:spLocks noGrp="1"/>
          </p:cNvSpPr>
          <p:nvPr>
            <p:ph type="title"/>
          </p:nvPr>
        </p:nvSpPr>
        <p:spPr>
          <a:xfrm>
            <a:off x="841248" y="548640"/>
            <a:ext cx="3600860" cy="5431536"/>
          </a:xfrm>
        </p:spPr>
        <p:txBody>
          <a:bodyPr>
            <a:normAutofit/>
          </a:bodyPr>
          <a:lstStyle/>
          <a:p>
            <a:r>
              <a:rPr lang="en-CA" sz="5400">
                <a:latin typeface="+mn-lt"/>
              </a:rPr>
              <a:t>TELL THE FULL STORY</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4F19F-B749-4410-BDBE-8A7177DE3382}"/>
              </a:ext>
            </a:extLst>
          </p:cNvPr>
          <p:cNvSpPr>
            <a:spLocks noGrp="1"/>
          </p:cNvSpPr>
          <p:nvPr>
            <p:ph idx="1"/>
          </p:nvPr>
        </p:nvSpPr>
        <p:spPr>
          <a:xfrm>
            <a:off x="5126418" y="552091"/>
            <a:ext cx="6224335" cy="5431536"/>
          </a:xfrm>
        </p:spPr>
        <p:txBody>
          <a:bodyPr anchor="ctr">
            <a:normAutofit/>
          </a:bodyPr>
          <a:lstStyle/>
          <a:p>
            <a:pPr marL="0" indent="0">
              <a:buNone/>
            </a:pPr>
            <a:endParaRPr lang="en-CA" sz="2200" dirty="0"/>
          </a:p>
          <a:p>
            <a:pPr marL="0" indent="0">
              <a:buNone/>
            </a:pPr>
            <a:r>
              <a:rPr lang="en-CA" sz="2200" dirty="0"/>
              <a:t>Is a PTM necessary for the history between the parties (“prior discreditable conduct”)?</a:t>
            </a:r>
          </a:p>
          <a:p>
            <a:pPr marL="0" indent="0">
              <a:buNone/>
            </a:pPr>
            <a:endParaRPr lang="en-CA" sz="2200" dirty="0"/>
          </a:p>
          <a:p>
            <a:pPr lvl="1">
              <a:buFont typeface="Wingdings" panose="05000000000000000000" pitchFamily="2" charset="2"/>
              <a:buChar char="ü"/>
            </a:pPr>
            <a:r>
              <a:rPr lang="en-CA" sz="2200" dirty="0"/>
              <a:t>NO. Prior conduct is presumptively admissible as it sets the background of the charge (</a:t>
            </a:r>
            <a:r>
              <a:rPr lang="en-CA" sz="2200" dirty="0">
                <a:effectLst/>
                <a:ea typeface="Arial" panose="020B0604020202020204" pitchFamily="34" charset="0"/>
                <a:cs typeface="Times New Roman" panose="02020603050405020304" pitchFamily="18" charset="0"/>
              </a:rPr>
              <a:t>R v DSF (1999 ONCA), R v DD (2005 ONCA), R v Deary (2014 ONSC))</a:t>
            </a:r>
          </a:p>
        </p:txBody>
      </p:sp>
    </p:spTree>
    <p:extLst>
      <p:ext uri="{BB962C8B-B14F-4D97-AF65-F5344CB8AC3E}">
        <p14:creationId xmlns:p14="http://schemas.microsoft.com/office/powerpoint/2010/main" val="307293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10017-4D2B-4514-86C3-7DA15B402922}"/>
              </a:ext>
            </a:extLst>
          </p:cNvPr>
          <p:cNvSpPr>
            <a:spLocks noGrp="1"/>
          </p:cNvSpPr>
          <p:nvPr>
            <p:ph type="title"/>
          </p:nvPr>
        </p:nvSpPr>
        <p:spPr>
          <a:xfrm>
            <a:off x="841248" y="548640"/>
            <a:ext cx="3600860" cy="5431536"/>
          </a:xfrm>
        </p:spPr>
        <p:txBody>
          <a:bodyPr>
            <a:normAutofit/>
          </a:bodyPr>
          <a:lstStyle/>
          <a:p>
            <a:r>
              <a:rPr lang="en-CA" sz="5000">
                <a:latin typeface="+mn-lt"/>
              </a:rPr>
              <a:t>PROTECTING YOUR WITNESS</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F7B343-31FF-4161-8D53-6A85FAC533BF}"/>
              </a:ext>
            </a:extLst>
          </p:cNvPr>
          <p:cNvSpPr>
            <a:spLocks noGrp="1"/>
          </p:cNvSpPr>
          <p:nvPr>
            <p:ph idx="1"/>
          </p:nvPr>
        </p:nvSpPr>
        <p:spPr>
          <a:xfrm>
            <a:off x="5126418" y="552091"/>
            <a:ext cx="6224335" cy="5431536"/>
          </a:xfrm>
        </p:spPr>
        <p:txBody>
          <a:bodyPr anchor="ctr">
            <a:normAutofit/>
          </a:bodyPr>
          <a:lstStyle/>
          <a:p>
            <a:pPr marL="514350" indent="-514350">
              <a:buFont typeface="+mj-lt"/>
              <a:buAutoNum type="arabicPeriod"/>
            </a:pPr>
            <a:r>
              <a:rPr lang="en-CA" sz="2200">
                <a:cs typeface="Times New Roman" panose="02020603050405020304" pitchFamily="18" charset="0"/>
              </a:rPr>
              <a:t>Self rep: appointment of counsel to cross-examine</a:t>
            </a:r>
          </a:p>
          <a:p>
            <a:pPr lvl="1">
              <a:buFont typeface="Wingdings" panose="05000000000000000000" pitchFamily="2" charset="2"/>
              <a:buChar char="ü"/>
            </a:pPr>
            <a:r>
              <a:rPr lang="en-CA" sz="2200">
                <a:cs typeface="Times New Roman" panose="02020603050405020304" pitchFamily="18" charset="0"/>
              </a:rPr>
              <a:t>AS OF RIGHT (s. 486.3(2)), but not absolute. Residual discretion to forego if proper administration of justice requires accused to personally conduct the cross examination</a:t>
            </a:r>
          </a:p>
          <a:p>
            <a:pPr lvl="1">
              <a:buFont typeface="Wingdings" panose="05000000000000000000" pitchFamily="2" charset="2"/>
              <a:buChar char="ü"/>
            </a:pPr>
            <a:r>
              <a:rPr lang="en-CA" sz="2200">
                <a:cs typeface="Times New Roman" panose="02020603050405020304" pitchFamily="18" charset="0"/>
              </a:rPr>
              <a:t>Consider the evidentiary basis for your application if contested. Affidavit, viva voce testimony of the IO/scribe officer</a:t>
            </a:r>
          </a:p>
          <a:p>
            <a:pPr lvl="1">
              <a:buFont typeface="Wingdings" panose="05000000000000000000" pitchFamily="2" charset="2"/>
              <a:buChar char="ü"/>
            </a:pPr>
            <a:r>
              <a:rPr lang="en-CA" sz="2200">
                <a:cs typeface="Times New Roman" panose="02020603050405020304" pitchFamily="18" charset="0"/>
              </a:rPr>
              <a:t>Materials relied upon should be reflective of the seriousness and scope of the harassment</a:t>
            </a:r>
          </a:p>
          <a:p>
            <a:pPr marL="514350" indent="-514350">
              <a:buFont typeface="+mj-lt"/>
              <a:buAutoNum type="arabicPeriod"/>
            </a:pPr>
            <a:r>
              <a:rPr lang="en-CA" sz="2200">
                <a:cs typeface="Times New Roman" panose="02020603050405020304" pitchFamily="18" charset="0"/>
              </a:rPr>
              <a:t>Consider testimonial aids in all cases</a:t>
            </a:r>
          </a:p>
          <a:p>
            <a:pPr lvl="1">
              <a:buFont typeface="Wingdings" panose="05000000000000000000" pitchFamily="2" charset="2"/>
              <a:buChar char="ü"/>
            </a:pPr>
            <a:r>
              <a:rPr lang="en-CA" sz="2200">
                <a:cs typeface="Times New Roman" panose="02020603050405020304" pitchFamily="18" charset="0"/>
              </a:rPr>
              <a:t>CCTV or Zoom, screen, support person</a:t>
            </a:r>
            <a:endParaRPr lang="en-CA" sz="2200"/>
          </a:p>
          <a:p>
            <a:endParaRPr lang="en-CA" sz="2200"/>
          </a:p>
        </p:txBody>
      </p:sp>
    </p:spTree>
    <p:extLst>
      <p:ext uri="{BB962C8B-B14F-4D97-AF65-F5344CB8AC3E}">
        <p14:creationId xmlns:p14="http://schemas.microsoft.com/office/powerpoint/2010/main" val="3609784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D38EA-B089-4F41-B4F3-60D2963A3FE5}"/>
              </a:ext>
            </a:extLst>
          </p:cNvPr>
          <p:cNvSpPr>
            <a:spLocks noGrp="1"/>
          </p:cNvSpPr>
          <p:nvPr>
            <p:ph type="title"/>
          </p:nvPr>
        </p:nvSpPr>
        <p:spPr>
          <a:xfrm>
            <a:off x="839788" y="635726"/>
            <a:ext cx="4559526" cy="1584960"/>
          </a:xfrm>
        </p:spPr>
        <p:txBody>
          <a:bodyPr>
            <a:normAutofit/>
          </a:bodyPr>
          <a:lstStyle/>
          <a:p>
            <a:pPr algn="ctr"/>
            <a:r>
              <a:rPr lang="en-US" b="1" dirty="0">
                <a:latin typeface="+mn-lt"/>
                <a:cs typeface="Times New Roman" panose="02020603050405020304" pitchFamily="18" charset="0"/>
              </a:rPr>
              <a:t>Taking </a:t>
            </a:r>
            <a:r>
              <a:rPr lang="en-US" b="1" dirty="0">
                <a:solidFill>
                  <a:srgbClr val="C00000"/>
                </a:solidFill>
                <a:latin typeface="+mn-lt"/>
                <a:cs typeface="Times New Roman" panose="02020603050405020304" pitchFamily="18" charset="0"/>
              </a:rPr>
              <a:t>Positions</a:t>
            </a:r>
            <a:r>
              <a:rPr lang="en-US" b="1" dirty="0">
                <a:latin typeface="+mn-lt"/>
                <a:cs typeface="Times New Roman" panose="02020603050405020304" pitchFamily="18" charset="0"/>
              </a:rPr>
              <a:t> &amp; </a:t>
            </a:r>
            <a:r>
              <a:rPr lang="en-US" b="1" dirty="0">
                <a:solidFill>
                  <a:srgbClr val="C00000"/>
                </a:solidFill>
                <a:latin typeface="+mn-lt"/>
                <a:cs typeface="Times New Roman" panose="02020603050405020304" pitchFamily="18" charset="0"/>
              </a:rPr>
              <a:t>Sentencing</a:t>
            </a:r>
            <a:r>
              <a:rPr lang="en-US" b="1" dirty="0">
                <a:latin typeface="+mn-lt"/>
                <a:cs typeface="Times New Roman" panose="02020603050405020304" pitchFamily="18" charset="0"/>
              </a:rPr>
              <a:t> in Criminal Harassment Cases </a:t>
            </a:r>
            <a:endParaRPr lang="en-CA" b="1" dirty="0">
              <a:latin typeface="+mn-lt"/>
              <a:cs typeface="Times New Roman" panose="02020603050405020304" pitchFamily="18" charset="0"/>
            </a:endParaRPr>
          </a:p>
        </p:txBody>
      </p:sp>
      <p:pic>
        <p:nvPicPr>
          <p:cNvPr id="8" name="Content Placeholder 7" descr="A picture containing text, window&#10;&#10;Description automatically generated">
            <a:extLst>
              <a:ext uri="{FF2B5EF4-FFF2-40B4-BE49-F238E27FC236}">
                <a16:creationId xmlns:a16="http://schemas.microsoft.com/office/drawing/2014/main" id="{2E741722-B59E-4187-A3E2-4638DC45AC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2475" y="548640"/>
            <a:ext cx="5418999" cy="5906885"/>
          </a:xfrm>
        </p:spPr>
      </p:pic>
      <p:sp>
        <p:nvSpPr>
          <p:cNvPr id="6" name="Text Placeholder 5">
            <a:extLst>
              <a:ext uri="{FF2B5EF4-FFF2-40B4-BE49-F238E27FC236}">
                <a16:creationId xmlns:a16="http://schemas.microsoft.com/office/drawing/2014/main" id="{20531ABF-0B27-4744-B171-B4A867B4E446}"/>
              </a:ext>
            </a:extLst>
          </p:cNvPr>
          <p:cNvSpPr>
            <a:spLocks noGrp="1"/>
          </p:cNvSpPr>
          <p:nvPr>
            <p:ph type="body" sz="half" idx="2"/>
          </p:nvPr>
        </p:nvSpPr>
        <p:spPr>
          <a:xfrm>
            <a:off x="839788" y="2830285"/>
            <a:ext cx="3932237" cy="2882537"/>
          </a:xfrm>
        </p:spPr>
        <p:txBody>
          <a:bodyPr>
            <a:normAutofit/>
          </a:bodyPr>
          <a:lstStyle/>
          <a:p>
            <a:pPr marL="285750" indent="-285750">
              <a:buFont typeface="Wingdings" panose="05000000000000000000" pitchFamily="2" charset="2"/>
              <a:buChar char="ü"/>
            </a:pPr>
            <a:r>
              <a:rPr lang="en-US" sz="2800" dirty="0">
                <a:cs typeface="Times New Roman" panose="02020603050405020304" pitchFamily="18" charset="0"/>
              </a:rPr>
              <a:t>What’s it Worth </a:t>
            </a:r>
          </a:p>
          <a:p>
            <a:pPr marL="285750" indent="-285750">
              <a:buFont typeface="Wingdings" panose="05000000000000000000" pitchFamily="2" charset="2"/>
              <a:buChar char="ü"/>
            </a:pPr>
            <a:r>
              <a:rPr lang="en-US" sz="2800" dirty="0">
                <a:cs typeface="Times New Roman" panose="02020603050405020304" pitchFamily="18" charset="0"/>
              </a:rPr>
              <a:t>Sentencing Principles </a:t>
            </a:r>
          </a:p>
          <a:p>
            <a:pPr marL="285750" indent="-285750">
              <a:buFont typeface="Wingdings" panose="05000000000000000000" pitchFamily="2" charset="2"/>
              <a:buChar char="ü"/>
            </a:pPr>
            <a:r>
              <a:rPr lang="en-US" sz="2800" dirty="0">
                <a:cs typeface="Times New Roman" panose="02020603050405020304" pitchFamily="18" charset="0"/>
              </a:rPr>
              <a:t>Ancillaries &amp; Position Considerations  </a:t>
            </a:r>
          </a:p>
        </p:txBody>
      </p:sp>
    </p:spTree>
    <p:extLst>
      <p:ext uri="{BB962C8B-B14F-4D97-AF65-F5344CB8AC3E}">
        <p14:creationId xmlns:p14="http://schemas.microsoft.com/office/powerpoint/2010/main" val="250397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756C10-7D5E-413A-8C36-0F675D06A4BB}"/>
              </a:ext>
            </a:extLst>
          </p:cNvPr>
          <p:cNvSpPr>
            <a:spLocks noGrp="1"/>
          </p:cNvSpPr>
          <p:nvPr>
            <p:ph type="ctrTitle"/>
          </p:nvPr>
        </p:nvSpPr>
        <p:spPr>
          <a:xfrm>
            <a:off x="1524000" y="1122363"/>
            <a:ext cx="9144000" cy="2681152"/>
          </a:xfrm>
        </p:spPr>
        <p:txBody>
          <a:bodyPr/>
          <a:lstStyle/>
          <a:p>
            <a:r>
              <a:rPr lang="en-US" b="1" dirty="0">
                <a:latin typeface="+mn-lt"/>
              </a:rPr>
              <a:t>What’s it Worth? </a:t>
            </a:r>
            <a:endParaRPr lang="en-CA" b="1" dirty="0">
              <a:latin typeface="+mn-lt"/>
            </a:endParaRPr>
          </a:p>
        </p:txBody>
      </p:sp>
    </p:spTree>
    <p:extLst>
      <p:ext uri="{BB962C8B-B14F-4D97-AF65-F5344CB8AC3E}">
        <p14:creationId xmlns:p14="http://schemas.microsoft.com/office/powerpoint/2010/main" val="258611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9545-E84E-4EAD-B0D2-DDA87B79B31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latin typeface="+mn-lt"/>
                <a:cs typeface="Times New Roman" panose="02020603050405020304" pitchFamily="18" charset="0"/>
              </a:rPr>
              <a:t>EXAMPLE </a:t>
            </a:r>
            <a:r>
              <a:rPr lang="en-US" sz="5400" b="1" dirty="0">
                <a:solidFill>
                  <a:srgbClr val="C00000"/>
                </a:solidFill>
                <a:latin typeface="+mn-lt"/>
                <a:cs typeface="Times New Roman" panose="02020603050405020304" pitchFamily="18" charset="0"/>
              </a:rPr>
              <a:t>1</a:t>
            </a:r>
          </a:p>
        </p:txBody>
      </p:sp>
      <p:sp>
        <p:nvSpPr>
          <p:cNvPr id="4" name="Text Placeholder 3">
            <a:extLst>
              <a:ext uri="{FF2B5EF4-FFF2-40B4-BE49-F238E27FC236}">
                <a16:creationId xmlns:a16="http://schemas.microsoft.com/office/drawing/2014/main" id="{F3309935-CE25-46B6-A695-90D95E597F3A}"/>
              </a:ext>
            </a:extLst>
          </p:cNvPr>
          <p:cNvSpPr>
            <a:spLocks noGrp="1"/>
          </p:cNvSpPr>
          <p:nvPr>
            <p:ph type="body" sz="half" idx="2"/>
          </p:nvPr>
        </p:nvSpPr>
        <p:spPr>
          <a:xfrm>
            <a:off x="640080" y="2786743"/>
            <a:ext cx="4243589" cy="3406824"/>
          </a:xfrm>
        </p:spPr>
        <p:txBody>
          <a:bodyPr vert="horz" lIns="91440" tIns="45720" rIns="91440" bIns="45720" rtlCol="0">
            <a:normAutofit fontScale="77500" lnSpcReduction="20000"/>
          </a:bodyPr>
          <a:lstStyle/>
          <a:p>
            <a:pPr marL="342900" indent="-228600">
              <a:buFont typeface="Arial" panose="020B0604020202020204" pitchFamily="34" charset="0"/>
              <a:buChar char="•"/>
            </a:pPr>
            <a:r>
              <a:rPr lang="en-US" sz="2200" dirty="0"/>
              <a:t>Accused and Victim were in a relationship that ended. He did not take the breakup well. </a:t>
            </a:r>
          </a:p>
          <a:p>
            <a:pPr marL="342900" indent="-228600">
              <a:buFont typeface="Arial" panose="020B0604020202020204" pitchFamily="34" charset="0"/>
              <a:buChar char="•"/>
            </a:pPr>
            <a:r>
              <a:rPr lang="en-US" sz="2200" dirty="0"/>
              <a:t>Accused sent texts and called the Victim despite her telling him not to. He also created fake Instagram accounts that he used to contact her and posted a picture of her breasts on social media. He breached his bail by contacting her. </a:t>
            </a:r>
          </a:p>
          <a:p>
            <a:pPr marL="342900" indent="-228600">
              <a:buFont typeface="Arial" panose="020B0604020202020204" pitchFamily="34" charset="0"/>
              <a:buChar char="•"/>
            </a:pPr>
            <a:r>
              <a:rPr lang="en-US" sz="2200" dirty="0"/>
              <a:t>Accused entered a </a:t>
            </a:r>
            <a:r>
              <a:rPr lang="en-US" sz="2200" b="1" dirty="0">
                <a:solidFill>
                  <a:srgbClr val="C00000"/>
                </a:solidFill>
              </a:rPr>
              <a:t>guilty plea</a:t>
            </a:r>
            <a:r>
              <a:rPr lang="en-US" sz="2200" dirty="0"/>
              <a:t>, was 32 with </a:t>
            </a:r>
            <a:r>
              <a:rPr lang="en-US" sz="2200" b="1" dirty="0">
                <a:solidFill>
                  <a:srgbClr val="C00000"/>
                </a:solidFill>
              </a:rPr>
              <a:t>no criminal record</a:t>
            </a:r>
            <a:r>
              <a:rPr lang="en-US" sz="2200" dirty="0"/>
              <a:t>, expressed </a:t>
            </a:r>
            <a:r>
              <a:rPr lang="en-US" sz="2200" b="1" dirty="0">
                <a:solidFill>
                  <a:srgbClr val="C00000"/>
                </a:solidFill>
              </a:rPr>
              <a:t>remorse</a:t>
            </a:r>
            <a:r>
              <a:rPr lang="en-US" sz="2200" dirty="0"/>
              <a:t>, had a positive s. 21, </a:t>
            </a:r>
            <a:r>
              <a:rPr lang="en-US" sz="2200" b="1" dirty="0">
                <a:solidFill>
                  <a:srgbClr val="C00000"/>
                </a:solidFill>
              </a:rPr>
              <a:t>supportive family </a:t>
            </a:r>
            <a:r>
              <a:rPr lang="en-US" sz="2200" dirty="0"/>
              <a:t>and</a:t>
            </a:r>
            <a:r>
              <a:rPr lang="en-US" sz="2200" b="1" dirty="0">
                <a:solidFill>
                  <a:srgbClr val="C00000"/>
                </a:solidFill>
              </a:rPr>
              <a:t> employment</a:t>
            </a:r>
            <a:endParaRPr lang="en-US" sz="2200" dirty="0"/>
          </a:p>
          <a:p>
            <a:pPr marL="342900" indent="-228600">
              <a:buFont typeface="Arial" panose="020B0604020202020204" pitchFamily="34" charset="0"/>
              <a:buChar char="•"/>
            </a:pPr>
            <a:r>
              <a:rPr lang="en-US" sz="2200" dirty="0"/>
              <a:t>Plea and sentencing occurred during peak of COVID Pandemic </a:t>
            </a:r>
          </a:p>
        </p:txBody>
      </p:sp>
      <p:pic>
        <p:nvPicPr>
          <p:cNvPr id="6" name="Content Placeholder 5">
            <a:extLst>
              <a:ext uri="{FF2B5EF4-FFF2-40B4-BE49-F238E27FC236}">
                <a16:creationId xmlns:a16="http://schemas.microsoft.com/office/drawing/2014/main" id="{0819F015-4BF6-4B7B-9FBD-74B289D360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6691" r="166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8166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hania Twain stalker sentenced | CTV News">
            <a:extLst>
              <a:ext uri="{FF2B5EF4-FFF2-40B4-BE49-F238E27FC236}">
                <a16:creationId xmlns:a16="http://schemas.microsoft.com/office/drawing/2014/main" id="{6DA6391E-B2F0-4324-97B8-2544A0CE5E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53" r="953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63F6791-A99F-440E-BFE7-91E686CC104B}"/>
              </a:ext>
            </a:extLst>
          </p:cNvPr>
          <p:cNvSpPr>
            <a:spLocks noGrp="1"/>
          </p:cNvSpPr>
          <p:nvPr>
            <p:ph type="title"/>
          </p:nvPr>
        </p:nvSpPr>
        <p:spPr>
          <a:xfrm>
            <a:off x="838200" y="365125"/>
            <a:ext cx="3822189" cy="1899912"/>
          </a:xfrm>
        </p:spPr>
        <p:txBody>
          <a:bodyPr>
            <a:normAutofit/>
          </a:bodyPr>
          <a:lstStyle/>
          <a:p>
            <a:r>
              <a:rPr lang="en-CA" sz="4000">
                <a:latin typeface="+mn-lt"/>
              </a:rPr>
              <a:t>WHY IS IT IMPORTANT?</a:t>
            </a:r>
          </a:p>
        </p:txBody>
      </p:sp>
      <p:sp>
        <p:nvSpPr>
          <p:cNvPr id="6" name="Content Placeholder 5">
            <a:extLst>
              <a:ext uri="{FF2B5EF4-FFF2-40B4-BE49-F238E27FC236}">
                <a16:creationId xmlns:a16="http://schemas.microsoft.com/office/drawing/2014/main" id="{552BF608-CE55-4BA6-ABAA-AFA27E89A662}"/>
              </a:ext>
            </a:extLst>
          </p:cNvPr>
          <p:cNvSpPr>
            <a:spLocks noGrp="1"/>
          </p:cNvSpPr>
          <p:nvPr>
            <p:ph idx="1"/>
          </p:nvPr>
        </p:nvSpPr>
        <p:spPr>
          <a:xfrm>
            <a:off x="628650" y="2434201"/>
            <a:ext cx="4031739" cy="3742762"/>
          </a:xfrm>
        </p:spPr>
        <p:txBody>
          <a:bodyPr>
            <a:noAutofit/>
          </a:bodyPr>
          <a:lstStyle/>
          <a:p>
            <a:pPr marL="457200" marR="0" indent="-228600">
              <a:spcBef>
                <a:spcPts val="0"/>
              </a:spcBef>
              <a:spcAft>
                <a:spcPts val="800"/>
              </a:spcAft>
            </a:pPr>
            <a:r>
              <a:rPr lang="en-CA" sz="1900" dirty="0">
                <a:effectLst/>
                <a:ea typeface="Arial" panose="020B0604020202020204" pitchFamily="34" charset="0"/>
                <a:cs typeface="Times New Roman" panose="02020603050405020304" pitchFamily="18" charset="0"/>
              </a:rPr>
              <a:t>Becoming more prevalent (perhaps)</a:t>
            </a:r>
          </a:p>
          <a:p>
            <a:pPr marL="457200" marR="0" indent="-228600">
              <a:spcBef>
                <a:spcPts val="0"/>
              </a:spcBef>
              <a:spcAft>
                <a:spcPts val="800"/>
              </a:spcAft>
            </a:pPr>
            <a:r>
              <a:rPr lang="en-CA" sz="1900" dirty="0">
                <a:effectLst/>
                <a:ea typeface="Arial" panose="020B0604020202020204" pitchFamily="34" charset="0"/>
                <a:cs typeface="Times New Roman" panose="02020603050405020304" pitchFamily="18" charset="0"/>
              </a:rPr>
              <a:t>Tricky to case manage</a:t>
            </a:r>
          </a:p>
          <a:p>
            <a:pPr marL="457200">
              <a:spcBef>
                <a:spcPts val="0"/>
              </a:spcBef>
              <a:spcAft>
                <a:spcPts val="800"/>
              </a:spcAft>
            </a:pPr>
            <a:r>
              <a:rPr lang="en-CA" sz="1900" dirty="0">
                <a:effectLst/>
                <a:ea typeface="Arial" panose="020B0604020202020204" pitchFamily="34" charset="0"/>
                <a:cs typeface="Times New Roman" panose="02020603050405020304" pitchFamily="18" charset="0"/>
              </a:rPr>
              <a:t>Giovanni Palumbo – Shania Twain</a:t>
            </a:r>
          </a:p>
          <a:p>
            <a:pPr marL="457200" marR="0" indent="-228600">
              <a:spcBef>
                <a:spcPts val="0"/>
              </a:spcBef>
              <a:spcAft>
                <a:spcPts val="800"/>
              </a:spcAft>
            </a:pPr>
            <a:r>
              <a:rPr lang="en-CA" sz="1900" dirty="0">
                <a:effectLst/>
                <a:ea typeface="Arial" panose="020B0604020202020204" pitchFamily="34" charset="0"/>
                <a:cs typeface="Times New Roman" panose="02020603050405020304" pitchFamily="18" charset="0"/>
              </a:rPr>
              <a:t>Can be harbinger of things to come</a:t>
            </a:r>
          </a:p>
          <a:p>
            <a:pPr marL="457200" marR="0" indent="-228600">
              <a:spcBef>
                <a:spcPts val="0"/>
              </a:spcBef>
              <a:spcAft>
                <a:spcPts val="800"/>
              </a:spcAft>
            </a:pPr>
            <a:r>
              <a:rPr lang="en-CA" sz="1900" dirty="0">
                <a:effectLst/>
                <a:ea typeface="Arial" panose="020B0604020202020204" pitchFamily="34" charset="0"/>
                <a:cs typeface="Times New Roman" panose="02020603050405020304" pitchFamily="18" charset="0"/>
              </a:rPr>
              <a:t>Joshua Graves – the Ready family</a:t>
            </a:r>
          </a:p>
          <a:p>
            <a:pPr marL="457200" marR="0" indent="-228600">
              <a:spcBef>
                <a:spcPts val="0"/>
              </a:spcBef>
              <a:spcAft>
                <a:spcPts val="800"/>
              </a:spcAft>
            </a:pPr>
            <a:r>
              <a:rPr lang="en-CA" sz="1900" dirty="0">
                <a:ea typeface="Arial" panose="020B0604020202020204" pitchFamily="34" charset="0"/>
                <a:cs typeface="Times New Roman" panose="02020603050405020304" pitchFamily="18" charset="0"/>
              </a:rPr>
              <a:t>In this office</a:t>
            </a:r>
            <a:r>
              <a:rPr lang="en-CA" sz="1900" dirty="0">
                <a:effectLst/>
                <a:ea typeface="Arial" panose="020B0604020202020204" pitchFamily="34" charset="0"/>
                <a:cs typeface="Times New Roman" panose="02020603050405020304" pitchFamily="18" charset="0"/>
              </a:rPr>
              <a:t>: two first degree murders with criminal harassment routes, both IPV (s. 231(6))</a:t>
            </a:r>
          </a:p>
        </p:txBody>
      </p:sp>
    </p:spTree>
    <p:extLst>
      <p:ext uri="{BB962C8B-B14F-4D97-AF65-F5344CB8AC3E}">
        <p14:creationId xmlns:p14="http://schemas.microsoft.com/office/powerpoint/2010/main" val="354562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879D7A-CFD8-49B9-8806-3A4548BA3A1A}"/>
              </a:ext>
            </a:extLst>
          </p:cNvPr>
          <p:cNvSpPr>
            <a:spLocks noGrp="1"/>
          </p:cNvSpPr>
          <p:nvPr>
            <p:ph type="title"/>
          </p:nvPr>
        </p:nvSpPr>
        <p:spPr/>
        <p:txBody>
          <a:bodyPr>
            <a:normAutofit/>
          </a:bodyPr>
          <a:lstStyle/>
          <a:p>
            <a:pPr algn="ctr"/>
            <a:r>
              <a:rPr lang="en-US" sz="6000" b="1" dirty="0">
                <a:solidFill>
                  <a:srgbClr val="C00000"/>
                </a:solidFill>
                <a:latin typeface="+mn-lt"/>
              </a:rPr>
              <a:t>1</a:t>
            </a:r>
            <a:r>
              <a:rPr lang="en-US" sz="6000" b="1" dirty="0">
                <a:latin typeface="+mn-lt"/>
              </a:rPr>
              <a:t> YEAR + </a:t>
            </a:r>
            <a:r>
              <a:rPr lang="en-US" sz="6000" b="1" dirty="0">
                <a:solidFill>
                  <a:srgbClr val="C00000"/>
                </a:solidFill>
                <a:latin typeface="+mn-lt"/>
              </a:rPr>
              <a:t>3</a:t>
            </a:r>
            <a:r>
              <a:rPr lang="en-US" sz="6000" b="1" dirty="0">
                <a:latin typeface="+mn-lt"/>
              </a:rPr>
              <a:t> YEARS PROBATION</a:t>
            </a:r>
            <a:endParaRPr lang="en-CA" sz="6000" b="1" dirty="0">
              <a:latin typeface="+mn-lt"/>
            </a:endParaRPr>
          </a:p>
        </p:txBody>
      </p:sp>
      <p:sp>
        <p:nvSpPr>
          <p:cNvPr id="6" name="Content Placeholder 5">
            <a:extLst>
              <a:ext uri="{FF2B5EF4-FFF2-40B4-BE49-F238E27FC236}">
                <a16:creationId xmlns:a16="http://schemas.microsoft.com/office/drawing/2014/main" id="{AFA93003-0B4F-454E-9898-26FFD83A6BDB}"/>
              </a:ext>
            </a:extLst>
          </p:cNvPr>
          <p:cNvSpPr>
            <a:spLocks noGrp="1"/>
          </p:cNvSpPr>
          <p:nvPr>
            <p:ph idx="1"/>
          </p:nvPr>
        </p:nvSpPr>
        <p:spPr/>
        <p:txBody>
          <a:bodyPr>
            <a:normAutofit fontScale="85000" lnSpcReduction="20000"/>
          </a:bodyPr>
          <a:lstStyle/>
          <a:p>
            <a:pPr marL="0" indent="0" algn="ctr">
              <a:buNone/>
            </a:pPr>
            <a:r>
              <a:rPr lang="en-US" b="1" i="1" dirty="0"/>
              <a:t>R. V. GEDEON – UNREPORTED (WEBBER J.) </a:t>
            </a:r>
            <a:endParaRPr lang="en-US" b="1" dirty="0"/>
          </a:p>
          <a:p>
            <a:pPr marL="0" indent="0" algn="ctr">
              <a:buNone/>
            </a:pPr>
            <a:endParaRPr lang="en-US" sz="700" dirty="0"/>
          </a:p>
          <a:p>
            <a:r>
              <a:rPr lang="en-US" dirty="0"/>
              <a:t>Defence sought a Suspended Sentence (approx. 8 months PSC served during height of COVID) and probation.</a:t>
            </a:r>
          </a:p>
          <a:p>
            <a:r>
              <a:rPr lang="en-US" dirty="0"/>
              <a:t>Webber J. concluded that denunciation and deterrence were of primary importance and that he was ultimately bound by the principles enunciated in </a:t>
            </a:r>
            <a:r>
              <a:rPr lang="en-US" i="1" dirty="0"/>
              <a:t>R. v. Bates </a:t>
            </a:r>
            <a:r>
              <a:rPr lang="en-US" dirty="0"/>
              <a:t>(2000), 146 C.C.C. (3d) 321 (ONCA)</a:t>
            </a:r>
            <a:r>
              <a:rPr lang="en-US" i="1" dirty="0"/>
              <a:t> </a:t>
            </a:r>
          </a:p>
          <a:p>
            <a:r>
              <a:rPr lang="en-US" dirty="0"/>
              <a:t>With that said, Webber J. indicated that he did need to give rehabilitation some weight and “the best way to protect the Victim is to get the Accused into counselling”.</a:t>
            </a:r>
          </a:p>
          <a:p>
            <a:r>
              <a:rPr lang="en-US" dirty="0"/>
              <a:t>Recognizing that he gave the Accused a discount considering caselaw, Webber J. warned the Accused that </a:t>
            </a:r>
            <a:r>
              <a:rPr lang="en-US" b="1" dirty="0">
                <a:solidFill>
                  <a:srgbClr val="C00000"/>
                </a:solidFill>
              </a:rPr>
              <a:t>“if this ever happens again you will be punished firmly”</a:t>
            </a:r>
          </a:p>
          <a:p>
            <a:pPr marL="0" indent="0">
              <a:buNone/>
            </a:pPr>
            <a:r>
              <a:rPr lang="en-US" dirty="0"/>
              <a:t> </a:t>
            </a:r>
            <a:endParaRPr lang="en-CA" dirty="0"/>
          </a:p>
        </p:txBody>
      </p:sp>
    </p:spTree>
    <p:extLst>
      <p:ext uri="{BB962C8B-B14F-4D97-AF65-F5344CB8AC3E}">
        <p14:creationId xmlns:p14="http://schemas.microsoft.com/office/powerpoint/2010/main" val="327599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879D7A-CFD8-49B9-8806-3A4548BA3A1A}"/>
              </a:ext>
            </a:extLst>
          </p:cNvPr>
          <p:cNvSpPr>
            <a:spLocks noGrp="1"/>
          </p:cNvSpPr>
          <p:nvPr>
            <p:ph type="title"/>
          </p:nvPr>
        </p:nvSpPr>
        <p:spPr/>
        <p:txBody>
          <a:bodyPr>
            <a:normAutofit/>
          </a:bodyPr>
          <a:lstStyle/>
          <a:p>
            <a:pPr algn="ctr"/>
            <a:r>
              <a:rPr lang="en-US" sz="6000" b="1" dirty="0">
                <a:latin typeface="+mn-lt"/>
              </a:rPr>
              <a:t>Danny Gedeon </a:t>
            </a:r>
            <a:r>
              <a:rPr lang="en-US" sz="6000" b="1" dirty="0">
                <a:solidFill>
                  <a:srgbClr val="C00000"/>
                </a:solidFill>
                <a:latin typeface="+mn-lt"/>
              </a:rPr>
              <a:t>came</a:t>
            </a:r>
            <a:r>
              <a:rPr lang="en-US" sz="6000" b="1" dirty="0">
                <a:latin typeface="+mn-lt"/>
              </a:rPr>
              <a:t> </a:t>
            </a:r>
            <a:r>
              <a:rPr lang="en-US" sz="6000" b="1" dirty="0">
                <a:solidFill>
                  <a:srgbClr val="C00000"/>
                </a:solidFill>
                <a:latin typeface="+mn-lt"/>
              </a:rPr>
              <a:t>back </a:t>
            </a:r>
            <a:r>
              <a:rPr lang="en-US" sz="6000" b="1" dirty="0">
                <a:latin typeface="+mn-lt"/>
              </a:rPr>
              <a:t>… </a:t>
            </a:r>
            <a:endParaRPr lang="en-CA" sz="6000" b="1" dirty="0">
              <a:latin typeface="+mn-lt"/>
            </a:endParaRPr>
          </a:p>
        </p:txBody>
      </p:sp>
      <p:sp>
        <p:nvSpPr>
          <p:cNvPr id="6" name="Content Placeholder 5">
            <a:extLst>
              <a:ext uri="{FF2B5EF4-FFF2-40B4-BE49-F238E27FC236}">
                <a16:creationId xmlns:a16="http://schemas.microsoft.com/office/drawing/2014/main" id="{AFA93003-0B4F-454E-9898-26FFD83A6BDB}"/>
              </a:ext>
            </a:extLst>
          </p:cNvPr>
          <p:cNvSpPr>
            <a:spLocks noGrp="1"/>
          </p:cNvSpPr>
          <p:nvPr>
            <p:ph idx="1"/>
          </p:nvPr>
        </p:nvSpPr>
        <p:spPr/>
        <p:txBody>
          <a:bodyPr>
            <a:normAutofit lnSpcReduction="10000"/>
          </a:bodyPr>
          <a:lstStyle/>
          <a:p>
            <a:pPr marL="0" indent="0" algn="ctr">
              <a:buNone/>
            </a:pPr>
            <a:r>
              <a:rPr lang="en-US" b="1" i="1" dirty="0"/>
              <a:t>R. V. GEDEON – UNREPORTED (BOURGEOIS J.) </a:t>
            </a:r>
            <a:endParaRPr lang="en-US" b="1" dirty="0"/>
          </a:p>
          <a:p>
            <a:pPr marL="0" indent="0" algn="ctr">
              <a:buNone/>
            </a:pPr>
            <a:endParaRPr lang="en-US" sz="700" dirty="0"/>
          </a:p>
          <a:p>
            <a:r>
              <a:rPr lang="en-US" dirty="0"/>
              <a:t>Accused served his sentence and </a:t>
            </a:r>
            <a:r>
              <a:rPr lang="en-US" b="1" dirty="0">
                <a:solidFill>
                  <a:srgbClr val="C00000"/>
                </a:solidFill>
              </a:rPr>
              <a:t>a few months later</a:t>
            </a:r>
            <a:r>
              <a:rPr lang="en-US" dirty="0"/>
              <a:t>, was seen by the same Victim near a building where she parked. Only eye contact occurred.  Accused also took out fake Instagram accounts with usernames that included the Victim’s parking spot, and names related to weight issues the Victim had. The word “slut” was carved into her vehicle. </a:t>
            </a:r>
          </a:p>
          <a:p>
            <a:r>
              <a:rPr lang="en-US" dirty="0"/>
              <a:t>Accused received </a:t>
            </a:r>
            <a:r>
              <a:rPr lang="en-US" b="1" dirty="0">
                <a:solidFill>
                  <a:srgbClr val="C00000"/>
                </a:solidFill>
              </a:rPr>
              <a:t>21 Months and further 3 years’ probation</a:t>
            </a:r>
            <a:r>
              <a:rPr lang="en-US" dirty="0"/>
              <a:t>. He has been flagged as an HRO by our office. </a:t>
            </a:r>
          </a:p>
          <a:p>
            <a:pPr marL="0" indent="0">
              <a:buNone/>
            </a:pPr>
            <a:r>
              <a:rPr lang="en-US" dirty="0"/>
              <a:t> </a:t>
            </a:r>
            <a:endParaRPr lang="en-CA" dirty="0"/>
          </a:p>
        </p:txBody>
      </p:sp>
    </p:spTree>
    <p:extLst>
      <p:ext uri="{BB962C8B-B14F-4D97-AF65-F5344CB8AC3E}">
        <p14:creationId xmlns:p14="http://schemas.microsoft.com/office/powerpoint/2010/main" val="229640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9545-E84E-4EAD-B0D2-DDA87B79B31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latin typeface="+mn-lt"/>
                <a:cs typeface="Times New Roman" panose="02020603050405020304" pitchFamily="18" charset="0"/>
              </a:rPr>
              <a:t>EXAMPLE </a:t>
            </a:r>
            <a:r>
              <a:rPr lang="en-US" sz="5400" b="1" dirty="0">
                <a:solidFill>
                  <a:srgbClr val="C00000"/>
                </a:solidFill>
                <a:latin typeface="+mn-lt"/>
                <a:cs typeface="Times New Roman" panose="02020603050405020304" pitchFamily="18" charset="0"/>
              </a:rPr>
              <a:t>2</a:t>
            </a:r>
          </a:p>
        </p:txBody>
      </p:sp>
      <p:sp>
        <p:nvSpPr>
          <p:cNvPr id="4" name="Text Placeholder 3">
            <a:extLst>
              <a:ext uri="{FF2B5EF4-FFF2-40B4-BE49-F238E27FC236}">
                <a16:creationId xmlns:a16="http://schemas.microsoft.com/office/drawing/2014/main" id="{F3309935-CE25-46B6-A695-90D95E597F3A}"/>
              </a:ext>
            </a:extLst>
          </p:cNvPr>
          <p:cNvSpPr>
            <a:spLocks noGrp="1"/>
          </p:cNvSpPr>
          <p:nvPr>
            <p:ph type="body" sz="half" idx="2"/>
          </p:nvPr>
        </p:nvSpPr>
        <p:spPr>
          <a:xfrm>
            <a:off x="640080" y="2786743"/>
            <a:ext cx="4243589" cy="3406824"/>
          </a:xfrm>
        </p:spPr>
        <p:txBody>
          <a:bodyPr vert="horz" lIns="91440" tIns="45720" rIns="91440" bIns="45720" rtlCol="0">
            <a:normAutofit fontScale="92500" lnSpcReduction="10000"/>
          </a:bodyPr>
          <a:lstStyle/>
          <a:p>
            <a:pPr marL="342900" indent="-228600">
              <a:buFont typeface="Arial" panose="020B0604020202020204" pitchFamily="34" charset="0"/>
              <a:buChar char="•"/>
            </a:pPr>
            <a:r>
              <a:rPr lang="en-US" sz="2200" dirty="0"/>
              <a:t>Accused sent Victim a </a:t>
            </a:r>
            <a:r>
              <a:rPr lang="en-US" sz="2200" b="1" dirty="0">
                <a:solidFill>
                  <a:srgbClr val="C00000"/>
                </a:solidFill>
              </a:rPr>
              <a:t>single </a:t>
            </a:r>
            <a:r>
              <a:rPr lang="en-US" sz="2200" dirty="0"/>
              <a:t>“closure” letter which he contended was for a therapeutic reasons. </a:t>
            </a:r>
          </a:p>
          <a:p>
            <a:pPr marL="342900" indent="-228600">
              <a:buFont typeface="Arial" panose="020B0604020202020204" pitchFamily="34" charset="0"/>
              <a:buChar char="•"/>
            </a:pPr>
            <a:r>
              <a:rPr lang="en-US" sz="2200" dirty="0"/>
              <a:t>Accused’s social worker opined that he had made progress in recognizing his problems since sending the letter</a:t>
            </a:r>
          </a:p>
          <a:p>
            <a:pPr marL="342900" indent="-228600">
              <a:buFont typeface="Arial" panose="020B0604020202020204" pitchFamily="34" charset="0"/>
              <a:buChar char="•"/>
            </a:pPr>
            <a:r>
              <a:rPr lang="en-US" sz="2200" dirty="0"/>
              <a:t>Accused had 5 prior convictions for criminally harassing the same victim as well as several convictions for breach of recognizance. </a:t>
            </a:r>
          </a:p>
        </p:txBody>
      </p:sp>
      <p:pic>
        <p:nvPicPr>
          <p:cNvPr id="6" name="Content Placeholder 5">
            <a:extLst>
              <a:ext uri="{FF2B5EF4-FFF2-40B4-BE49-F238E27FC236}">
                <a16:creationId xmlns:a16="http://schemas.microsoft.com/office/drawing/2014/main" id="{0819F015-4BF6-4B7B-9FBD-74B289D360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6153" r="261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345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879D7A-CFD8-49B9-8806-3A4548BA3A1A}"/>
              </a:ext>
            </a:extLst>
          </p:cNvPr>
          <p:cNvSpPr>
            <a:spLocks noGrp="1"/>
          </p:cNvSpPr>
          <p:nvPr>
            <p:ph type="title"/>
          </p:nvPr>
        </p:nvSpPr>
        <p:spPr/>
        <p:txBody>
          <a:bodyPr>
            <a:normAutofit/>
          </a:bodyPr>
          <a:lstStyle/>
          <a:p>
            <a:pPr algn="ctr"/>
            <a:r>
              <a:rPr lang="en-US" sz="6000" b="1" dirty="0">
                <a:solidFill>
                  <a:srgbClr val="C00000"/>
                </a:solidFill>
                <a:latin typeface="+mn-lt"/>
              </a:rPr>
              <a:t>2</a:t>
            </a:r>
            <a:r>
              <a:rPr lang="en-US" sz="6000" b="1" dirty="0">
                <a:latin typeface="+mn-lt"/>
              </a:rPr>
              <a:t> YEARS + </a:t>
            </a:r>
            <a:r>
              <a:rPr lang="en-US" sz="6000" b="1" dirty="0">
                <a:solidFill>
                  <a:srgbClr val="C00000"/>
                </a:solidFill>
                <a:latin typeface="+mn-lt"/>
              </a:rPr>
              <a:t>3</a:t>
            </a:r>
            <a:r>
              <a:rPr lang="en-US" sz="6000" b="1" dirty="0">
                <a:latin typeface="+mn-lt"/>
              </a:rPr>
              <a:t> YEARS PROBATION</a:t>
            </a:r>
            <a:endParaRPr lang="en-CA" sz="6000" b="1" dirty="0">
              <a:latin typeface="+mn-lt"/>
            </a:endParaRPr>
          </a:p>
        </p:txBody>
      </p:sp>
      <p:sp>
        <p:nvSpPr>
          <p:cNvPr id="6" name="Content Placeholder 5">
            <a:extLst>
              <a:ext uri="{FF2B5EF4-FFF2-40B4-BE49-F238E27FC236}">
                <a16:creationId xmlns:a16="http://schemas.microsoft.com/office/drawing/2014/main" id="{AFA93003-0B4F-454E-9898-26FFD83A6BDB}"/>
              </a:ext>
            </a:extLst>
          </p:cNvPr>
          <p:cNvSpPr>
            <a:spLocks noGrp="1"/>
          </p:cNvSpPr>
          <p:nvPr>
            <p:ph idx="1"/>
          </p:nvPr>
        </p:nvSpPr>
        <p:spPr/>
        <p:txBody>
          <a:bodyPr>
            <a:normAutofit fontScale="85000" lnSpcReduction="20000"/>
          </a:bodyPr>
          <a:lstStyle/>
          <a:p>
            <a:pPr marL="0" indent="0" algn="ctr">
              <a:buNone/>
            </a:pPr>
            <a:r>
              <a:rPr lang="en-US" b="1" i="1" dirty="0"/>
              <a:t>R. V. O’DONNELL </a:t>
            </a:r>
            <a:r>
              <a:rPr lang="en-US" b="1" dirty="0"/>
              <a:t>, 2009 ONCA 587</a:t>
            </a:r>
          </a:p>
          <a:p>
            <a:pPr marL="0" indent="0" algn="ctr">
              <a:buNone/>
            </a:pPr>
            <a:endParaRPr lang="en-US" sz="700" dirty="0"/>
          </a:p>
          <a:p>
            <a:r>
              <a:rPr lang="en-US" dirty="0"/>
              <a:t>Sentence appeal for criminal harassment conviction in which Accused received a 2-year sentence plus three years’ probation </a:t>
            </a:r>
          </a:p>
          <a:p>
            <a:r>
              <a:rPr lang="en-US" dirty="0"/>
              <a:t>Among other things, the Accused claimed that the imposition of a penitentiary sentence was harsh and excessive considering that the offence consisted of an isolated incident </a:t>
            </a:r>
          </a:p>
          <a:p>
            <a:r>
              <a:rPr lang="en-US" dirty="0"/>
              <a:t>ONCA said: “</a:t>
            </a:r>
            <a:r>
              <a:rPr lang="en-US" b="1" i="1" dirty="0">
                <a:solidFill>
                  <a:srgbClr val="C00000"/>
                </a:solidFill>
              </a:rPr>
              <a:t>we disagree</a:t>
            </a:r>
            <a:r>
              <a:rPr lang="en-US" dirty="0"/>
              <a:t>”</a:t>
            </a:r>
          </a:p>
          <a:p>
            <a:pPr lvl="1"/>
            <a:r>
              <a:rPr lang="en-US" b="1" dirty="0"/>
              <a:t>Para 5:</a:t>
            </a:r>
            <a:r>
              <a:rPr lang="en-US" dirty="0"/>
              <a:t> This offence was far from an isolated incident. The appellant has five prior convictions for criminal harassment of the same victim as well as several convictions for breach of recognizance. Although the letter in issue was written in a therapeutic context, the appellant had been instructed not to send it to the victim. Moreover, he sent the letter while incarcerated and took some pains to hide its true destination from prison authorities. </a:t>
            </a:r>
            <a:r>
              <a:rPr lang="en-US" b="1" dirty="0">
                <a:solidFill>
                  <a:srgbClr val="C00000"/>
                </a:solidFill>
              </a:rPr>
              <a:t>The sentence imposed was designed to impress on the appellant that his conduct must stop</a:t>
            </a:r>
            <a:r>
              <a:rPr lang="en-US" dirty="0"/>
              <a:t>. We see no basis to interfere with it. </a:t>
            </a:r>
            <a:endParaRPr lang="en-CA" dirty="0"/>
          </a:p>
        </p:txBody>
      </p:sp>
    </p:spTree>
    <p:extLst>
      <p:ext uri="{BB962C8B-B14F-4D97-AF65-F5344CB8AC3E}">
        <p14:creationId xmlns:p14="http://schemas.microsoft.com/office/powerpoint/2010/main" val="377605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9545-E84E-4EAD-B0D2-DDA87B79B31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latin typeface="+mn-lt"/>
                <a:cs typeface="Times New Roman" panose="02020603050405020304" pitchFamily="18" charset="0"/>
              </a:rPr>
              <a:t>EXAMPLE </a:t>
            </a:r>
            <a:r>
              <a:rPr lang="en-US" sz="5400" b="1" dirty="0">
                <a:solidFill>
                  <a:srgbClr val="C00000"/>
                </a:solidFill>
                <a:latin typeface="+mn-lt"/>
                <a:cs typeface="Times New Roman" panose="02020603050405020304" pitchFamily="18" charset="0"/>
              </a:rPr>
              <a:t>3</a:t>
            </a:r>
            <a:r>
              <a:rPr lang="en-US" sz="5400" b="1" dirty="0">
                <a:latin typeface="+mn-lt"/>
                <a:cs typeface="Times New Roman" panose="02020603050405020304" pitchFamily="18" charset="0"/>
              </a:rPr>
              <a:t> </a:t>
            </a:r>
            <a:endParaRPr lang="en-US" sz="5400" b="1" dirty="0">
              <a:solidFill>
                <a:srgbClr val="C00000"/>
              </a:solidFill>
              <a:latin typeface="+mn-lt"/>
              <a:cs typeface="Times New Roman" panose="02020603050405020304" pitchFamily="18" charset="0"/>
            </a:endParaRPr>
          </a:p>
        </p:txBody>
      </p:sp>
      <p:sp>
        <p:nvSpPr>
          <p:cNvPr id="4" name="Text Placeholder 3">
            <a:extLst>
              <a:ext uri="{FF2B5EF4-FFF2-40B4-BE49-F238E27FC236}">
                <a16:creationId xmlns:a16="http://schemas.microsoft.com/office/drawing/2014/main" id="{F3309935-CE25-46B6-A695-90D95E597F3A}"/>
              </a:ext>
            </a:extLst>
          </p:cNvPr>
          <p:cNvSpPr>
            <a:spLocks noGrp="1"/>
          </p:cNvSpPr>
          <p:nvPr>
            <p:ph type="body" sz="half" idx="2"/>
          </p:nvPr>
        </p:nvSpPr>
        <p:spPr>
          <a:xfrm>
            <a:off x="640080" y="2786743"/>
            <a:ext cx="4243589" cy="3406824"/>
          </a:xfrm>
        </p:spPr>
        <p:txBody>
          <a:bodyPr vert="horz" lIns="91440" tIns="45720" rIns="91440" bIns="45720" rtlCol="0">
            <a:normAutofit fontScale="77500" lnSpcReduction="20000"/>
          </a:bodyPr>
          <a:lstStyle/>
          <a:p>
            <a:pPr marL="342900" indent="-228600">
              <a:buFont typeface="Arial" panose="020B0604020202020204" pitchFamily="34" charset="0"/>
              <a:buChar char="•"/>
            </a:pPr>
            <a:r>
              <a:rPr lang="en-US" sz="2200" dirty="0"/>
              <a:t>Accused was the Victim’s </a:t>
            </a:r>
            <a:r>
              <a:rPr lang="en-US" sz="2200" b="1" dirty="0">
                <a:solidFill>
                  <a:srgbClr val="C00000"/>
                </a:solidFill>
              </a:rPr>
              <a:t>casual friend </a:t>
            </a:r>
            <a:r>
              <a:rPr lang="en-US" sz="2200" dirty="0"/>
              <a:t>and </a:t>
            </a:r>
            <a:r>
              <a:rPr lang="en-US" sz="2200" b="1" dirty="0">
                <a:solidFill>
                  <a:srgbClr val="C00000"/>
                </a:solidFill>
              </a:rPr>
              <a:t>roommate</a:t>
            </a:r>
            <a:r>
              <a:rPr lang="en-US" sz="2200" dirty="0"/>
              <a:t> for four months. </a:t>
            </a:r>
          </a:p>
          <a:p>
            <a:pPr marL="342900" indent="-228600">
              <a:buFont typeface="Arial" panose="020B0604020202020204" pitchFamily="34" charset="0"/>
              <a:buChar char="•"/>
            </a:pPr>
            <a:r>
              <a:rPr lang="en-US" sz="2200" dirty="0"/>
              <a:t>Accused sent the Victim </a:t>
            </a:r>
            <a:r>
              <a:rPr lang="en-US" sz="2200" b="1" dirty="0">
                <a:solidFill>
                  <a:srgbClr val="C00000"/>
                </a:solidFill>
              </a:rPr>
              <a:t>emails</a:t>
            </a:r>
            <a:r>
              <a:rPr lang="en-US" sz="2200" dirty="0"/>
              <a:t> over the course of </a:t>
            </a:r>
            <a:r>
              <a:rPr lang="en-US" sz="2200" b="1" dirty="0">
                <a:solidFill>
                  <a:srgbClr val="C00000"/>
                </a:solidFill>
              </a:rPr>
              <a:t>two years </a:t>
            </a:r>
            <a:r>
              <a:rPr lang="en-US" sz="2200" dirty="0"/>
              <a:t>wanting to move back into her place as he was homeless. She repeatedly said no, but for a period of time, continued to support him as a friend. </a:t>
            </a:r>
          </a:p>
          <a:p>
            <a:pPr marL="342900" indent="-228600">
              <a:buFont typeface="Arial" panose="020B0604020202020204" pitchFamily="34" charset="0"/>
              <a:buChar char="•"/>
            </a:pPr>
            <a:r>
              <a:rPr lang="en-US" sz="2200" dirty="0"/>
              <a:t>Accused had a </a:t>
            </a:r>
            <a:r>
              <a:rPr lang="en-US" sz="2200" b="1" dirty="0">
                <a:solidFill>
                  <a:srgbClr val="C00000"/>
                </a:solidFill>
              </a:rPr>
              <a:t>minor dated record</a:t>
            </a:r>
            <a:r>
              <a:rPr lang="en-US" sz="2200" dirty="0"/>
              <a:t>, that did include one conviction for criminal harassment (unrelated) which he received 6 months.</a:t>
            </a:r>
          </a:p>
          <a:p>
            <a:pPr marL="342900" indent="-228600">
              <a:buFont typeface="Arial" panose="020B0604020202020204" pitchFamily="34" charset="0"/>
              <a:buChar char="•"/>
            </a:pPr>
            <a:r>
              <a:rPr lang="en-US" sz="2200" dirty="0"/>
              <a:t>Accused has </a:t>
            </a:r>
            <a:r>
              <a:rPr lang="en-US" sz="2200" b="1" dirty="0">
                <a:solidFill>
                  <a:srgbClr val="C00000"/>
                </a:solidFill>
              </a:rPr>
              <a:t>significant MH issues </a:t>
            </a:r>
            <a:r>
              <a:rPr lang="en-US" sz="2200" dirty="0"/>
              <a:t>and was 38 at the time of sentencing, but 34-37 at the time of offences.</a:t>
            </a:r>
          </a:p>
        </p:txBody>
      </p:sp>
      <p:pic>
        <p:nvPicPr>
          <p:cNvPr id="6" name="Content Placeholder 5">
            <a:extLst>
              <a:ext uri="{FF2B5EF4-FFF2-40B4-BE49-F238E27FC236}">
                <a16:creationId xmlns:a16="http://schemas.microsoft.com/office/drawing/2014/main" id="{0819F015-4BF6-4B7B-9FBD-74B289D360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153" r="41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0126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879D7A-CFD8-49B9-8806-3A4548BA3A1A}"/>
              </a:ext>
            </a:extLst>
          </p:cNvPr>
          <p:cNvSpPr>
            <a:spLocks noGrp="1"/>
          </p:cNvSpPr>
          <p:nvPr>
            <p:ph type="title"/>
          </p:nvPr>
        </p:nvSpPr>
        <p:spPr/>
        <p:txBody>
          <a:bodyPr>
            <a:noAutofit/>
          </a:bodyPr>
          <a:lstStyle/>
          <a:p>
            <a:pPr algn="ctr"/>
            <a:r>
              <a:rPr lang="en-US" b="1" dirty="0">
                <a:solidFill>
                  <a:srgbClr val="C00000"/>
                </a:solidFill>
                <a:latin typeface="+mn-lt"/>
              </a:rPr>
              <a:t>2</a:t>
            </a:r>
            <a:r>
              <a:rPr lang="en-US" b="1" dirty="0">
                <a:latin typeface="+mn-lt"/>
              </a:rPr>
              <a:t> YEARS  (LESS A DAY) + </a:t>
            </a:r>
            <a:r>
              <a:rPr lang="en-US" b="1" dirty="0">
                <a:solidFill>
                  <a:srgbClr val="C00000"/>
                </a:solidFill>
                <a:latin typeface="+mn-lt"/>
              </a:rPr>
              <a:t>3</a:t>
            </a:r>
            <a:r>
              <a:rPr lang="en-US" b="1" dirty="0">
                <a:latin typeface="+mn-lt"/>
              </a:rPr>
              <a:t> YEARS PROBATION</a:t>
            </a:r>
            <a:endParaRPr lang="en-CA" b="1" dirty="0">
              <a:latin typeface="+mn-lt"/>
            </a:endParaRPr>
          </a:p>
        </p:txBody>
      </p:sp>
      <p:sp>
        <p:nvSpPr>
          <p:cNvPr id="6" name="Content Placeholder 5">
            <a:extLst>
              <a:ext uri="{FF2B5EF4-FFF2-40B4-BE49-F238E27FC236}">
                <a16:creationId xmlns:a16="http://schemas.microsoft.com/office/drawing/2014/main" id="{AFA93003-0B4F-454E-9898-26FFD83A6BDB}"/>
              </a:ext>
            </a:extLst>
          </p:cNvPr>
          <p:cNvSpPr>
            <a:spLocks noGrp="1"/>
          </p:cNvSpPr>
          <p:nvPr>
            <p:ph idx="1"/>
          </p:nvPr>
        </p:nvSpPr>
        <p:spPr/>
        <p:txBody>
          <a:bodyPr>
            <a:normAutofit lnSpcReduction="10000"/>
          </a:bodyPr>
          <a:lstStyle/>
          <a:p>
            <a:pPr marL="0" indent="0" algn="ctr">
              <a:buNone/>
            </a:pPr>
            <a:r>
              <a:rPr lang="en-US" b="1" i="1" dirty="0"/>
              <a:t>R. V. AHMAD</a:t>
            </a:r>
            <a:r>
              <a:rPr lang="en-US" b="1" dirty="0"/>
              <a:t>, 2017 ONSC 6972</a:t>
            </a:r>
          </a:p>
          <a:p>
            <a:pPr marL="0" indent="0" algn="ctr">
              <a:buNone/>
            </a:pPr>
            <a:endParaRPr lang="en-US" sz="700" dirty="0"/>
          </a:p>
          <a:p>
            <a:r>
              <a:rPr lang="en-US" dirty="0"/>
              <a:t>Defence sought a Suspended Sentence (18 months PSC): “it is not a case for further incarceration” (para. 29).</a:t>
            </a:r>
          </a:p>
          <a:p>
            <a:r>
              <a:rPr lang="en-US" dirty="0"/>
              <a:t>Brown J. </a:t>
            </a:r>
            <a:r>
              <a:rPr lang="en-US" b="1" dirty="0">
                <a:solidFill>
                  <a:srgbClr val="C00000"/>
                </a:solidFill>
              </a:rPr>
              <a:t>disagreed</a:t>
            </a:r>
            <a:r>
              <a:rPr lang="en-US" dirty="0"/>
              <a:t>: </a:t>
            </a:r>
          </a:p>
          <a:p>
            <a:pPr lvl="1"/>
            <a:r>
              <a:rPr lang="en-US" b="1" dirty="0"/>
              <a:t>Para 50: </a:t>
            </a:r>
            <a:r>
              <a:rPr lang="en-US" dirty="0"/>
              <a:t>“I have considered the aggravating and mitigating factors in this case. I have considered that </a:t>
            </a:r>
            <a:r>
              <a:rPr lang="en-US" b="1" dirty="0">
                <a:solidFill>
                  <a:srgbClr val="C00000"/>
                </a:solidFill>
              </a:rPr>
              <a:t>Mr. Ahmad refused to take “no” for an answer </a:t>
            </a:r>
            <a:r>
              <a:rPr lang="en-US" dirty="0"/>
              <a:t>from the victim, but continued with a barrage of emails, requesting that she permit him to stay in her apartment, that she meet with him, that she respond to his emails, well after </a:t>
            </a:r>
            <a:r>
              <a:rPr lang="en-US" b="1" dirty="0">
                <a:solidFill>
                  <a:srgbClr val="C00000"/>
                </a:solidFill>
              </a:rPr>
              <a:t>she had told him not to communicate with her anymore</a:t>
            </a:r>
            <a:r>
              <a:rPr lang="en-US" dirty="0"/>
              <a:t>. As she refused to respond to any of his emails after 2016, his emails began to escalate in tone and substance becoming threatening, profane, lewd, and at the end, threatening to not only herself, but other members of the public”</a:t>
            </a:r>
          </a:p>
        </p:txBody>
      </p:sp>
    </p:spTree>
    <p:extLst>
      <p:ext uri="{BB962C8B-B14F-4D97-AF65-F5344CB8AC3E}">
        <p14:creationId xmlns:p14="http://schemas.microsoft.com/office/powerpoint/2010/main" val="773641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756C10-7D5E-413A-8C36-0F675D06A4BB}"/>
              </a:ext>
            </a:extLst>
          </p:cNvPr>
          <p:cNvSpPr>
            <a:spLocks noGrp="1"/>
          </p:cNvSpPr>
          <p:nvPr>
            <p:ph type="ctrTitle"/>
          </p:nvPr>
        </p:nvSpPr>
        <p:spPr>
          <a:xfrm>
            <a:off x="1524000" y="1122363"/>
            <a:ext cx="9144000" cy="2681152"/>
          </a:xfrm>
        </p:spPr>
        <p:txBody>
          <a:bodyPr/>
          <a:lstStyle/>
          <a:p>
            <a:r>
              <a:rPr lang="en-US" b="1" dirty="0">
                <a:latin typeface="+mn-lt"/>
              </a:rPr>
              <a:t>SENTENCING PRINCIPLES </a:t>
            </a:r>
            <a:endParaRPr lang="en-CA" b="1" dirty="0">
              <a:latin typeface="+mn-lt"/>
            </a:endParaRPr>
          </a:p>
        </p:txBody>
      </p:sp>
    </p:spTree>
    <p:extLst>
      <p:ext uri="{BB962C8B-B14F-4D97-AF65-F5344CB8AC3E}">
        <p14:creationId xmlns:p14="http://schemas.microsoft.com/office/powerpoint/2010/main" val="386538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9545-E84E-4EAD-B0D2-DDA87B79B312}"/>
              </a:ext>
            </a:extLst>
          </p:cNvPr>
          <p:cNvSpPr>
            <a:spLocks noGrp="1"/>
          </p:cNvSpPr>
          <p:nvPr>
            <p:ph type="title"/>
          </p:nvPr>
        </p:nvSpPr>
        <p:spPr>
          <a:xfrm>
            <a:off x="839788" y="618309"/>
            <a:ext cx="3932237" cy="984068"/>
          </a:xfrm>
        </p:spPr>
        <p:txBody>
          <a:bodyPr>
            <a:normAutofit fontScale="90000"/>
          </a:bodyPr>
          <a:lstStyle/>
          <a:p>
            <a:pPr algn="ctr"/>
            <a:r>
              <a:rPr lang="en-US" sz="2200" b="1" i="1" dirty="0">
                <a:latin typeface="+mn-lt"/>
                <a:cs typeface="Times New Roman" panose="02020603050405020304" pitchFamily="18" charset="0"/>
              </a:rPr>
              <a:t>R. v. Bates </a:t>
            </a:r>
            <a:r>
              <a:rPr lang="en-US" sz="2200" b="1" dirty="0">
                <a:latin typeface="+mn-lt"/>
                <a:cs typeface="Times New Roman" panose="02020603050405020304" pitchFamily="18" charset="0"/>
              </a:rPr>
              <a:t>(2000), 146 C.C.C. (3d) 321</a:t>
            </a:r>
            <a:r>
              <a:rPr lang="en-US" sz="2200" b="1" i="1" dirty="0">
                <a:latin typeface="+mn-lt"/>
                <a:cs typeface="Times New Roman" panose="02020603050405020304" pitchFamily="18" charset="0"/>
              </a:rPr>
              <a:t> </a:t>
            </a:r>
            <a:r>
              <a:rPr lang="en-US" sz="2200" b="1" dirty="0">
                <a:latin typeface="+mn-lt"/>
                <a:cs typeface="Times New Roman" panose="02020603050405020304" pitchFamily="18" charset="0"/>
              </a:rPr>
              <a:t>(ONCA)</a:t>
            </a:r>
            <a:br>
              <a:rPr lang="en-US" sz="1100" b="1" dirty="0">
                <a:latin typeface="+mn-lt"/>
                <a:cs typeface="Times New Roman" panose="02020603050405020304" pitchFamily="18" charset="0"/>
              </a:rPr>
            </a:br>
            <a:r>
              <a:rPr lang="en-US" sz="1600" b="1" dirty="0">
                <a:solidFill>
                  <a:srgbClr val="C00000"/>
                </a:solidFill>
                <a:latin typeface="+mn-lt"/>
                <a:cs typeface="Times New Roman" panose="02020603050405020304" pitchFamily="18" charset="0"/>
              </a:rPr>
              <a:t>Leading Sentencing Case </a:t>
            </a:r>
            <a:r>
              <a:rPr lang="en-US" sz="1600" b="1" dirty="0">
                <a:latin typeface="+mn-lt"/>
                <a:cs typeface="Times New Roman" panose="02020603050405020304" pitchFamily="18" charset="0"/>
              </a:rPr>
              <a:t>for Criminal Harassment Offences </a:t>
            </a:r>
            <a:endParaRPr lang="en-CA" sz="4000" b="1" dirty="0">
              <a:latin typeface="+mn-lt"/>
              <a:cs typeface="Times New Roman" panose="02020603050405020304" pitchFamily="18" charset="0"/>
            </a:endParaRPr>
          </a:p>
        </p:txBody>
      </p:sp>
      <p:pic>
        <p:nvPicPr>
          <p:cNvPr id="6" name="Content Placeholder 5">
            <a:extLst>
              <a:ext uri="{FF2B5EF4-FFF2-40B4-BE49-F238E27FC236}">
                <a16:creationId xmlns:a16="http://schemas.microsoft.com/office/drawing/2014/main" id="{0819F015-4BF6-4B7B-9FBD-74B289D360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39788" y="1793966"/>
            <a:ext cx="3932237" cy="4285820"/>
          </a:xfrm>
        </p:spPr>
      </p:pic>
      <p:sp>
        <p:nvSpPr>
          <p:cNvPr id="4" name="Text Placeholder 3">
            <a:extLst>
              <a:ext uri="{FF2B5EF4-FFF2-40B4-BE49-F238E27FC236}">
                <a16:creationId xmlns:a16="http://schemas.microsoft.com/office/drawing/2014/main" id="{F3309935-CE25-46B6-A695-90D95E597F3A}"/>
              </a:ext>
            </a:extLst>
          </p:cNvPr>
          <p:cNvSpPr>
            <a:spLocks noGrp="1"/>
          </p:cNvSpPr>
          <p:nvPr>
            <p:ph type="body" sz="half" idx="2"/>
          </p:nvPr>
        </p:nvSpPr>
        <p:spPr>
          <a:xfrm>
            <a:off x="5476672" y="931817"/>
            <a:ext cx="5875539" cy="5147969"/>
          </a:xfrm>
        </p:spPr>
        <p:txBody>
          <a:bodyPr>
            <a:normAutofit fontScale="92500" lnSpcReduction="10000"/>
          </a:bodyPr>
          <a:lstStyle/>
          <a:p>
            <a:r>
              <a:rPr lang="en-US" sz="2200" b="1" dirty="0"/>
              <a:t>FACTS: </a:t>
            </a:r>
          </a:p>
          <a:p>
            <a:pPr marL="285750" indent="-285750">
              <a:buFont typeface="Arial" panose="020B0604020202020204" pitchFamily="34" charset="0"/>
              <a:buChar char="•"/>
            </a:pPr>
            <a:r>
              <a:rPr lang="en-US" b="1" dirty="0">
                <a:solidFill>
                  <a:srgbClr val="C00000"/>
                </a:solidFill>
              </a:rPr>
              <a:t>Crown</a:t>
            </a:r>
            <a:r>
              <a:rPr lang="en-US" dirty="0"/>
              <a:t> </a:t>
            </a:r>
            <a:r>
              <a:rPr lang="en-US" b="1" dirty="0">
                <a:solidFill>
                  <a:srgbClr val="C00000"/>
                </a:solidFill>
              </a:rPr>
              <a:t>appeal</a:t>
            </a:r>
            <a:r>
              <a:rPr lang="en-US" dirty="0"/>
              <a:t> for the imposition of a Suspended Sentence + 3 Years’ Probation (7 Months PSC). </a:t>
            </a:r>
          </a:p>
          <a:p>
            <a:pPr marL="285750" indent="-285750">
              <a:buFont typeface="Arial" panose="020B0604020202020204" pitchFamily="34" charset="0"/>
              <a:buChar char="•"/>
            </a:pPr>
            <a:r>
              <a:rPr lang="en-US" dirty="0"/>
              <a:t>Accused </a:t>
            </a:r>
            <a:r>
              <a:rPr lang="en-US" b="1" dirty="0">
                <a:solidFill>
                  <a:srgbClr val="C00000"/>
                </a:solidFill>
              </a:rPr>
              <a:t>pled guilty </a:t>
            </a:r>
            <a:r>
              <a:rPr lang="en-US" dirty="0"/>
              <a:t>to one count of criminal harassment and uttering a death threat, three counts of assault, and six counts of failing to comply with release orders. </a:t>
            </a:r>
          </a:p>
          <a:p>
            <a:pPr marL="285750" indent="-285750">
              <a:buFont typeface="Arial" panose="020B0604020202020204" pitchFamily="34" charset="0"/>
              <a:buChar char="•"/>
            </a:pPr>
            <a:r>
              <a:rPr lang="en-US" b="1" dirty="0">
                <a:solidFill>
                  <a:srgbClr val="C00000"/>
                </a:solidFill>
              </a:rPr>
              <a:t>Accused and Victim had dated</a:t>
            </a:r>
            <a:r>
              <a:rPr lang="en-US" dirty="0"/>
              <a:t>. During an argument, the Accused called her names, slapped her across the face, and threw her against a cupboard. </a:t>
            </a:r>
          </a:p>
          <a:p>
            <a:pPr marL="285750" indent="-285750">
              <a:buFont typeface="Arial" panose="020B0604020202020204" pitchFamily="34" charset="0"/>
              <a:buChar char="•"/>
            </a:pPr>
            <a:r>
              <a:rPr lang="en-US" dirty="0"/>
              <a:t>The Victim broke up with the Accused, which he took badly. He started </a:t>
            </a:r>
            <a:r>
              <a:rPr lang="en-US" b="1" dirty="0">
                <a:solidFill>
                  <a:srgbClr val="C00000"/>
                </a:solidFill>
              </a:rPr>
              <a:t>regularly attending her home and workplace</a:t>
            </a:r>
            <a:r>
              <a:rPr lang="en-US" dirty="0"/>
              <a:t>. The Victim called police and requested protection from his harassment. </a:t>
            </a:r>
          </a:p>
          <a:p>
            <a:pPr marL="285750" indent="-285750">
              <a:buFont typeface="Arial" panose="020B0604020202020204" pitchFamily="34" charset="0"/>
              <a:buChar char="•"/>
            </a:pPr>
            <a:r>
              <a:rPr lang="en-US" dirty="0"/>
              <a:t>The </a:t>
            </a:r>
            <a:r>
              <a:rPr lang="en-US" b="1" dirty="0">
                <a:solidFill>
                  <a:srgbClr val="C00000"/>
                </a:solidFill>
              </a:rPr>
              <a:t>Accused sent the Victim a letter </a:t>
            </a:r>
            <a:r>
              <a:rPr lang="en-US" dirty="0"/>
              <a:t>asking her to reconsider the breakup, acknowledging the prior physical and verbal abuse, and apologizing for not leaving her alone. </a:t>
            </a:r>
          </a:p>
          <a:p>
            <a:pPr marL="285750" indent="-285750">
              <a:buFont typeface="Arial" panose="020B0604020202020204" pitchFamily="34" charset="0"/>
              <a:buChar char="•"/>
            </a:pPr>
            <a:r>
              <a:rPr lang="en-US" dirty="0"/>
              <a:t>He </a:t>
            </a:r>
            <a:r>
              <a:rPr lang="en-US" b="1" dirty="0">
                <a:solidFill>
                  <a:srgbClr val="C00000"/>
                </a:solidFill>
              </a:rPr>
              <a:t>breached conditions of bail numerous times </a:t>
            </a:r>
            <a:r>
              <a:rPr lang="en-US" dirty="0"/>
              <a:t>by persistently contacting and being near the Victim</a:t>
            </a:r>
          </a:p>
          <a:p>
            <a:pPr marL="285750" indent="-285750">
              <a:buFont typeface="Arial" panose="020B0604020202020204" pitchFamily="34" charset="0"/>
              <a:buChar char="•"/>
            </a:pPr>
            <a:r>
              <a:rPr lang="en-US" dirty="0"/>
              <a:t>The Victim described the relationship as controlling and abusive and indicated that she lived in fear of him. </a:t>
            </a:r>
          </a:p>
          <a:p>
            <a:pPr marL="285750" indent="-285750">
              <a:buFont typeface="Arial" panose="020B0604020202020204" pitchFamily="34" charset="0"/>
              <a:buChar char="•"/>
            </a:pPr>
            <a:r>
              <a:rPr lang="en-US" dirty="0"/>
              <a:t>ONCA found the sentenced imposed by the trial judge </a:t>
            </a:r>
            <a:r>
              <a:rPr lang="en-US" b="1" dirty="0">
                <a:solidFill>
                  <a:srgbClr val="C00000"/>
                </a:solidFill>
              </a:rPr>
              <a:t>“manifestly unfit”</a:t>
            </a:r>
            <a:r>
              <a:rPr lang="en-US" dirty="0"/>
              <a:t> and that a </a:t>
            </a:r>
            <a:r>
              <a:rPr lang="en-US" b="1" dirty="0">
                <a:solidFill>
                  <a:srgbClr val="C00000"/>
                </a:solidFill>
              </a:rPr>
              <a:t>30-month sentence</a:t>
            </a:r>
            <a:r>
              <a:rPr lang="en-US" dirty="0"/>
              <a:t> was called for (paras. 28, 49)</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205346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F614CE-D963-4DD2-9111-4E580271F923}"/>
              </a:ext>
            </a:extLst>
          </p:cNvPr>
          <p:cNvSpPr>
            <a:spLocks noGrp="1"/>
          </p:cNvSpPr>
          <p:nvPr>
            <p:ph type="title"/>
          </p:nvPr>
        </p:nvSpPr>
        <p:spPr/>
        <p:txBody>
          <a:bodyPr/>
          <a:lstStyle/>
          <a:p>
            <a:pPr algn="ctr"/>
            <a:r>
              <a:rPr lang="en-US" b="1" dirty="0">
                <a:latin typeface="+mn-lt"/>
              </a:rPr>
              <a:t>PRINCIPLES DERIVED FROM </a:t>
            </a:r>
            <a:r>
              <a:rPr lang="en-US" b="1" i="1" dirty="0">
                <a:latin typeface="+mn-lt"/>
              </a:rPr>
              <a:t>BATES</a:t>
            </a:r>
            <a:r>
              <a:rPr lang="en-US" b="1" dirty="0">
                <a:latin typeface="+mn-lt"/>
              </a:rPr>
              <a:t> </a:t>
            </a:r>
            <a:endParaRPr lang="en-CA" b="1" dirty="0">
              <a:latin typeface="+mn-lt"/>
            </a:endParaRPr>
          </a:p>
        </p:txBody>
      </p:sp>
      <p:sp>
        <p:nvSpPr>
          <p:cNvPr id="6" name="Content Placeholder 5">
            <a:extLst>
              <a:ext uri="{FF2B5EF4-FFF2-40B4-BE49-F238E27FC236}">
                <a16:creationId xmlns:a16="http://schemas.microsoft.com/office/drawing/2014/main" id="{501D697D-D019-4F27-B1CE-9EB7FB936731}"/>
              </a:ext>
            </a:extLst>
          </p:cNvPr>
          <p:cNvSpPr>
            <a:spLocks noGrp="1"/>
          </p:cNvSpPr>
          <p:nvPr>
            <p:ph idx="1"/>
          </p:nvPr>
        </p:nvSpPr>
        <p:spPr/>
        <p:txBody>
          <a:bodyPr>
            <a:normAutofit fontScale="92500" lnSpcReduction="20000"/>
          </a:bodyPr>
          <a:lstStyle/>
          <a:p>
            <a:r>
              <a:rPr lang="en-US" dirty="0"/>
              <a:t>Overriding sentencing principles in these cases are </a:t>
            </a:r>
            <a:r>
              <a:rPr lang="en-US" b="1" dirty="0">
                <a:solidFill>
                  <a:srgbClr val="C00000"/>
                </a:solidFill>
              </a:rPr>
              <a:t>denunciation and deterrence </a:t>
            </a:r>
            <a:r>
              <a:rPr lang="en-US" dirty="0"/>
              <a:t>(general and specific) and </a:t>
            </a:r>
            <a:r>
              <a:rPr lang="en-US" u="sng" dirty="0"/>
              <a:t>heavy sentences </a:t>
            </a:r>
            <a:r>
              <a:rPr lang="en-US" dirty="0"/>
              <a:t>should be fashioned as a deterrent to people who can’t get over rejection (paras. 28, 35, 36)</a:t>
            </a:r>
          </a:p>
          <a:p>
            <a:r>
              <a:rPr lang="en-US" b="1" dirty="0">
                <a:solidFill>
                  <a:srgbClr val="C00000"/>
                </a:solidFill>
              </a:rPr>
              <a:t>Breaches of release </a:t>
            </a:r>
            <a:r>
              <a:rPr lang="en-US" dirty="0"/>
              <a:t>in Criminal Harassment are </a:t>
            </a:r>
            <a:r>
              <a:rPr lang="en-US" b="1" dirty="0">
                <a:solidFill>
                  <a:srgbClr val="C00000"/>
                </a:solidFill>
              </a:rPr>
              <a:t>especially egregious </a:t>
            </a:r>
            <a:r>
              <a:rPr lang="en-US" dirty="0"/>
              <a:t>where they involve a repetition and escalation of the very conduct that led to an Accused’s arrest (para. 29)</a:t>
            </a:r>
          </a:p>
          <a:p>
            <a:r>
              <a:rPr lang="en-US" dirty="0"/>
              <a:t>Harassment can also </a:t>
            </a:r>
            <a:r>
              <a:rPr lang="en-US" b="1" dirty="0">
                <a:solidFill>
                  <a:srgbClr val="C00000"/>
                </a:solidFill>
              </a:rPr>
              <a:t>trickle out to friends and family</a:t>
            </a:r>
            <a:r>
              <a:rPr lang="en-US" dirty="0"/>
              <a:t> of a victim (para. 35)</a:t>
            </a:r>
          </a:p>
          <a:p>
            <a:r>
              <a:rPr lang="en-US" dirty="0"/>
              <a:t>Victims are </a:t>
            </a:r>
            <a:r>
              <a:rPr lang="en-US" b="1" dirty="0">
                <a:solidFill>
                  <a:srgbClr val="C00000"/>
                </a:solidFill>
              </a:rPr>
              <a:t>entitled to break off romantic relationships </a:t>
            </a:r>
            <a:r>
              <a:rPr lang="en-US" dirty="0"/>
              <a:t>and live their lives normally and safely, and free from harassment from former partners. The law must do what it can to protect persons in those situations (para. 36)</a:t>
            </a:r>
          </a:p>
          <a:p>
            <a:r>
              <a:rPr lang="en-US" b="1" dirty="0">
                <a:solidFill>
                  <a:srgbClr val="C00000"/>
                </a:solidFill>
              </a:rPr>
              <a:t>Escalation of the level of threat </a:t>
            </a:r>
            <a:r>
              <a:rPr lang="en-US" dirty="0"/>
              <a:t>forms one of the most common features of stalking (para. 31)</a:t>
            </a:r>
          </a:p>
          <a:p>
            <a:endParaRPr lang="en-CA" dirty="0"/>
          </a:p>
        </p:txBody>
      </p:sp>
    </p:spTree>
    <p:extLst>
      <p:ext uri="{BB962C8B-B14F-4D97-AF65-F5344CB8AC3E}">
        <p14:creationId xmlns:p14="http://schemas.microsoft.com/office/powerpoint/2010/main" val="71802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F614CE-D963-4DD2-9111-4E580271F923}"/>
              </a:ext>
            </a:extLst>
          </p:cNvPr>
          <p:cNvSpPr>
            <a:spLocks noGrp="1"/>
          </p:cNvSpPr>
          <p:nvPr>
            <p:ph type="title"/>
          </p:nvPr>
        </p:nvSpPr>
        <p:spPr>
          <a:xfrm>
            <a:off x="838200" y="365125"/>
            <a:ext cx="10515600" cy="1010829"/>
          </a:xfrm>
        </p:spPr>
        <p:txBody>
          <a:bodyPr/>
          <a:lstStyle/>
          <a:p>
            <a:pPr algn="ctr"/>
            <a:r>
              <a:rPr lang="en-US" b="1" dirty="0">
                <a:solidFill>
                  <a:srgbClr val="C00000"/>
                </a:solidFill>
                <a:latin typeface="+mn-lt"/>
              </a:rPr>
              <a:t>BE WARY </a:t>
            </a:r>
            <a:r>
              <a:rPr lang="en-US" b="1" dirty="0">
                <a:latin typeface="+mn-lt"/>
              </a:rPr>
              <a:t>OF GOOD CHARACTER</a:t>
            </a:r>
            <a:endParaRPr lang="en-CA" b="1" dirty="0">
              <a:solidFill>
                <a:srgbClr val="C00000"/>
              </a:solidFill>
              <a:latin typeface="+mn-lt"/>
            </a:endParaRPr>
          </a:p>
        </p:txBody>
      </p:sp>
      <p:sp>
        <p:nvSpPr>
          <p:cNvPr id="6" name="Content Placeholder 5">
            <a:extLst>
              <a:ext uri="{FF2B5EF4-FFF2-40B4-BE49-F238E27FC236}">
                <a16:creationId xmlns:a16="http://schemas.microsoft.com/office/drawing/2014/main" id="{501D697D-D019-4F27-B1CE-9EB7FB936731}"/>
              </a:ext>
            </a:extLst>
          </p:cNvPr>
          <p:cNvSpPr>
            <a:spLocks noGrp="1"/>
          </p:cNvSpPr>
          <p:nvPr>
            <p:ph idx="1"/>
          </p:nvPr>
        </p:nvSpPr>
        <p:spPr>
          <a:xfrm>
            <a:off x="838200" y="1558834"/>
            <a:ext cx="10515600" cy="4618129"/>
          </a:xfrm>
        </p:spPr>
        <p:txBody>
          <a:bodyPr>
            <a:normAutofit fontScale="70000" lnSpcReduction="20000"/>
          </a:bodyPr>
          <a:lstStyle/>
          <a:p>
            <a:pPr marL="0" indent="0" algn="ctr">
              <a:buNone/>
            </a:pPr>
            <a:r>
              <a:rPr lang="en-US" dirty="0"/>
              <a:t>“The very unsettling aspect of dealing with these offences in the criminal justice system is that, undoubtedly, </a:t>
            </a:r>
            <a:r>
              <a:rPr lang="en-US" b="1" dirty="0">
                <a:solidFill>
                  <a:srgbClr val="C00000"/>
                </a:solidFill>
              </a:rPr>
              <a:t>many offenders will be presenting themselves with no criminal record </a:t>
            </a:r>
            <a:r>
              <a:rPr lang="en-US" dirty="0"/>
              <a:t>and with the reputation of being both a </a:t>
            </a:r>
            <a:r>
              <a:rPr lang="en-US" b="1" dirty="0">
                <a:solidFill>
                  <a:srgbClr val="C00000"/>
                </a:solidFill>
              </a:rPr>
              <a:t>good family and community person</a:t>
            </a:r>
            <a:r>
              <a:rPr lang="en-US" dirty="0"/>
              <a:t>. The other unsettling aspect of these cases is that if the pattern of harassing conduct continues and is not properly dealt with by the sentence imposed, </a:t>
            </a:r>
            <a:r>
              <a:rPr lang="en-US" b="1" dirty="0">
                <a:solidFill>
                  <a:srgbClr val="C00000"/>
                </a:solidFill>
              </a:rPr>
              <a:t>the result could be very serious physical and/or emotional harm to the victim</a:t>
            </a:r>
            <a:r>
              <a:rPr lang="en-US" dirty="0"/>
              <a:t>. In passing sentence trial judges must, therefore, </a:t>
            </a:r>
            <a:r>
              <a:rPr lang="en-US" b="1" dirty="0">
                <a:solidFill>
                  <a:srgbClr val="C00000"/>
                </a:solidFill>
              </a:rPr>
              <a:t>be wary of positive pre-sentence reports </a:t>
            </a:r>
            <a:r>
              <a:rPr lang="en-US" dirty="0"/>
              <a:t>depicting the offender as a person whose actions, in respect to the offence, are entirely out of character. </a:t>
            </a:r>
            <a:r>
              <a:rPr lang="en-US" b="1" dirty="0">
                <a:solidFill>
                  <a:srgbClr val="C00000"/>
                </a:solidFill>
              </a:rPr>
              <a:t>The fact an offender shows any propensity towards this kind of conduct, regardless of his unblemished past, is cause for great concern</a:t>
            </a:r>
            <a:r>
              <a:rPr lang="en-US" dirty="0"/>
              <a:t> and for a very careful and judicious approach to sentencing. Factors such as the absence of a criminal record and expressions of remorse, which must necessarily be considered on sentencing, </a:t>
            </a:r>
            <a:r>
              <a:rPr lang="en-US" b="1" dirty="0">
                <a:solidFill>
                  <a:srgbClr val="C00000"/>
                </a:solidFill>
              </a:rPr>
              <a:t>should not be given undue weight in sentencing </a:t>
            </a:r>
            <a:r>
              <a:rPr lang="en-US" dirty="0"/>
              <a:t>of this offence. </a:t>
            </a:r>
          </a:p>
          <a:p>
            <a:pPr marL="0" indent="0" algn="ctr">
              <a:buNone/>
            </a:pPr>
            <a:endParaRPr lang="en-US" dirty="0"/>
          </a:p>
          <a:p>
            <a:pPr marL="0" indent="0" algn="ctr">
              <a:buNone/>
            </a:pPr>
            <a:r>
              <a:rPr lang="en-US" dirty="0"/>
              <a:t>The focus on sentences must be to send a message to the offender, and the public, that </a:t>
            </a:r>
            <a:r>
              <a:rPr lang="en-US" b="1" dirty="0">
                <a:solidFill>
                  <a:srgbClr val="C00000"/>
                </a:solidFill>
              </a:rPr>
              <a:t>harassing conduct against innocent and vulnerable victims is not tolerated by society</a:t>
            </a:r>
            <a:r>
              <a:rPr lang="en-US" dirty="0"/>
              <a:t> and most importantly, the Court must insure, as best it can, that the conduct of the offender never happens again recognizing that, if it does, </a:t>
            </a:r>
            <a:r>
              <a:rPr lang="en-US" b="1" dirty="0">
                <a:solidFill>
                  <a:srgbClr val="C00000"/>
                </a:solidFill>
              </a:rPr>
              <a:t>a far more serious offence could be committed</a:t>
            </a:r>
            <a:r>
              <a:rPr lang="en-US" dirty="0"/>
              <a:t>. The principles of sentencing must be applied with this focus squarely in mind.” </a:t>
            </a:r>
          </a:p>
          <a:p>
            <a:pPr marL="0" indent="0">
              <a:buNone/>
            </a:pPr>
            <a:r>
              <a:rPr lang="en-US" dirty="0"/>
              <a:t>- </a:t>
            </a:r>
            <a:r>
              <a:rPr lang="en-US" i="1" dirty="0"/>
              <a:t>Bates</a:t>
            </a:r>
            <a:r>
              <a:rPr lang="en-US" dirty="0"/>
              <a:t>, at para. 38 (citing: </a:t>
            </a:r>
            <a:r>
              <a:rPr lang="en-US" i="1" dirty="0"/>
              <a:t>R. v. Wall</a:t>
            </a:r>
            <a:r>
              <a:rPr lang="en-US" dirty="0"/>
              <a:t> (1995), 136 Nfld. &amp; P.E.I.R. 200)</a:t>
            </a:r>
          </a:p>
          <a:p>
            <a:endParaRPr lang="en-CA" dirty="0"/>
          </a:p>
        </p:txBody>
      </p:sp>
    </p:spTree>
    <p:extLst>
      <p:ext uri="{BB962C8B-B14F-4D97-AF65-F5344CB8AC3E}">
        <p14:creationId xmlns:p14="http://schemas.microsoft.com/office/powerpoint/2010/main" val="401819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1AAB6-F250-4395-AFEC-6CC9F85DA75A}"/>
              </a:ext>
            </a:extLst>
          </p:cNvPr>
          <p:cNvSpPr>
            <a:spLocks noGrp="1"/>
          </p:cNvSpPr>
          <p:nvPr>
            <p:ph type="title"/>
          </p:nvPr>
        </p:nvSpPr>
        <p:spPr>
          <a:xfrm>
            <a:off x="2881312" y="498475"/>
            <a:ext cx="5538788" cy="822325"/>
          </a:xfrm>
        </p:spPr>
        <p:txBody>
          <a:bodyPr>
            <a:normAutofit/>
          </a:bodyPr>
          <a:lstStyle/>
          <a:p>
            <a:r>
              <a:rPr lang="en-CA" sz="4400" dirty="0">
                <a:latin typeface="+mn-lt"/>
              </a:rPr>
              <a:t>S. 264 </a:t>
            </a:r>
            <a:r>
              <a:rPr lang="en-CA" sz="4400" i="1" dirty="0">
                <a:latin typeface="+mn-lt"/>
              </a:rPr>
              <a:t>CRIMINAL CODE</a:t>
            </a:r>
            <a:endParaRPr lang="en-CA" sz="4400" dirty="0">
              <a:latin typeface="+mn-lt"/>
            </a:endParaRPr>
          </a:p>
        </p:txBody>
      </p:sp>
      <p:sp>
        <p:nvSpPr>
          <p:cNvPr id="3" name="Content Placeholder 2">
            <a:extLst>
              <a:ext uri="{FF2B5EF4-FFF2-40B4-BE49-F238E27FC236}">
                <a16:creationId xmlns:a16="http://schemas.microsoft.com/office/drawing/2014/main" id="{47827342-E733-4B55-8253-D7638FFF1DB4}"/>
              </a:ext>
            </a:extLst>
          </p:cNvPr>
          <p:cNvSpPr>
            <a:spLocks noGrp="1"/>
          </p:cNvSpPr>
          <p:nvPr>
            <p:ph idx="1"/>
          </p:nvPr>
        </p:nvSpPr>
        <p:spPr>
          <a:xfrm>
            <a:off x="5183189" y="1625600"/>
            <a:ext cx="6172200" cy="4873625"/>
          </a:xfrm>
        </p:spPr>
        <p:txBody>
          <a:bodyPr>
            <a:normAutofit/>
          </a:bodyPr>
          <a:lstStyle/>
          <a:p>
            <a:pPr marL="0" marR="0" indent="0">
              <a:spcBef>
                <a:spcPts val="1440"/>
              </a:spcBef>
              <a:spcAft>
                <a:spcPts val="840"/>
              </a:spcAft>
              <a:buNone/>
            </a:pPr>
            <a:r>
              <a:rPr lang="en-CA" sz="1800" b="1" dirty="0">
                <a:solidFill>
                  <a:srgbClr val="333333"/>
                </a:solidFill>
                <a:effectLst/>
                <a:ea typeface="Times New Roman" panose="02020603050405020304" pitchFamily="18" charset="0"/>
              </a:rPr>
              <a:t>Prohibited conduct</a:t>
            </a:r>
            <a:r>
              <a:rPr lang="en-CA" sz="1800" dirty="0">
                <a:effectLst/>
                <a:ea typeface="Times New Roman" panose="02020603050405020304" pitchFamily="18" charset="0"/>
              </a:rPr>
              <a:t> </a:t>
            </a:r>
          </a:p>
          <a:p>
            <a:pPr marL="0" indent="0">
              <a:buNone/>
            </a:pPr>
            <a:r>
              <a:rPr lang="en-CA" sz="1800" b="1" dirty="0">
                <a:solidFill>
                  <a:srgbClr val="000000"/>
                </a:solidFill>
                <a:effectLst/>
                <a:ea typeface="Times New Roman" panose="02020603050405020304" pitchFamily="18" charset="0"/>
              </a:rPr>
              <a:t>(2)</a:t>
            </a:r>
            <a:r>
              <a:rPr lang="en-CA" sz="1800" dirty="0">
                <a:solidFill>
                  <a:srgbClr val="333333"/>
                </a:solidFill>
                <a:effectLst/>
                <a:ea typeface="Times New Roman" panose="02020603050405020304" pitchFamily="18" charset="0"/>
              </a:rPr>
              <a:t> The conduct mentioned in subsection (1) consists of</a:t>
            </a:r>
            <a:r>
              <a:rPr lang="en-CA" sz="1800" dirty="0">
                <a:effectLst/>
                <a:ea typeface="Times New Roman" panose="02020603050405020304" pitchFamily="18" charset="0"/>
              </a:rPr>
              <a:t> </a:t>
            </a:r>
          </a:p>
          <a:p>
            <a:pPr marL="0" indent="0">
              <a:buNone/>
            </a:pPr>
            <a:r>
              <a:rPr lang="en-CA" sz="1800" b="1" dirty="0">
                <a:solidFill>
                  <a:srgbClr val="000000"/>
                </a:solidFill>
                <a:effectLst/>
                <a:ea typeface="Times New Roman" panose="02020603050405020304" pitchFamily="18" charset="0"/>
              </a:rPr>
              <a:t>(a)</a:t>
            </a:r>
            <a:r>
              <a:rPr lang="en-CA" sz="1800" dirty="0">
                <a:solidFill>
                  <a:srgbClr val="333333"/>
                </a:solidFill>
                <a:effectLst/>
                <a:ea typeface="Times New Roman" panose="02020603050405020304" pitchFamily="18" charset="0"/>
              </a:rPr>
              <a:t> </a:t>
            </a:r>
            <a:r>
              <a:rPr lang="en-CA" sz="1800" dirty="0">
                <a:solidFill>
                  <a:srgbClr val="FF0000"/>
                </a:solidFill>
                <a:effectLst/>
                <a:ea typeface="Times New Roman" panose="02020603050405020304" pitchFamily="18" charset="0"/>
              </a:rPr>
              <a:t>repeatedly following </a:t>
            </a:r>
            <a:r>
              <a:rPr lang="en-CA" sz="1800" dirty="0">
                <a:solidFill>
                  <a:srgbClr val="333333"/>
                </a:solidFill>
                <a:effectLst/>
                <a:ea typeface="Times New Roman" panose="02020603050405020304" pitchFamily="18" charset="0"/>
              </a:rPr>
              <a:t>from place to place the other person or anyone known to them;</a:t>
            </a:r>
            <a:r>
              <a:rPr lang="en-CA" sz="1800" dirty="0">
                <a:effectLst/>
                <a:ea typeface="Times New Roman" panose="02020603050405020304" pitchFamily="18" charset="0"/>
              </a:rPr>
              <a:t> </a:t>
            </a:r>
          </a:p>
          <a:p>
            <a:pPr marL="0" indent="0">
              <a:buNone/>
            </a:pPr>
            <a:r>
              <a:rPr lang="en-CA" sz="1800" b="1" dirty="0">
                <a:solidFill>
                  <a:srgbClr val="000000"/>
                </a:solidFill>
                <a:effectLst/>
                <a:ea typeface="Times New Roman" panose="02020603050405020304" pitchFamily="18" charset="0"/>
              </a:rPr>
              <a:t>(b)</a:t>
            </a:r>
            <a:r>
              <a:rPr lang="en-CA" sz="1800" dirty="0">
                <a:solidFill>
                  <a:srgbClr val="333333"/>
                </a:solidFill>
                <a:effectLst/>
                <a:ea typeface="Times New Roman" panose="02020603050405020304" pitchFamily="18" charset="0"/>
              </a:rPr>
              <a:t> </a:t>
            </a:r>
            <a:r>
              <a:rPr lang="en-CA" sz="1800" dirty="0">
                <a:solidFill>
                  <a:srgbClr val="FF0000"/>
                </a:solidFill>
                <a:effectLst/>
                <a:ea typeface="Times New Roman" panose="02020603050405020304" pitchFamily="18" charset="0"/>
              </a:rPr>
              <a:t>repeatedly communicating </a:t>
            </a:r>
            <a:r>
              <a:rPr lang="en-CA" sz="1800" dirty="0">
                <a:solidFill>
                  <a:srgbClr val="333333"/>
                </a:solidFill>
                <a:effectLst/>
                <a:ea typeface="Times New Roman" panose="02020603050405020304" pitchFamily="18" charset="0"/>
              </a:rPr>
              <a:t>with, either directly or indirectly, the other person or anyone known to them;</a:t>
            </a:r>
            <a:r>
              <a:rPr lang="en-CA" sz="1800" dirty="0">
                <a:effectLst/>
                <a:ea typeface="Times New Roman" panose="02020603050405020304" pitchFamily="18" charset="0"/>
              </a:rPr>
              <a:t> </a:t>
            </a:r>
          </a:p>
          <a:p>
            <a:pPr marL="0" indent="0">
              <a:buNone/>
            </a:pPr>
            <a:r>
              <a:rPr lang="en-CA" sz="1800" b="1" dirty="0">
                <a:solidFill>
                  <a:srgbClr val="000000"/>
                </a:solidFill>
                <a:effectLst/>
                <a:ea typeface="Times New Roman" panose="02020603050405020304" pitchFamily="18" charset="0"/>
              </a:rPr>
              <a:t>(c)</a:t>
            </a:r>
            <a:r>
              <a:rPr lang="en-CA" sz="1800" dirty="0">
                <a:solidFill>
                  <a:srgbClr val="333333"/>
                </a:solidFill>
                <a:effectLst/>
                <a:ea typeface="Times New Roman" panose="02020603050405020304" pitchFamily="18" charset="0"/>
              </a:rPr>
              <a:t> </a:t>
            </a:r>
            <a:r>
              <a:rPr lang="en-CA" sz="1800" dirty="0">
                <a:solidFill>
                  <a:srgbClr val="FF0000"/>
                </a:solidFill>
                <a:effectLst/>
                <a:ea typeface="Times New Roman" panose="02020603050405020304" pitchFamily="18" charset="0"/>
              </a:rPr>
              <a:t>besetting or watching the dwelling-house, or place</a:t>
            </a:r>
            <a:r>
              <a:rPr lang="en-CA" sz="1800" dirty="0">
                <a:solidFill>
                  <a:srgbClr val="333333"/>
                </a:solidFill>
                <a:effectLst/>
                <a:ea typeface="Times New Roman" panose="02020603050405020304" pitchFamily="18" charset="0"/>
              </a:rPr>
              <a:t> where the other person, or anyone known to them, resides, works, carries on business or happens to be; or</a:t>
            </a:r>
            <a:r>
              <a:rPr lang="en-CA" sz="1800" dirty="0">
                <a:effectLst/>
                <a:ea typeface="Times New Roman" panose="02020603050405020304" pitchFamily="18" charset="0"/>
              </a:rPr>
              <a:t> </a:t>
            </a:r>
          </a:p>
          <a:p>
            <a:pPr marL="0" indent="0">
              <a:buNone/>
            </a:pPr>
            <a:r>
              <a:rPr lang="en-CA" sz="1800" b="1" dirty="0">
                <a:solidFill>
                  <a:srgbClr val="000000"/>
                </a:solidFill>
                <a:effectLst/>
                <a:ea typeface="Times New Roman" panose="02020603050405020304" pitchFamily="18" charset="0"/>
              </a:rPr>
              <a:t>(d)</a:t>
            </a:r>
            <a:r>
              <a:rPr lang="en-CA" sz="1800" dirty="0">
                <a:solidFill>
                  <a:srgbClr val="333333"/>
                </a:solidFill>
                <a:effectLst/>
                <a:ea typeface="Times New Roman" panose="02020603050405020304" pitchFamily="18" charset="0"/>
              </a:rPr>
              <a:t> engaging in </a:t>
            </a:r>
            <a:r>
              <a:rPr lang="en-CA" sz="1800" dirty="0">
                <a:solidFill>
                  <a:srgbClr val="FF0000"/>
                </a:solidFill>
                <a:effectLst/>
                <a:ea typeface="Times New Roman" panose="02020603050405020304" pitchFamily="18" charset="0"/>
              </a:rPr>
              <a:t>threatening conduct </a:t>
            </a:r>
            <a:r>
              <a:rPr lang="en-CA" sz="1800" dirty="0">
                <a:solidFill>
                  <a:srgbClr val="333333"/>
                </a:solidFill>
                <a:effectLst/>
                <a:ea typeface="Times New Roman" panose="02020603050405020304" pitchFamily="18" charset="0"/>
              </a:rPr>
              <a:t>directed at the other person or any member of their family.</a:t>
            </a:r>
            <a:endParaRPr lang="en-CA" dirty="0"/>
          </a:p>
        </p:txBody>
      </p:sp>
      <p:sp>
        <p:nvSpPr>
          <p:cNvPr id="4" name="Text Placeholder 3">
            <a:extLst>
              <a:ext uri="{FF2B5EF4-FFF2-40B4-BE49-F238E27FC236}">
                <a16:creationId xmlns:a16="http://schemas.microsoft.com/office/drawing/2014/main" id="{3B00B81A-291B-4659-90C1-A72A8E62C95B}"/>
              </a:ext>
            </a:extLst>
          </p:cNvPr>
          <p:cNvSpPr>
            <a:spLocks noGrp="1"/>
          </p:cNvSpPr>
          <p:nvPr>
            <p:ph type="body" sz="half" idx="2"/>
          </p:nvPr>
        </p:nvSpPr>
        <p:spPr>
          <a:xfrm>
            <a:off x="836611" y="1625600"/>
            <a:ext cx="3932237" cy="3035300"/>
          </a:xfrm>
        </p:spPr>
        <p:txBody>
          <a:bodyPr>
            <a:normAutofit/>
          </a:bodyPr>
          <a:lstStyle/>
          <a:p>
            <a:r>
              <a:rPr lang="en-CA" sz="2000" b="1" dirty="0">
                <a:solidFill>
                  <a:srgbClr val="000000"/>
                </a:solidFill>
                <a:effectLst/>
                <a:ea typeface="Times New Roman" panose="02020603050405020304" pitchFamily="18" charset="0"/>
              </a:rPr>
              <a:t>264</a:t>
            </a:r>
            <a:r>
              <a:rPr lang="en-CA" sz="2000" dirty="0">
                <a:solidFill>
                  <a:srgbClr val="333333"/>
                </a:solidFill>
                <a:effectLst/>
                <a:ea typeface="Times New Roman" panose="02020603050405020304" pitchFamily="18" charset="0"/>
              </a:rPr>
              <a:t> </a:t>
            </a:r>
            <a:r>
              <a:rPr lang="en-CA" sz="2000" b="1" dirty="0">
                <a:solidFill>
                  <a:srgbClr val="000000"/>
                </a:solidFill>
                <a:effectLst/>
                <a:ea typeface="Times New Roman" panose="02020603050405020304" pitchFamily="18" charset="0"/>
              </a:rPr>
              <a:t>(1)</a:t>
            </a:r>
            <a:r>
              <a:rPr lang="en-CA" sz="2000" dirty="0">
                <a:solidFill>
                  <a:srgbClr val="333333"/>
                </a:solidFill>
                <a:effectLst/>
                <a:ea typeface="Times New Roman" panose="02020603050405020304" pitchFamily="18" charset="0"/>
              </a:rPr>
              <a:t> No person shall, without lawful authority and </a:t>
            </a:r>
            <a:r>
              <a:rPr lang="en-CA" sz="2000" dirty="0">
                <a:solidFill>
                  <a:srgbClr val="FF0000"/>
                </a:solidFill>
                <a:effectLst/>
                <a:ea typeface="Times New Roman" panose="02020603050405020304" pitchFamily="18" charset="0"/>
              </a:rPr>
              <a:t>knowing</a:t>
            </a:r>
            <a:r>
              <a:rPr lang="en-CA" sz="2000" dirty="0">
                <a:solidFill>
                  <a:srgbClr val="333333"/>
                </a:solidFill>
                <a:effectLst/>
                <a:ea typeface="Times New Roman" panose="02020603050405020304" pitchFamily="18" charset="0"/>
              </a:rPr>
              <a:t> that another person is harassed or </a:t>
            </a:r>
            <a:r>
              <a:rPr lang="en-CA" sz="2000" dirty="0">
                <a:solidFill>
                  <a:srgbClr val="FF0000"/>
                </a:solidFill>
                <a:effectLst/>
                <a:ea typeface="Times New Roman" panose="02020603050405020304" pitchFamily="18" charset="0"/>
              </a:rPr>
              <a:t>recklessly</a:t>
            </a:r>
            <a:r>
              <a:rPr lang="en-CA" sz="2000" dirty="0">
                <a:solidFill>
                  <a:srgbClr val="333333"/>
                </a:solidFill>
                <a:effectLst/>
                <a:ea typeface="Times New Roman" panose="02020603050405020304" pitchFamily="18" charset="0"/>
              </a:rPr>
              <a:t> as to whether the other person is harassed, engage in conduct referred to in subsection (2) that causes that other person reasonably, in all the circumstances, to </a:t>
            </a:r>
            <a:r>
              <a:rPr lang="en-CA" sz="2000" dirty="0">
                <a:solidFill>
                  <a:srgbClr val="FF0000"/>
                </a:solidFill>
                <a:effectLst/>
                <a:ea typeface="Times New Roman" panose="02020603050405020304" pitchFamily="18" charset="0"/>
              </a:rPr>
              <a:t>fear for their safety </a:t>
            </a:r>
            <a:r>
              <a:rPr lang="en-CA" sz="2000" dirty="0">
                <a:solidFill>
                  <a:srgbClr val="333333"/>
                </a:solidFill>
                <a:effectLst/>
                <a:ea typeface="Times New Roman" panose="02020603050405020304" pitchFamily="18" charset="0"/>
              </a:rPr>
              <a:t>or the safety of anyone known to them.</a:t>
            </a:r>
          </a:p>
          <a:p>
            <a:endParaRPr lang="en-CA" sz="2000" dirty="0"/>
          </a:p>
        </p:txBody>
      </p:sp>
    </p:spTree>
    <p:extLst>
      <p:ext uri="{BB962C8B-B14F-4D97-AF65-F5344CB8AC3E}">
        <p14:creationId xmlns:p14="http://schemas.microsoft.com/office/powerpoint/2010/main" val="3232315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9545-E84E-4EAD-B0D2-DDA87B79B312}"/>
              </a:ext>
            </a:extLst>
          </p:cNvPr>
          <p:cNvSpPr>
            <a:spLocks noGrp="1"/>
          </p:cNvSpPr>
          <p:nvPr>
            <p:ph type="title"/>
          </p:nvPr>
        </p:nvSpPr>
        <p:spPr>
          <a:xfrm>
            <a:off x="515566" y="348343"/>
            <a:ext cx="4970834" cy="1254034"/>
          </a:xfrm>
        </p:spPr>
        <p:txBody>
          <a:bodyPr>
            <a:normAutofit/>
          </a:bodyPr>
          <a:lstStyle/>
          <a:p>
            <a:pPr algn="ctr"/>
            <a:r>
              <a:rPr lang="en-US" sz="2700" b="1" i="1" dirty="0">
                <a:latin typeface="+mn-lt"/>
                <a:cs typeface="Times New Roman" panose="02020603050405020304" pitchFamily="18" charset="0"/>
              </a:rPr>
              <a:t>R. v. </a:t>
            </a:r>
            <a:r>
              <a:rPr lang="en-US" sz="2700" b="1" i="1" dirty="0" err="1">
                <a:latin typeface="+mn-lt"/>
                <a:cs typeface="Times New Roman" panose="02020603050405020304" pitchFamily="18" charset="0"/>
              </a:rPr>
              <a:t>Finnessey</a:t>
            </a:r>
            <a:r>
              <a:rPr lang="en-US" sz="2700" b="1" dirty="0">
                <a:latin typeface="+mn-lt"/>
                <a:cs typeface="Times New Roman" panose="02020603050405020304" pitchFamily="18" charset="0"/>
              </a:rPr>
              <a:t> (2000), 135 O.A.C. 397 (C.A.)</a:t>
            </a:r>
            <a:br>
              <a:rPr lang="en-US" sz="1100" b="1" dirty="0">
                <a:latin typeface="+mn-lt"/>
                <a:cs typeface="Times New Roman" panose="02020603050405020304" pitchFamily="18" charset="0"/>
              </a:rPr>
            </a:br>
            <a:r>
              <a:rPr lang="en-US" sz="1800" b="1" dirty="0">
                <a:latin typeface="+mn-lt"/>
                <a:cs typeface="Times New Roman" panose="02020603050405020304" pitchFamily="18" charset="0"/>
              </a:rPr>
              <a:t>The absence of physical violence is </a:t>
            </a:r>
            <a:r>
              <a:rPr lang="en-US" sz="1800" b="1" dirty="0">
                <a:solidFill>
                  <a:srgbClr val="C00000"/>
                </a:solidFill>
                <a:latin typeface="+mn-lt"/>
                <a:cs typeface="Times New Roman" panose="02020603050405020304" pitchFamily="18" charset="0"/>
              </a:rPr>
              <a:t>not mitigating</a:t>
            </a:r>
            <a:endParaRPr lang="en-CA" sz="4000" b="1" dirty="0">
              <a:latin typeface="+mn-lt"/>
              <a:cs typeface="Times New Roman" panose="02020603050405020304" pitchFamily="18" charset="0"/>
            </a:endParaRPr>
          </a:p>
        </p:txBody>
      </p:sp>
      <p:pic>
        <p:nvPicPr>
          <p:cNvPr id="6" name="Content Placeholder 5">
            <a:extLst>
              <a:ext uri="{FF2B5EF4-FFF2-40B4-BE49-F238E27FC236}">
                <a16:creationId xmlns:a16="http://schemas.microsoft.com/office/drawing/2014/main" id="{0819F015-4BF6-4B7B-9FBD-74B289D360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15566" y="2110902"/>
            <a:ext cx="4970834" cy="3424136"/>
          </a:xfrm>
        </p:spPr>
      </p:pic>
      <p:sp>
        <p:nvSpPr>
          <p:cNvPr id="4" name="Text Placeholder 3">
            <a:extLst>
              <a:ext uri="{FF2B5EF4-FFF2-40B4-BE49-F238E27FC236}">
                <a16:creationId xmlns:a16="http://schemas.microsoft.com/office/drawing/2014/main" id="{F3309935-CE25-46B6-A695-90D95E597F3A}"/>
              </a:ext>
            </a:extLst>
          </p:cNvPr>
          <p:cNvSpPr>
            <a:spLocks noGrp="1"/>
          </p:cNvSpPr>
          <p:nvPr>
            <p:ph type="body" sz="half" idx="2"/>
          </p:nvPr>
        </p:nvSpPr>
        <p:spPr>
          <a:xfrm>
            <a:off x="5673011" y="1175656"/>
            <a:ext cx="5710335" cy="4904129"/>
          </a:xfrm>
        </p:spPr>
        <p:txBody>
          <a:bodyPr>
            <a:normAutofit lnSpcReduction="10000"/>
          </a:bodyPr>
          <a:lstStyle/>
          <a:p>
            <a:r>
              <a:rPr lang="en-US" sz="2000" b="1" dirty="0"/>
              <a:t>FACTS: </a:t>
            </a:r>
          </a:p>
          <a:p>
            <a:pPr marL="285750" indent="-285750">
              <a:buFont typeface="Arial" panose="020B0604020202020204" pitchFamily="34" charset="0"/>
              <a:buChar char="•"/>
            </a:pPr>
            <a:r>
              <a:rPr lang="en-US" b="1" dirty="0">
                <a:solidFill>
                  <a:srgbClr val="C00000"/>
                </a:solidFill>
              </a:rPr>
              <a:t>Crown</a:t>
            </a:r>
            <a:r>
              <a:rPr lang="en-US" dirty="0"/>
              <a:t> </a:t>
            </a:r>
            <a:r>
              <a:rPr lang="en-US" b="1" dirty="0">
                <a:solidFill>
                  <a:srgbClr val="C00000"/>
                </a:solidFill>
              </a:rPr>
              <a:t>appeal</a:t>
            </a:r>
            <a:r>
              <a:rPr lang="en-US" dirty="0"/>
              <a:t> for the imposition of a 20-month + 3 years’ probation sentence</a:t>
            </a:r>
          </a:p>
          <a:p>
            <a:pPr marL="285750" indent="-285750">
              <a:buFont typeface="Arial" panose="020B0604020202020204" pitchFamily="34" charset="0"/>
              <a:buChar char="•"/>
            </a:pPr>
            <a:r>
              <a:rPr lang="en-US" dirty="0"/>
              <a:t>Accused </a:t>
            </a:r>
            <a:r>
              <a:rPr lang="en-US" b="1" dirty="0">
                <a:solidFill>
                  <a:srgbClr val="C00000"/>
                </a:solidFill>
              </a:rPr>
              <a:t>pled guilty </a:t>
            </a:r>
            <a:r>
              <a:rPr lang="en-US" dirty="0"/>
              <a:t>to threats, break and enter, and criminal harassment</a:t>
            </a:r>
          </a:p>
          <a:p>
            <a:pPr marL="285750" indent="-285750">
              <a:buFont typeface="Arial" panose="020B0604020202020204" pitchFamily="34" charset="0"/>
              <a:buChar char="•"/>
            </a:pPr>
            <a:r>
              <a:rPr lang="en-US" b="1" dirty="0">
                <a:solidFill>
                  <a:srgbClr val="C00000"/>
                </a:solidFill>
              </a:rPr>
              <a:t>Accused and Victim had been married</a:t>
            </a:r>
            <a:r>
              <a:rPr lang="en-US" b="1" dirty="0"/>
              <a:t>. </a:t>
            </a:r>
            <a:r>
              <a:rPr lang="en-CA" sz="1800" dirty="0">
                <a:solidFill>
                  <a:srgbClr val="000000"/>
                </a:solidFill>
                <a:latin typeface="Calibri" panose="020F0502020204030204" pitchFamily="34" charset="0"/>
              </a:rPr>
              <a:t>The pair separated, but the Accused could not accept that the marriage was over. </a:t>
            </a:r>
            <a:endParaRPr lang="en-US" dirty="0"/>
          </a:p>
          <a:p>
            <a:pPr marL="285750" indent="-285750">
              <a:buFont typeface="Arial" panose="020B0604020202020204" pitchFamily="34" charset="0"/>
              <a:buChar char="•"/>
            </a:pPr>
            <a:r>
              <a:rPr lang="en-US" dirty="0"/>
              <a:t>The accused broke into the Victim’s home, confronted her, and terrorized her: threatened to kill she and her family. Police were called, but the Accused took off before they arrived and then continued harassing the Victim in the 15-months that followed until he was arrested again. </a:t>
            </a:r>
          </a:p>
          <a:p>
            <a:pPr marL="285750" indent="-285750">
              <a:buFont typeface="Arial" panose="020B0604020202020204" pitchFamily="34" charset="0"/>
              <a:buChar char="•"/>
            </a:pPr>
            <a:r>
              <a:rPr lang="en-US" b="1" dirty="0">
                <a:solidFill>
                  <a:srgbClr val="C00000"/>
                </a:solidFill>
              </a:rPr>
              <a:t>Accused was 29 years old, abused as a child and “grew up without any moral compass” </a:t>
            </a:r>
            <a:r>
              <a:rPr lang="en-US" dirty="0"/>
              <a:t>(para. 7). The Accused had an extensive criminal record that commenced when he was 16 years old. </a:t>
            </a:r>
          </a:p>
          <a:p>
            <a:pPr marL="285750" indent="-285750">
              <a:buFont typeface="Arial" panose="020B0604020202020204" pitchFamily="34" charset="0"/>
              <a:buChar char="•"/>
            </a:pPr>
            <a:r>
              <a:rPr lang="en-US" dirty="0"/>
              <a:t>Sentence on harassment </a:t>
            </a:r>
            <a:r>
              <a:rPr lang="en-US" b="1" dirty="0">
                <a:solidFill>
                  <a:srgbClr val="C00000"/>
                </a:solidFill>
              </a:rPr>
              <a:t>varied to 2 years consecutive </a:t>
            </a:r>
            <a:r>
              <a:rPr lang="en-US" dirty="0"/>
              <a:t>to other sentences imposed by trial judge (totaling 4 years)</a:t>
            </a:r>
          </a:p>
          <a:p>
            <a:endParaRPr lang="en-CA" dirty="0"/>
          </a:p>
        </p:txBody>
      </p:sp>
    </p:spTree>
    <p:extLst>
      <p:ext uri="{BB962C8B-B14F-4D97-AF65-F5344CB8AC3E}">
        <p14:creationId xmlns:p14="http://schemas.microsoft.com/office/powerpoint/2010/main" val="2511503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9A071D-3B31-42C7-A600-8959B9F185C0}"/>
              </a:ext>
            </a:extLst>
          </p:cNvPr>
          <p:cNvSpPr>
            <a:spLocks noGrp="1"/>
          </p:cNvSpPr>
          <p:nvPr>
            <p:ph type="title"/>
          </p:nvPr>
        </p:nvSpPr>
        <p:spPr/>
        <p:txBody>
          <a:bodyPr/>
          <a:lstStyle/>
          <a:p>
            <a:pPr algn="ctr"/>
            <a:r>
              <a:rPr lang="en-US" b="1" dirty="0">
                <a:latin typeface="+mn-lt"/>
              </a:rPr>
              <a:t>Absence of Violence </a:t>
            </a:r>
            <a:r>
              <a:rPr lang="en-US" b="1" dirty="0">
                <a:solidFill>
                  <a:srgbClr val="C00000"/>
                </a:solidFill>
                <a:latin typeface="+mn-lt"/>
              </a:rPr>
              <a:t>Not Mitigating </a:t>
            </a:r>
            <a:endParaRPr lang="en-CA" b="1" dirty="0">
              <a:solidFill>
                <a:srgbClr val="C00000"/>
              </a:solidFill>
              <a:latin typeface="+mn-lt"/>
            </a:endParaRPr>
          </a:p>
        </p:txBody>
      </p:sp>
      <p:sp>
        <p:nvSpPr>
          <p:cNvPr id="6" name="Content Placeholder 5">
            <a:extLst>
              <a:ext uri="{FF2B5EF4-FFF2-40B4-BE49-F238E27FC236}">
                <a16:creationId xmlns:a16="http://schemas.microsoft.com/office/drawing/2014/main" id="{7BD051D1-DAF2-44F0-922C-12A181BB5E6A}"/>
              </a:ext>
            </a:extLst>
          </p:cNvPr>
          <p:cNvSpPr>
            <a:spLocks noGrp="1"/>
          </p:cNvSpPr>
          <p:nvPr>
            <p:ph idx="1"/>
          </p:nvPr>
        </p:nvSpPr>
        <p:spPr/>
        <p:txBody>
          <a:bodyPr/>
          <a:lstStyle/>
          <a:p>
            <a:pPr marL="0" indent="0" algn="ctr">
              <a:buNone/>
            </a:pPr>
            <a:r>
              <a:rPr lang="en-US" dirty="0"/>
              <a:t>“Those principles [</a:t>
            </a:r>
            <a:r>
              <a:rPr lang="en-US" i="1" dirty="0"/>
              <a:t>Bates</a:t>
            </a:r>
            <a:r>
              <a:rPr lang="en-US" dirty="0"/>
              <a:t>] apply with full force even where there is no physical violence. </a:t>
            </a:r>
            <a:r>
              <a:rPr lang="en-US" b="1" dirty="0">
                <a:solidFill>
                  <a:srgbClr val="C00000"/>
                </a:solidFill>
              </a:rPr>
              <a:t>The absence of physical violence is not a mitigating factor on a conviction for harassment</a:t>
            </a:r>
            <a:r>
              <a:rPr lang="en-US" dirty="0"/>
              <a:t>. The </a:t>
            </a:r>
            <a:r>
              <a:rPr lang="en-US" b="1" dirty="0">
                <a:solidFill>
                  <a:srgbClr val="C00000"/>
                </a:solidFill>
              </a:rPr>
              <a:t>psychological violence </a:t>
            </a:r>
            <a:r>
              <a:rPr lang="en-US" dirty="0"/>
              <a:t>done to the complainant and her friends over a prolonged period by the respondent’s conduct is the </a:t>
            </a:r>
            <a:r>
              <a:rPr lang="en-US" b="1" dirty="0">
                <a:solidFill>
                  <a:srgbClr val="C00000"/>
                </a:solidFill>
              </a:rPr>
              <a:t>very evil that Parliament sought to punish </a:t>
            </a:r>
            <a:r>
              <a:rPr lang="en-US" dirty="0"/>
              <a:t>by creating the crime of harassment. The fact that the respondent did not commit additional crimes involving physical violence </a:t>
            </a:r>
            <a:r>
              <a:rPr lang="en-US" b="1" dirty="0">
                <a:solidFill>
                  <a:srgbClr val="C00000"/>
                </a:solidFill>
              </a:rPr>
              <a:t>cannot mitigate </a:t>
            </a:r>
            <a:r>
              <a:rPr lang="en-US" dirty="0"/>
              <a:t>his sentence on the harassment charge.”</a:t>
            </a:r>
          </a:p>
          <a:p>
            <a:pPr marL="0" indent="0">
              <a:buNone/>
            </a:pPr>
            <a:r>
              <a:rPr lang="en-US" i="1" dirty="0" err="1"/>
              <a:t>Finnessey</a:t>
            </a:r>
            <a:r>
              <a:rPr lang="en-US" dirty="0"/>
              <a:t>, at para. 16</a:t>
            </a:r>
            <a:endParaRPr lang="en-CA" dirty="0"/>
          </a:p>
        </p:txBody>
      </p:sp>
    </p:spTree>
    <p:extLst>
      <p:ext uri="{BB962C8B-B14F-4D97-AF65-F5344CB8AC3E}">
        <p14:creationId xmlns:p14="http://schemas.microsoft.com/office/powerpoint/2010/main" val="3252096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756C10-7D5E-413A-8C36-0F675D06A4BB}"/>
              </a:ext>
            </a:extLst>
          </p:cNvPr>
          <p:cNvSpPr>
            <a:spLocks noGrp="1"/>
          </p:cNvSpPr>
          <p:nvPr>
            <p:ph type="ctrTitle"/>
          </p:nvPr>
        </p:nvSpPr>
        <p:spPr>
          <a:xfrm>
            <a:off x="1524000" y="1122363"/>
            <a:ext cx="9144000" cy="2681152"/>
          </a:xfrm>
        </p:spPr>
        <p:txBody>
          <a:bodyPr/>
          <a:lstStyle/>
          <a:p>
            <a:r>
              <a:rPr lang="en-US" b="1" dirty="0">
                <a:latin typeface="+mn-lt"/>
              </a:rPr>
              <a:t>Ancillaries &amp; Position Considerations</a:t>
            </a:r>
            <a:endParaRPr lang="en-CA" b="1" dirty="0">
              <a:latin typeface="+mn-lt"/>
            </a:endParaRPr>
          </a:p>
        </p:txBody>
      </p:sp>
    </p:spTree>
    <p:extLst>
      <p:ext uri="{BB962C8B-B14F-4D97-AF65-F5344CB8AC3E}">
        <p14:creationId xmlns:p14="http://schemas.microsoft.com/office/powerpoint/2010/main" val="2303869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9545-E84E-4EAD-B0D2-DDA87B79B312}"/>
              </a:ext>
            </a:extLst>
          </p:cNvPr>
          <p:cNvSpPr>
            <a:spLocks noGrp="1"/>
          </p:cNvSpPr>
          <p:nvPr>
            <p:ph type="title"/>
          </p:nvPr>
        </p:nvSpPr>
        <p:spPr>
          <a:xfrm>
            <a:off x="515566" y="768485"/>
            <a:ext cx="4737368" cy="1235412"/>
          </a:xfrm>
        </p:spPr>
        <p:txBody>
          <a:bodyPr>
            <a:normAutofit/>
          </a:bodyPr>
          <a:lstStyle/>
          <a:p>
            <a:pPr algn="ctr"/>
            <a:r>
              <a:rPr lang="en-US" sz="2700" b="1" dirty="0">
                <a:latin typeface="+mn-lt"/>
                <a:cs typeface="Times New Roman" panose="02020603050405020304" pitchFamily="18" charset="0"/>
              </a:rPr>
              <a:t>STATUTORILY </a:t>
            </a:r>
            <a:r>
              <a:rPr lang="en-US" sz="2700" b="1" dirty="0">
                <a:solidFill>
                  <a:srgbClr val="C00000"/>
                </a:solidFill>
                <a:latin typeface="+mn-lt"/>
                <a:cs typeface="Times New Roman" panose="02020603050405020304" pitchFamily="18" charset="0"/>
              </a:rPr>
              <a:t>AGGRAVATING</a:t>
            </a:r>
            <a:r>
              <a:rPr lang="en-US" sz="2700" b="1" dirty="0">
                <a:latin typeface="+mn-lt"/>
                <a:cs typeface="Times New Roman" panose="02020603050405020304" pitchFamily="18" charset="0"/>
              </a:rPr>
              <a:t> FACTORS &amp; </a:t>
            </a:r>
            <a:r>
              <a:rPr lang="en-US" sz="2700" b="1" dirty="0">
                <a:solidFill>
                  <a:srgbClr val="C00000"/>
                </a:solidFill>
                <a:latin typeface="+mn-lt"/>
                <a:cs typeface="Times New Roman" panose="02020603050405020304" pitchFamily="18" charset="0"/>
              </a:rPr>
              <a:t>ANCILLARY</a:t>
            </a:r>
            <a:r>
              <a:rPr lang="en-US" sz="2700" b="1" dirty="0">
                <a:latin typeface="+mn-lt"/>
                <a:cs typeface="Times New Roman" panose="02020603050405020304" pitchFamily="18" charset="0"/>
              </a:rPr>
              <a:t> ORDERS</a:t>
            </a:r>
            <a:endParaRPr lang="en-CA" sz="4000" b="1" dirty="0">
              <a:solidFill>
                <a:srgbClr val="C00000"/>
              </a:solidFill>
              <a:latin typeface="+mn-lt"/>
              <a:cs typeface="Times New Roman" panose="02020603050405020304" pitchFamily="18" charset="0"/>
            </a:endParaRPr>
          </a:p>
        </p:txBody>
      </p:sp>
      <p:pic>
        <p:nvPicPr>
          <p:cNvPr id="6" name="Content Placeholder 5">
            <a:extLst>
              <a:ext uri="{FF2B5EF4-FFF2-40B4-BE49-F238E27FC236}">
                <a16:creationId xmlns:a16="http://schemas.microsoft.com/office/drawing/2014/main" id="{0819F015-4BF6-4B7B-9FBD-74B289D360D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15566" y="2169268"/>
            <a:ext cx="4737369" cy="3151761"/>
          </a:xfrm>
        </p:spPr>
      </p:pic>
      <p:sp>
        <p:nvSpPr>
          <p:cNvPr id="4" name="Text Placeholder 3">
            <a:extLst>
              <a:ext uri="{FF2B5EF4-FFF2-40B4-BE49-F238E27FC236}">
                <a16:creationId xmlns:a16="http://schemas.microsoft.com/office/drawing/2014/main" id="{F3309935-CE25-46B6-A695-90D95E597F3A}"/>
              </a:ext>
            </a:extLst>
          </p:cNvPr>
          <p:cNvSpPr>
            <a:spLocks noGrp="1"/>
          </p:cNvSpPr>
          <p:nvPr>
            <p:ph type="body" sz="half" idx="2"/>
          </p:nvPr>
        </p:nvSpPr>
        <p:spPr>
          <a:xfrm>
            <a:off x="6250631" y="1828800"/>
            <a:ext cx="4737369" cy="3492229"/>
          </a:xfrm>
        </p:spPr>
        <p:txBody>
          <a:bodyPr>
            <a:normAutofit fontScale="92500" lnSpcReduction="20000"/>
          </a:bodyPr>
          <a:lstStyle/>
          <a:p>
            <a:pPr marL="285750" indent="-285750">
              <a:buFont typeface="Wingdings" panose="05000000000000000000" pitchFamily="2" charset="2"/>
              <a:buChar char="ü"/>
            </a:pPr>
            <a:r>
              <a:rPr lang="en-US" sz="2400" dirty="0"/>
              <a:t>Abuse on an </a:t>
            </a:r>
            <a:r>
              <a:rPr lang="en-US" sz="2400" b="1" dirty="0">
                <a:solidFill>
                  <a:srgbClr val="C00000"/>
                </a:solidFill>
              </a:rPr>
              <a:t>intimate partner </a:t>
            </a:r>
            <a:r>
              <a:rPr lang="en-US" sz="2400" dirty="0"/>
              <a:t>or member of the victim or offenders' </a:t>
            </a:r>
            <a:r>
              <a:rPr lang="en-US" sz="2400" b="1" dirty="0">
                <a:solidFill>
                  <a:srgbClr val="C00000"/>
                </a:solidFill>
              </a:rPr>
              <a:t>family</a:t>
            </a:r>
            <a:r>
              <a:rPr lang="en-US" sz="2400" dirty="0"/>
              <a:t> (s. 718.2)(ii))</a:t>
            </a:r>
          </a:p>
          <a:p>
            <a:pPr marL="285750" indent="-285750">
              <a:buFont typeface="Wingdings" panose="05000000000000000000" pitchFamily="2" charset="2"/>
              <a:buChar char="ü"/>
            </a:pPr>
            <a:r>
              <a:rPr lang="en-US" sz="2400" dirty="0"/>
              <a:t>Offence had a significant </a:t>
            </a:r>
            <a:r>
              <a:rPr lang="en-US" sz="2400" b="1" dirty="0">
                <a:solidFill>
                  <a:srgbClr val="C00000"/>
                </a:solidFill>
              </a:rPr>
              <a:t>impact on the victim</a:t>
            </a:r>
            <a:r>
              <a:rPr lang="en-US" sz="2400" dirty="0"/>
              <a:t> (s. 718.2(iii.1))</a:t>
            </a:r>
          </a:p>
          <a:p>
            <a:pPr marL="285750" indent="-285750">
              <a:buFont typeface="Wingdings" panose="05000000000000000000" pitchFamily="2" charset="2"/>
              <a:buChar char="ü"/>
            </a:pPr>
            <a:r>
              <a:rPr lang="en-US" sz="2400" b="1" dirty="0">
                <a:solidFill>
                  <a:srgbClr val="C00000"/>
                </a:solidFill>
              </a:rPr>
              <a:t>Breaching</a:t>
            </a:r>
            <a:r>
              <a:rPr lang="en-US" sz="2400" dirty="0"/>
              <a:t> an existing court order (810, recognizance, etc.) (s. 264(4)</a:t>
            </a:r>
          </a:p>
          <a:p>
            <a:endParaRPr lang="en-US" sz="2400" dirty="0"/>
          </a:p>
          <a:p>
            <a:pPr marL="285750" indent="-285750">
              <a:buFont typeface="Wingdings" panose="05000000000000000000" pitchFamily="2" charset="2"/>
              <a:buChar char="ü"/>
            </a:pPr>
            <a:r>
              <a:rPr lang="en-US" sz="2400" b="1" dirty="0"/>
              <a:t>Ancillaries</a:t>
            </a:r>
            <a:r>
              <a:rPr lang="en-US" sz="2400" dirty="0"/>
              <a:t>:</a:t>
            </a:r>
          </a:p>
          <a:p>
            <a:pPr marL="742950" lvl="1" indent="-285750">
              <a:buFont typeface="Wingdings" panose="05000000000000000000" pitchFamily="2" charset="2"/>
              <a:buChar char="ü"/>
            </a:pPr>
            <a:r>
              <a:rPr lang="en-US" sz="2000" b="1" dirty="0">
                <a:solidFill>
                  <a:srgbClr val="C00000"/>
                </a:solidFill>
              </a:rPr>
              <a:t>S. 109 </a:t>
            </a:r>
            <a:r>
              <a:rPr lang="en-US" sz="2000" dirty="0"/>
              <a:t>Weapons Prohibition (Mandatory)</a:t>
            </a:r>
          </a:p>
          <a:p>
            <a:pPr marL="742950" lvl="1" indent="-285750">
              <a:buFont typeface="Wingdings" panose="05000000000000000000" pitchFamily="2" charset="2"/>
              <a:buChar char="ü"/>
            </a:pPr>
            <a:r>
              <a:rPr lang="en-US" sz="2000" dirty="0"/>
              <a:t>DNA (</a:t>
            </a:r>
            <a:r>
              <a:rPr lang="en-US" sz="2000" b="1" dirty="0">
                <a:solidFill>
                  <a:srgbClr val="C00000"/>
                </a:solidFill>
              </a:rPr>
              <a:t>Secondary </a:t>
            </a:r>
            <a:r>
              <a:rPr lang="en-US" sz="2000" dirty="0"/>
              <a:t>Designated Offence)</a:t>
            </a:r>
          </a:p>
          <a:p>
            <a:pPr marL="285750" indent="-285750">
              <a:buFont typeface="Wingdings" panose="05000000000000000000" pitchFamily="2" charset="2"/>
              <a:buChar char="ü"/>
            </a:pPr>
            <a:endParaRPr lang="en-US" sz="2400" dirty="0"/>
          </a:p>
          <a:p>
            <a:endParaRPr lang="en-CA" dirty="0"/>
          </a:p>
        </p:txBody>
      </p:sp>
    </p:spTree>
    <p:extLst>
      <p:ext uri="{BB962C8B-B14F-4D97-AF65-F5344CB8AC3E}">
        <p14:creationId xmlns:p14="http://schemas.microsoft.com/office/powerpoint/2010/main" val="110812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0593-C663-4A80-8510-CF3C8CBA20AF}"/>
              </a:ext>
            </a:extLst>
          </p:cNvPr>
          <p:cNvSpPr>
            <a:spLocks noGrp="1"/>
          </p:cNvSpPr>
          <p:nvPr>
            <p:ph type="title"/>
          </p:nvPr>
        </p:nvSpPr>
        <p:spPr>
          <a:xfrm>
            <a:off x="839788" y="457200"/>
            <a:ext cx="10331450" cy="1092200"/>
          </a:xfrm>
        </p:spPr>
        <p:txBody>
          <a:bodyPr vert="horz" lIns="91440" tIns="45720" rIns="91440" bIns="45720" rtlCol="0" anchor="ctr">
            <a:normAutofit/>
          </a:bodyPr>
          <a:lstStyle/>
          <a:p>
            <a:pPr algn="ctr"/>
            <a:r>
              <a:rPr lang="en-US" sz="3600" b="1" dirty="0">
                <a:latin typeface="+mn-lt"/>
              </a:rPr>
              <a:t>POSITION </a:t>
            </a:r>
            <a:r>
              <a:rPr lang="en-US" sz="3600" b="1" dirty="0">
                <a:solidFill>
                  <a:srgbClr val="C00000"/>
                </a:solidFill>
                <a:latin typeface="+mn-lt"/>
              </a:rPr>
              <a:t>CONSIDERATIONS</a:t>
            </a:r>
            <a:endParaRPr lang="en-US" sz="3600" b="1" kern="1200" dirty="0">
              <a:solidFill>
                <a:srgbClr val="C00000"/>
              </a:solidFill>
              <a:latin typeface="+mn-lt"/>
              <a:ea typeface="+mj-ea"/>
              <a:cs typeface="+mj-cs"/>
            </a:endParaRPr>
          </a:p>
        </p:txBody>
      </p:sp>
      <p:pic>
        <p:nvPicPr>
          <p:cNvPr id="6" name="Content Placeholder 5" descr="A picture containing text, book&#10;&#10;Description automatically generated">
            <a:extLst>
              <a:ext uri="{FF2B5EF4-FFF2-40B4-BE49-F238E27FC236}">
                <a16:creationId xmlns:a16="http://schemas.microsoft.com/office/drawing/2014/main" id="{893D49F5-5926-4B47-81C3-9060040102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2057400"/>
            <a:ext cx="5075238" cy="3552667"/>
          </a:xfrm>
          <a:prstGeom prst="rect">
            <a:avLst/>
          </a:prstGeom>
        </p:spPr>
      </p:pic>
      <p:sp>
        <p:nvSpPr>
          <p:cNvPr id="7" name="Text Placeholder 6">
            <a:extLst>
              <a:ext uri="{FF2B5EF4-FFF2-40B4-BE49-F238E27FC236}">
                <a16:creationId xmlns:a16="http://schemas.microsoft.com/office/drawing/2014/main" id="{001DE642-CBFD-4235-BFDD-C4090E00554B}"/>
              </a:ext>
            </a:extLst>
          </p:cNvPr>
          <p:cNvSpPr>
            <a:spLocks noGrp="1"/>
          </p:cNvSpPr>
          <p:nvPr>
            <p:ph type="body" sz="half" idx="2"/>
          </p:nvPr>
        </p:nvSpPr>
        <p:spPr>
          <a:xfrm>
            <a:off x="839788" y="1549400"/>
            <a:ext cx="3932237" cy="4319588"/>
          </a:xfrm>
        </p:spPr>
        <p:txBody>
          <a:bodyPr>
            <a:normAutofit lnSpcReduction="10000"/>
          </a:bodyPr>
          <a:lstStyle/>
          <a:p>
            <a:pPr marL="285750" indent="-285750">
              <a:buFont typeface="Wingdings" panose="05000000000000000000" pitchFamily="2" charset="2"/>
              <a:buChar char="ü"/>
            </a:pPr>
            <a:r>
              <a:rPr lang="en-US" dirty="0"/>
              <a:t>How do the parties </a:t>
            </a:r>
            <a:r>
              <a:rPr lang="en-US" b="1" dirty="0">
                <a:solidFill>
                  <a:srgbClr val="C00000"/>
                </a:solidFill>
              </a:rPr>
              <a:t>know</a:t>
            </a:r>
            <a:r>
              <a:rPr lang="en-US" dirty="0"/>
              <a:t> each other? </a:t>
            </a:r>
          </a:p>
          <a:p>
            <a:pPr marL="285750" indent="-285750">
              <a:buFont typeface="Wingdings" panose="05000000000000000000" pitchFamily="2" charset="2"/>
              <a:buChar char="ü"/>
            </a:pPr>
            <a:r>
              <a:rPr lang="en-US" b="1" dirty="0">
                <a:solidFill>
                  <a:srgbClr val="C00000"/>
                </a:solidFill>
              </a:rPr>
              <a:t>Length of time </a:t>
            </a:r>
            <a:r>
              <a:rPr lang="en-US" dirty="0"/>
              <a:t>harassment has been happening </a:t>
            </a:r>
          </a:p>
          <a:p>
            <a:pPr marL="285750" indent="-285750">
              <a:buFont typeface="Wingdings" panose="05000000000000000000" pitchFamily="2" charset="2"/>
              <a:buChar char="ü"/>
            </a:pPr>
            <a:r>
              <a:rPr lang="en-US" b="1" dirty="0">
                <a:solidFill>
                  <a:srgbClr val="C00000"/>
                </a:solidFill>
              </a:rPr>
              <a:t>Record</a:t>
            </a:r>
            <a:r>
              <a:rPr lang="en-US" dirty="0"/>
              <a:t> that includes domestic violence or similar behaviour (issues with boundaries)</a:t>
            </a:r>
          </a:p>
          <a:p>
            <a:pPr marL="285750" indent="-285750">
              <a:buFont typeface="Wingdings" panose="05000000000000000000" pitchFamily="2" charset="2"/>
              <a:buChar char="ü"/>
            </a:pPr>
            <a:r>
              <a:rPr lang="en-US" dirty="0"/>
              <a:t>Disregarded </a:t>
            </a:r>
            <a:r>
              <a:rPr lang="en-US" b="1" dirty="0">
                <a:solidFill>
                  <a:srgbClr val="C00000"/>
                </a:solidFill>
              </a:rPr>
              <a:t>warnings </a:t>
            </a:r>
            <a:r>
              <a:rPr lang="en-US" dirty="0"/>
              <a:t>from police or concerned friends/family? </a:t>
            </a:r>
          </a:p>
          <a:p>
            <a:pPr marL="285750" indent="-285750">
              <a:buFont typeface="Wingdings" panose="05000000000000000000" pitchFamily="2" charset="2"/>
              <a:buChar char="ü"/>
            </a:pPr>
            <a:r>
              <a:rPr lang="en-US" dirty="0"/>
              <a:t>What </a:t>
            </a:r>
            <a:r>
              <a:rPr lang="en-US" b="1" dirty="0">
                <a:solidFill>
                  <a:srgbClr val="C00000"/>
                </a:solidFill>
              </a:rPr>
              <a:t>form</a:t>
            </a:r>
            <a:r>
              <a:rPr lang="en-US" dirty="0"/>
              <a:t> is the harassment taking?</a:t>
            </a:r>
          </a:p>
          <a:p>
            <a:pPr marL="285750" indent="-285750">
              <a:buFont typeface="Wingdings" panose="05000000000000000000" pitchFamily="2" charset="2"/>
              <a:buChar char="ü"/>
            </a:pPr>
            <a:r>
              <a:rPr lang="en-US" dirty="0"/>
              <a:t>Is there an </a:t>
            </a:r>
            <a:r>
              <a:rPr lang="en-US" b="1" dirty="0">
                <a:solidFill>
                  <a:srgbClr val="C00000"/>
                </a:solidFill>
              </a:rPr>
              <a:t>escalation in severity</a:t>
            </a:r>
            <a:r>
              <a:rPr lang="en-US" dirty="0"/>
              <a:t> or invasiveness of conduct?</a:t>
            </a:r>
          </a:p>
          <a:p>
            <a:pPr marL="285750" indent="-285750">
              <a:buFont typeface="Wingdings" panose="05000000000000000000" pitchFamily="2" charset="2"/>
              <a:buChar char="ü"/>
            </a:pPr>
            <a:r>
              <a:rPr lang="en-US" dirty="0"/>
              <a:t>Has the harassment </a:t>
            </a:r>
            <a:r>
              <a:rPr lang="en-US" b="1" dirty="0">
                <a:solidFill>
                  <a:srgbClr val="C00000"/>
                </a:solidFill>
              </a:rPr>
              <a:t>overflowed</a:t>
            </a:r>
            <a:r>
              <a:rPr lang="en-US" dirty="0"/>
              <a:t> to Victim’s friends, family, acquaintances? </a:t>
            </a:r>
          </a:p>
          <a:p>
            <a:pPr marL="285750" indent="-285750">
              <a:buFont typeface="Wingdings" panose="05000000000000000000" pitchFamily="2" charset="2"/>
              <a:buChar char="ü"/>
            </a:pPr>
            <a:r>
              <a:rPr lang="en-US" b="1" dirty="0">
                <a:solidFill>
                  <a:srgbClr val="C00000"/>
                </a:solidFill>
              </a:rPr>
              <a:t>Views </a:t>
            </a:r>
            <a:r>
              <a:rPr lang="en-US" dirty="0"/>
              <a:t>of the Victim </a:t>
            </a:r>
          </a:p>
          <a:p>
            <a:pPr marL="285750" indent="-285750">
              <a:buFont typeface="Wingdings" panose="05000000000000000000" pitchFamily="2" charset="2"/>
              <a:buChar char="ü"/>
            </a:pPr>
            <a:r>
              <a:rPr lang="en-US" dirty="0"/>
              <a:t>Contact </a:t>
            </a:r>
            <a:r>
              <a:rPr lang="en-US" b="1" dirty="0">
                <a:solidFill>
                  <a:srgbClr val="C00000"/>
                </a:solidFill>
              </a:rPr>
              <a:t>breaches</a:t>
            </a:r>
            <a:r>
              <a:rPr lang="en-US" dirty="0"/>
              <a:t> </a:t>
            </a:r>
            <a:endParaRPr lang="en-CA" dirty="0"/>
          </a:p>
        </p:txBody>
      </p:sp>
    </p:spTree>
    <p:extLst>
      <p:ext uri="{BB962C8B-B14F-4D97-AF65-F5344CB8AC3E}">
        <p14:creationId xmlns:p14="http://schemas.microsoft.com/office/powerpoint/2010/main" val="287080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1313685-2093-459B-AA23-6F57F416BFC2}"/>
              </a:ext>
            </a:extLst>
          </p:cNvPr>
          <p:cNvSpPr>
            <a:spLocks noGrp="1"/>
          </p:cNvSpPr>
          <p:nvPr>
            <p:ph type="title"/>
          </p:nvPr>
        </p:nvSpPr>
        <p:spPr>
          <a:xfrm>
            <a:off x="630936" y="640080"/>
            <a:ext cx="4818888" cy="1481328"/>
          </a:xfrm>
        </p:spPr>
        <p:txBody>
          <a:bodyPr anchor="b">
            <a:normAutofit/>
          </a:bodyPr>
          <a:lstStyle/>
          <a:p>
            <a:r>
              <a:rPr lang="en-CA" sz="5000">
                <a:effectLst/>
                <a:latin typeface="+mn-lt"/>
                <a:ea typeface="Arial" panose="020B0604020202020204" pitchFamily="34" charset="0"/>
                <a:cs typeface="Times New Roman" panose="02020603050405020304" pitchFamily="18" charset="0"/>
              </a:rPr>
              <a:t>ELEMENTS OF THE OFFENCE</a:t>
            </a:r>
            <a:endParaRPr lang="en-CA" sz="5000">
              <a:latin typeface="+mn-lt"/>
            </a:endParaRPr>
          </a:p>
        </p:txBody>
      </p:sp>
      <p:sp>
        <p:nvSpPr>
          <p:cNvPr id="309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9569B4E-5896-4AC8-AA63-EAA412997B23}"/>
              </a:ext>
            </a:extLst>
          </p:cNvPr>
          <p:cNvSpPr>
            <a:spLocks noGrp="1"/>
          </p:cNvSpPr>
          <p:nvPr>
            <p:ph idx="1"/>
          </p:nvPr>
        </p:nvSpPr>
        <p:spPr>
          <a:xfrm>
            <a:off x="630936" y="2660904"/>
            <a:ext cx="4818888" cy="3547872"/>
          </a:xfrm>
        </p:spPr>
        <p:txBody>
          <a:bodyPr anchor="t">
            <a:normAutofit fontScale="92500" lnSpcReduction="20000"/>
          </a:bodyPr>
          <a:lstStyle/>
          <a:p>
            <a:pPr marL="0" marR="0">
              <a:spcBef>
                <a:spcPts val="0"/>
              </a:spcBef>
              <a:spcAft>
                <a:spcPts val="1000"/>
              </a:spcAft>
            </a:pPr>
            <a:r>
              <a:rPr lang="en-CA" sz="2000" dirty="0">
                <a:effectLst/>
                <a:ea typeface="Arial" panose="020B0604020202020204" pitchFamily="34" charset="0"/>
                <a:cs typeface="Segoe UI" panose="020B0502040204020203" pitchFamily="34" charset="0"/>
              </a:rPr>
              <a:t>There are</a:t>
            </a:r>
            <a:r>
              <a:rPr lang="en-CA" sz="2000" dirty="0">
                <a:solidFill>
                  <a:srgbClr val="FF0000"/>
                </a:solidFill>
                <a:effectLst/>
                <a:ea typeface="Arial" panose="020B0604020202020204" pitchFamily="34" charset="0"/>
                <a:cs typeface="Segoe UI" panose="020B0502040204020203" pitchFamily="34" charset="0"/>
              </a:rPr>
              <a:t> five </a:t>
            </a:r>
            <a:r>
              <a:rPr lang="en-CA" sz="2000" dirty="0">
                <a:effectLst/>
                <a:ea typeface="Arial" panose="020B0604020202020204" pitchFamily="34" charset="0"/>
                <a:cs typeface="Segoe UI" panose="020B0502040204020203" pitchFamily="34" charset="0"/>
              </a:rPr>
              <a:t>elements:</a:t>
            </a:r>
            <a:endParaRPr lang="en-CA" sz="2000" dirty="0">
              <a:effectLst/>
              <a:ea typeface="Arial" panose="020B0604020202020204" pitchFamily="34" charset="0"/>
              <a:cs typeface="Times New Roman" panose="02020603050405020304" pitchFamily="18" charset="0"/>
            </a:endParaRPr>
          </a:p>
          <a:p>
            <a:pPr marL="342900" marR="0" lvl="0" indent="-342900">
              <a:spcBef>
                <a:spcPts val="0"/>
              </a:spcBef>
              <a:spcAft>
                <a:spcPts val="1000"/>
              </a:spcAft>
              <a:buFont typeface="+mj-lt"/>
              <a:buAutoNum type="romanLcParenBoth"/>
            </a:pPr>
            <a:r>
              <a:rPr lang="en-CA" sz="2000" dirty="0">
                <a:effectLst/>
                <a:ea typeface="Arial" panose="020B0604020202020204" pitchFamily="34" charset="0"/>
                <a:cs typeface="Segoe UI" panose="020B0502040204020203" pitchFamily="34" charset="0"/>
              </a:rPr>
              <a:t>The accused engaged in the </a:t>
            </a:r>
            <a:r>
              <a:rPr lang="en-CA" sz="2000" dirty="0">
                <a:solidFill>
                  <a:srgbClr val="FF0000"/>
                </a:solidFill>
                <a:effectLst/>
                <a:ea typeface="Arial" panose="020B0604020202020204" pitchFamily="34" charset="0"/>
                <a:cs typeface="Segoe UI" panose="020B0502040204020203" pitchFamily="34" charset="0"/>
              </a:rPr>
              <a:t>conduct</a:t>
            </a:r>
            <a:r>
              <a:rPr lang="en-CA" sz="2000" dirty="0">
                <a:effectLst/>
                <a:ea typeface="Arial" panose="020B0604020202020204" pitchFamily="34" charset="0"/>
                <a:cs typeface="Segoe UI" panose="020B0502040204020203" pitchFamily="34" charset="0"/>
              </a:rPr>
              <a:t> set out in </a:t>
            </a:r>
            <a:r>
              <a:rPr lang="en-CA" sz="2000" u="sng" dirty="0">
                <a:effectLst/>
                <a:ea typeface="Segoe UI" panose="020B0502040204020203" pitchFamily="34" charset="0"/>
                <a:cs typeface="Times New Roman" panose="02020603050405020304" pitchFamily="18" charset="0"/>
                <a:hlinkClick r:id="rId3"/>
              </a:rPr>
              <a:t>ss. 264(2)(a)</a:t>
            </a:r>
            <a:r>
              <a:rPr lang="en-CA" sz="2000" dirty="0">
                <a:effectLst/>
                <a:ea typeface="Segoe UI" panose="020B0502040204020203" pitchFamily="34" charset="0"/>
                <a:cs typeface="Segoe UI" panose="020B0502040204020203" pitchFamily="34" charset="0"/>
              </a:rPr>
              <a:t>-(d)</a:t>
            </a:r>
            <a:r>
              <a:rPr lang="en-CA" sz="2000" dirty="0">
                <a:effectLst/>
                <a:ea typeface="Arial" panose="020B0604020202020204" pitchFamily="34" charset="0"/>
                <a:cs typeface="Segoe UI" panose="020B0502040204020203" pitchFamily="34" charset="0"/>
              </a:rPr>
              <a:t>;</a:t>
            </a:r>
            <a:endParaRPr lang="en-CA" sz="2000" dirty="0">
              <a:effectLst/>
              <a:ea typeface="Arial" panose="020B0604020202020204" pitchFamily="34" charset="0"/>
              <a:cs typeface="Times New Roman" panose="02020603050405020304" pitchFamily="18" charset="0"/>
            </a:endParaRPr>
          </a:p>
          <a:p>
            <a:pPr marL="342900" marR="0" lvl="0" indent="-342900">
              <a:spcBef>
                <a:spcPts val="0"/>
              </a:spcBef>
              <a:spcAft>
                <a:spcPts val="1000"/>
              </a:spcAft>
              <a:buFont typeface="+mj-lt"/>
              <a:buAutoNum type="romanLcParenBoth"/>
            </a:pPr>
            <a:r>
              <a:rPr lang="en-CA" sz="2000" dirty="0">
                <a:effectLst/>
                <a:ea typeface="Arial" panose="020B0604020202020204" pitchFamily="34" charset="0"/>
                <a:cs typeface="Segoe UI" panose="020B0502040204020203" pitchFamily="34" charset="0"/>
              </a:rPr>
              <a:t>The victim </a:t>
            </a:r>
            <a:r>
              <a:rPr lang="en-CA" sz="2000" dirty="0">
                <a:solidFill>
                  <a:srgbClr val="FF0000"/>
                </a:solidFill>
                <a:effectLst/>
                <a:ea typeface="Arial" panose="020B0604020202020204" pitchFamily="34" charset="0"/>
                <a:cs typeface="Segoe UI" panose="020B0502040204020203" pitchFamily="34" charset="0"/>
              </a:rPr>
              <a:t>was harassed</a:t>
            </a:r>
            <a:r>
              <a:rPr lang="en-CA" sz="2000" dirty="0">
                <a:effectLst/>
                <a:ea typeface="Arial" panose="020B0604020202020204" pitchFamily="34" charset="0"/>
                <a:cs typeface="Segoe UI" panose="020B0502040204020203" pitchFamily="34" charset="0"/>
              </a:rPr>
              <a:t>; </a:t>
            </a:r>
            <a:endParaRPr lang="en-CA" sz="2000" dirty="0">
              <a:effectLst/>
              <a:ea typeface="Arial" panose="020B0604020202020204" pitchFamily="34" charset="0"/>
              <a:cs typeface="Times New Roman" panose="02020603050405020304" pitchFamily="18" charset="0"/>
            </a:endParaRPr>
          </a:p>
          <a:p>
            <a:pPr marL="342900" marR="0" lvl="0" indent="-342900">
              <a:spcBef>
                <a:spcPts val="0"/>
              </a:spcBef>
              <a:spcAft>
                <a:spcPts val="1000"/>
              </a:spcAft>
              <a:buFont typeface="+mj-lt"/>
              <a:buAutoNum type="romanLcParenBoth"/>
            </a:pPr>
            <a:r>
              <a:rPr lang="en-CA" sz="2000" dirty="0">
                <a:effectLst/>
                <a:ea typeface="Arial" panose="020B0604020202020204" pitchFamily="34" charset="0"/>
                <a:cs typeface="Segoe UI" panose="020B0502040204020203" pitchFamily="34" charset="0"/>
              </a:rPr>
              <a:t>The accused </a:t>
            </a:r>
            <a:r>
              <a:rPr lang="en-CA" sz="2000" dirty="0">
                <a:solidFill>
                  <a:srgbClr val="FF0000"/>
                </a:solidFill>
                <a:effectLst/>
                <a:ea typeface="Arial" panose="020B0604020202020204" pitchFamily="34" charset="0"/>
                <a:cs typeface="Segoe UI" panose="020B0502040204020203" pitchFamily="34" charset="0"/>
              </a:rPr>
              <a:t>knew</a:t>
            </a:r>
            <a:r>
              <a:rPr lang="en-CA" sz="2000" dirty="0">
                <a:effectLst/>
                <a:ea typeface="Arial" panose="020B0604020202020204" pitchFamily="34" charset="0"/>
                <a:cs typeface="Segoe UI" panose="020B0502040204020203" pitchFamily="34" charset="0"/>
              </a:rPr>
              <a:t> that the victim was harassed or was </a:t>
            </a:r>
            <a:r>
              <a:rPr lang="en-CA" sz="2000" dirty="0">
                <a:solidFill>
                  <a:srgbClr val="FF0000"/>
                </a:solidFill>
                <a:effectLst/>
                <a:ea typeface="Arial" panose="020B0604020202020204" pitchFamily="34" charset="0"/>
                <a:cs typeface="Segoe UI" panose="020B0502040204020203" pitchFamily="34" charset="0"/>
              </a:rPr>
              <a:t>reckless or willfully blind </a:t>
            </a:r>
            <a:r>
              <a:rPr lang="en-CA" sz="2000" dirty="0">
                <a:effectLst/>
                <a:ea typeface="Arial" panose="020B0604020202020204" pitchFamily="34" charset="0"/>
                <a:cs typeface="Segoe UI" panose="020B0502040204020203" pitchFamily="34" charset="0"/>
              </a:rPr>
              <a:t>as to whether the victim was harassed; </a:t>
            </a:r>
            <a:endParaRPr lang="en-CA" sz="2000" dirty="0">
              <a:effectLst/>
              <a:ea typeface="Arial" panose="020B0604020202020204" pitchFamily="34" charset="0"/>
              <a:cs typeface="Times New Roman" panose="02020603050405020304" pitchFamily="18" charset="0"/>
            </a:endParaRPr>
          </a:p>
          <a:p>
            <a:pPr marL="342900" marR="0" lvl="0" indent="-342900">
              <a:spcBef>
                <a:spcPts val="0"/>
              </a:spcBef>
              <a:spcAft>
                <a:spcPts val="1000"/>
              </a:spcAft>
              <a:buFont typeface="+mj-lt"/>
              <a:buAutoNum type="romanLcParenBoth"/>
            </a:pPr>
            <a:r>
              <a:rPr lang="en-CA" sz="2000" dirty="0">
                <a:effectLst/>
                <a:ea typeface="Arial" panose="020B0604020202020204" pitchFamily="34" charset="0"/>
                <a:cs typeface="Segoe UI" panose="020B0502040204020203" pitchFamily="34" charset="0"/>
              </a:rPr>
              <a:t>The conduct caused the victim to </a:t>
            </a:r>
            <a:r>
              <a:rPr lang="en-CA" sz="2000" dirty="0">
                <a:solidFill>
                  <a:srgbClr val="FF0000"/>
                </a:solidFill>
                <a:effectLst/>
                <a:ea typeface="Arial" panose="020B0604020202020204" pitchFamily="34" charset="0"/>
                <a:cs typeface="Segoe UI" panose="020B0502040204020203" pitchFamily="34" charset="0"/>
              </a:rPr>
              <a:t>fear</a:t>
            </a:r>
            <a:r>
              <a:rPr lang="en-CA" sz="2000" dirty="0">
                <a:effectLst/>
                <a:ea typeface="Arial" panose="020B0604020202020204" pitchFamily="34" charset="0"/>
                <a:cs typeface="Segoe UI" panose="020B0502040204020203" pitchFamily="34" charset="0"/>
              </a:rPr>
              <a:t> for his/her safety or the safety of anyone known to him/her; and, </a:t>
            </a:r>
            <a:endParaRPr lang="en-CA" sz="2000" dirty="0">
              <a:effectLst/>
              <a:ea typeface="Arial" panose="020B0604020202020204" pitchFamily="34" charset="0"/>
              <a:cs typeface="Times New Roman" panose="02020603050405020304" pitchFamily="18" charset="0"/>
            </a:endParaRPr>
          </a:p>
          <a:p>
            <a:pPr marL="342900" marR="0" lvl="0" indent="-342900">
              <a:spcBef>
                <a:spcPts val="0"/>
              </a:spcBef>
              <a:spcAft>
                <a:spcPts val="1000"/>
              </a:spcAft>
              <a:buFont typeface="+mj-lt"/>
              <a:buAutoNum type="romanLcParenBoth"/>
            </a:pPr>
            <a:r>
              <a:rPr lang="en-CA" sz="2000" dirty="0">
                <a:effectLst/>
                <a:ea typeface="Arial" panose="020B0604020202020204" pitchFamily="34" charset="0"/>
                <a:cs typeface="Segoe UI" panose="020B0502040204020203" pitchFamily="34" charset="0"/>
              </a:rPr>
              <a:t>The victim’s fear was, in all of the circumstances, </a:t>
            </a:r>
            <a:r>
              <a:rPr lang="en-CA" sz="2000" dirty="0">
                <a:solidFill>
                  <a:srgbClr val="FF0000"/>
                </a:solidFill>
                <a:effectLst/>
                <a:ea typeface="Arial" panose="020B0604020202020204" pitchFamily="34" charset="0"/>
                <a:cs typeface="Segoe UI" panose="020B0502040204020203" pitchFamily="34" charset="0"/>
              </a:rPr>
              <a:t>reasonable</a:t>
            </a:r>
            <a:r>
              <a:rPr lang="en-CA" sz="2000" dirty="0">
                <a:effectLst/>
                <a:ea typeface="Arial" panose="020B0604020202020204" pitchFamily="34" charset="0"/>
                <a:cs typeface="Segoe UI" panose="020B0502040204020203" pitchFamily="34" charset="0"/>
              </a:rPr>
              <a:t>. </a:t>
            </a:r>
            <a:endParaRPr lang="en-CA" sz="2000" dirty="0">
              <a:effectLst/>
              <a:ea typeface="Arial" panose="020B0604020202020204" pitchFamily="34" charset="0"/>
              <a:cs typeface="Times New Roman" panose="02020603050405020304" pitchFamily="18" charset="0"/>
            </a:endParaRPr>
          </a:p>
          <a:p>
            <a:pPr marL="0" marR="0" indent="0">
              <a:spcBef>
                <a:spcPts val="0"/>
              </a:spcBef>
              <a:spcAft>
                <a:spcPts val="300"/>
              </a:spcAft>
              <a:buNone/>
            </a:pPr>
            <a:r>
              <a:rPr lang="en-CA" sz="2000" dirty="0">
                <a:effectLst/>
                <a:ea typeface="Arial" panose="020B0604020202020204" pitchFamily="34" charset="0"/>
                <a:cs typeface="Times New Roman" panose="02020603050405020304" pitchFamily="18" charset="0"/>
              </a:rPr>
              <a:t> </a:t>
            </a:r>
          </a:p>
          <a:p>
            <a:endParaRPr lang="en-CA" sz="1500" dirty="0"/>
          </a:p>
        </p:txBody>
      </p:sp>
      <p:pic>
        <p:nvPicPr>
          <p:cNvPr id="3074" name="Picture 2" descr="Fast Facts: Preventing Stalking |Violence Prevention|Injury Center|CDC">
            <a:extLst>
              <a:ext uri="{FF2B5EF4-FFF2-40B4-BE49-F238E27FC236}">
                <a16:creationId xmlns:a16="http://schemas.microsoft.com/office/drawing/2014/main" id="{D1BE77FD-64B2-4FFA-BB02-902EE6F6FA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06" r="21527" b="1"/>
          <a:stretch/>
        </p:blipFill>
        <p:spPr bwMode="auto">
          <a:xfrm>
            <a:off x="6099048" y="703457"/>
            <a:ext cx="5458968" cy="545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5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6B32D1D-7936-4F1F-9126-8934B7913097}"/>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4200" kern="1200" dirty="0">
                <a:solidFill>
                  <a:schemeClr val="tx1"/>
                </a:solidFill>
                <a:latin typeface="+mn-lt"/>
                <a:ea typeface="+mj-ea"/>
                <a:cs typeface="+mj-cs"/>
              </a:rPr>
              <a:t>BREAKING DOWN THE ELEMENTS (1/2)</a:t>
            </a:r>
          </a:p>
        </p:txBody>
      </p:sp>
      <p:sp>
        <p:nvSpPr>
          <p:cNvPr id="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32B48289-6A7E-470C-8EBF-F0BE616B7266}"/>
              </a:ext>
            </a:extLst>
          </p:cNvPr>
          <p:cNvSpPr>
            <a:spLocks noGrp="1"/>
          </p:cNvSpPr>
          <p:nvPr>
            <p:ph sz="half" idx="1"/>
          </p:nvPr>
        </p:nvSpPr>
        <p:spPr>
          <a:xfrm>
            <a:off x="630935" y="2660904"/>
            <a:ext cx="5798894" cy="3547872"/>
          </a:xfrm>
        </p:spPr>
        <p:txBody>
          <a:bodyPr vert="horz" lIns="91440" tIns="45720" rIns="91440" bIns="45720" rtlCol="0" anchor="t">
            <a:noAutofit/>
          </a:bodyPr>
          <a:lstStyle/>
          <a:p>
            <a:pPr marL="0"/>
            <a:r>
              <a:rPr lang="en-US" sz="1600" b="1" dirty="0"/>
              <a:t>s. 264(2)(a)-(d)</a:t>
            </a:r>
          </a:p>
          <a:p>
            <a:pPr marL="514350"/>
            <a:r>
              <a:rPr lang="en-US" sz="1600" dirty="0">
                <a:solidFill>
                  <a:srgbClr val="FF0000"/>
                </a:solidFill>
              </a:rPr>
              <a:t>Repeatedly following </a:t>
            </a:r>
            <a:r>
              <a:rPr lang="en-US" sz="1600" dirty="0"/>
              <a:t>from place to place: not the same place. Family members, friends, co-workers, all may count.</a:t>
            </a:r>
          </a:p>
          <a:p>
            <a:pPr marL="514350"/>
            <a:r>
              <a:rPr lang="en-US" sz="1600" dirty="0">
                <a:solidFill>
                  <a:srgbClr val="FF0000"/>
                </a:solidFill>
              </a:rPr>
              <a:t>Repeated communication</a:t>
            </a:r>
            <a:r>
              <a:rPr lang="en-US" sz="1600" dirty="0"/>
              <a:t>: direct or indirect. Not the same words or same means. More than once, but twice is sufficient. No temporal link required (cf. </a:t>
            </a:r>
            <a:r>
              <a:rPr lang="en-US" sz="1600" i="1" dirty="0"/>
              <a:t>R v </a:t>
            </a:r>
            <a:r>
              <a:rPr lang="en-US" sz="1600" i="1" dirty="0" err="1"/>
              <a:t>Ohenhen</a:t>
            </a:r>
            <a:r>
              <a:rPr lang="en-US" sz="1600" dirty="0"/>
              <a:t> 2005 </a:t>
            </a:r>
            <a:r>
              <a:rPr lang="en-US" sz="1600" dirty="0" err="1"/>
              <a:t>CarswellOnt</a:t>
            </a:r>
            <a:r>
              <a:rPr lang="en-US" sz="1600" dirty="0"/>
              <a:t> 4631).</a:t>
            </a:r>
          </a:p>
          <a:p>
            <a:pPr marL="514350"/>
            <a:r>
              <a:rPr lang="en-US" sz="1600" dirty="0">
                <a:solidFill>
                  <a:srgbClr val="FF0000"/>
                </a:solidFill>
              </a:rPr>
              <a:t>Besetting or watching</a:t>
            </a:r>
            <a:r>
              <a:rPr lang="en-US" sz="1600" dirty="0"/>
              <a:t>: besetting = present at or near it in a troubling way. Continuous observation for particular purpose.</a:t>
            </a:r>
          </a:p>
          <a:p>
            <a:pPr marL="514350"/>
            <a:r>
              <a:rPr lang="en-US" sz="1600" dirty="0">
                <a:solidFill>
                  <a:srgbClr val="FF0000"/>
                </a:solidFill>
              </a:rPr>
              <a:t>Threatening conduct: </a:t>
            </a:r>
            <a:r>
              <a:rPr lang="en-US" sz="1600" dirty="0"/>
              <a:t>can be single communication. Assessment is according to reasonable person in the shoes of the target (whether would find this threat or intimidation, must be viewed objectively (cf. </a:t>
            </a:r>
            <a:r>
              <a:rPr lang="en-US" sz="1600" i="1" dirty="0"/>
              <a:t>R v Sim </a:t>
            </a:r>
            <a:r>
              <a:rPr lang="en-US" sz="1600" dirty="0"/>
              <a:t>2017 ONCA 856 at para 20)</a:t>
            </a:r>
          </a:p>
        </p:txBody>
      </p:sp>
      <p:pic>
        <p:nvPicPr>
          <p:cNvPr id="15" name="Graphic 14" descr="Checkmark">
            <a:extLst>
              <a:ext uri="{FF2B5EF4-FFF2-40B4-BE49-F238E27FC236}">
                <a16:creationId xmlns:a16="http://schemas.microsoft.com/office/drawing/2014/main" id="{21E02370-FB25-02B5-A861-71AB31F2EA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49610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9" name="Rectangle 106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D588ECF-1E5A-4D8B-907E-BF38314FCF83}"/>
              </a:ext>
            </a:extLst>
          </p:cNvPr>
          <p:cNvSpPr>
            <a:spLocks noGrp="1"/>
          </p:cNvSpPr>
          <p:nvPr>
            <p:ph type="title"/>
          </p:nvPr>
        </p:nvSpPr>
        <p:spPr>
          <a:xfrm>
            <a:off x="630936" y="640080"/>
            <a:ext cx="4818888" cy="1481328"/>
          </a:xfrm>
        </p:spPr>
        <p:txBody>
          <a:bodyPr anchor="b">
            <a:normAutofit/>
          </a:bodyPr>
          <a:lstStyle/>
          <a:p>
            <a:r>
              <a:rPr lang="en-CA" sz="4200" dirty="0">
                <a:latin typeface="+mn-lt"/>
              </a:rPr>
              <a:t>BREAKING DOWN THE ELEMENTS (2/2)</a:t>
            </a:r>
          </a:p>
        </p:txBody>
      </p:sp>
      <p:sp>
        <p:nvSpPr>
          <p:cNvPr id="107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D7A3CE8-DC13-4E41-B44F-C15F5C51062F}"/>
              </a:ext>
            </a:extLst>
          </p:cNvPr>
          <p:cNvSpPr>
            <a:spLocks noGrp="1"/>
          </p:cNvSpPr>
          <p:nvPr>
            <p:ph idx="1"/>
          </p:nvPr>
        </p:nvSpPr>
        <p:spPr>
          <a:xfrm>
            <a:off x="630936" y="2660904"/>
            <a:ext cx="4818888" cy="3547872"/>
          </a:xfrm>
        </p:spPr>
        <p:txBody>
          <a:bodyPr anchor="t">
            <a:normAutofit/>
          </a:bodyPr>
          <a:lstStyle/>
          <a:p>
            <a:pPr marL="0" indent="0">
              <a:buNone/>
            </a:pPr>
            <a:r>
              <a:rPr lang="en-CA" sz="1500" b="1" dirty="0"/>
              <a:t>Other elements</a:t>
            </a:r>
          </a:p>
          <a:p>
            <a:pPr marL="0" indent="0">
              <a:buNone/>
            </a:pPr>
            <a:r>
              <a:rPr lang="en-CA" sz="1500" dirty="0"/>
              <a:t>(ii) V was harassed: best language </a:t>
            </a:r>
            <a:r>
              <a:rPr lang="en-CA" sz="1500" i="1" dirty="0"/>
              <a:t>“</a:t>
            </a:r>
            <a:r>
              <a:rPr lang="en-CA" sz="1500" dirty="0">
                <a:effectLst/>
                <a:ea typeface="Arial" panose="020B0604020202020204" pitchFamily="34" charset="0"/>
                <a:cs typeface="Segoe UI" panose="020B0502040204020203" pitchFamily="34" charset="0"/>
              </a:rPr>
              <a:t>the victim was in </a:t>
            </a:r>
            <a:r>
              <a:rPr lang="en-CA" sz="1500" dirty="0">
                <a:solidFill>
                  <a:srgbClr val="FF0000"/>
                </a:solidFill>
                <a:effectLst/>
                <a:ea typeface="Arial" panose="020B0604020202020204" pitchFamily="34" charset="0"/>
                <a:cs typeface="Segoe UI" panose="020B0502040204020203" pitchFamily="34" charset="0"/>
              </a:rPr>
              <a:t>a state of being harassed or felt harassed in the sense of feeling tormented, troubled, chronically or continually worried, plagued, bedeviled and badgered. </a:t>
            </a:r>
            <a:r>
              <a:rPr lang="en-CA" sz="1500" dirty="0">
                <a:effectLst/>
                <a:ea typeface="Arial" panose="020B0604020202020204" pitchFamily="34" charset="0"/>
                <a:cs typeface="Segoe UI" panose="020B0502040204020203" pitchFamily="34" charset="0"/>
              </a:rPr>
              <a:t>It is not enough for the victim to be vexed, disquieted or annoyed.” (</a:t>
            </a:r>
            <a:r>
              <a:rPr lang="en-CA" sz="1500" i="1" dirty="0">
                <a:effectLst/>
                <a:ea typeface="Arial" panose="020B0604020202020204" pitchFamily="34" charset="0"/>
                <a:cs typeface="Segoe UI" panose="020B0502040204020203" pitchFamily="34" charset="0"/>
              </a:rPr>
              <a:t>R v Province</a:t>
            </a:r>
            <a:r>
              <a:rPr lang="en-CA" sz="1500" dirty="0">
                <a:effectLst/>
                <a:ea typeface="Arial" panose="020B0604020202020204" pitchFamily="34" charset="0"/>
                <a:cs typeface="Segoe UI" panose="020B0502040204020203" pitchFamily="34" charset="0"/>
              </a:rPr>
              <a:t> 2019 ONCA 638, citing</a:t>
            </a:r>
            <a:r>
              <a:rPr lang="en-CA" sz="1500" i="1" dirty="0">
                <a:effectLst/>
                <a:ea typeface="Arial" panose="020B0604020202020204" pitchFamily="34" charset="0"/>
                <a:cs typeface="Segoe UI" panose="020B0502040204020203" pitchFamily="34" charset="0"/>
              </a:rPr>
              <a:t> </a:t>
            </a:r>
            <a:r>
              <a:rPr lang="en-CA" sz="1500" i="1" dirty="0" err="1">
                <a:effectLst/>
                <a:ea typeface="Arial" panose="020B0604020202020204" pitchFamily="34" charset="0"/>
                <a:cs typeface="Segoe UI" panose="020B0502040204020203" pitchFamily="34" charset="0"/>
              </a:rPr>
              <a:t>Kosikar</a:t>
            </a:r>
            <a:r>
              <a:rPr lang="en-CA" sz="1500" dirty="0">
                <a:effectLst/>
                <a:ea typeface="Arial" panose="020B0604020202020204" pitchFamily="34" charset="0"/>
                <a:cs typeface="Segoe UI" panose="020B0502040204020203" pitchFamily="34" charset="0"/>
              </a:rPr>
              <a:t>)</a:t>
            </a:r>
            <a:endParaRPr lang="en-CA" sz="1500" dirty="0">
              <a:cs typeface="Segoe UI" panose="020B0502040204020203" pitchFamily="34" charset="0"/>
            </a:endParaRPr>
          </a:p>
          <a:p>
            <a:pPr marL="0" indent="0">
              <a:buNone/>
            </a:pPr>
            <a:r>
              <a:rPr lang="en-CA" sz="1500" dirty="0">
                <a:cs typeface="Segoe UI" panose="020B0502040204020203" pitchFamily="34" charset="0"/>
              </a:rPr>
              <a:t>(iii) A knew V harassed: </a:t>
            </a:r>
            <a:r>
              <a:rPr lang="en-CA" sz="1500" dirty="0" err="1">
                <a:cs typeface="Segoe UI" panose="020B0502040204020203" pitchFamily="34" charset="0"/>
              </a:rPr>
              <a:t>mens</a:t>
            </a:r>
            <a:r>
              <a:rPr lang="en-CA" sz="1500" dirty="0">
                <a:cs typeface="Segoe UI" panose="020B0502040204020203" pitchFamily="34" charset="0"/>
              </a:rPr>
              <a:t> rea is </a:t>
            </a:r>
            <a:r>
              <a:rPr lang="en-CA" sz="1500" dirty="0">
                <a:solidFill>
                  <a:srgbClr val="FF0000"/>
                </a:solidFill>
                <a:cs typeface="Segoe UI" panose="020B0502040204020203" pitchFamily="34" charset="0"/>
              </a:rPr>
              <a:t>actual knowledge, recklessness, or wilful blindness</a:t>
            </a:r>
          </a:p>
          <a:p>
            <a:pPr marL="0" indent="0">
              <a:buNone/>
            </a:pPr>
            <a:r>
              <a:rPr lang="en-CA" sz="1500" dirty="0">
                <a:cs typeface="Segoe UI" panose="020B0502040204020203" pitchFamily="34" charset="0"/>
              </a:rPr>
              <a:t>(iv) V was </a:t>
            </a:r>
            <a:r>
              <a:rPr lang="en-CA" sz="1500" dirty="0">
                <a:solidFill>
                  <a:srgbClr val="FF0000"/>
                </a:solidFill>
                <a:cs typeface="Segoe UI" panose="020B0502040204020203" pitchFamily="34" charset="0"/>
              </a:rPr>
              <a:t>fearful</a:t>
            </a:r>
          </a:p>
          <a:p>
            <a:pPr marL="0" indent="0">
              <a:buNone/>
            </a:pPr>
            <a:r>
              <a:rPr lang="en-CA" sz="1500" dirty="0">
                <a:cs typeface="Segoe UI" panose="020B0502040204020203" pitchFamily="34" charset="0"/>
              </a:rPr>
              <a:t>(v) Fear was in all of the circumstances, reasonable</a:t>
            </a:r>
            <a:r>
              <a:rPr lang="en-CA" sz="1500" dirty="0">
                <a:solidFill>
                  <a:srgbClr val="FF0000"/>
                </a:solidFill>
                <a:cs typeface="Segoe UI" panose="020B0502040204020203" pitchFamily="34" charset="0"/>
              </a:rPr>
              <a:t>: not thin skull – reasonable person </a:t>
            </a:r>
            <a:r>
              <a:rPr lang="en-CA" sz="1500" dirty="0">
                <a:cs typeface="Segoe UI" panose="020B0502040204020203" pitchFamily="34" charset="0"/>
              </a:rPr>
              <a:t>is normal temperament, fortitude and level of self control. Not exceptionally excitable or easily intimidated or scared. Aware of previous history.</a:t>
            </a:r>
            <a:endParaRPr lang="en-CA" sz="1500" dirty="0"/>
          </a:p>
          <a:p>
            <a:endParaRPr lang="en-CA" sz="1500" dirty="0"/>
          </a:p>
        </p:txBody>
      </p:sp>
      <p:pic>
        <p:nvPicPr>
          <p:cNvPr id="1026" name="Picture 2" descr="Royal Doulton Figure QUEEN ELIZABETH II At Home image 1">
            <a:extLst>
              <a:ext uri="{FF2B5EF4-FFF2-40B4-BE49-F238E27FC236}">
                <a16:creationId xmlns:a16="http://schemas.microsoft.com/office/drawing/2014/main" id="{5D722C7D-2C98-4EBD-BE80-FF2D6C3A3B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3000"/>
          <a:stretch/>
        </p:blipFill>
        <p:spPr bwMode="auto">
          <a:xfrm>
            <a:off x="6099048" y="783070"/>
            <a:ext cx="5458968" cy="529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1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5" name="Rectangle 514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1BBE72F-DB41-42BC-BD58-F2B6D3F63589}"/>
              </a:ext>
            </a:extLst>
          </p:cNvPr>
          <p:cNvSpPr>
            <a:spLocks noGrp="1"/>
          </p:cNvSpPr>
          <p:nvPr>
            <p:ph type="title"/>
          </p:nvPr>
        </p:nvSpPr>
        <p:spPr>
          <a:xfrm>
            <a:off x="572493" y="238539"/>
            <a:ext cx="11018520" cy="1434415"/>
          </a:xfrm>
        </p:spPr>
        <p:txBody>
          <a:bodyPr anchor="b">
            <a:normAutofit/>
          </a:bodyPr>
          <a:lstStyle/>
          <a:p>
            <a:r>
              <a:rPr lang="en-CA" sz="5400">
                <a:latin typeface="+mn-lt"/>
              </a:rPr>
              <a:t>BAIL: BEST PRACTICES</a:t>
            </a:r>
          </a:p>
        </p:txBody>
      </p:sp>
      <p:sp>
        <p:nvSpPr>
          <p:cNvPr id="514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EFD6B32-D1AD-47E3-9447-417CEE47B913}"/>
              </a:ext>
            </a:extLst>
          </p:cNvPr>
          <p:cNvSpPr>
            <a:spLocks noGrp="1"/>
          </p:cNvSpPr>
          <p:nvPr>
            <p:ph idx="1"/>
          </p:nvPr>
        </p:nvSpPr>
        <p:spPr>
          <a:xfrm>
            <a:off x="572493" y="2071316"/>
            <a:ext cx="6713552" cy="4119172"/>
          </a:xfrm>
        </p:spPr>
        <p:txBody>
          <a:bodyPr anchor="t">
            <a:normAutofit fontScale="92500" lnSpcReduction="10000"/>
          </a:bodyPr>
          <a:lstStyle/>
          <a:p>
            <a:pPr marL="0" marR="0" lvl="0" indent="0">
              <a:spcBef>
                <a:spcPts val="0"/>
              </a:spcBef>
              <a:spcAft>
                <a:spcPts val="600"/>
              </a:spcAft>
              <a:buNone/>
            </a:pPr>
            <a:r>
              <a:rPr lang="en-CA" sz="1500" b="1" dirty="0">
                <a:effectLst/>
                <a:ea typeface="Arial" panose="020B0604020202020204" pitchFamily="34" charset="0"/>
                <a:cs typeface="Times New Roman" panose="02020603050405020304" pitchFamily="18" charset="0"/>
              </a:rPr>
              <a:t>Reverse onus: s. 515(6)(b.1) &amp; (c)</a:t>
            </a:r>
          </a:p>
          <a:p>
            <a:pPr marL="0" marR="0" lvl="0" indent="0">
              <a:spcBef>
                <a:spcPts val="0"/>
              </a:spcBef>
              <a:spcAft>
                <a:spcPts val="600"/>
              </a:spcAft>
              <a:buNone/>
            </a:pPr>
            <a:endParaRPr lang="en-CA" sz="1500" b="1" dirty="0">
              <a:effectLst/>
              <a:ea typeface="Arial" panose="020B0604020202020204" pitchFamily="34" charset="0"/>
              <a:cs typeface="Times New Roman" panose="02020603050405020304" pitchFamily="18" charset="0"/>
            </a:endParaRPr>
          </a:p>
          <a:p>
            <a:pPr marL="0" marR="0" lvl="0" indent="0">
              <a:spcBef>
                <a:spcPts val="0"/>
              </a:spcBef>
              <a:spcAft>
                <a:spcPts val="600"/>
              </a:spcAft>
              <a:buNone/>
            </a:pPr>
            <a:r>
              <a:rPr lang="en-CA" sz="1500" b="1" dirty="0">
                <a:effectLst/>
                <a:ea typeface="Arial" panose="020B0604020202020204" pitchFamily="34" charset="0"/>
                <a:cs typeface="Times New Roman" panose="02020603050405020304" pitchFamily="18" charset="0"/>
              </a:rPr>
              <a:t>Sureties</a:t>
            </a:r>
          </a:p>
          <a:p>
            <a:pPr marL="342900" marR="0" lvl="0" indent="-342900">
              <a:spcBef>
                <a:spcPts val="0"/>
              </a:spcBef>
              <a:spcAft>
                <a:spcPts val="600"/>
              </a:spcAft>
              <a:buFont typeface="+mj-lt"/>
              <a:buAutoNum type="arabicPeriod"/>
            </a:pPr>
            <a:r>
              <a:rPr lang="en-CA" sz="1500" dirty="0">
                <a:effectLst/>
                <a:ea typeface="Arial" panose="020B0604020202020204" pitchFamily="34" charset="0"/>
                <a:cs typeface="Times New Roman" panose="02020603050405020304" pitchFamily="18" charset="0"/>
              </a:rPr>
              <a:t>Ability to supervise is crucial</a:t>
            </a:r>
          </a:p>
          <a:p>
            <a:pPr marL="342900" indent="-342900">
              <a:spcBef>
                <a:spcPts val="0"/>
              </a:spcBef>
              <a:spcAft>
                <a:spcPts val="600"/>
              </a:spcAft>
              <a:buFont typeface="+mj-lt"/>
              <a:buAutoNum type="arabicPeriod"/>
            </a:pPr>
            <a:r>
              <a:rPr lang="en-CA" sz="1500" dirty="0">
                <a:ea typeface="Arial" panose="020B0604020202020204" pitchFamily="34" charset="0"/>
                <a:cs typeface="Times New Roman" panose="02020603050405020304" pitchFamily="18" charset="0"/>
              </a:rPr>
              <a:t>Consider condition to provide all electronic devices to the surety to review upon demand</a:t>
            </a:r>
          </a:p>
          <a:p>
            <a:pPr marL="0" indent="0">
              <a:spcBef>
                <a:spcPts val="0"/>
              </a:spcBef>
              <a:spcAft>
                <a:spcPts val="600"/>
              </a:spcAft>
              <a:buNone/>
            </a:pPr>
            <a:endParaRPr lang="en-CA" sz="1500" dirty="0">
              <a:ea typeface="Arial" panose="020B0604020202020204" pitchFamily="34" charset="0"/>
              <a:cs typeface="Times New Roman" panose="02020603050405020304" pitchFamily="18" charset="0"/>
            </a:endParaRPr>
          </a:p>
          <a:p>
            <a:pPr marL="0" indent="0">
              <a:spcBef>
                <a:spcPts val="0"/>
              </a:spcBef>
              <a:spcAft>
                <a:spcPts val="600"/>
              </a:spcAft>
              <a:buNone/>
            </a:pPr>
            <a:r>
              <a:rPr lang="en-CA" sz="1500" b="1" dirty="0">
                <a:ea typeface="Arial" panose="020B0604020202020204" pitchFamily="34" charset="0"/>
                <a:cs typeface="Times New Roman" panose="02020603050405020304" pitchFamily="18" charset="0"/>
              </a:rPr>
              <a:t>No contact</a:t>
            </a:r>
            <a:endParaRPr lang="en-CA" sz="1500" b="1" dirty="0">
              <a:effectLst/>
              <a:ea typeface="Arial" panose="020B06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CA" sz="1500" dirty="0">
                <a:effectLst/>
                <a:ea typeface="Arial" panose="020B0604020202020204" pitchFamily="34" charset="0"/>
                <a:cs typeface="Times New Roman" panose="02020603050405020304" pitchFamily="18" charset="0"/>
              </a:rPr>
              <a:t>No contact conditions in custody – s. 516(2) and s. 515(12) </a:t>
            </a:r>
          </a:p>
          <a:p>
            <a:pPr marL="342900" marR="0" lvl="0" indent="-342900">
              <a:spcBef>
                <a:spcPts val="0"/>
              </a:spcBef>
              <a:spcAft>
                <a:spcPts val="600"/>
              </a:spcAft>
              <a:buFont typeface="+mj-lt"/>
              <a:buAutoNum type="arabicPeriod"/>
            </a:pPr>
            <a:r>
              <a:rPr lang="en-CA" sz="1500" dirty="0">
                <a:effectLst/>
                <a:ea typeface="Arial" panose="020B0604020202020204" pitchFamily="34" charset="0"/>
                <a:cs typeface="Times New Roman" panose="02020603050405020304" pitchFamily="18" charset="0"/>
              </a:rPr>
              <a:t>Consider adding “or any member of their family” regardless of form of release</a:t>
            </a:r>
          </a:p>
          <a:p>
            <a:pPr marL="342900" marR="0" lvl="0" indent="-342900">
              <a:spcBef>
                <a:spcPts val="0"/>
              </a:spcBef>
              <a:spcAft>
                <a:spcPts val="600"/>
              </a:spcAft>
              <a:buFont typeface="+mj-lt"/>
              <a:buAutoNum type="arabicPeriod"/>
            </a:pPr>
            <a:r>
              <a:rPr lang="en-CA" sz="1500" dirty="0">
                <a:effectLst/>
                <a:ea typeface="Arial" panose="020B0604020202020204" pitchFamily="34" charset="0"/>
                <a:cs typeface="Times New Roman" panose="02020603050405020304" pitchFamily="18" charset="0"/>
              </a:rPr>
              <a:t>Wider radius conditions (500m at minimum)</a:t>
            </a:r>
          </a:p>
          <a:p>
            <a:pPr marL="342900" marR="0" lvl="0" indent="-342900">
              <a:spcBef>
                <a:spcPts val="0"/>
              </a:spcBef>
              <a:spcAft>
                <a:spcPts val="600"/>
              </a:spcAft>
              <a:buFont typeface="+mj-lt"/>
              <a:buAutoNum type="arabicPeriod"/>
            </a:pPr>
            <a:r>
              <a:rPr lang="en-CA" sz="1500" dirty="0">
                <a:effectLst/>
                <a:ea typeface="Arial" panose="020B0604020202020204" pitchFamily="34" charset="0"/>
                <a:cs typeface="Times New Roman" panose="02020603050405020304" pitchFamily="18" charset="0"/>
              </a:rPr>
              <a:t>Always notify VWAP/IO of release</a:t>
            </a:r>
          </a:p>
          <a:p>
            <a:pPr marL="0" marR="0" lvl="0" indent="0">
              <a:spcBef>
                <a:spcPts val="0"/>
              </a:spcBef>
              <a:spcAft>
                <a:spcPts val="600"/>
              </a:spcAft>
              <a:buNone/>
            </a:pPr>
            <a:endParaRPr lang="en-CA" sz="1500" dirty="0">
              <a:effectLst/>
              <a:ea typeface="Arial" panose="020B0604020202020204" pitchFamily="34" charset="0"/>
              <a:cs typeface="Times New Roman" panose="02020603050405020304" pitchFamily="18" charset="0"/>
            </a:endParaRPr>
          </a:p>
          <a:p>
            <a:pPr marL="0" marR="0" lvl="0" indent="0">
              <a:spcBef>
                <a:spcPts val="0"/>
              </a:spcBef>
              <a:spcAft>
                <a:spcPts val="600"/>
              </a:spcAft>
              <a:buNone/>
            </a:pPr>
            <a:r>
              <a:rPr lang="en-CA" sz="1500" b="1" dirty="0">
                <a:ea typeface="Arial" panose="020B0604020202020204" pitchFamily="34" charset="0"/>
                <a:cs typeface="Times New Roman" panose="02020603050405020304" pitchFamily="18" charset="0"/>
              </a:rPr>
              <a:t>Miscellaneous</a:t>
            </a:r>
            <a:endParaRPr lang="en-CA" sz="1500" b="1" dirty="0">
              <a:effectLst/>
              <a:ea typeface="Arial" panose="020B06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CA" sz="1500" dirty="0">
                <a:ea typeface="Arial" panose="020B0604020202020204" pitchFamily="34" charset="0"/>
                <a:cs typeface="Times New Roman" panose="02020603050405020304" pitchFamily="18" charset="0"/>
              </a:rPr>
              <a:t>No weapons (s. 109 will eventually apply)</a:t>
            </a:r>
          </a:p>
          <a:p>
            <a:pPr marL="342900" marR="0" lvl="0" indent="-342900">
              <a:spcBef>
                <a:spcPts val="0"/>
              </a:spcBef>
              <a:spcAft>
                <a:spcPts val="600"/>
              </a:spcAft>
              <a:buFont typeface="+mj-lt"/>
              <a:buAutoNum type="arabicPeriod"/>
            </a:pPr>
            <a:r>
              <a:rPr lang="en-CA" sz="1500" dirty="0">
                <a:ea typeface="Arial" panose="020B0604020202020204" pitchFamily="34" charset="0"/>
                <a:cs typeface="Times New Roman" panose="02020603050405020304" pitchFamily="18" charset="0"/>
              </a:rPr>
              <a:t>Extreme cases: limit access to electronic devices</a:t>
            </a:r>
          </a:p>
          <a:p>
            <a:pPr marL="0" marR="0" lvl="0" indent="0">
              <a:spcBef>
                <a:spcPts val="0"/>
              </a:spcBef>
              <a:spcAft>
                <a:spcPts val="600"/>
              </a:spcAft>
              <a:buNone/>
            </a:pPr>
            <a:endParaRPr lang="en-CA" sz="1500" dirty="0">
              <a:effectLst/>
              <a:ea typeface="Arial" panose="020B0604020202020204" pitchFamily="34" charset="0"/>
              <a:cs typeface="Times New Roman" panose="02020603050405020304" pitchFamily="18" charset="0"/>
            </a:endParaRPr>
          </a:p>
        </p:txBody>
      </p:sp>
      <p:pic>
        <p:nvPicPr>
          <p:cNvPr id="5122" name="Picture 2" descr="Stock Illustration - Giant Eye In Window">
            <a:extLst>
              <a:ext uri="{FF2B5EF4-FFF2-40B4-BE49-F238E27FC236}">
                <a16:creationId xmlns:a16="http://schemas.microsoft.com/office/drawing/2014/main" id="{8234B531-7CBA-4146-AC93-01B18072F7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 b="575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4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6F28979-4884-414F-ADF7-98373C63E689}"/>
              </a:ext>
            </a:extLst>
          </p:cNvPr>
          <p:cNvSpPr>
            <a:spLocks noGrp="1"/>
          </p:cNvSpPr>
          <p:nvPr>
            <p:ph type="ctrTitle"/>
          </p:nvPr>
        </p:nvSpPr>
        <p:spPr>
          <a:xfrm>
            <a:off x="890338" y="640080"/>
            <a:ext cx="3734014" cy="3566160"/>
          </a:xfrm>
        </p:spPr>
        <p:txBody>
          <a:bodyPr anchor="b">
            <a:normAutofit/>
          </a:bodyPr>
          <a:lstStyle/>
          <a:p>
            <a:pPr algn="l"/>
            <a:r>
              <a:rPr lang="en-CA" sz="5400">
                <a:latin typeface="+mn-lt"/>
              </a:rPr>
              <a:t>FILE SCREENING</a:t>
            </a:r>
          </a:p>
        </p:txBody>
      </p:sp>
      <p:sp>
        <p:nvSpPr>
          <p:cNvPr id="308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Top 10 Different Types of Lawyers You Might Need">
            <a:extLst>
              <a:ext uri="{FF2B5EF4-FFF2-40B4-BE49-F238E27FC236}">
                <a16:creationId xmlns:a16="http://schemas.microsoft.com/office/drawing/2014/main" id="{BC9FC958-A760-4660-92F3-23BD201891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59" r="1968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6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8D4A39-9156-4D2A-A0BF-4F1EA45A9B8A}"/>
              </a:ext>
            </a:extLst>
          </p:cNvPr>
          <p:cNvSpPr>
            <a:spLocks noGrp="1"/>
          </p:cNvSpPr>
          <p:nvPr>
            <p:ph type="title"/>
          </p:nvPr>
        </p:nvSpPr>
        <p:spPr>
          <a:xfrm>
            <a:off x="841248" y="548640"/>
            <a:ext cx="3600860" cy="5431536"/>
          </a:xfrm>
        </p:spPr>
        <p:txBody>
          <a:bodyPr>
            <a:normAutofit/>
          </a:bodyPr>
          <a:lstStyle/>
          <a:p>
            <a:r>
              <a:rPr lang="en-CA" sz="5000" dirty="0">
                <a:effectLst/>
                <a:latin typeface="+mn-lt"/>
                <a:ea typeface="Arial" panose="020B0604020202020204" pitchFamily="34" charset="0"/>
                <a:cs typeface="Times New Roman" panose="02020603050405020304" pitchFamily="18" charset="0"/>
              </a:rPr>
              <a:t>CM ISSUES: DISCLOSURE</a:t>
            </a:r>
            <a:endParaRPr lang="en-CA" sz="5000" dirty="0">
              <a:latin typeface="+mn-lt"/>
            </a:endParaRPr>
          </a:p>
        </p:txBody>
      </p:sp>
      <p:sp>
        <p:nvSpPr>
          <p:cNvPr id="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C5D94EA-7E5A-4F03-A590-1486AC683E1C}"/>
              </a:ext>
            </a:extLst>
          </p:cNvPr>
          <p:cNvSpPr>
            <a:spLocks noGrp="1"/>
          </p:cNvSpPr>
          <p:nvPr>
            <p:ph idx="1"/>
          </p:nvPr>
        </p:nvSpPr>
        <p:spPr>
          <a:xfrm>
            <a:off x="5126418" y="552090"/>
            <a:ext cx="6224335" cy="6039209"/>
          </a:xfrm>
        </p:spPr>
        <p:txBody>
          <a:bodyPr anchor="ctr">
            <a:normAutofit/>
          </a:bodyPr>
          <a:lstStyle/>
          <a:p>
            <a:pPr marL="457200" marR="0" lvl="1" indent="0">
              <a:spcBef>
                <a:spcPts val="0"/>
              </a:spcBef>
              <a:spcAft>
                <a:spcPts val="900"/>
              </a:spcAft>
              <a:buNone/>
            </a:pPr>
            <a:r>
              <a:rPr lang="en-CA" sz="2000" dirty="0">
                <a:ea typeface="Arial" panose="020B0604020202020204" pitchFamily="34" charset="0"/>
                <a:cs typeface="Times New Roman" panose="02020603050405020304" pitchFamily="18" charset="0"/>
              </a:rPr>
              <a:t>1. </a:t>
            </a:r>
            <a:r>
              <a:rPr lang="en-CA" sz="2000" dirty="0">
                <a:effectLst/>
                <a:ea typeface="Arial" panose="020B0604020202020204" pitchFamily="34" charset="0"/>
                <a:cs typeface="Times New Roman" panose="02020603050405020304" pitchFamily="18" charset="0"/>
              </a:rPr>
              <a:t>Linking various occurrence numbers to the principal occurrence</a:t>
            </a:r>
          </a:p>
          <a:p>
            <a:pPr marL="1143000" marR="0" lvl="2" indent="-228600">
              <a:spcBef>
                <a:spcPts val="0"/>
              </a:spcBef>
              <a:spcAft>
                <a:spcPts val="900"/>
              </a:spcAft>
              <a:buFont typeface="+mj-lt"/>
              <a:buAutoNum type="romanLcPeriod"/>
            </a:pPr>
            <a:r>
              <a:rPr lang="en-CA" dirty="0">
                <a:effectLst/>
                <a:ea typeface="Arial" panose="020B0604020202020204" pitchFamily="34" charset="0"/>
                <a:cs typeface="Times New Roman" panose="02020603050405020304" pitchFamily="18" charset="0"/>
              </a:rPr>
              <a:t>Oftentimes, linking in RMS does not mean that it will be pushed through to Scope</a:t>
            </a:r>
          </a:p>
          <a:p>
            <a:pPr marL="1143000" marR="0" lvl="2" indent="-228600">
              <a:spcBef>
                <a:spcPts val="0"/>
              </a:spcBef>
              <a:spcAft>
                <a:spcPts val="900"/>
              </a:spcAft>
              <a:buFont typeface="+mj-lt"/>
              <a:buAutoNum type="romanLcPeriod"/>
            </a:pPr>
            <a:r>
              <a:rPr lang="en-CA" dirty="0">
                <a:ea typeface="Arial" panose="020B0604020202020204" pitchFamily="34" charset="0"/>
                <a:cs typeface="Times New Roman" panose="02020603050405020304" pitchFamily="18" charset="0"/>
              </a:rPr>
              <a:t>Ensure that previous occurrence reports are included and disclosed</a:t>
            </a:r>
            <a:endParaRPr lang="en-CA" dirty="0">
              <a:effectLst/>
              <a:ea typeface="Arial" panose="020B0604020202020204" pitchFamily="34" charset="0"/>
              <a:cs typeface="Times New Roman" panose="02020603050405020304" pitchFamily="18" charset="0"/>
            </a:endParaRPr>
          </a:p>
          <a:p>
            <a:pPr marL="1143000" marR="0" lvl="2" indent="-228600">
              <a:spcBef>
                <a:spcPts val="0"/>
              </a:spcBef>
              <a:spcAft>
                <a:spcPts val="900"/>
              </a:spcAft>
              <a:buFont typeface="+mj-lt"/>
              <a:buAutoNum type="romanLcPeriod"/>
            </a:pPr>
            <a:r>
              <a:rPr lang="en-CA" dirty="0">
                <a:effectLst/>
                <a:ea typeface="Arial" panose="020B0604020202020204" pitchFamily="34" charset="0"/>
                <a:cs typeface="Times New Roman" panose="02020603050405020304" pitchFamily="18" charset="0"/>
              </a:rPr>
              <a:t> Reach out to IO (via screening notice) to have the occurrence(s) attached. Easiest workaround is a PDF uploaded to the principal occurrence. </a:t>
            </a:r>
          </a:p>
          <a:p>
            <a:pPr marL="457200" lvl="1" indent="0">
              <a:spcBef>
                <a:spcPts val="0"/>
              </a:spcBef>
              <a:spcAft>
                <a:spcPts val="900"/>
              </a:spcAft>
              <a:buNone/>
            </a:pPr>
            <a:r>
              <a:rPr lang="en-CA" sz="2000" dirty="0">
                <a:effectLst/>
                <a:ea typeface="Times New Roman" panose="02020603050405020304" pitchFamily="18" charset="0"/>
              </a:rPr>
              <a:t>2. Threats and communications in other languages: get interpretation from LOL. Have complainant testify to this at trial and to what the specific meaning was to them. </a:t>
            </a:r>
            <a:endParaRPr lang="en-CA" sz="2000" dirty="0">
              <a:ea typeface="Times New Roman" panose="02020603050405020304" pitchFamily="18" charset="0"/>
            </a:endParaRPr>
          </a:p>
          <a:p>
            <a:pPr marL="457200" lvl="1" indent="0">
              <a:spcBef>
                <a:spcPts val="0"/>
              </a:spcBef>
              <a:spcAft>
                <a:spcPts val="900"/>
              </a:spcAft>
              <a:buNone/>
            </a:pPr>
            <a:r>
              <a:rPr lang="en-CA" sz="2000" dirty="0">
                <a:ea typeface="Times New Roman" panose="02020603050405020304" pitchFamily="18" charset="0"/>
              </a:rPr>
              <a:t>3. Proving provenance of messages (</a:t>
            </a:r>
            <a:r>
              <a:rPr lang="en-CA" sz="2000" i="1" dirty="0">
                <a:ea typeface="Times New Roman" panose="02020603050405020304" pitchFamily="18" charset="0"/>
              </a:rPr>
              <a:t>R v </a:t>
            </a:r>
            <a:r>
              <a:rPr lang="en-CA" sz="2000" i="1" dirty="0" err="1">
                <a:ea typeface="Times New Roman" panose="02020603050405020304" pitchFamily="18" charset="0"/>
              </a:rPr>
              <a:t>Aslami</a:t>
            </a:r>
            <a:r>
              <a:rPr lang="en-CA" sz="2000" i="1" dirty="0">
                <a:ea typeface="Times New Roman" panose="02020603050405020304" pitchFamily="18" charset="0"/>
              </a:rPr>
              <a:t> </a:t>
            </a:r>
            <a:r>
              <a:rPr lang="en-CA" sz="2000" dirty="0">
                <a:ea typeface="Times New Roman" panose="02020603050405020304" pitchFamily="18" charset="0"/>
              </a:rPr>
              <a:t>2021 ONCA 249): make follow-up requests for production orders, etc. early. </a:t>
            </a:r>
            <a:endParaRPr lang="en-CA" sz="2000" dirty="0">
              <a:effectLst/>
              <a:ea typeface="Times New Roman" panose="02020603050405020304" pitchFamily="18" charset="0"/>
            </a:endParaRPr>
          </a:p>
          <a:p>
            <a:pPr lvl="1">
              <a:spcBef>
                <a:spcPts val="0"/>
              </a:spcBef>
              <a:spcAft>
                <a:spcPts val="700"/>
              </a:spcAft>
              <a:buFont typeface="+mj-lt"/>
              <a:buAutoNum type="alphaLcPeriod"/>
            </a:pPr>
            <a:endParaRPr lang="en-CA" sz="2000" dirty="0"/>
          </a:p>
        </p:txBody>
      </p:sp>
    </p:spTree>
    <p:extLst>
      <p:ext uri="{BB962C8B-B14F-4D97-AF65-F5344CB8AC3E}">
        <p14:creationId xmlns:p14="http://schemas.microsoft.com/office/powerpoint/2010/main" val="970580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4636</Words>
  <Application>Microsoft Office PowerPoint</Application>
  <PresentationFormat>Widescreen</PresentationFormat>
  <Paragraphs>286</Paragraphs>
  <Slides>34</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Calibri Light</vt:lpstr>
      <vt:lpstr>Helvetica</vt:lpstr>
      <vt:lpstr>Open Sans</vt:lpstr>
      <vt:lpstr>Segoe UI</vt:lpstr>
      <vt:lpstr>Segoe UI_</vt:lpstr>
      <vt:lpstr>Source Sans Pro</vt:lpstr>
      <vt:lpstr>Times New Roman</vt:lpstr>
      <vt:lpstr>Wingdings</vt:lpstr>
      <vt:lpstr>Office Theme</vt:lpstr>
      <vt:lpstr>CRIMINAL HARASSMENT  (s. 264)  Siobhain Wetscher &amp; Lindsay Little</vt:lpstr>
      <vt:lpstr>WHY IS IT IMPORTANT?</vt:lpstr>
      <vt:lpstr>S. 264 CRIMINAL CODE</vt:lpstr>
      <vt:lpstr>ELEMENTS OF THE OFFENCE</vt:lpstr>
      <vt:lpstr>BREAKING DOWN THE ELEMENTS (1/2)</vt:lpstr>
      <vt:lpstr>BREAKING DOWN THE ELEMENTS (2/2)</vt:lpstr>
      <vt:lpstr>BAIL: BEST PRACTICES</vt:lpstr>
      <vt:lpstr>FILE SCREENING</vt:lpstr>
      <vt:lpstr>CM ISSUES: DISCLOSURE</vt:lpstr>
      <vt:lpstr>CM ISSUES: CHARGE THE RIGHT THING</vt:lpstr>
      <vt:lpstr>CM ISSUES: MANAGING INFORMATIONS</vt:lpstr>
      <vt:lpstr> CM ISSUES: BREACHES IN PRACTICE</vt:lpstr>
      <vt:lpstr>CM ISSUES: IN PRACTICE Case Study  3:</vt:lpstr>
      <vt:lpstr>GETTING YOUR FILE READY FOR TRIAL</vt:lpstr>
      <vt:lpstr>TELL THE FULL STORY</vt:lpstr>
      <vt:lpstr>PROTECTING YOUR WITNESS</vt:lpstr>
      <vt:lpstr>Taking Positions &amp; Sentencing in Criminal Harassment Cases </vt:lpstr>
      <vt:lpstr>What’s it Worth? </vt:lpstr>
      <vt:lpstr>EXAMPLE 1</vt:lpstr>
      <vt:lpstr>1 YEAR + 3 YEARS PROBATION</vt:lpstr>
      <vt:lpstr>Danny Gedeon came back … </vt:lpstr>
      <vt:lpstr>EXAMPLE 2</vt:lpstr>
      <vt:lpstr>2 YEARS + 3 YEARS PROBATION</vt:lpstr>
      <vt:lpstr>EXAMPLE 3 </vt:lpstr>
      <vt:lpstr>2 YEARS  (LESS A DAY) + 3 YEARS PROBATION</vt:lpstr>
      <vt:lpstr>SENTENCING PRINCIPLES </vt:lpstr>
      <vt:lpstr>R. v. Bates (2000), 146 C.C.C. (3d) 321 (ONCA) Leading Sentencing Case for Criminal Harassment Offences </vt:lpstr>
      <vt:lpstr>PRINCIPLES DERIVED FROM BATES </vt:lpstr>
      <vt:lpstr>BE WARY OF GOOD CHARACTER</vt:lpstr>
      <vt:lpstr>R. v. Finnessey (2000), 135 O.A.C. 397 (C.A.) The absence of physical violence is not mitigating</vt:lpstr>
      <vt:lpstr>Absence of Violence Not Mitigating </vt:lpstr>
      <vt:lpstr>Ancillaries &amp; Position Considerations</vt:lpstr>
      <vt:lpstr>STATUTORILY AGGRAVATING FACTORS &amp; ANCILLARY ORDERS</vt:lpstr>
      <vt:lpstr>POSITION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Positions &amp; Sentencing in Criminal Harassment Cases</dc:title>
  <dc:creator>Wetscher, Siobhain (MAG)</dc:creator>
  <cp:lastModifiedBy>Tansey, Louise (MAG)</cp:lastModifiedBy>
  <cp:revision>3</cp:revision>
  <cp:lastPrinted>2023-02-22T20:36:33Z</cp:lastPrinted>
  <dcterms:created xsi:type="dcterms:W3CDTF">2023-02-21T14:32:03Z</dcterms:created>
  <dcterms:modified xsi:type="dcterms:W3CDTF">2023-02-23T20:07:12Z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2023-02-21T14:32:03Z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b66f478b-0496-415c-b5bd-1fcfee43c2f8</vt:lpwstr>
  </property>
  <property fmtid="{D5CDD505-2E9C-101B-9397-08002B2CF9AE}" pid="8" name="MSIP_Label_034a106e-6316-442c-ad35-738afd673d2b_ContentBits">
    <vt:lpwstr>0</vt:lpwstr>
  </property>
</Properties>
</file>