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 id="2147483763" r:id="rId2"/>
  </p:sldMasterIdLst>
  <p:notesMasterIdLst>
    <p:notesMasterId r:id="rId37"/>
  </p:notesMasterIdLst>
  <p:sldIdLst>
    <p:sldId id="256" r:id="rId3"/>
    <p:sldId id="257" r:id="rId4"/>
    <p:sldId id="258" r:id="rId5"/>
    <p:sldId id="259" r:id="rId6"/>
    <p:sldId id="262" r:id="rId7"/>
    <p:sldId id="260" r:id="rId8"/>
    <p:sldId id="265" r:id="rId9"/>
    <p:sldId id="261" r:id="rId10"/>
    <p:sldId id="264" r:id="rId11"/>
    <p:sldId id="268" r:id="rId12"/>
    <p:sldId id="269" r:id="rId13"/>
    <p:sldId id="270" r:id="rId14"/>
    <p:sldId id="271" r:id="rId15"/>
    <p:sldId id="272" r:id="rId16"/>
    <p:sldId id="273" r:id="rId17"/>
    <p:sldId id="274" r:id="rId18"/>
    <p:sldId id="286" r:id="rId19"/>
    <p:sldId id="285" r:id="rId20"/>
    <p:sldId id="287" r:id="rId21"/>
    <p:sldId id="288" r:id="rId22"/>
    <p:sldId id="289" r:id="rId23"/>
    <p:sldId id="275" r:id="rId24"/>
    <p:sldId id="282" r:id="rId25"/>
    <p:sldId id="283" r:id="rId26"/>
    <p:sldId id="266" r:id="rId27"/>
    <p:sldId id="263" r:id="rId28"/>
    <p:sldId id="284" r:id="rId29"/>
    <p:sldId id="267" r:id="rId30"/>
    <p:sldId id="276" r:id="rId31"/>
    <p:sldId id="277" r:id="rId32"/>
    <p:sldId id="278" r:id="rId33"/>
    <p:sldId id="279" r:id="rId34"/>
    <p:sldId id="280" r:id="rId35"/>
    <p:sldId id="28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CAE018-98AE-49BF-8B0C-329D486AE044}">
          <p14:sldIdLst>
            <p14:sldId id="256"/>
            <p14:sldId id="257"/>
            <p14:sldId id="258"/>
            <p14:sldId id="259"/>
            <p14:sldId id="262"/>
            <p14:sldId id="260"/>
            <p14:sldId id="265"/>
            <p14:sldId id="261"/>
            <p14:sldId id="264"/>
            <p14:sldId id="268"/>
            <p14:sldId id="269"/>
            <p14:sldId id="270"/>
            <p14:sldId id="271"/>
            <p14:sldId id="272"/>
            <p14:sldId id="273"/>
            <p14:sldId id="274"/>
            <p14:sldId id="286"/>
            <p14:sldId id="285"/>
            <p14:sldId id="287"/>
            <p14:sldId id="288"/>
            <p14:sldId id="289"/>
          </p14:sldIdLst>
        </p14:section>
        <p14:section name="Untitled Section" id="{8DDA3444-BB5C-446A-B080-E5648AF3A65B}">
          <p14:sldIdLst>
            <p14:sldId id="275"/>
            <p14:sldId id="282"/>
            <p14:sldId id="283"/>
            <p14:sldId id="266"/>
            <p14:sldId id="263"/>
            <p14:sldId id="284"/>
            <p14:sldId id="267"/>
            <p14:sldId id="276"/>
            <p14:sldId id="277"/>
            <p14:sldId id="278"/>
            <p14:sldId id="279"/>
            <p14:sldId id="280"/>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10" autoAdjust="0"/>
  </p:normalViewPr>
  <p:slideViewPr>
    <p:cSldViewPr snapToGrid="0" snapToObjects="1">
      <p:cViewPr varScale="1">
        <p:scale>
          <a:sx n="60" d="100"/>
          <a:sy n="60" d="100"/>
        </p:scale>
        <p:origin x="16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20133-2322-844A-ACB6-66E575D1BDCD}" type="datetimeFigureOut">
              <a:rPr lang="en-US" smtClean="0"/>
              <a:t>9/26/2019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FA988-EEF8-0040-9858-3779FB717B4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dvance.lexis.com/document/?pdmfid=1505209&amp;crid=376fb875-c1e1-4ada-b62c-cb355ab18938&amp;pdactivityid=c69760b7-6133-46bc-8911-7086d56c9201&amp;pdtargetclientid=-None-&amp;ecomp=ms-k&amp;prid=3165de6c-8bf6-4d27-949d-358b42da214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url?q=https://advance.lexis.com/document/documentlink/?pdmfid=1505209&amp;crid=5f833bef-e0aa-445e-baba-c9de53018589&amp;pddocfullpath=/shared/document/cases-ca/urn:contentItem:5F81-VJX1-F22N-X1M5-00000-00&amp;pdcontentcomponentid=280675&amp;pddoctitle=(1993),+83+C.C.C.+(3d)+5&amp;pdissubstitutewarning=true&amp;pdproductcontenttypeid=urn:pct:221&amp;pdiskwicview=false&amp;ecomp=63r5k&amp;prid=1fd7a978-0e0e-46c9-ac2f-85adf534d8"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google.com/url?q=https://advance.lexis.com/search/?pdmfid=1505209&amp;crid=c41dbecb-a929-4aab-bd27-7ce7a7dff540&amp;pdsearchterms=%5B2011%5D+O.J.+No.+3610&amp;pdicsfeatureid=1517129&amp;pdstartin=hlct:1:11&amp;pdtypeofsearch=searchboxclick&amp;pdsearchtype=SearchBox&amp;pdqttype=or&amp;pdquerytemplateid=&amp;ecomp=63hvk&amp;prid=dd945ddb-cdbf-4cd5-970e-501170ead42e&amp;sa=D&amp;sntz=1&amp;usg=AFQjCNEtVnXsBTDb7OzTb3BeNrsSUkm_fQ" TargetMode="External"/><Relationship Id="rId4" Type="http://schemas.openxmlformats.org/officeDocument/2006/relationships/hyperlink" Target="https://www.google.com/url?q=https://advance.lexis.com/document/documentlink/?pdmfid=1505209&amp;crid=1fd7a978-0e0e-46c9-ac2f-85adf534d87a&amp;pddocfullpath=/shared/document/cases-ca/urn:contentItem:5F8P-SF51-JK4W-M4RX-00000-00&amp;pdcontentcomponentid=280717&amp;pddoctitle=(2008),+238+C.C.C.+(3d)+404&amp;pdissubstitutewarning=true&amp;pdproductcontenttypeid=urn:pct:221&amp;pdiskwicview=false&amp;ecomp=63r5k&amp;prid=c41dbecb-a929-4aab-bd27-7ce7a7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dvance.lexis.com/document/documentlink/?pdmfid=1505209&amp;crid=63468386-5580-4386-8d7f-03e241ca1f82&amp;pddocfullpath=%2Fshared%2Fdocument%2Fcases-ca%2Furn%3AcontentItem%3A5G97-VRP1-F06F-24GX-00000-00&amp;pdpinpoint=PARA_73_650004&amp;pdcontentcomponentid=280717&amp;pddoctitle=73&amp;pdproductcontenttypeid=urn%3Apct%3A221&amp;pdiskwicview=false&amp;ecomp=63r5k&amp;prid=60803d25-1d0e-485a-9477-ce6ae9394a8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4</a:t>
            </a:fld>
            <a:endParaRPr lang="en-US"/>
          </a:p>
        </p:txBody>
      </p:sp>
    </p:spTree>
    <p:extLst>
      <p:ext uri="{BB962C8B-B14F-4D97-AF65-F5344CB8AC3E}">
        <p14:creationId xmlns:p14="http://schemas.microsoft.com/office/powerpoint/2010/main" val="123971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28</a:t>
            </a:fld>
            <a:endParaRPr lang="en-US"/>
          </a:p>
        </p:txBody>
      </p:sp>
    </p:spTree>
    <p:extLst>
      <p:ext uri="{BB962C8B-B14F-4D97-AF65-F5344CB8AC3E}">
        <p14:creationId xmlns:p14="http://schemas.microsoft.com/office/powerpoint/2010/main" val="321286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“orthodox rule” is described in </a:t>
            </a:r>
            <a:r>
              <a:rPr lang="en-US" i="1" dirty="0"/>
              <a:t>R v KGB</a:t>
            </a:r>
            <a:r>
              <a:rPr lang="en-US" dirty="0"/>
              <a:t>, [1993] 1 SCR 740 at para 17:</a:t>
            </a:r>
          </a:p>
          <a:p>
            <a:endParaRPr lang="en-US" dirty="0"/>
          </a:p>
          <a:p>
            <a:pPr lvl="1" fontAlgn="base"/>
            <a:r>
              <a:rPr lang="en-CA" sz="1200" b="0" i="0" kern="1200" dirty="0">
                <a:solidFill>
                  <a:schemeClr val="tx1"/>
                </a:solidFill>
                <a:effectLst/>
                <a:latin typeface="+mn-lt"/>
                <a:ea typeface="+mn-ea"/>
                <a:cs typeface="+mn-cs"/>
              </a:rPr>
              <a:t>This Court first adopted the orthodox rule in Deacon v. The King, </a:t>
            </a:r>
            <a:r>
              <a:rPr lang="en-CA" sz="1200" b="0" i="0" kern="1200" dirty="0">
                <a:solidFill>
                  <a:schemeClr val="tx1"/>
                </a:solidFill>
                <a:effectLst/>
                <a:latin typeface="+mn-lt"/>
                <a:ea typeface="+mn-ea"/>
                <a:cs typeface="+mn-cs"/>
                <a:hlinkClick r:id="rId3" tooltip="Canada Supreme Court Reports"/>
              </a:rPr>
              <a:t>[1947] S.C.R. 531</a:t>
            </a:r>
            <a:r>
              <a:rPr lang="en-CA" sz="1200" b="0" i="0" kern="1200" dirty="0">
                <a:solidFill>
                  <a:schemeClr val="tx1"/>
                </a:solidFill>
                <a:effectLst/>
                <a:latin typeface="+mn-lt"/>
                <a:ea typeface="+mn-ea"/>
                <a:cs typeface="+mn-cs"/>
              </a:rPr>
              <a:t>, and, unlike the court in Duckworth, was unanimous on the point. However, both </a:t>
            </a:r>
            <a:r>
              <a:rPr lang="en-CA" sz="1200" b="0" i="0" kern="1200" dirty="0" err="1">
                <a:solidFill>
                  <a:schemeClr val="tx1"/>
                </a:solidFill>
                <a:effectLst/>
                <a:latin typeface="+mn-lt"/>
                <a:ea typeface="+mn-ea"/>
                <a:cs typeface="+mn-cs"/>
              </a:rPr>
              <a:t>Kerwin</a:t>
            </a:r>
            <a:r>
              <a:rPr lang="en-CA" sz="1200" b="0" i="0" kern="1200" dirty="0">
                <a:solidFill>
                  <a:schemeClr val="tx1"/>
                </a:solidFill>
                <a:effectLst/>
                <a:latin typeface="+mn-lt"/>
                <a:ea typeface="+mn-ea"/>
                <a:cs typeface="+mn-cs"/>
              </a:rPr>
              <a:t> J. and Rand J. exhibited a strong awareness of the arguments against the orthodox rule. </a:t>
            </a:r>
            <a:r>
              <a:rPr lang="en-CA" sz="1200" b="0" i="0" kern="1200" dirty="0" err="1">
                <a:solidFill>
                  <a:schemeClr val="tx1"/>
                </a:solidFill>
                <a:effectLst/>
                <a:latin typeface="+mn-lt"/>
                <a:ea typeface="+mn-ea"/>
                <a:cs typeface="+mn-cs"/>
              </a:rPr>
              <a:t>Kerwin</a:t>
            </a:r>
            <a:r>
              <a:rPr lang="en-CA" sz="1200" b="0" i="0" kern="1200" dirty="0">
                <a:solidFill>
                  <a:schemeClr val="tx1"/>
                </a:solidFill>
                <a:effectLst/>
                <a:latin typeface="+mn-lt"/>
                <a:ea typeface="+mn-ea"/>
                <a:cs typeface="+mn-cs"/>
              </a:rPr>
              <a:t> J. (for </a:t>
            </a:r>
            <a:r>
              <a:rPr lang="en-CA" sz="1200" b="0" i="0" kern="1200" dirty="0" err="1">
                <a:solidFill>
                  <a:schemeClr val="tx1"/>
                </a:solidFill>
                <a:effectLst/>
                <a:latin typeface="+mn-lt"/>
                <a:ea typeface="+mn-ea"/>
                <a:cs typeface="+mn-cs"/>
              </a:rPr>
              <a:t>Rinfret</a:t>
            </a:r>
            <a:r>
              <a:rPr lang="en-CA" sz="1200" b="0" i="0" kern="1200" dirty="0">
                <a:solidFill>
                  <a:schemeClr val="tx1"/>
                </a:solidFill>
                <a:effectLst/>
                <a:latin typeface="+mn-lt"/>
                <a:ea typeface="+mn-ea"/>
                <a:cs typeface="+mn-cs"/>
              </a:rPr>
              <a:t> C.J., </a:t>
            </a:r>
            <a:r>
              <a:rPr lang="en-CA" sz="1200" b="0" i="0" kern="1200" dirty="0" err="1">
                <a:solidFill>
                  <a:schemeClr val="tx1"/>
                </a:solidFill>
                <a:effectLst/>
                <a:latin typeface="+mn-lt"/>
                <a:ea typeface="+mn-ea"/>
                <a:cs typeface="+mn-cs"/>
              </a:rPr>
              <a:t>Taschereau</a:t>
            </a:r>
            <a:r>
              <a:rPr lang="en-CA" sz="1200" b="0" i="0" kern="1200" dirty="0">
                <a:solidFill>
                  <a:schemeClr val="tx1"/>
                </a:solidFill>
                <a:effectLst/>
                <a:latin typeface="+mn-lt"/>
                <a:ea typeface="+mn-ea"/>
                <a:cs typeface="+mn-cs"/>
              </a:rPr>
              <a:t> and </a:t>
            </a:r>
            <a:r>
              <a:rPr lang="en-CA" sz="1200" b="0" i="0" kern="1200" dirty="0" err="1">
                <a:solidFill>
                  <a:schemeClr val="tx1"/>
                </a:solidFill>
                <a:effectLst/>
                <a:latin typeface="+mn-lt"/>
                <a:ea typeface="+mn-ea"/>
                <a:cs typeface="+mn-cs"/>
              </a:rPr>
              <a:t>Estey</a:t>
            </a:r>
            <a:r>
              <a:rPr lang="en-CA" sz="1200" b="0" i="0" kern="1200" dirty="0">
                <a:solidFill>
                  <a:schemeClr val="tx1"/>
                </a:solidFill>
                <a:effectLst/>
                <a:latin typeface="+mn-lt"/>
                <a:ea typeface="+mn-ea"/>
                <a:cs typeface="+mn-cs"/>
              </a:rPr>
              <a:t> JJ.) held at p. 534 that the fact that a sketch made by a witness which contradicted her present testimony, was made an exhibit,</a:t>
            </a:r>
          </a:p>
          <a:p>
            <a:pPr lvl="1" fontAlgn="base"/>
            <a:endParaRPr lang="en-CA" sz="1200" b="0" i="0" kern="1200" dirty="0">
              <a:solidFill>
                <a:schemeClr val="tx1"/>
              </a:solidFill>
              <a:effectLst/>
              <a:latin typeface="+mn-lt"/>
              <a:ea typeface="+mn-ea"/>
              <a:cs typeface="+mn-cs"/>
            </a:endParaRPr>
          </a:p>
          <a:p>
            <a:pPr lvl="2" fontAlgn="base"/>
            <a:r>
              <a:rPr lang="en-CA" sz="1200" b="0" i="0" kern="1200" dirty="0">
                <a:solidFill>
                  <a:schemeClr val="tx1"/>
                </a:solidFill>
                <a:effectLst/>
                <a:latin typeface="+mn-lt"/>
                <a:ea typeface="+mn-ea"/>
                <a:cs typeface="+mn-cs"/>
              </a:rPr>
              <a:t>does not take the exhibit out of the category of something merely going to the credibility of the witness and raise it to the status of something that as against the accused is to be taken as evidence of the truth of the statements contained in the writing. A contrary proposition would be entirely foreign to our criminal law.</a:t>
            </a:r>
          </a:p>
          <a:p>
            <a:pPr lvl="1" fontAlgn="base"/>
            <a:endParaRPr lang="en-CA" sz="1200" b="0" i="0" kern="1200" dirty="0">
              <a:solidFill>
                <a:schemeClr val="tx1"/>
              </a:solidFill>
              <a:effectLst/>
              <a:latin typeface="+mn-lt"/>
              <a:ea typeface="+mn-ea"/>
              <a:cs typeface="+mn-cs"/>
            </a:endParaRPr>
          </a:p>
          <a:p>
            <a:pPr lvl="1" fontAlgn="base"/>
            <a:r>
              <a:rPr lang="en-CA" sz="1200" b="0" i="0" kern="1200" dirty="0">
                <a:solidFill>
                  <a:schemeClr val="tx1"/>
                </a:solidFill>
                <a:effectLst/>
                <a:latin typeface="+mn-lt"/>
                <a:ea typeface="+mn-ea"/>
                <a:cs typeface="+mn-cs"/>
              </a:rPr>
              <a:t>Rand J. concurred (at pp. 537-38):</a:t>
            </a:r>
          </a:p>
          <a:p>
            <a:pPr lvl="1" fontAlgn="base"/>
            <a:endParaRPr lang="en-CA" sz="1200" b="0" i="0" kern="1200" dirty="0">
              <a:solidFill>
                <a:schemeClr val="tx1"/>
              </a:solidFill>
              <a:effectLst/>
              <a:latin typeface="+mn-lt"/>
              <a:ea typeface="+mn-ea"/>
              <a:cs typeface="+mn-cs"/>
            </a:endParaRPr>
          </a:p>
          <a:p>
            <a:pPr lvl="2" fontAlgn="base"/>
            <a:r>
              <a:rPr lang="en-CA" sz="1200" b="0" i="0" kern="1200" dirty="0">
                <a:solidFill>
                  <a:schemeClr val="tx1"/>
                </a:solidFill>
                <a:effectLst/>
                <a:latin typeface="+mn-lt"/>
                <a:ea typeface="+mn-ea"/>
                <a:cs typeface="+mn-cs"/>
              </a:rPr>
              <a:t>That such statements generally are limited to credibility and cannot be used as evidence of the truth of the facts to which they relate, is well established .... It is quite true that it may be difficult to dissociate the matters of such statements from the facts brought before the jury by the witness and to nullify the influence they may have on the minds of the jurors in dealing with the evidence as a whole; but anything short of this would expose a person to a fabricated account of events, too dangerous to risk. But the whole field of cross-examination, in the discretion of the court, is opened and the matters of the statement can thus be brought within the test of the testimonial response of the witness. This might be taken as a reason for leaving all the facts, including the statement, to the consideration of the jury, but the long experience of the courts is against it.</a:t>
            </a:r>
          </a:p>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6</a:t>
            </a:fld>
            <a:endParaRPr lang="en-US"/>
          </a:p>
        </p:txBody>
      </p:sp>
    </p:spTree>
    <p:extLst>
      <p:ext uri="{BB962C8B-B14F-4D97-AF65-F5344CB8AC3E}">
        <p14:creationId xmlns:p14="http://schemas.microsoft.com/office/powerpoint/2010/main" val="240635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1" kern="1200" dirty="0">
                <a:solidFill>
                  <a:schemeClr val="tx1"/>
                </a:solidFill>
                <a:latin typeface="+mn-lt"/>
                <a:ea typeface="+mn-ea"/>
                <a:cs typeface="+mn-cs"/>
              </a:rPr>
              <a:t>R </a:t>
            </a:r>
            <a:r>
              <a:rPr lang="en-US" sz="1200" b="1" i="1" kern="1200" dirty="0" err="1">
                <a:solidFill>
                  <a:schemeClr val="tx1"/>
                </a:solidFill>
                <a:latin typeface="+mn-lt"/>
                <a:ea typeface="+mn-ea"/>
                <a:cs typeface="+mn-cs"/>
              </a:rPr>
              <a:t>v</a:t>
            </a:r>
            <a:r>
              <a:rPr lang="en-US" sz="1200" b="1" i="1" kern="1200" dirty="0">
                <a:solidFill>
                  <a:schemeClr val="tx1"/>
                </a:solidFill>
                <a:latin typeface="+mn-lt"/>
                <a:ea typeface="+mn-ea"/>
                <a:cs typeface="+mn-cs"/>
              </a:rPr>
              <a:t> </a:t>
            </a:r>
            <a:r>
              <a:rPr lang="en-US" sz="1200" b="1" i="1" kern="1200" dirty="0" err="1">
                <a:solidFill>
                  <a:schemeClr val="tx1"/>
                </a:solidFill>
                <a:latin typeface="+mn-lt"/>
                <a:ea typeface="+mn-ea"/>
                <a:cs typeface="+mn-cs"/>
              </a:rPr>
              <a:t>Toten</a:t>
            </a:r>
            <a:r>
              <a:rPr lang="en-US" sz="1200" b="1" i="1" kern="1200" dirty="0">
                <a:solidFill>
                  <a:schemeClr val="tx1"/>
                </a:solidFill>
                <a:latin typeface="+mn-lt"/>
                <a:ea typeface="+mn-ea"/>
                <a:cs typeface="+mn-cs"/>
              </a:rPr>
              <a:t>, </a:t>
            </a:r>
            <a:r>
              <a:rPr lang="en-US" sz="1200" b="1" kern="1200" dirty="0">
                <a:solidFill>
                  <a:schemeClr val="tx1"/>
                </a:solidFill>
                <a:latin typeface="+mn-lt"/>
                <a:ea typeface="+mn-ea"/>
                <a:cs typeface="+mn-cs"/>
              </a:rPr>
              <a:t>[1993] OJ No 1495 (CA) at </a:t>
            </a:r>
            <a:r>
              <a:rPr lang="en-US" sz="1200" b="1" kern="1200" dirty="0" err="1">
                <a:solidFill>
                  <a:schemeClr val="tx1"/>
                </a:solidFill>
                <a:latin typeface="+mn-lt"/>
                <a:ea typeface="+mn-ea"/>
                <a:cs typeface="+mn-cs"/>
              </a:rPr>
              <a:t>para</a:t>
            </a:r>
            <a:r>
              <a:rPr lang="en-US" sz="1200" b="1" kern="1200" dirty="0">
                <a:solidFill>
                  <a:schemeClr val="tx1"/>
                </a:solidFill>
                <a:latin typeface="+mn-lt"/>
                <a:ea typeface="+mn-ea"/>
                <a:cs typeface="+mn-cs"/>
              </a:rPr>
              <a:t> 38:</a:t>
            </a:r>
          </a:p>
          <a:p>
            <a:r>
              <a:rPr lang="en-US" sz="1200" kern="1200" dirty="0">
                <a:solidFill>
                  <a:schemeClr val="tx1"/>
                </a:solidFill>
                <a:latin typeface="+mn-lt"/>
                <a:ea typeface="+mn-ea"/>
                <a:cs typeface="+mn-cs"/>
              </a:rPr>
              <a:t> </a:t>
            </a:r>
          </a:p>
          <a:p>
            <a:pPr lvl="1"/>
            <a:r>
              <a:rPr lang="en-US" sz="1200" kern="1200" dirty="0">
                <a:solidFill>
                  <a:schemeClr val="tx1"/>
                </a:solidFill>
                <a:latin typeface="+mn-lt"/>
                <a:ea typeface="+mn-ea"/>
                <a:cs typeface="+mn-cs"/>
              </a:rPr>
              <a:t>The adoption of out-of-court statements by witnesses during their testimony occurs most commonly when a witness is confronted in cross-examination with a prior inconsistent statement. If the witness acknowledges making the statement, the witness may be asked whether the prior statement is true. If the witness testifies that the prior statement is true, the witness is said to have adopted the prior statement. Where a witness adopts a prior statement as true, the witness incorporates that statement into his or her evidence at trial so as to make the prior statement part of the trial testimony: R. </a:t>
            </a:r>
            <a:r>
              <a:rPr lang="en-US" sz="1200" kern="1200" dirty="0" err="1">
                <a:solidFill>
                  <a:schemeClr val="tx1"/>
                </a:solidFill>
                <a:latin typeface="+mn-lt"/>
                <a:ea typeface="+mn-ea"/>
                <a:cs typeface="+mn-cs"/>
              </a:rPr>
              <a:t>v</a:t>
            </a:r>
            <a:r>
              <a:rPr lang="en-US" sz="1200" kern="1200" dirty="0">
                <a:solidFill>
                  <a:schemeClr val="tx1"/>
                </a:solidFill>
                <a:latin typeface="+mn-lt"/>
                <a:ea typeface="+mn-ea"/>
                <a:cs typeface="+mn-cs"/>
              </a:rPr>
              <a:t>. Deacon, </a:t>
            </a:r>
            <a:r>
              <a:rPr lang="en-US" sz="1200" u="none" strike="noStrike" kern="1200" dirty="0">
                <a:solidFill>
                  <a:schemeClr val="tx1"/>
                </a:solidFill>
                <a:latin typeface="+mn-lt"/>
                <a:ea typeface="+mn-ea"/>
                <a:cs typeface="+mn-cs"/>
                <a:hlinkClick r:id="rId3"/>
              </a:rPr>
              <a:t>[1947] S.C.R. 531</a:t>
            </a:r>
            <a:r>
              <a:rPr lang="en-US" sz="1200" kern="1200" dirty="0">
                <a:solidFill>
                  <a:schemeClr val="tx1"/>
                </a:solidFill>
                <a:latin typeface="+mn-lt"/>
                <a:ea typeface="+mn-ea"/>
                <a:cs typeface="+mn-cs"/>
              </a:rPr>
              <a:t>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534, </a:t>
            </a:r>
            <a:r>
              <a:rPr lang="en-US" sz="1200" u="none" strike="noStrike" kern="1200" dirty="0">
                <a:solidFill>
                  <a:schemeClr val="tx1"/>
                </a:solidFill>
                <a:latin typeface="+mn-lt"/>
                <a:ea typeface="+mn-ea"/>
                <a:cs typeface="+mn-cs"/>
                <a:hlinkClick r:id="rId3"/>
              </a:rPr>
              <a:t>89 C.C.C. 1</a:t>
            </a:r>
            <a:r>
              <a:rPr lang="en-US" sz="1200" kern="1200" dirty="0">
                <a:solidFill>
                  <a:schemeClr val="tx1"/>
                </a:solidFill>
                <a:latin typeface="+mn-lt"/>
                <a:ea typeface="+mn-ea"/>
                <a:cs typeface="+mn-cs"/>
              </a:rPr>
              <a:t>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4. To incorporate the prior testimony, the witness must be able to attest to the accuracy of the prior statement based on the witness' present memory of the facts referred to in that statement. In this sense, adoption refers to both the witness' acknowledgement that he or she made the prior statement and the witness' assertion that his or her memory while testifying accords with the contents of the prior statement: R. </a:t>
            </a:r>
            <a:r>
              <a:rPr lang="en-US" sz="1200" kern="1200" dirty="0" err="1">
                <a:solidFill>
                  <a:schemeClr val="tx1"/>
                </a:solidFill>
                <a:latin typeface="+mn-lt"/>
                <a:ea typeface="+mn-ea"/>
                <a:cs typeface="+mn-cs"/>
              </a:rPr>
              <a:t>v</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Atikian</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(1990), 1 O.R. (3d) 263</a:t>
            </a:r>
            <a:r>
              <a:rPr lang="en-US" sz="1200" kern="1200" dirty="0">
                <a:solidFill>
                  <a:schemeClr val="tx1"/>
                </a:solidFill>
                <a:latin typeface="+mn-lt"/>
                <a:ea typeface="+mn-ea"/>
                <a:cs typeface="+mn-cs"/>
              </a:rPr>
              <a:t> (C.A.)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268, </a:t>
            </a:r>
            <a:r>
              <a:rPr lang="en-US" sz="1200" u="none" strike="noStrike" kern="1200" dirty="0">
                <a:solidFill>
                  <a:schemeClr val="tx1"/>
                </a:solidFill>
                <a:latin typeface="+mn-lt"/>
                <a:ea typeface="+mn-ea"/>
                <a:cs typeface="+mn-cs"/>
                <a:hlinkClick r:id="rId3"/>
              </a:rPr>
              <a:t>62 C.C.C. (3d) 357</a:t>
            </a:r>
            <a:r>
              <a:rPr lang="en-US" sz="1200" kern="1200" dirty="0">
                <a:solidFill>
                  <a:schemeClr val="tx1"/>
                </a:solidFill>
                <a:latin typeface="+mn-lt"/>
                <a:ea typeface="+mn-ea"/>
                <a:cs typeface="+mn-cs"/>
              </a:rPr>
              <a:t>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364, </a:t>
            </a:r>
            <a:r>
              <a:rPr lang="en-US" sz="1200" u="none" strike="noStrike" kern="1200" dirty="0">
                <a:solidFill>
                  <a:schemeClr val="tx1"/>
                </a:solidFill>
                <a:latin typeface="+mn-lt"/>
                <a:ea typeface="+mn-ea"/>
                <a:cs typeface="+mn-cs"/>
                <a:hlinkClick r:id="rId3"/>
              </a:rPr>
              <a:t>3 C.R. (4th) 77</a:t>
            </a:r>
            <a:r>
              <a:rPr lang="en-US" sz="1200" kern="1200" dirty="0">
                <a:solidFill>
                  <a:schemeClr val="tx1"/>
                </a:solidFill>
                <a:latin typeface="+mn-lt"/>
                <a:ea typeface="+mn-ea"/>
                <a:cs typeface="+mn-cs"/>
              </a:rPr>
              <a:t>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83; R. </a:t>
            </a:r>
            <a:r>
              <a:rPr lang="en-US" sz="1200" kern="1200" dirty="0" err="1">
                <a:solidFill>
                  <a:schemeClr val="tx1"/>
                </a:solidFill>
                <a:latin typeface="+mn-lt"/>
                <a:ea typeface="+mn-ea"/>
                <a:cs typeface="+mn-cs"/>
              </a:rPr>
              <a:t>v</a:t>
            </a:r>
            <a:r>
              <a:rPr lang="en-US" sz="1200" kern="1200" dirty="0">
                <a:solidFill>
                  <a:schemeClr val="tx1"/>
                </a:solidFill>
                <a:latin typeface="+mn-lt"/>
                <a:ea typeface="+mn-ea"/>
                <a:cs typeface="+mn-cs"/>
              </a:rPr>
              <a:t>. Smith </a:t>
            </a:r>
            <a:r>
              <a:rPr lang="en-US" sz="1200" u="none" strike="noStrike" kern="1200" dirty="0">
                <a:solidFill>
                  <a:schemeClr val="tx1"/>
                </a:solidFill>
                <a:latin typeface="+mn-lt"/>
                <a:ea typeface="+mn-ea"/>
                <a:cs typeface="+mn-cs"/>
                <a:hlinkClick r:id="rId3"/>
              </a:rPr>
              <a:t>(1985), 66 A.R. 195</a:t>
            </a:r>
            <a:r>
              <a:rPr lang="en-US" sz="1200" kern="1200" dirty="0">
                <a:solidFill>
                  <a:schemeClr val="tx1"/>
                </a:solidFill>
                <a:latin typeface="+mn-lt"/>
                <a:ea typeface="+mn-ea"/>
                <a:cs typeface="+mn-cs"/>
              </a:rPr>
              <a:t> (C.A.)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200.</a:t>
            </a:r>
          </a:p>
          <a:p>
            <a:endParaRPr lang="en-US" sz="1200" kern="1200" dirty="0">
              <a:solidFill>
                <a:schemeClr val="tx1"/>
              </a:solidFill>
              <a:latin typeface="+mn-lt"/>
              <a:ea typeface="+mn-ea"/>
              <a:cs typeface="+mn-cs"/>
            </a:endParaRPr>
          </a:p>
          <a:p>
            <a:r>
              <a:rPr lang="en-US" sz="1200" b="1" i="1" kern="1200" dirty="0">
                <a:solidFill>
                  <a:schemeClr val="tx1"/>
                </a:solidFill>
                <a:latin typeface="+mn-lt"/>
                <a:ea typeface="+mn-ea"/>
                <a:cs typeface="+mn-cs"/>
              </a:rPr>
              <a:t>R </a:t>
            </a:r>
            <a:r>
              <a:rPr lang="en-US" sz="1200" b="1" i="1" kern="1200" dirty="0" err="1">
                <a:solidFill>
                  <a:schemeClr val="tx1"/>
                </a:solidFill>
                <a:latin typeface="+mn-lt"/>
                <a:ea typeface="+mn-ea"/>
                <a:cs typeface="+mn-cs"/>
              </a:rPr>
              <a:t>v</a:t>
            </a:r>
            <a:r>
              <a:rPr lang="en-US" sz="1200" b="1" i="1" kern="1200" dirty="0">
                <a:solidFill>
                  <a:schemeClr val="tx1"/>
                </a:solidFill>
                <a:latin typeface="+mn-lt"/>
                <a:ea typeface="+mn-ea"/>
                <a:cs typeface="+mn-cs"/>
              </a:rPr>
              <a:t> </a:t>
            </a:r>
            <a:r>
              <a:rPr lang="en-US" sz="1200" b="1" i="1" kern="1200" dirty="0" err="1">
                <a:solidFill>
                  <a:schemeClr val="tx1"/>
                </a:solidFill>
                <a:latin typeface="+mn-lt"/>
                <a:ea typeface="+mn-ea"/>
                <a:cs typeface="+mn-cs"/>
              </a:rPr>
              <a:t>McCarroll</a:t>
            </a:r>
            <a:r>
              <a:rPr lang="en-US" sz="1200" b="1" kern="1200" dirty="0">
                <a:solidFill>
                  <a:schemeClr val="tx1"/>
                </a:solidFill>
                <a:latin typeface="+mn-lt"/>
                <a:ea typeface="+mn-ea"/>
                <a:cs typeface="+mn-cs"/>
              </a:rPr>
              <a:t>, [2008] OJ No 4048 (CA) at </a:t>
            </a:r>
            <a:r>
              <a:rPr lang="en-US" sz="1200" b="1" kern="1200" dirty="0" err="1">
                <a:solidFill>
                  <a:schemeClr val="tx1"/>
                </a:solidFill>
                <a:latin typeface="+mn-lt"/>
                <a:ea typeface="+mn-ea"/>
                <a:cs typeface="+mn-cs"/>
              </a:rPr>
              <a:t>para</a:t>
            </a:r>
            <a:r>
              <a:rPr lang="en-US" sz="1200" b="1" kern="1200" dirty="0">
                <a:solidFill>
                  <a:schemeClr val="tx1"/>
                </a:solidFill>
                <a:latin typeface="+mn-lt"/>
                <a:ea typeface="+mn-ea"/>
                <a:cs typeface="+mn-cs"/>
              </a:rPr>
              <a:t> 39:</a:t>
            </a:r>
          </a:p>
          <a:p>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Where a witness adopts a prior statement as true, the statement becomes part of that witness' evidence at trial and is admissible for its truth: </a:t>
            </a:r>
            <a:r>
              <a:rPr lang="en-US" sz="1200" i="1" kern="1200" dirty="0">
                <a:solidFill>
                  <a:schemeClr val="tx1"/>
                </a:solidFill>
                <a:latin typeface="+mn-lt"/>
                <a:ea typeface="+mn-ea"/>
                <a:cs typeface="+mn-cs"/>
              </a:rPr>
              <a:t>R. </a:t>
            </a:r>
            <a:r>
              <a:rPr lang="en-US" sz="1200" i="1" kern="1200" dirty="0" err="1">
                <a:solidFill>
                  <a:schemeClr val="tx1"/>
                </a:solidFill>
                <a:latin typeface="+mn-lt"/>
                <a:ea typeface="+mn-ea"/>
                <a:cs typeface="+mn-cs"/>
              </a:rPr>
              <a:t>v</a:t>
            </a:r>
            <a:r>
              <a:rPr lang="en-US" sz="1200" i="1" kern="1200" dirty="0">
                <a:solidFill>
                  <a:schemeClr val="tx1"/>
                </a:solidFill>
                <a:latin typeface="+mn-lt"/>
                <a:ea typeface="+mn-ea"/>
                <a:cs typeface="+mn-cs"/>
              </a:rPr>
              <a:t>. Deacon</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4"/>
              </a:rPr>
              <a:t>(1947), 89 C.C.C. 1</a:t>
            </a:r>
            <a:r>
              <a:rPr lang="en-US" sz="1200" kern="1200" dirty="0">
                <a:solidFill>
                  <a:schemeClr val="tx1"/>
                </a:solidFill>
                <a:latin typeface="+mn-lt"/>
                <a:ea typeface="+mn-ea"/>
                <a:cs typeface="+mn-cs"/>
              </a:rPr>
              <a:t> (SCC),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4. The question becomes whether the witness adopts the prior statement "as being the truth as she now sees it": </a:t>
            </a:r>
            <a:r>
              <a:rPr lang="en-US" sz="1200" i="1" kern="1200" dirty="0">
                <a:solidFill>
                  <a:schemeClr val="tx1"/>
                </a:solidFill>
                <a:latin typeface="+mn-lt"/>
                <a:ea typeface="+mn-ea"/>
                <a:cs typeface="+mn-cs"/>
              </a:rPr>
              <a:t>R. </a:t>
            </a:r>
            <a:r>
              <a:rPr lang="en-US" sz="1200" i="1" kern="1200" dirty="0" err="1">
                <a:solidFill>
                  <a:schemeClr val="tx1"/>
                </a:solidFill>
                <a:latin typeface="+mn-lt"/>
                <a:ea typeface="+mn-ea"/>
                <a:cs typeface="+mn-cs"/>
              </a:rPr>
              <a:t>v</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McInroy</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4"/>
              </a:rPr>
              <a:t>(1979), 42 C.C.C. (2d) 481</a:t>
            </a:r>
            <a:r>
              <a:rPr lang="en-US" sz="1200" kern="1200" dirty="0">
                <a:solidFill>
                  <a:schemeClr val="tx1"/>
                </a:solidFill>
                <a:latin typeface="+mn-lt"/>
                <a:ea typeface="+mn-ea"/>
                <a:cs typeface="+mn-cs"/>
              </a:rPr>
              <a:t>,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498. As this court said in </a:t>
            </a:r>
            <a:r>
              <a:rPr lang="en-US" sz="1200" i="1" kern="1200" dirty="0">
                <a:solidFill>
                  <a:schemeClr val="tx1"/>
                </a:solidFill>
                <a:latin typeface="+mn-lt"/>
                <a:ea typeface="+mn-ea"/>
                <a:cs typeface="+mn-cs"/>
              </a:rPr>
              <a:t>R. </a:t>
            </a:r>
            <a:r>
              <a:rPr lang="en-US" sz="1200" i="1" kern="1200" dirty="0" err="1">
                <a:solidFill>
                  <a:schemeClr val="tx1"/>
                </a:solidFill>
                <a:latin typeface="+mn-lt"/>
                <a:ea typeface="+mn-ea"/>
                <a:cs typeface="+mn-cs"/>
              </a:rPr>
              <a:t>v</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Toten</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4"/>
              </a:rPr>
              <a:t>(1993), 83 C.C.C. (3d) 5</a:t>
            </a:r>
            <a:r>
              <a:rPr lang="en-US" sz="1200" kern="1200" dirty="0">
                <a:solidFill>
                  <a:schemeClr val="tx1"/>
                </a:solidFill>
                <a:latin typeface="+mn-lt"/>
                <a:ea typeface="+mn-ea"/>
                <a:cs typeface="+mn-cs"/>
              </a:rPr>
              <a:t> (C.A.),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23, in order for a prior statement to be incorporated into trial testimony, or adopted':</a:t>
            </a:r>
          </a:p>
          <a:p>
            <a:pPr lvl="1"/>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The witness must be able to attest to the accuracy of the statement based on their present memory of the facts referred to in that statement. In this sense, adoption refers to both the witness's acknowledgment that he or she made the prior statement and the witness's assertion that his or her memory while testifying accords with the contents of the prior statement.</a:t>
            </a:r>
          </a:p>
          <a:p>
            <a:pPr lvl="1"/>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See </a:t>
            </a:r>
            <a:r>
              <a:rPr lang="en-US" sz="1200" i="1" kern="1200" dirty="0">
                <a:solidFill>
                  <a:schemeClr val="tx1"/>
                </a:solidFill>
                <a:latin typeface="+mn-lt"/>
                <a:ea typeface="+mn-ea"/>
                <a:cs typeface="+mn-cs"/>
              </a:rPr>
              <a:t>R. </a:t>
            </a:r>
            <a:r>
              <a:rPr lang="en-US" sz="1200" i="1" kern="1200" dirty="0" err="1">
                <a:solidFill>
                  <a:schemeClr val="tx1"/>
                </a:solidFill>
                <a:latin typeface="+mn-lt"/>
                <a:ea typeface="+mn-ea"/>
                <a:cs typeface="+mn-cs"/>
              </a:rPr>
              <a:t>v</a:t>
            </a:r>
            <a:r>
              <a:rPr lang="en-US" sz="1200" i="1" kern="1200" dirty="0">
                <a:solidFill>
                  <a:schemeClr val="tx1"/>
                </a:solidFill>
                <a:latin typeface="+mn-lt"/>
                <a:ea typeface="+mn-ea"/>
                <a:cs typeface="+mn-cs"/>
              </a:rPr>
              <a:t>. Tat</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4"/>
              </a:rPr>
              <a:t>(1997) 117 C.C.C. (3d) 481</a:t>
            </a:r>
            <a:r>
              <a:rPr lang="en-US" sz="1200" kern="1200" dirty="0">
                <a:solidFill>
                  <a:schemeClr val="tx1"/>
                </a:solidFill>
                <a:latin typeface="+mn-lt"/>
                <a:ea typeface="+mn-ea"/>
                <a:cs typeface="+mn-cs"/>
              </a:rPr>
              <a:t> (Ont. C.A.), at </a:t>
            </a:r>
            <a:r>
              <a:rPr lang="en-US" sz="1200" kern="1200" dirty="0" err="1">
                <a:solidFill>
                  <a:schemeClr val="tx1"/>
                </a:solidFill>
                <a:latin typeface="+mn-lt"/>
                <a:ea typeface="+mn-ea"/>
                <a:cs typeface="+mn-cs"/>
              </a:rPr>
              <a:t>para</a:t>
            </a:r>
            <a:r>
              <a:rPr lang="en-US" sz="1200" kern="1200" dirty="0">
                <a:solidFill>
                  <a:schemeClr val="tx1"/>
                </a:solidFill>
                <a:latin typeface="+mn-lt"/>
                <a:ea typeface="+mn-ea"/>
                <a:cs typeface="+mn-cs"/>
              </a:rPr>
              <a:t>. 28, and </a:t>
            </a:r>
            <a:r>
              <a:rPr lang="en-US" sz="1200" i="1" kern="1200" dirty="0">
                <a:solidFill>
                  <a:schemeClr val="tx1"/>
                </a:solidFill>
                <a:latin typeface="+mn-lt"/>
                <a:ea typeface="+mn-ea"/>
                <a:cs typeface="+mn-cs"/>
              </a:rPr>
              <a:t>R. </a:t>
            </a:r>
            <a:r>
              <a:rPr lang="en-US" sz="1200" i="1" kern="1200" dirty="0" err="1">
                <a:solidFill>
                  <a:schemeClr val="tx1"/>
                </a:solidFill>
                <a:latin typeface="+mn-lt"/>
                <a:ea typeface="+mn-ea"/>
                <a:cs typeface="+mn-cs"/>
              </a:rPr>
              <a:t>v</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Atikian</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4"/>
              </a:rPr>
              <a:t>(1990) 62 C.C.C. (3d) 357</a:t>
            </a:r>
            <a:r>
              <a:rPr lang="en-US" sz="1200" kern="1200" dirty="0">
                <a:solidFill>
                  <a:schemeClr val="tx1"/>
                </a:solidFill>
                <a:latin typeface="+mn-lt"/>
                <a:ea typeface="+mn-ea"/>
                <a:cs typeface="+mn-cs"/>
              </a:rPr>
              <a:t> (Ont. C.A.),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364.</a:t>
            </a:r>
          </a:p>
          <a:p>
            <a:endParaRPr lang="en-US" sz="1200" i="1" kern="1200" dirty="0">
              <a:solidFill>
                <a:schemeClr val="tx1"/>
              </a:solidFill>
              <a:latin typeface="+mn-lt"/>
              <a:ea typeface="+mn-ea"/>
              <a:cs typeface="+mn-cs"/>
            </a:endParaRPr>
          </a:p>
          <a:p>
            <a:r>
              <a:rPr lang="en-US" sz="1200" b="1" i="1" kern="1200" dirty="0">
                <a:solidFill>
                  <a:schemeClr val="tx1"/>
                </a:solidFill>
                <a:latin typeface="+mn-lt"/>
                <a:ea typeface="+mn-ea"/>
                <a:cs typeface="+mn-cs"/>
              </a:rPr>
              <a:t>R </a:t>
            </a:r>
            <a:r>
              <a:rPr lang="en-US" sz="1200" b="1" i="1" kern="1200" dirty="0" err="1">
                <a:solidFill>
                  <a:schemeClr val="tx1"/>
                </a:solidFill>
                <a:latin typeface="+mn-lt"/>
                <a:ea typeface="+mn-ea"/>
                <a:cs typeface="+mn-cs"/>
              </a:rPr>
              <a:t>v</a:t>
            </a:r>
            <a:r>
              <a:rPr lang="en-US" sz="1200" b="1" i="1" kern="1200" dirty="0">
                <a:solidFill>
                  <a:schemeClr val="tx1"/>
                </a:solidFill>
                <a:latin typeface="+mn-lt"/>
                <a:ea typeface="+mn-ea"/>
                <a:cs typeface="+mn-cs"/>
              </a:rPr>
              <a:t> Kelly</a:t>
            </a:r>
            <a:r>
              <a:rPr lang="en-US" sz="1200" b="1" kern="1200" dirty="0">
                <a:solidFill>
                  <a:schemeClr val="tx1"/>
                </a:solidFill>
                <a:latin typeface="+mn-lt"/>
                <a:ea typeface="+mn-ea"/>
                <a:cs typeface="+mn-cs"/>
              </a:rPr>
              <a:t>, [2011] OJ No 3610 (CA) at </a:t>
            </a:r>
            <a:r>
              <a:rPr lang="en-US" sz="1200" b="1" kern="1200" dirty="0" err="1">
                <a:solidFill>
                  <a:schemeClr val="tx1"/>
                </a:solidFill>
                <a:latin typeface="+mn-lt"/>
                <a:ea typeface="+mn-ea"/>
                <a:cs typeface="+mn-cs"/>
              </a:rPr>
              <a:t>para</a:t>
            </a:r>
            <a:r>
              <a:rPr lang="en-US" sz="1200" b="1" kern="1200" dirty="0">
                <a:solidFill>
                  <a:schemeClr val="tx1"/>
                </a:solidFill>
                <a:latin typeface="+mn-lt"/>
                <a:ea typeface="+mn-ea"/>
                <a:cs typeface="+mn-cs"/>
              </a:rPr>
              <a:t> 41:</a:t>
            </a:r>
          </a:p>
          <a:p>
            <a:r>
              <a:rPr lang="en-US" sz="1200" kern="1200" dirty="0">
                <a:solidFill>
                  <a:schemeClr val="tx1"/>
                </a:solidFill>
                <a:latin typeface="+mn-lt"/>
                <a:ea typeface="+mn-ea"/>
                <a:cs typeface="+mn-cs"/>
              </a:rPr>
              <a:t> </a:t>
            </a:r>
          </a:p>
          <a:p>
            <a:pPr lvl="1"/>
            <a:r>
              <a:rPr lang="en-US" sz="1200" kern="1200" dirty="0">
                <a:solidFill>
                  <a:schemeClr val="tx1"/>
                </a:solidFill>
                <a:latin typeface="+mn-lt"/>
                <a:ea typeface="+mn-ea"/>
                <a:cs typeface="+mn-cs"/>
              </a:rPr>
              <a:t>… a witness cannot adopt a prior inconsistent statement unless that witness has a present recollection of the events referred to in the statement and can attest to the accuracy of the statement based on a present recollection of those events. A witness who has no present recollection of the events but insists that the statement was true because, for example, she would not lie to the police, has not adopted the prior statement and subject to some other rule of evidence, the prior statement is not admissible for its truth: see </a:t>
            </a:r>
            <a:r>
              <a:rPr lang="en-US" sz="1200" i="1" kern="1200" dirty="0">
                <a:solidFill>
                  <a:schemeClr val="tx1"/>
                </a:solidFill>
                <a:latin typeface="+mn-lt"/>
                <a:ea typeface="+mn-ea"/>
                <a:cs typeface="+mn-cs"/>
              </a:rPr>
              <a:t>R. </a:t>
            </a:r>
            <a:r>
              <a:rPr lang="en-US" sz="1200" i="1" kern="1200" dirty="0" err="1">
                <a:solidFill>
                  <a:schemeClr val="tx1"/>
                </a:solidFill>
                <a:latin typeface="+mn-lt"/>
                <a:ea typeface="+mn-ea"/>
                <a:cs typeface="+mn-cs"/>
              </a:rPr>
              <a:t>v</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Toten</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5"/>
              </a:rPr>
              <a:t>(1993), 83 C.C.C. (3d) 5</a:t>
            </a:r>
            <a:r>
              <a:rPr lang="en-US" sz="1200" kern="1200" dirty="0">
                <a:solidFill>
                  <a:schemeClr val="tx1"/>
                </a:solidFill>
                <a:latin typeface="+mn-lt"/>
                <a:ea typeface="+mn-ea"/>
                <a:cs typeface="+mn-cs"/>
              </a:rPr>
              <a:t>, at </a:t>
            </a:r>
            <a:r>
              <a:rPr lang="en-US" sz="1200" kern="1200" dirty="0" err="1">
                <a:solidFill>
                  <a:schemeClr val="tx1"/>
                </a:solidFill>
                <a:latin typeface="+mn-lt"/>
                <a:ea typeface="+mn-ea"/>
                <a:cs typeface="+mn-cs"/>
              </a:rPr>
              <a:t>p</a:t>
            </a:r>
            <a:r>
              <a:rPr lang="en-US" sz="1200" kern="1200" dirty="0">
                <a:solidFill>
                  <a:schemeClr val="tx1"/>
                </a:solidFill>
                <a:latin typeface="+mn-lt"/>
                <a:ea typeface="+mn-ea"/>
                <a:cs typeface="+mn-cs"/>
              </a:rPr>
              <a:t>. 23 (Ont. C.A.); </a:t>
            </a:r>
            <a:r>
              <a:rPr lang="en-US" sz="1200" i="1" kern="1200" dirty="0">
                <a:solidFill>
                  <a:schemeClr val="tx1"/>
                </a:solidFill>
                <a:latin typeface="+mn-lt"/>
                <a:ea typeface="+mn-ea"/>
                <a:cs typeface="+mn-cs"/>
              </a:rPr>
              <a:t>R. </a:t>
            </a:r>
            <a:r>
              <a:rPr lang="en-US" sz="1200" i="1" kern="1200" dirty="0" err="1">
                <a:solidFill>
                  <a:schemeClr val="tx1"/>
                </a:solidFill>
                <a:latin typeface="+mn-lt"/>
                <a:ea typeface="+mn-ea"/>
                <a:cs typeface="+mn-cs"/>
              </a:rPr>
              <a:t>v</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McCarroll</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5"/>
              </a:rPr>
              <a:t>(2008), 238 C.C.C. (3d) 404</a:t>
            </a:r>
            <a:r>
              <a:rPr lang="en-US" sz="1200" kern="1200" dirty="0">
                <a:solidFill>
                  <a:schemeClr val="tx1"/>
                </a:solidFill>
                <a:latin typeface="+mn-lt"/>
                <a:ea typeface="+mn-ea"/>
                <a:cs typeface="+mn-cs"/>
              </a:rPr>
              <a:t>, at </a:t>
            </a:r>
            <a:r>
              <a:rPr lang="en-US" sz="1200" kern="1200" dirty="0" err="1">
                <a:solidFill>
                  <a:schemeClr val="tx1"/>
                </a:solidFill>
                <a:latin typeface="+mn-lt"/>
                <a:ea typeface="+mn-ea"/>
                <a:cs typeface="+mn-cs"/>
              </a:rPr>
              <a:t>paras</a:t>
            </a:r>
            <a:r>
              <a:rPr lang="en-US" sz="1200" kern="1200" dirty="0">
                <a:solidFill>
                  <a:schemeClr val="tx1"/>
                </a:solidFill>
                <a:latin typeface="+mn-lt"/>
                <a:ea typeface="+mn-ea"/>
                <a:cs typeface="+mn-cs"/>
              </a:rPr>
              <a:t>. 38-39 (Ont.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latin typeface="+mn-lt"/>
                <a:ea typeface="+mn-ea"/>
                <a:cs typeface="+mn-cs"/>
              </a:rPr>
              <a:t>Note:</a:t>
            </a:r>
            <a:r>
              <a:rPr lang="en-US" sz="1200" kern="1200" dirty="0">
                <a:solidFill>
                  <a:schemeClr val="tx1"/>
                </a:solidFill>
                <a:latin typeface="+mn-lt"/>
                <a:ea typeface="+mn-ea"/>
                <a:cs typeface="+mn-cs"/>
              </a:rPr>
              <a:t> This kind of “adoption” is different from the kind of “adoption” that permits a child witness’s statement to become admissible under </a:t>
            </a:r>
            <a:r>
              <a:rPr lang="en-US" sz="1200" kern="1200" dirty="0" err="1">
                <a:solidFill>
                  <a:schemeClr val="tx1"/>
                </a:solidFill>
                <a:latin typeface="+mn-lt"/>
                <a:ea typeface="+mn-ea"/>
                <a:cs typeface="+mn-cs"/>
              </a:rPr>
              <a:t>s</a:t>
            </a:r>
            <a:r>
              <a:rPr lang="en-US" sz="1200" kern="1200" dirty="0">
                <a:solidFill>
                  <a:schemeClr val="tx1"/>
                </a:solidFill>
                <a:latin typeface="+mn-lt"/>
                <a:ea typeface="+mn-ea"/>
                <a:cs typeface="+mn-cs"/>
              </a:rPr>
              <a:t>. 715.1. A child witness may adopt her or his prior statement under </a:t>
            </a:r>
            <a:r>
              <a:rPr lang="en-US" sz="1200" kern="1200" dirty="0" err="1">
                <a:solidFill>
                  <a:schemeClr val="tx1"/>
                </a:solidFill>
                <a:latin typeface="+mn-lt"/>
                <a:ea typeface="+mn-ea"/>
                <a:cs typeface="+mn-cs"/>
              </a:rPr>
              <a:t>s</a:t>
            </a:r>
            <a:r>
              <a:rPr lang="en-US" sz="1200" kern="1200" dirty="0">
                <a:solidFill>
                  <a:schemeClr val="tx1"/>
                </a:solidFill>
                <a:latin typeface="+mn-lt"/>
                <a:ea typeface="+mn-ea"/>
                <a:cs typeface="+mn-cs"/>
              </a:rPr>
              <a:t>. 715.1 on the basis that she was trying to be truthful when the statement was made. The child witness is not required to have a present recollection of the events discussed.  See: </a:t>
            </a:r>
            <a:r>
              <a:rPr lang="en-US" sz="1200" i="1" kern="1200" dirty="0">
                <a:solidFill>
                  <a:schemeClr val="tx1"/>
                </a:solidFill>
                <a:latin typeface="+mn-lt"/>
                <a:ea typeface="+mn-ea"/>
                <a:cs typeface="+mn-cs"/>
              </a:rPr>
              <a:t>R </a:t>
            </a:r>
            <a:r>
              <a:rPr lang="en-US" sz="1200" i="1" kern="1200" dirty="0" err="1">
                <a:solidFill>
                  <a:schemeClr val="tx1"/>
                </a:solidFill>
                <a:latin typeface="+mn-lt"/>
                <a:ea typeface="+mn-ea"/>
                <a:cs typeface="+mn-cs"/>
              </a:rPr>
              <a:t>v</a:t>
            </a:r>
            <a:r>
              <a:rPr lang="en-US" sz="1200" i="1" kern="1200" dirty="0">
                <a:solidFill>
                  <a:schemeClr val="tx1"/>
                </a:solidFill>
                <a:latin typeface="+mn-lt"/>
                <a:ea typeface="+mn-ea"/>
                <a:cs typeface="+mn-cs"/>
              </a:rPr>
              <a:t> CCF</a:t>
            </a:r>
            <a:r>
              <a:rPr lang="en-US" sz="1200" kern="1200" dirty="0">
                <a:solidFill>
                  <a:schemeClr val="tx1"/>
                </a:solidFill>
                <a:latin typeface="+mn-lt"/>
                <a:ea typeface="+mn-ea"/>
                <a:cs typeface="+mn-cs"/>
              </a:rPr>
              <a:t>, [1997] 3 SCR 1183 at </a:t>
            </a:r>
            <a:r>
              <a:rPr lang="en-US" sz="1200" kern="1200" dirty="0" err="1">
                <a:solidFill>
                  <a:schemeClr val="tx1"/>
                </a:solidFill>
                <a:latin typeface="+mn-lt"/>
                <a:ea typeface="+mn-ea"/>
                <a:cs typeface="+mn-cs"/>
              </a:rPr>
              <a:t>paras</a:t>
            </a:r>
            <a:r>
              <a:rPr lang="en-US" sz="1200" kern="1200" dirty="0">
                <a:solidFill>
                  <a:schemeClr val="tx1"/>
                </a:solidFill>
                <a:latin typeface="+mn-lt"/>
                <a:ea typeface="+mn-ea"/>
                <a:cs typeface="+mn-cs"/>
              </a:rPr>
              <a:t> 30-44</a:t>
            </a:r>
          </a:p>
          <a:p>
            <a:endParaRPr lang="en-US" dirty="0"/>
          </a:p>
        </p:txBody>
      </p:sp>
      <p:sp>
        <p:nvSpPr>
          <p:cNvPr id="4" name="Slide Number Placeholder 3"/>
          <p:cNvSpPr>
            <a:spLocks noGrp="1"/>
          </p:cNvSpPr>
          <p:nvPr>
            <p:ph type="sldNum" sz="quarter" idx="10"/>
          </p:nvPr>
        </p:nvSpPr>
        <p:spPr/>
        <p:txBody>
          <a:bodyPr/>
          <a:lstStyle/>
          <a:p>
            <a:fld id="{62BFA988-EEF8-0040-9858-3779FB717B4A}"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9</a:t>
            </a:fld>
            <a:endParaRPr lang="en-US"/>
          </a:p>
        </p:txBody>
      </p:sp>
    </p:spTree>
    <p:extLst>
      <p:ext uri="{BB962C8B-B14F-4D97-AF65-F5344CB8AC3E}">
        <p14:creationId xmlns:p14="http://schemas.microsoft.com/office/powerpoint/2010/main" val="250950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11</a:t>
            </a:fld>
            <a:endParaRPr lang="en-US"/>
          </a:p>
        </p:txBody>
      </p:sp>
    </p:spTree>
    <p:extLst>
      <p:ext uri="{BB962C8B-B14F-4D97-AF65-F5344CB8AC3E}">
        <p14:creationId xmlns:p14="http://schemas.microsoft.com/office/powerpoint/2010/main" val="299185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12</a:t>
            </a:fld>
            <a:endParaRPr lang="en-US"/>
          </a:p>
        </p:txBody>
      </p:sp>
    </p:spTree>
    <p:extLst>
      <p:ext uri="{BB962C8B-B14F-4D97-AF65-F5344CB8AC3E}">
        <p14:creationId xmlns:p14="http://schemas.microsoft.com/office/powerpoint/2010/main" val="106963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sz="1200" i="1" kern="1200" dirty="0">
                <a:solidFill>
                  <a:schemeClr val="tx1"/>
                </a:solidFill>
                <a:effectLst/>
                <a:latin typeface="+mn-lt"/>
                <a:ea typeface="+mn-ea"/>
                <a:cs typeface="+mn-cs"/>
              </a:rPr>
              <a:t>R v Taylor</a:t>
            </a:r>
            <a:r>
              <a:rPr lang="en-CA" sz="1200" kern="1200" dirty="0">
                <a:solidFill>
                  <a:schemeClr val="tx1"/>
                </a:solidFill>
                <a:effectLst/>
                <a:latin typeface="+mn-lt"/>
                <a:ea typeface="+mn-ea"/>
                <a:cs typeface="+mn-cs"/>
              </a:rPr>
              <a:t>, [2015] OJ No 3234 (CA) at paras 109 to 118:</a:t>
            </a:r>
          </a:p>
          <a:p>
            <a:r>
              <a:rPr lang="en-CA" sz="1200" kern="1200" dirty="0">
                <a:solidFill>
                  <a:schemeClr val="tx1"/>
                </a:solidFill>
                <a:effectLst/>
                <a:latin typeface="+mn-lt"/>
                <a:ea typeface="+mn-ea"/>
                <a:cs typeface="+mn-cs"/>
              </a:rPr>
              <a:t> </a:t>
            </a:r>
          </a:p>
          <a:p>
            <a:pPr fontAlgn="base"/>
            <a:r>
              <a:rPr lang="en-CA" sz="1200" kern="1200" dirty="0">
                <a:solidFill>
                  <a:schemeClr val="tx1"/>
                </a:solidFill>
                <a:effectLst/>
                <a:latin typeface="+mn-lt"/>
                <a:ea typeface="+mn-ea"/>
                <a:cs typeface="+mn-cs"/>
              </a:rPr>
              <a:t> </a:t>
            </a:r>
          </a:p>
          <a:p>
            <a:pPr fontAlgn="base"/>
            <a:r>
              <a:rPr lang="en-CA" sz="1200" b="1" kern="1200" dirty="0">
                <a:solidFill>
                  <a:schemeClr val="tx1"/>
                </a:solidFill>
                <a:effectLst/>
                <a:latin typeface="+mn-lt"/>
                <a:ea typeface="+mn-ea"/>
                <a:cs typeface="+mn-cs"/>
              </a:rPr>
              <a:t>The Governing Principles</a:t>
            </a:r>
          </a:p>
          <a:p>
            <a:pPr fontAlgn="base"/>
            <a:endParaRPr lang="en-CA" sz="1200"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109</a:t>
            </a:r>
            <a:r>
              <a:rPr lang="en-CA" sz="1200" kern="1200" dirty="0">
                <a:solidFill>
                  <a:schemeClr val="tx1"/>
                </a:solidFill>
                <a:effectLst/>
                <a:latin typeface="+mn-lt"/>
                <a:ea typeface="+mn-ea"/>
                <a:cs typeface="+mn-cs"/>
              </a:rPr>
              <a:t>  As a general rule, things filed as exhibits go to the jury room during deliberations, even though the jurors see and hear them during the trial. These things are real evidence. Written confessions. Photographs. Exculpatory statements. Video surveillance showing the commission of an offence. Real evidence includes any evidence that conveys a relevant first-hand sense impression to the trier of fact.</a:t>
            </a:r>
          </a:p>
          <a:p>
            <a:pPr fontAlgn="base"/>
            <a:endParaRPr lang="en-CA" sz="1200" b="1"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110</a:t>
            </a:r>
            <a:r>
              <a:rPr lang="en-CA" sz="1200" kern="1200" dirty="0">
                <a:solidFill>
                  <a:schemeClr val="tx1"/>
                </a:solidFill>
                <a:effectLst/>
                <a:latin typeface="+mn-lt"/>
                <a:ea typeface="+mn-ea"/>
                <a:cs typeface="+mn-cs"/>
              </a:rPr>
              <a:t>  Witnesses give evidence about various aspects of things filed as exhibits at trial. Their evidence is subject to cross-examination, which may qualify or diminish the weight to be assigned to the exhibit, the real evidence. Yet it is rare that the cross-examination would also accompany the real evidence to the jury room. In other words, no bright line rule requires the qualifying testimony to accompany the real evidence to the jury room. How qualifications on the real evidence are handled is left to the good sense and sound discretion of the trial judge.</a:t>
            </a:r>
          </a:p>
          <a:p>
            <a:pPr fontAlgn="base"/>
            <a:endParaRPr lang="en-CA" sz="1200" b="1"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111</a:t>
            </a:r>
            <a:r>
              <a:rPr lang="en-CA" sz="1200" kern="1200" dirty="0">
                <a:solidFill>
                  <a:schemeClr val="tx1"/>
                </a:solidFill>
                <a:effectLst/>
                <a:latin typeface="+mn-lt"/>
                <a:ea typeface="+mn-ea"/>
                <a:cs typeface="+mn-cs"/>
              </a:rPr>
              <a:t>  This point is well-illustrated by prosecutions for sexual offences where an essential component in the prosecution's case is often a videotaped statement tendered and received under s. 715.1 of the </a:t>
            </a:r>
            <a:r>
              <a:rPr lang="en-CA" sz="1200" i="1" kern="1200" dirty="0">
                <a:solidFill>
                  <a:schemeClr val="tx1"/>
                </a:solidFill>
                <a:effectLst/>
                <a:latin typeface="+mn-lt"/>
                <a:ea typeface="+mn-ea"/>
                <a:cs typeface="+mn-cs"/>
              </a:rPr>
              <a:t>Criminal Code</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tooltip="Revised Statutes of Canada"/>
              </a:rPr>
              <a:t>R.S.C. 1985, c. C-46</a:t>
            </a:r>
            <a:r>
              <a:rPr lang="en-CA" sz="1200" kern="1200" dirty="0">
                <a:solidFill>
                  <a:schemeClr val="tx1"/>
                </a:solidFill>
                <a:effectLst/>
                <a:latin typeface="+mn-lt"/>
                <a:ea typeface="+mn-ea"/>
                <a:cs typeface="+mn-cs"/>
              </a:rPr>
              <a:t>. The videotape, as well as a transcript of it, but not of the cross-examination at trial, are routinely filed as exhibits. The complainant or witness is cross-examined at trial. Frequently, the cross-examination focuses on the videotaped complaint adopted by the witness at trial.</a:t>
            </a:r>
          </a:p>
          <a:p>
            <a:pPr fontAlgn="base"/>
            <a:endParaRPr lang="en-CA" sz="1200" b="1"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112</a:t>
            </a:r>
            <a:r>
              <a:rPr lang="en-CA" sz="1200" kern="1200" dirty="0">
                <a:solidFill>
                  <a:schemeClr val="tx1"/>
                </a:solidFill>
                <a:effectLst/>
                <a:latin typeface="+mn-lt"/>
                <a:ea typeface="+mn-ea"/>
                <a:cs typeface="+mn-cs"/>
              </a:rPr>
              <a:t>  In such cases, a trial judge has the discretion to permit the jury to view the videotaped statement in the jury room: </a:t>
            </a:r>
            <a:r>
              <a:rPr lang="en-CA" sz="1200" i="1" kern="1200" dirty="0">
                <a:solidFill>
                  <a:schemeClr val="tx1"/>
                </a:solidFill>
                <a:effectLst/>
                <a:latin typeface="+mn-lt"/>
                <a:ea typeface="+mn-ea"/>
                <a:cs typeface="+mn-cs"/>
              </a:rPr>
              <a:t>R. v. T. (W.P.)</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tooltip="Ontario Reports"/>
              </a:rPr>
              <a:t>(1993), 14 O.R. (3d) 225</a:t>
            </a:r>
            <a:r>
              <a:rPr lang="en-CA" sz="1200" kern="1200" dirty="0">
                <a:solidFill>
                  <a:schemeClr val="tx1"/>
                </a:solidFill>
                <a:effectLst/>
                <a:latin typeface="+mn-lt"/>
                <a:ea typeface="+mn-ea"/>
                <a:cs typeface="+mn-cs"/>
              </a:rPr>
              <a:t> (C.A.), at p. 268. The trial judge also has the discretion to further instruct the jury about the videotape, as for example, to caution the jurors against giving the statement undue weight simply because it was in the form of a videotape: </a:t>
            </a:r>
            <a:r>
              <a:rPr lang="en-CA" sz="1200" i="1" kern="1200" dirty="0">
                <a:solidFill>
                  <a:schemeClr val="tx1"/>
                </a:solidFill>
                <a:effectLst/>
                <a:latin typeface="+mn-lt"/>
                <a:ea typeface="+mn-ea"/>
                <a:cs typeface="+mn-cs"/>
              </a:rPr>
              <a:t>T. (W.P.)</a:t>
            </a:r>
            <a:r>
              <a:rPr lang="en-CA" sz="1200" kern="1200" dirty="0">
                <a:solidFill>
                  <a:schemeClr val="tx1"/>
                </a:solidFill>
                <a:effectLst/>
                <a:latin typeface="+mn-lt"/>
                <a:ea typeface="+mn-ea"/>
                <a:cs typeface="+mn-cs"/>
              </a:rPr>
              <a:t>, at p. 268. It is for the trial judge to decide how best to facilitate the jury's deliberations while maintaining the fairness of the process: </a:t>
            </a:r>
            <a:r>
              <a:rPr lang="en-CA" sz="1200" i="1" kern="1200" dirty="0">
                <a:solidFill>
                  <a:schemeClr val="tx1"/>
                </a:solidFill>
                <a:effectLst/>
                <a:latin typeface="+mn-lt"/>
                <a:ea typeface="+mn-ea"/>
                <a:cs typeface="+mn-cs"/>
              </a:rPr>
              <a:t>R. v. </a:t>
            </a:r>
            <a:r>
              <a:rPr lang="en-CA" sz="1200" i="1" kern="1200" dirty="0" err="1">
                <a:solidFill>
                  <a:schemeClr val="tx1"/>
                </a:solidFill>
                <a:effectLst/>
                <a:latin typeface="+mn-lt"/>
                <a:ea typeface="+mn-ea"/>
                <a:cs typeface="+mn-cs"/>
              </a:rPr>
              <a:t>Noftall</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tooltip="Canadian Criminal Cases"/>
              </a:rPr>
              <a:t>(2004), 181 C.C.C. (3d) 470</a:t>
            </a:r>
            <a:r>
              <a:rPr lang="en-CA" sz="1200" kern="1200" dirty="0">
                <a:solidFill>
                  <a:schemeClr val="tx1"/>
                </a:solidFill>
                <a:effectLst/>
                <a:latin typeface="+mn-lt"/>
                <a:ea typeface="+mn-ea"/>
                <a:cs typeface="+mn-cs"/>
              </a:rPr>
              <a:t> (Ont. C.A.), leave to appeal to S.C.C. refused, </a:t>
            </a:r>
            <a:r>
              <a:rPr lang="en-CA" sz="1200" u="sng" kern="1200" dirty="0">
                <a:solidFill>
                  <a:schemeClr val="tx1"/>
                </a:solidFill>
                <a:effectLst/>
                <a:latin typeface="+mn-lt"/>
                <a:ea typeface="+mn-ea"/>
                <a:cs typeface="+mn-cs"/>
                <a:hlinkClick r:id="rId3" tooltip="Supreme Court of Canada Applications for Leave to Appeal"/>
              </a:rPr>
              <a:t>[2004] S.C.C.A. No. 297</a:t>
            </a:r>
            <a:r>
              <a:rPr lang="en-CA" sz="1200" kern="1200" dirty="0">
                <a:solidFill>
                  <a:schemeClr val="tx1"/>
                </a:solidFill>
                <a:effectLst/>
                <a:latin typeface="+mn-lt"/>
                <a:ea typeface="+mn-ea"/>
                <a:cs typeface="+mn-cs"/>
              </a:rPr>
              <a:t>, at para. 15; and </a:t>
            </a:r>
            <a:r>
              <a:rPr lang="en-CA" sz="1200" i="1" kern="1200" dirty="0">
                <a:solidFill>
                  <a:schemeClr val="tx1"/>
                </a:solidFill>
                <a:effectLst/>
                <a:latin typeface="+mn-lt"/>
                <a:ea typeface="+mn-ea"/>
                <a:cs typeface="+mn-cs"/>
              </a:rPr>
              <a:t>T. (W.P.)</a:t>
            </a:r>
            <a:r>
              <a:rPr lang="en-CA" sz="1200" kern="1200" dirty="0">
                <a:solidFill>
                  <a:schemeClr val="tx1"/>
                </a:solidFill>
                <a:effectLst/>
                <a:latin typeface="+mn-lt"/>
                <a:ea typeface="+mn-ea"/>
                <a:cs typeface="+mn-cs"/>
              </a:rPr>
              <a:t>, at p. 268.</a:t>
            </a:r>
          </a:p>
          <a:p>
            <a:pPr fontAlgn="base"/>
            <a:endParaRPr lang="en-CA" sz="1200" b="1"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113</a:t>
            </a:r>
            <a:r>
              <a:rPr lang="en-CA" sz="1200" kern="1200" dirty="0">
                <a:solidFill>
                  <a:schemeClr val="tx1"/>
                </a:solidFill>
                <a:effectLst/>
                <a:latin typeface="+mn-lt"/>
                <a:ea typeface="+mn-ea"/>
                <a:cs typeface="+mn-cs"/>
              </a:rPr>
              <a:t>  The exercise of the trial judge's discretion to permit the jury to review a videotape in their jury room during deliberations is reviewable on appeal: </a:t>
            </a:r>
            <a:r>
              <a:rPr lang="en-CA" sz="1200" i="1" kern="1200" dirty="0" err="1">
                <a:solidFill>
                  <a:schemeClr val="tx1"/>
                </a:solidFill>
                <a:effectLst/>
                <a:latin typeface="+mn-lt"/>
                <a:ea typeface="+mn-ea"/>
                <a:cs typeface="+mn-cs"/>
              </a:rPr>
              <a:t>Noftall</a:t>
            </a:r>
            <a:r>
              <a:rPr lang="en-CA" sz="1200" kern="1200" dirty="0">
                <a:solidFill>
                  <a:schemeClr val="tx1"/>
                </a:solidFill>
                <a:effectLst/>
                <a:latin typeface="+mn-lt"/>
                <a:ea typeface="+mn-ea"/>
                <a:cs typeface="+mn-cs"/>
              </a:rPr>
              <a:t>, at para. 18. But an appellate court should only interfere with the exercise of that discretion where an appellant can demonstrate that his or her right to a fair trial was compromised by allowing the jury to take the videotape with them during deliberations: </a:t>
            </a:r>
            <a:r>
              <a:rPr lang="en-CA" sz="1200" i="1" kern="1200" dirty="0">
                <a:solidFill>
                  <a:schemeClr val="tx1"/>
                </a:solidFill>
                <a:effectLst/>
                <a:latin typeface="+mn-lt"/>
                <a:ea typeface="+mn-ea"/>
                <a:cs typeface="+mn-cs"/>
              </a:rPr>
              <a:t>R. v. Archer</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tooltip="Canadian Criminal Cases"/>
              </a:rPr>
              <a:t>(2005), 202 C.C.C. (3d) 60</a:t>
            </a:r>
            <a:r>
              <a:rPr lang="en-CA" sz="1200" kern="1200" dirty="0">
                <a:solidFill>
                  <a:schemeClr val="tx1"/>
                </a:solidFill>
                <a:effectLst/>
                <a:latin typeface="+mn-lt"/>
                <a:ea typeface="+mn-ea"/>
                <a:cs typeface="+mn-cs"/>
              </a:rPr>
              <a:t>(Ont. C.A.), at para. 78.</a:t>
            </a:r>
          </a:p>
          <a:p>
            <a:pPr fontAlgn="base"/>
            <a:r>
              <a:rPr lang="en-CA" sz="1200" kern="1200" dirty="0">
                <a:solidFill>
                  <a:schemeClr val="tx1"/>
                </a:solidFill>
                <a:effectLst/>
                <a:latin typeface="+mn-lt"/>
                <a:ea typeface="+mn-ea"/>
                <a:cs typeface="+mn-cs"/>
              </a:rPr>
              <a:t> </a:t>
            </a:r>
          </a:p>
          <a:p>
            <a:pPr fontAlgn="base"/>
            <a:r>
              <a:rPr lang="en-CA" sz="1200" b="1" kern="1200" dirty="0">
                <a:solidFill>
                  <a:schemeClr val="tx1"/>
                </a:solidFill>
                <a:effectLst/>
                <a:latin typeface="+mn-lt"/>
                <a:ea typeface="+mn-ea"/>
                <a:cs typeface="+mn-cs"/>
              </a:rPr>
              <a:t>The Principles Applied</a:t>
            </a:r>
          </a:p>
          <a:p>
            <a:pPr fontAlgn="base"/>
            <a:endParaRPr lang="en-CA" sz="1200"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114</a:t>
            </a:r>
            <a:r>
              <a:rPr lang="en-CA" sz="1200" kern="1200" dirty="0">
                <a:solidFill>
                  <a:schemeClr val="tx1"/>
                </a:solidFill>
                <a:effectLst/>
                <a:latin typeface="+mn-lt"/>
                <a:ea typeface="+mn-ea"/>
                <a:cs typeface="+mn-cs"/>
              </a:rPr>
              <a:t>  As I will explain, I would reject this ground of appeal.</a:t>
            </a:r>
          </a:p>
          <a:p>
            <a:pPr fontAlgn="base"/>
            <a:endParaRPr lang="en-CA" sz="1200" b="1"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115</a:t>
            </a:r>
            <a:r>
              <a:rPr lang="en-CA" sz="1200" kern="1200" dirty="0">
                <a:solidFill>
                  <a:schemeClr val="tx1"/>
                </a:solidFill>
                <a:effectLst/>
                <a:latin typeface="+mn-lt"/>
                <a:ea typeface="+mn-ea"/>
                <a:cs typeface="+mn-cs"/>
              </a:rPr>
              <a:t>  First, as a general rule, things filed as exhibits at trial go to the jury room. Exhibits are evidence with a permanence that outlives oral testimony. As mentioned, at the very least, a trial judge has the discretion to permit videotaped statements filed as exhibits to go to the jury room: </a:t>
            </a:r>
            <a:r>
              <a:rPr lang="en-CA" sz="1200" i="1" kern="1200" dirty="0">
                <a:solidFill>
                  <a:schemeClr val="tx1"/>
                </a:solidFill>
                <a:effectLst/>
                <a:latin typeface="+mn-lt"/>
                <a:ea typeface="+mn-ea"/>
                <a:cs typeface="+mn-cs"/>
              </a:rPr>
              <a:t>T. (W.P.)</a:t>
            </a:r>
            <a:r>
              <a:rPr lang="en-CA" sz="1200" kern="1200" dirty="0">
                <a:solidFill>
                  <a:schemeClr val="tx1"/>
                </a:solidFill>
                <a:effectLst/>
                <a:latin typeface="+mn-lt"/>
                <a:ea typeface="+mn-ea"/>
                <a:cs typeface="+mn-cs"/>
              </a:rPr>
              <a:t>, at p. 268. This is so even if the videotape represents the evidence in-chief of the witness and is subject to qualification in cross-examination: </a:t>
            </a:r>
            <a:r>
              <a:rPr lang="en-CA" sz="1200" i="1" kern="1200" dirty="0">
                <a:solidFill>
                  <a:schemeClr val="tx1"/>
                </a:solidFill>
                <a:effectLst/>
                <a:latin typeface="+mn-lt"/>
                <a:ea typeface="+mn-ea"/>
                <a:cs typeface="+mn-cs"/>
              </a:rPr>
              <a:t>T. (W.P.)</a:t>
            </a:r>
            <a:r>
              <a:rPr lang="en-CA" sz="1200" kern="1200" dirty="0">
                <a:solidFill>
                  <a:schemeClr val="tx1"/>
                </a:solidFill>
                <a:effectLst/>
                <a:latin typeface="+mn-lt"/>
                <a:ea typeface="+mn-ea"/>
                <a:cs typeface="+mn-cs"/>
              </a:rPr>
              <a:t>, at p. 268.</a:t>
            </a:r>
          </a:p>
          <a:p>
            <a:pPr fontAlgn="base"/>
            <a:endParaRPr lang="en-CA" sz="1200" b="1"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116</a:t>
            </a:r>
            <a:r>
              <a:rPr lang="en-CA" sz="1200" kern="1200" dirty="0">
                <a:solidFill>
                  <a:schemeClr val="tx1"/>
                </a:solidFill>
                <a:effectLst/>
                <a:latin typeface="+mn-lt"/>
                <a:ea typeface="+mn-ea"/>
                <a:cs typeface="+mn-cs"/>
              </a:rPr>
              <a:t>  Second, the trial judge's exercise of discretion is entitled to deference unless the appellant demonstrates that his right to a fair trial was compromised by allowing the jury to take the recordings with them to the jury room: </a:t>
            </a:r>
            <a:r>
              <a:rPr lang="en-CA" sz="1200" i="1" kern="1200" dirty="0">
                <a:solidFill>
                  <a:schemeClr val="tx1"/>
                </a:solidFill>
                <a:effectLst/>
                <a:latin typeface="+mn-lt"/>
                <a:ea typeface="+mn-ea"/>
                <a:cs typeface="+mn-cs"/>
              </a:rPr>
              <a:t>Archer</a:t>
            </a:r>
            <a:r>
              <a:rPr lang="en-CA" sz="1200" kern="1200" dirty="0">
                <a:solidFill>
                  <a:schemeClr val="tx1"/>
                </a:solidFill>
                <a:effectLst/>
                <a:latin typeface="+mn-lt"/>
                <a:ea typeface="+mn-ea"/>
                <a:cs typeface="+mn-cs"/>
              </a:rPr>
              <a:t>, at para. 78. Any impact on trial fairness turns on the instructions to the jury about the recordings: </a:t>
            </a:r>
            <a:r>
              <a:rPr lang="en-CA" sz="1200" i="1" kern="1200" dirty="0">
                <a:solidFill>
                  <a:schemeClr val="tx1"/>
                </a:solidFill>
                <a:effectLst/>
                <a:latin typeface="+mn-lt"/>
                <a:ea typeface="+mn-ea"/>
                <a:cs typeface="+mn-cs"/>
              </a:rPr>
              <a:t>Archer</a:t>
            </a:r>
            <a:r>
              <a:rPr lang="en-CA" sz="1200" kern="1200" dirty="0">
                <a:solidFill>
                  <a:schemeClr val="tx1"/>
                </a:solidFill>
                <a:effectLst/>
                <a:latin typeface="+mn-lt"/>
                <a:ea typeface="+mn-ea"/>
                <a:cs typeface="+mn-cs"/>
              </a:rPr>
              <a:t>, at para. 79.</a:t>
            </a:r>
          </a:p>
          <a:p>
            <a:pPr fontAlgn="base"/>
            <a:endParaRPr lang="en-CA" sz="1200" b="1"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117</a:t>
            </a:r>
            <a:r>
              <a:rPr lang="en-CA" sz="1200" kern="1200" dirty="0">
                <a:solidFill>
                  <a:schemeClr val="tx1"/>
                </a:solidFill>
                <a:effectLst/>
                <a:latin typeface="+mn-lt"/>
                <a:ea typeface="+mn-ea"/>
                <a:cs typeface="+mn-cs"/>
              </a:rPr>
              <a:t>  The principal attack on the recordings here was that their recital of inculpatory admissions by the appellant was untruthful and their recantation of them at trial was truthful. The trial judge instructed the jury fully on the position of the defence, not only the denial of liability but also the reasons why the jury should reject as untruthful the alleged admissions contained in the statements of Gomez and Chung. Considered in this light, the failure to more fully review the cross-examination or say more about the statements does not amount to misdirection or compromise the fairness of the trial.</a:t>
            </a:r>
          </a:p>
          <a:p>
            <a:pPr fontAlgn="base"/>
            <a:endParaRPr lang="en-CA" sz="1200" b="1" kern="1200" dirty="0">
              <a:solidFill>
                <a:schemeClr val="tx1"/>
              </a:solidFill>
              <a:effectLst/>
              <a:latin typeface="+mn-lt"/>
              <a:ea typeface="+mn-ea"/>
              <a:cs typeface="+mn-cs"/>
            </a:endParaRPr>
          </a:p>
          <a:p>
            <a:pPr fontAlgn="base"/>
            <a:r>
              <a:rPr lang="en-CA" sz="1200" b="1" kern="1200" dirty="0">
                <a:solidFill>
                  <a:schemeClr val="tx1"/>
                </a:solidFill>
                <a:effectLst/>
                <a:latin typeface="+mn-lt"/>
                <a:ea typeface="+mn-ea"/>
                <a:cs typeface="+mn-cs"/>
              </a:rPr>
              <a:t>118</a:t>
            </a:r>
            <a:r>
              <a:rPr lang="en-CA" sz="1200" kern="1200" dirty="0">
                <a:solidFill>
                  <a:schemeClr val="tx1"/>
                </a:solidFill>
                <a:effectLst/>
                <a:latin typeface="+mn-lt"/>
                <a:ea typeface="+mn-ea"/>
                <a:cs typeface="+mn-cs"/>
              </a:rPr>
              <a:t>  Third, too much should not be made about the risk of juror overemphasis on parts of the evidence, in this case the recordings, because of the form in which the evidence is adduced. Exhibits are part of the evidence that jurors are entitled to consider, just like testimony and admissions (which are often reduced to writing and filed as exhibits). Jurors are told to consider </a:t>
            </a:r>
            <a:r>
              <a:rPr lang="en-CA" sz="1200" i="1" kern="1200" dirty="0">
                <a:solidFill>
                  <a:schemeClr val="tx1"/>
                </a:solidFill>
                <a:effectLst/>
                <a:latin typeface="+mn-lt"/>
                <a:ea typeface="+mn-ea"/>
                <a:cs typeface="+mn-cs"/>
              </a:rPr>
              <a:t>all</a:t>
            </a:r>
            <a:r>
              <a:rPr lang="en-CA" sz="1200" kern="1200" dirty="0">
                <a:solidFill>
                  <a:schemeClr val="tx1"/>
                </a:solidFill>
                <a:effectLst/>
                <a:latin typeface="+mn-lt"/>
                <a:ea typeface="+mn-ea"/>
                <a:cs typeface="+mn-cs"/>
              </a:rPr>
              <a:t> the evidence. It is for them to say what is important and deserving of emphasis. Taken to its logical conclusion, the appellant's argument would exclude any exhibits, including those that may be exculpatory, from going to the jury room. This does not sit well with the confidence we justifiably repose in jurors: </a:t>
            </a:r>
            <a:r>
              <a:rPr lang="en-CA" sz="1200" i="1" kern="1200" dirty="0">
                <a:solidFill>
                  <a:schemeClr val="tx1"/>
                </a:solidFill>
                <a:effectLst/>
                <a:latin typeface="+mn-lt"/>
                <a:ea typeface="+mn-ea"/>
                <a:cs typeface="+mn-cs"/>
              </a:rPr>
              <a:t>R. v. Corbett</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tooltip="Canada Supreme Court Reports"/>
              </a:rPr>
              <a:t>[1988] 1 S.C.R. 670</a:t>
            </a:r>
            <a:r>
              <a:rPr lang="en-CA" sz="1200" kern="1200" dirty="0">
                <a:solidFill>
                  <a:schemeClr val="tx1"/>
                </a:solidFill>
                <a:effectLst/>
                <a:latin typeface="+mn-lt"/>
                <a:ea typeface="+mn-ea"/>
                <a:cs typeface="+mn-cs"/>
              </a:rPr>
              <a:t>, at pp. 692-693.</a:t>
            </a:r>
          </a:p>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22</a:t>
            </a:fld>
            <a:endParaRPr lang="en-US"/>
          </a:p>
        </p:txBody>
      </p:sp>
    </p:spTree>
    <p:extLst>
      <p:ext uri="{BB962C8B-B14F-4D97-AF65-F5344CB8AC3E}">
        <p14:creationId xmlns:p14="http://schemas.microsoft.com/office/powerpoint/2010/main" val="410580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26</a:t>
            </a:fld>
            <a:endParaRPr lang="en-US"/>
          </a:p>
        </p:txBody>
      </p:sp>
    </p:spTree>
    <p:extLst>
      <p:ext uri="{BB962C8B-B14F-4D97-AF65-F5344CB8AC3E}">
        <p14:creationId xmlns:p14="http://schemas.microsoft.com/office/powerpoint/2010/main" val="237289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FA988-EEF8-0040-9858-3779FB717B4A}" type="slidenum">
              <a:rPr lang="en-US" smtClean="0"/>
              <a:t>27</a:t>
            </a:fld>
            <a:endParaRPr lang="en-US"/>
          </a:p>
        </p:txBody>
      </p:sp>
    </p:spTree>
    <p:extLst>
      <p:ext uri="{BB962C8B-B14F-4D97-AF65-F5344CB8AC3E}">
        <p14:creationId xmlns:p14="http://schemas.microsoft.com/office/powerpoint/2010/main" val="352030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8B3C840C-7035-A04B-8F3C-E87E4B937D4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B3C840C-7035-A04B-8F3C-E87E4B937D4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B3C840C-7035-A04B-8F3C-E87E4B937D4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pPr/>
              <a:t>9/26/2019</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860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017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9580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9475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078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390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859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59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B3C840C-7035-A04B-8F3C-E87E4B937D4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339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4806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4590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1047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265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0632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9/26/2019</a:t>
            </a:fld>
            <a:endParaRPr lang="en-US" dirty="0"/>
          </a:p>
        </p:txBody>
      </p:sp>
      <p:sp>
        <p:nvSpPr>
          <p:cNvPr id="8" name="Footer Placeholder 7"/>
          <p:cNvSpPr>
            <a:spLocks noGrp="1"/>
          </p:cNvSpPr>
          <p:nvPr>
            <p:ph type="ftr" sz="quarter" idx="11"/>
          </p:nvPr>
        </p:nvSpPr>
        <p:spPr>
          <a:xfrm>
            <a:off x="420833" y="6391839"/>
            <a:ext cx="273321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3158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839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49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8B3C840C-7035-A04B-8F3C-E87E4B937D4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8B3C840C-7035-A04B-8F3C-E87E4B937D48}"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8B3C840C-7035-A04B-8F3C-E87E4B937D48}"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8B3C840C-7035-A04B-8F3C-E87E4B937D48}"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C840C-7035-A04B-8F3C-E87E4B937D48}"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B3C840C-7035-A04B-8F3C-E87E4B937D48}"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B3C840C-7035-A04B-8F3C-E87E4B937D48}"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0CFB-1096-BB47-9967-2ECC39EBFD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C840C-7035-A04B-8F3C-E87E4B937D48}" type="datetimeFigureOut">
              <a:rPr lang="en-US" smtClean="0"/>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F0CFB-1096-BB47-9967-2ECC39EBFDE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9/26/2019</a:t>
            </a:fld>
            <a:endParaRPr lang="en-US" dirty="0"/>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US" dirty="0"/>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828367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FFFF00"/>
                </a:solidFill>
              </a:rPr>
              <a:t>DV trials part III:</a:t>
            </a:r>
            <a:br>
              <a:rPr lang="en-US" dirty="0">
                <a:solidFill>
                  <a:srgbClr val="FFFF00"/>
                </a:solidFill>
              </a:rPr>
            </a:br>
            <a:r>
              <a:rPr lang="en-US" dirty="0">
                <a:solidFill>
                  <a:srgbClr val="FFFF00"/>
                </a:solidFill>
              </a:rPr>
              <a:t>Applications to admit hearsay</a:t>
            </a:r>
          </a:p>
        </p:txBody>
      </p:sp>
      <p:sp>
        <p:nvSpPr>
          <p:cNvPr id="3" name="Subtitle 2"/>
          <p:cNvSpPr>
            <a:spLocks noGrp="1"/>
          </p:cNvSpPr>
          <p:nvPr>
            <p:ph type="subTitle" idx="1"/>
          </p:nvPr>
        </p:nvSpPr>
        <p:spPr/>
        <p:txBody>
          <a:bodyPr>
            <a:normAutofit/>
          </a:bodyPr>
          <a:lstStyle/>
          <a:p>
            <a:r>
              <a:rPr lang="en-US" dirty="0"/>
              <a:t>MCM #98</a:t>
            </a:r>
          </a:p>
          <a:p>
            <a:r>
              <a:rPr lang="en-US" dirty="0"/>
              <a:t>September 26, 2019</a:t>
            </a:r>
          </a:p>
          <a:p>
            <a:r>
              <a:rPr lang="en-US" dirty="0"/>
              <a:t>MGM &amp; friends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968-ED34-4BC5-A985-9394CD5B8F93}"/>
              </a:ext>
            </a:extLst>
          </p:cNvPr>
          <p:cNvSpPr>
            <a:spLocks noGrp="1"/>
          </p:cNvSpPr>
          <p:nvPr>
            <p:ph type="title"/>
          </p:nvPr>
        </p:nvSpPr>
        <p:spPr/>
        <p:txBody>
          <a:bodyPr>
            <a:normAutofit fontScale="90000"/>
          </a:bodyPr>
          <a:lstStyle/>
          <a:p>
            <a:r>
              <a:rPr lang="en-US" dirty="0"/>
              <a:t>Crown advises whether it will apply to admit the statement for its truth</a:t>
            </a:r>
            <a:endParaRPr lang="en-CA" dirty="0"/>
          </a:p>
        </p:txBody>
      </p:sp>
      <p:sp>
        <p:nvSpPr>
          <p:cNvPr id="3" name="Content Placeholder 2">
            <a:extLst>
              <a:ext uri="{FF2B5EF4-FFF2-40B4-BE49-F238E27FC236}">
                <a16:creationId xmlns:a16="http://schemas.microsoft.com/office/drawing/2014/main" id="{91FECE73-7A48-4EA6-9D27-66254ECC9E04}"/>
              </a:ext>
            </a:extLst>
          </p:cNvPr>
          <p:cNvSpPr>
            <a:spLocks noGrp="1"/>
          </p:cNvSpPr>
          <p:nvPr>
            <p:ph idx="1"/>
          </p:nvPr>
        </p:nvSpPr>
        <p:spPr>
          <a:xfrm>
            <a:off x="457200" y="1600200"/>
            <a:ext cx="8229600" cy="5123329"/>
          </a:xfrm>
        </p:spPr>
        <p:txBody>
          <a:bodyPr>
            <a:normAutofit fontScale="62500" lnSpcReduction="20000"/>
          </a:bodyPr>
          <a:lstStyle/>
          <a:p>
            <a:pPr marL="0" indent="0">
              <a:buNone/>
            </a:pPr>
            <a:r>
              <a:rPr lang="en-CA" dirty="0"/>
              <a:t>After the calling party invokes s. 9 of the Canada Evidence Act, and fulfils its requirements in the </a:t>
            </a:r>
            <a:r>
              <a:rPr lang="en-CA" dirty="0" err="1"/>
              <a:t>voir</a:t>
            </a:r>
            <a:r>
              <a:rPr lang="en-CA" dirty="0"/>
              <a:t> dire held under that section, the party must then state its intention in tendering the statement. If the party indicates that it wishes to use the statement only to impeach the credibility of the witness, that is the end of the matter as regards the reformed rule: the trial proceeds as it did under the orthodox rule, with the judge instructing the jury accordingly. If, however, the party gives notice that it will seek to make substantive use of the statement, the trial judge must continue the </a:t>
            </a:r>
            <a:r>
              <a:rPr lang="en-CA" dirty="0" err="1"/>
              <a:t>voir</a:t>
            </a:r>
            <a:r>
              <a:rPr lang="en-CA" dirty="0"/>
              <a:t> dire to satisfy him or herself on the appropriate measure (which I will discuss below) that these indicia of reliability, or acceptable substitutes, are present: the oath, affirmation, or solemn declaration will be proved, the person who administered the oath, affirmation, or solemn declaration will testify that he or she also administered the warning (or perhaps this could be incorporated into the oath, affirmation, or solemn declaration), and the videotape will be tendered into evidence, its authenticity sworn to, and, if the trial [page800] judge wishes, screened to ensure its veracity and integrity.</a:t>
            </a:r>
          </a:p>
          <a:p>
            <a:pPr marL="0" indent="0">
              <a:buNone/>
            </a:pPr>
            <a:endParaRPr lang="en-CA" dirty="0"/>
          </a:p>
          <a:p>
            <a:pPr marL="0" indent="0">
              <a:buNone/>
            </a:pPr>
            <a:r>
              <a:rPr lang="en-CA" i="1" dirty="0"/>
              <a:t>R v KGB</a:t>
            </a:r>
            <a:r>
              <a:rPr lang="en-CA" dirty="0"/>
              <a:t>, [1993] 1 SCR 740 at para 111</a:t>
            </a:r>
            <a:r>
              <a:rPr lang="en-CA" i="1" dirty="0"/>
              <a:t> </a:t>
            </a:r>
          </a:p>
        </p:txBody>
      </p:sp>
    </p:spTree>
    <p:extLst>
      <p:ext uri="{BB962C8B-B14F-4D97-AF65-F5344CB8AC3E}">
        <p14:creationId xmlns:p14="http://schemas.microsoft.com/office/powerpoint/2010/main" val="105552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968-ED34-4BC5-A985-9394CD5B8F93}"/>
              </a:ext>
            </a:extLst>
          </p:cNvPr>
          <p:cNvSpPr>
            <a:spLocks noGrp="1"/>
          </p:cNvSpPr>
          <p:nvPr>
            <p:ph type="title"/>
          </p:nvPr>
        </p:nvSpPr>
        <p:spPr/>
        <p:txBody>
          <a:bodyPr>
            <a:normAutofit fontScale="90000"/>
          </a:bodyPr>
          <a:lstStyle/>
          <a:p>
            <a:r>
              <a:rPr lang="en-US" dirty="0"/>
              <a:t>The </a:t>
            </a:r>
            <a:r>
              <a:rPr lang="en-US" i="1" dirty="0" err="1"/>
              <a:t>voir</a:t>
            </a:r>
            <a:r>
              <a:rPr lang="en-US" i="1" dirty="0"/>
              <a:t> dire </a:t>
            </a:r>
            <a:r>
              <a:rPr lang="en-US" dirty="0"/>
              <a:t>continues as a KGB application</a:t>
            </a:r>
          </a:p>
        </p:txBody>
      </p:sp>
      <p:sp>
        <p:nvSpPr>
          <p:cNvPr id="3" name="Content Placeholder 2">
            <a:extLst>
              <a:ext uri="{FF2B5EF4-FFF2-40B4-BE49-F238E27FC236}">
                <a16:creationId xmlns:a16="http://schemas.microsoft.com/office/drawing/2014/main" id="{91FECE73-7A48-4EA6-9D27-66254ECC9E04}"/>
              </a:ext>
            </a:extLst>
          </p:cNvPr>
          <p:cNvSpPr>
            <a:spLocks noGrp="1"/>
          </p:cNvSpPr>
          <p:nvPr>
            <p:ph idx="1"/>
          </p:nvPr>
        </p:nvSpPr>
        <p:spPr>
          <a:xfrm>
            <a:off x="457200" y="1600200"/>
            <a:ext cx="8229600" cy="5123329"/>
          </a:xfrm>
        </p:spPr>
        <p:txBody>
          <a:bodyPr>
            <a:normAutofit fontScale="85000" lnSpcReduction="20000"/>
          </a:bodyPr>
          <a:lstStyle/>
          <a:p>
            <a:pPr marL="0" indent="0">
              <a:buNone/>
            </a:pPr>
            <a:r>
              <a:rPr lang="en-US" dirty="0"/>
              <a:t>The onus is on the Crown to prove on a balance of probabilities that </a:t>
            </a:r>
          </a:p>
          <a:p>
            <a:r>
              <a:rPr lang="en-US" dirty="0"/>
              <a:t>the KGB criteria are met (KGB @ 111-112)</a:t>
            </a:r>
          </a:p>
          <a:p>
            <a:r>
              <a:rPr lang="en-CA" dirty="0"/>
              <a:t>the statement was not the product of coercion of any form, whether it involves threats, promises, excessively leading questions by the investigator or other person in a position of authority, or other forms of investigatory misconduct (KGB @ 117)</a:t>
            </a:r>
          </a:p>
          <a:p>
            <a:r>
              <a:rPr lang="en-CA" dirty="0"/>
              <a:t>The Crown is not limited to the KGB criteria and can rely on other evidence to establish threshold reliability on a balance of probabilities</a:t>
            </a:r>
          </a:p>
          <a:p>
            <a:r>
              <a:rPr lang="en-CA" dirty="0"/>
              <a:t>If the statement contains admissions made by the accused to a person in authority, the higher burden of proof BARD “may well apply” (KGB @ 113)</a:t>
            </a:r>
          </a:p>
        </p:txBody>
      </p:sp>
    </p:spTree>
    <p:extLst>
      <p:ext uri="{BB962C8B-B14F-4D97-AF65-F5344CB8AC3E}">
        <p14:creationId xmlns:p14="http://schemas.microsoft.com/office/powerpoint/2010/main" val="424273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968-ED34-4BC5-A985-9394CD5B8F93}"/>
              </a:ext>
            </a:extLst>
          </p:cNvPr>
          <p:cNvSpPr>
            <a:spLocks noGrp="1"/>
          </p:cNvSpPr>
          <p:nvPr>
            <p:ph type="title"/>
          </p:nvPr>
        </p:nvSpPr>
        <p:spPr/>
        <p:txBody>
          <a:bodyPr>
            <a:normAutofit fontScale="90000"/>
          </a:bodyPr>
          <a:lstStyle/>
          <a:p>
            <a:r>
              <a:rPr lang="en-US" dirty="0"/>
              <a:t>Crown calls evidence to establish the criteria for admissibility</a:t>
            </a:r>
          </a:p>
        </p:txBody>
      </p:sp>
      <p:sp>
        <p:nvSpPr>
          <p:cNvPr id="3" name="Content Placeholder 2">
            <a:extLst>
              <a:ext uri="{FF2B5EF4-FFF2-40B4-BE49-F238E27FC236}">
                <a16:creationId xmlns:a16="http://schemas.microsoft.com/office/drawing/2014/main" id="{91FECE73-7A48-4EA6-9D27-66254ECC9E04}"/>
              </a:ext>
            </a:extLst>
          </p:cNvPr>
          <p:cNvSpPr>
            <a:spLocks noGrp="1"/>
          </p:cNvSpPr>
          <p:nvPr>
            <p:ph idx="1"/>
          </p:nvPr>
        </p:nvSpPr>
        <p:spPr>
          <a:xfrm>
            <a:off x="457200" y="2066368"/>
            <a:ext cx="8229600" cy="4791632"/>
          </a:xfrm>
        </p:spPr>
        <p:txBody>
          <a:bodyPr>
            <a:normAutofit fontScale="85000" lnSpcReduction="20000"/>
          </a:bodyPr>
          <a:lstStyle/>
          <a:p>
            <a:pPr marL="0" indent="0">
              <a:buNone/>
            </a:pPr>
            <a:r>
              <a:rPr lang="en-US" dirty="0"/>
              <a:t>The onus is on the Crown to prove on a balance of probabilities that </a:t>
            </a:r>
          </a:p>
          <a:p>
            <a:r>
              <a:rPr lang="en-US" dirty="0"/>
              <a:t>This typically involves calling the officer who took the statement. The video and transcript are tendered through this officer.</a:t>
            </a:r>
          </a:p>
          <a:p>
            <a:r>
              <a:rPr lang="en-US" dirty="0"/>
              <a:t>Call any other witnesses required to rule out coercion, etc.</a:t>
            </a:r>
          </a:p>
          <a:p>
            <a:r>
              <a:rPr lang="en-US" dirty="0"/>
              <a:t>If you are relying on other aspects of procedural or substantive reliability, call any other supporting evidence in your </a:t>
            </a:r>
            <a:r>
              <a:rPr lang="en-US" i="1" dirty="0" err="1"/>
              <a:t>voir</a:t>
            </a:r>
            <a:r>
              <a:rPr lang="en-US" i="1" dirty="0"/>
              <a:t> dire</a:t>
            </a:r>
            <a:endParaRPr lang="en-US" dirty="0"/>
          </a:p>
          <a:p>
            <a:r>
              <a:rPr lang="en-CA" dirty="0"/>
              <a:t>When the recantation is anticipated, call supporting evidence before the recanting witness so that you can rely on that evidence in your KGB </a:t>
            </a:r>
            <a:r>
              <a:rPr lang="en-CA" i="1" dirty="0" err="1"/>
              <a:t>voir</a:t>
            </a:r>
            <a:r>
              <a:rPr lang="en-CA" i="1" dirty="0"/>
              <a:t> dire</a:t>
            </a:r>
          </a:p>
        </p:txBody>
      </p:sp>
    </p:spTree>
    <p:extLst>
      <p:ext uri="{BB962C8B-B14F-4D97-AF65-F5344CB8AC3E}">
        <p14:creationId xmlns:p14="http://schemas.microsoft.com/office/powerpoint/2010/main" val="229477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fontScale="90000"/>
          </a:bodyPr>
          <a:lstStyle/>
          <a:p>
            <a:r>
              <a:rPr lang="en-US" dirty="0"/>
              <a:t>Absence of the oath or other KGB criteria</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p:txBody>
          <a:bodyPr>
            <a:normAutofit fontScale="92500" lnSpcReduction="20000"/>
          </a:bodyPr>
          <a:lstStyle/>
          <a:p>
            <a:r>
              <a:rPr lang="en-US" dirty="0"/>
              <a:t>Absence of video-recording, perjury warning, or the oath are not necessarily fatal.</a:t>
            </a:r>
          </a:p>
          <a:p>
            <a:pPr lvl="0"/>
            <a:r>
              <a:rPr lang="en-US" dirty="0"/>
              <a:t>As noted by Justice Charron in </a:t>
            </a:r>
            <a:r>
              <a:rPr lang="en-US" i="1" dirty="0"/>
              <a:t>R v </a:t>
            </a:r>
            <a:r>
              <a:rPr lang="en-US" i="1" dirty="0" err="1"/>
              <a:t>Khelawon</a:t>
            </a:r>
            <a:r>
              <a:rPr lang="en-US" dirty="0"/>
              <a:t>, a statement admitted under the </a:t>
            </a:r>
            <a:r>
              <a:rPr lang="en-US" i="1" dirty="0"/>
              <a:t>KGB </a:t>
            </a:r>
            <a:r>
              <a:rPr lang="en-US" dirty="0"/>
              <a:t>criteria is in fact an example of procedural reliability (</a:t>
            </a:r>
            <a:r>
              <a:rPr lang="en-US" dirty="0" err="1"/>
              <a:t>Khelawon</a:t>
            </a:r>
            <a:r>
              <a:rPr lang="en-US" dirty="0"/>
              <a:t> @ 73)</a:t>
            </a:r>
          </a:p>
          <a:p>
            <a:pPr lvl="0"/>
            <a:r>
              <a:rPr lang="en-CA" dirty="0"/>
              <a:t>Justice Charron in </a:t>
            </a:r>
            <a:r>
              <a:rPr lang="en-CA" i="1" dirty="0"/>
              <a:t>R v </a:t>
            </a:r>
            <a:r>
              <a:rPr lang="en-CA" i="1" dirty="0" err="1"/>
              <a:t>Khelawon</a:t>
            </a:r>
            <a:r>
              <a:rPr lang="en-CA" i="1" dirty="0"/>
              <a:t> </a:t>
            </a:r>
            <a:r>
              <a:rPr lang="en-CA" dirty="0"/>
              <a:t>noted that </a:t>
            </a:r>
            <a:r>
              <a:rPr lang="en-CA" b="1" dirty="0"/>
              <a:t>the most important</a:t>
            </a:r>
            <a:r>
              <a:rPr lang="en-CA" dirty="0"/>
              <a:t> factor supporting threshold reliability in </a:t>
            </a:r>
            <a:r>
              <a:rPr lang="en-CA" i="1" dirty="0"/>
              <a:t>KGB </a:t>
            </a:r>
            <a:r>
              <a:rPr lang="en-CA" dirty="0"/>
              <a:t>was the availability of the declarant for cross-examination at trial (</a:t>
            </a:r>
            <a:r>
              <a:rPr lang="en-CA" dirty="0" err="1"/>
              <a:t>Khelawon</a:t>
            </a:r>
            <a:r>
              <a:rPr lang="en-CA" dirty="0"/>
              <a:t> @ 73)</a:t>
            </a:r>
            <a:endParaRPr lang="en-US" dirty="0"/>
          </a:p>
          <a:p>
            <a:endParaRPr lang="en-CA" dirty="0"/>
          </a:p>
        </p:txBody>
      </p:sp>
    </p:spTree>
    <p:extLst>
      <p:ext uri="{BB962C8B-B14F-4D97-AF65-F5344CB8AC3E}">
        <p14:creationId xmlns:p14="http://schemas.microsoft.com/office/powerpoint/2010/main" val="282206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fontScale="90000"/>
          </a:bodyPr>
          <a:lstStyle/>
          <a:p>
            <a:r>
              <a:rPr lang="en-US" dirty="0"/>
              <a:t>Absence of the oath or other KGB criteria</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p:txBody>
          <a:bodyPr>
            <a:normAutofit fontScale="77500" lnSpcReduction="20000"/>
          </a:bodyPr>
          <a:lstStyle/>
          <a:p>
            <a:pPr marL="0" indent="0">
              <a:buNone/>
            </a:pPr>
            <a:r>
              <a:rPr lang="en-CA" dirty="0"/>
              <a:t>The most important contextual factor in </a:t>
            </a:r>
            <a:r>
              <a:rPr lang="en-CA" i="1" dirty="0"/>
              <a:t>B. (K.G.)</a:t>
            </a:r>
            <a:r>
              <a:rPr lang="en-CA" dirty="0"/>
              <a:t> is the availability of the declarant. Unlike the situation in </a:t>
            </a:r>
            <a:r>
              <a:rPr lang="en-CA" i="1" dirty="0"/>
              <a:t>Khan</a:t>
            </a:r>
            <a:r>
              <a:rPr lang="en-CA" dirty="0"/>
              <a:t> or </a:t>
            </a:r>
            <a:r>
              <a:rPr lang="en-CA" i="1" dirty="0"/>
              <a:t>Smith</a:t>
            </a:r>
            <a:r>
              <a:rPr lang="en-CA" dirty="0"/>
              <a:t>, the trier of fact is in a much better position to assess the reliability of the evidence because the declarant is available to be cross-examined on his or her prior inconsistent statement. The admissibility inquiry into threshold reliability, therefore, is not so focussed on the question whether there is reason to believe the statement is true, as it is on the question whether the trier of fact will be in a position to rationally evaluate the evidence. </a:t>
            </a:r>
          </a:p>
          <a:p>
            <a:pPr marL="0" indent="0">
              <a:buNone/>
            </a:pPr>
            <a:r>
              <a:rPr lang="en-CA" dirty="0"/>
              <a:t> </a:t>
            </a:r>
          </a:p>
          <a:p>
            <a:pPr marL="0" indent="0">
              <a:buNone/>
            </a:pPr>
            <a:r>
              <a:rPr lang="en-CA" i="1" dirty="0"/>
              <a:t>R v </a:t>
            </a:r>
            <a:r>
              <a:rPr lang="en-CA" i="1" dirty="0" err="1"/>
              <a:t>Khelawon</a:t>
            </a:r>
            <a:r>
              <a:rPr lang="en-CA" dirty="0"/>
              <a:t>, [2006] 2 SCR 787 at para 73</a:t>
            </a:r>
          </a:p>
          <a:p>
            <a:pPr marL="0" indent="0">
              <a:buNone/>
            </a:pPr>
            <a:endParaRPr lang="en-CA" dirty="0"/>
          </a:p>
        </p:txBody>
      </p:sp>
    </p:spTree>
    <p:extLst>
      <p:ext uri="{BB962C8B-B14F-4D97-AF65-F5344CB8AC3E}">
        <p14:creationId xmlns:p14="http://schemas.microsoft.com/office/powerpoint/2010/main" val="271706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fontScale="90000"/>
          </a:bodyPr>
          <a:lstStyle/>
          <a:p>
            <a:r>
              <a:rPr lang="en-US" dirty="0"/>
              <a:t>Absence of the oath or other KGB criteria</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a:xfrm>
            <a:off x="457200" y="1600200"/>
            <a:ext cx="8229600" cy="5257800"/>
          </a:xfrm>
        </p:spPr>
        <p:txBody>
          <a:bodyPr>
            <a:normAutofit fontScale="70000" lnSpcReduction="20000"/>
          </a:bodyPr>
          <a:lstStyle/>
          <a:p>
            <a:pPr marL="0" lvl="0" indent="0">
              <a:buNone/>
            </a:pPr>
            <a:r>
              <a:rPr lang="en-CA" dirty="0"/>
              <a:t>Likewise, in </a:t>
            </a:r>
            <a:r>
              <a:rPr lang="en-CA" i="1" dirty="0"/>
              <a:t>R v Couture </a:t>
            </a:r>
            <a:r>
              <a:rPr lang="en-CA" dirty="0"/>
              <a:t>Justice Charron held that “the availability of the declarant for cross-examination goes a long way to satisfying the requirement for adequate substitutes” for testing the evidence (para 92) and that “the opportunity to cross-examine is the most powerful factor favouring admissibility” (para 95).</a:t>
            </a:r>
          </a:p>
          <a:p>
            <a:pPr marL="0" indent="0">
              <a:buNone/>
            </a:pPr>
            <a:r>
              <a:rPr lang="en-CA" i="1" dirty="0"/>
              <a:t> </a:t>
            </a:r>
            <a:endParaRPr lang="en-CA" dirty="0"/>
          </a:p>
          <a:p>
            <a:pPr marL="0" indent="0">
              <a:buNone/>
            </a:pPr>
            <a:r>
              <a:rPr lang="en-CA" i="1" dirty="0"/>
              <a:t>R v Couture</a:t>
            </a:r>
            <a:r>
              <a:rPr lang="en-CA" dirty="0"/>
              <a:t>, [2007] 2 SCR 517 at paras 92 and 95</a:t>
            </a:r>
          </a:p>
          <a:p>
            <a:pPr marL="0" indent="0">
              <a:buNone/>
            </a:pPr>
            <a:r>
              <a:rPr lang="en-CA" dirty="0"/>
              <a:t> </a:t>
            </a:r>
          </a:p>
          <a:p>
            <a:pPr marL="0" lvl="0" indent="0">
              <a:buNone/>
            </a:pPr>
            <a:r>
              <a:rPr lang="en-CA" dirty="0"/>
              <a:t>The combination of a video-recorded statement and the opportunity for full cross-examination of the witness goes virtually “all of the way” to providing the trier of fact with the tools necessary to adequately assess reliability.</a:t>
            </a:r>
          </a:p>
          <a:p>
            <a:pPr marL="0" indent="0">
              <a:buNone/>
            </a:pPr>
            <a:r>
              <a:rPr lang="en-CA" dirty="0"/>
              <a:t> </a:t>
            </a:r>
          </a:p>
          <a:p>
            <a:pPr marL="0" indent="0">
              <a:buNone/>
            </a:pPr>
            <a:r>
              <a:rPr lang="en-CA" i="1" dirty="0"/>
              <a:t>R v Adjei</a:t>
            </a:r>
            <a:r>
              <a:rPr lang="en-CA" dirty="0"/>
              <a:t>, [2013] OJ no 3658 (CA) at para 38</a:t>
            </a:r>
          </a:p>
          <a:p>
            <a:pPr marL="0" indent="0">
              <a:buNone/>
            </a:pPr>
            <a:r>
              <a:rPr lang="en-CA" i="1" dirty="0"/>
              <a:t>R v Trieu</a:t>
            </a:r>
            <a:r>
              <a:rPr lang="en-CA" dirty="0"/>
              <a:t>, [2005] OJ No 1083 (CA) at para 76</a:t>
            </a:r>
          </a:p>
          <a:p>
            <a:pPr marL="0" indent="0">
              <a:buNone/>
            </a:pPr>
            <a:endParaRPr lang="en-CA" dirty="0"/>
          </a:p>
        </p:txBody>
      </p:sp>
    </p:spTree>
    <p:extLst>
      <p:ext uri="{BB962C8B-B14F-4D97-AF65-F5344CB8AC3E}">
        <p14:creationId xmlns:p14="http://schemas.microsoft.com/office/powerpoint/2010/main" val="139230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fontScale="90000"/>
          </a:bodyPr>
          <a:lstStyle/>
          <a:p>
            <a:r>
              <a:rPr lang="en-US" dirty="0"/>
              <a:t>Absence of the oath or other KGB criteria</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a:xfrm>
            <a:off x="457200" y="1600200"/>
            <a:ext cx="8229600" cy="5257800"/>
          </a:xfrm>
        </p:spPr>
        <p:txBody>
          <a:bodyPr>
            <a:normAutofit fontScale="77500" lnSpcReduction="20000"/>
          </a:bodyPr>
          <a:lstStyle/>
          <a:p>
            <a:pPr marL="0" lvl="0" indent="0">
              <a:buNone/>
            </a:pPr>
            <a:r>
              <a:rPr lang="en-CA" dirty="0"/>
              <a:t>On this point, </a:t>
            </a:r>
            <a:r>
              <a:rPr lang="en-CA" dirty="0" err="1"/>
              <a:t>Moldaver</a:t>
            </a:r>
            <a:r>
              <a:rPr lang="en-CA" dirty="0"/>
              <a:t> J.A. (as he then was), writing for the majority of the Court of Appeal in </a:t>
            </a:r>
            <a:r>
              <a:rPr lang="en-CA" i="1" dirty="0"/>
              <a:t>R v Trieu</a:t>
            </a:r>
            <a:r>
              <a:rPr lang="en-CA" dirty="0"/>
              <a:t> held:</a:t>
            </a:r>
          </a:p>
          <a:p>
            <a:pPr marL="0" indent="0">
              <a:buNone/>
            </a:pPr>
            <a:r>
              <a:rPr lang="en-CA" dirty="0"/>
              <a:t> </a:t>
            </a:r>
          </a:p>
          <a:p>
            <a:pPr marL="0" indent="0">
              <a:buNone/>
            </a:pPr>
            <a:r>
              <a:rPr lang="en-CA" dirty="0"/>
              <a:t>In sum, if cross-examination at trial remedies "the most important of the hearsay dangers" and videotaping brings the declarant before the triers of fact, thereby providing them with "access to the full range of non-verbal indicia of credibility" and "eliminating the danger of inaccurate recording which motivates the rule against hearsay evidence", then the role of the oath as a further reliability indicator must surely be a modest one. Stated simply, I believe that when the other two indicators are present, the oath has very little burden to shoulder in the threshold reliability assessment.</a:t>
            </a:r>
          </a:p>
          <a:p>
            <a:pPr marL="0" indent="0">
              <a:buNone/>
            </a:pPr>
            <a:r>
              <a:rPr lang="en-CA" dirty="0"/>
              <a:t> </a:t>
            </a:r>
          </a:p>
          <a:p>
            <a:pPr marL="0" indent="0">
              <a:buNone/>
            </a:pPr>
            <a:r>
              <a:rPr lang="en-CA" i="1" dirty="0"/>
              <a:t>R v Trieu</a:t>
            </a:r>
            <a:r>
              <a:rPr lang="en-CA" dirty="0"/>
              <a:t>, [2005] OJ No 1083 (CA) at para 78</a:t>
            </a:r>
          </a:p>
          <a:p>
            <a:pPr marL="0" indent="0">
              <a:buNone/>
            </a:pPr>
            <a:endParaRPr lang="en-CA" dirty="0"/>
          </a:p>
        </p:txBody>
      </p:sp>
    </p:spTree>
    <p:extLst>
      <p:ext uri="{BB962C8B-B14F-4D97-AF65-F5344CB8AC3E}">
        <p14:creationId xmlns:p14="http://schemas.microsoft.com/office/powerpoint/2010/main" val="420930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fontScale="90000"/>
          </a:bodyPr>
          <a:lstStyle/>
          <a:p>
            <a:r>
              <a:rPr lang="en-US" dirty="0"/>
              <a:t>Absence of the oath or other KGB criteria</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a:xfrm>
            <a:off x="457200" y="1600200"/>
            <a:ext cx="8229600" cy="5257800"/>
          </a:xfrm>
        </p:spPr>
        <p:txBody>
          <a:bodyPr>
            <a:normAutofit/>
          </a:bodyPr>
          <a:lstStyle/>
          <a:p>
            <a:r>
              <a:rPr lang="en-CA" dirty="0"/>
              <a:t>Remember, the statement is KGB was not under oath!</a:t>
            </a:r>
          </a:p>
          <a:p>
            <a:r>
              <a:rPr lang="en-CA" dirty="0"/>
              <a:t>Nevertheless, the majority of the Court ordered a new trial at which the trial judge would decide whether sufficient indicia of reliability were present.</a:t>
            </a:r>
          </a:p>
          <a:p>
            <a:pPr marL="0" indent="0">
              <a:buNone/>
            </a:pPr>
            <a:r>
              <a:rPr lang="en-CA" dirty="0"/>
              <a:t> </a:t>
            </a:r>
          </a:p>
          <a:p>
            <a:pPr marL="722313" indent="0">
              <a:buNone/>
            </a:pPr>
            <a:r>
              <a:rPr lang="en-CA" i="1" dirty="0"/>
              <a:t>R v KGB</a:t>
            </a:r>
            <a:r>
              <a:rPr lang="en-CA" dirty="0"/>
              <a:t>, [1993] 1 SCR 740 at para 123</a:t>
            </a:r>
          </a:p>
          <a:p>
            <a:pPr marL="0" indent="0">
              <a:buNone/>
            </a:pPr>
            <a:endParaRPr lang="en-CA" dirty="0"/>
          </a:p>
        </p:txBody>
      </p:sp>
    </p:spTree>
    <p:extLst>
      <p:ext uri="{BB962C8B-B14F-4D97-AF65-F5344CB8AC3E}">
        <p14:creationId xmlns:p14="http://schemas.microsoft.com/office/powerpoint/2010/main" val="87623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a:bodyPr>
          <a:lstStyle/>
          <a:p>
            <a:r>
              <a:rPr lang="en-US" dirty="0"/>
              <a:t>Professed lack of memory</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a:xfrm>
            <a:off x="457200" y="1600200"/>
            <a:ext cx="8229600" cy="5257800"/>
          </a:xfrm>
        </p:spPr>
        <p:txBody>
          <a:bodyPr>
            <a:normAutofit/>
          </a:bodyPr>
          <a:lstStyle/>
          <a:p>
            <a:r>
              <a:rPr lang="en-CA" dirty="0"/>
              <a:t>…[W]here defence counsel is unable to effect a complete cross-examination owing to a witness' failure of memory, this alone is not a reason to bar admission of the prior inconsistent statement for its substantive use. Rather, it is a factor to be considered in respect to the weight of the prior statement. </a:t>
            </a:r>
          </a:p>
          <a:p>
            <a:r>
              <a:rPr lang="en-CA" dirty="0"/>
              <a:t> </a:t>
            </a:r>
          </a:p>
          <a:p>
            <a:r>
              <a:rPr lang="en-CA" i="1" dirty="0"/>
              <a:t>R v </a:t>
            </a:r>
            <a:r>
              <a:rPr lang="en-CA" i="1" dirty="0" err="1"/>
              <a:t>Biscette</a:t>
            </a:r>
            <a:r>
              <a:rPr lang="en-CA" dirty="0"/>
              <a:t>, [1996] 3 SCR 599 at para 2</a:t>
            </a:r>
          </a:p>
          <a:p>
            <a:pPr marL="0" indent="0">
              <a:buNone/>
            </a:pPr>
            <a:endParaRPr lang="en-CA" dirty="0"/>
          </a:p>
        </p:txBody>
      </p:sp>
    </p:spTree>
    <p:extLst>
      <p:ext uri="{BB962C8B-B14F-4D97-AF65-F5344CB8AC3E}">
        <p14:creationId xmlns:p14="http://schemas.microsoft.com/office/powerpoint/2010/main" val="338997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a:bodyPr>
          <a:lstStyle/>
          <a:p>
            <a:r>
              <a:rPr lang="en-US" dirty="0"/>
              <a:t>Professed lack of memory</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a:xfrm>
            <a:off x="457200" y="1600200"/>
            <a:ext cx="8229600" cy="5257800"/>
          </a:xfrm>
        </p:spPr>
        <p:txBody>
          <a:bodyPr>
            <a:normAutofit/>
          </a:bodyPr>
          <a:lstStyle/>
          <a:p>
            <a:r>
              <a:rPr lang="en-US" dirty="0"/>
              <a:t>One of the KGB criteria is “a full opportunity for cross-examination”</a:t>
            </a:r>
          </a:p>
          <a:p>
            <a:r>
              <a:rPr lang="en-CA" dirty="0"/>
              <a:t>What if the witness claims to have no memory of the matter? Does this remove defence counsel’s “full opportunity for cross-examination”?</a:t>
            </a:r>
          </a:p>
          <a:p>
            <a:r>
              <a:rPr lang="en-CA" dirty="0"/>
              <a:t>Sometimes yes, but very often no.</a:t>
            </a:r>
          </a:p>
          <a:p>
            <a:pPr marL="0" indent="0">
              <a:buNone/>
            </a:pPr>
            <a:endParaRPr lang="en-CA" dirty="0"/>
          </a:p>
        </p:txBody>
      </p:sp>
    </p:spTree>
    <p:extLst>
      <p:ext uri="{BB962C8B-B14F-4D97-AF65-F5344CB8AC3E}">
        <p14:creationId xmlns:p14="http://schemas.microsoft.com/office/powerpoint/2010/main" val="10795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dirty="0"/>
              <a:t>How did we get here? </a:t>
            </a:r>
          </a:p>
          <a:p>
            <a:r>
              <a:rPr lang="en-US" dirty="0"/>
              <a:t>Do you need to cross-examine under s 9(2)?</a:t>
            </a:r>
          </a:p>
          <a:p>
            <a:r>
              <a:rPr lang="en-US" dirty="0"/>
              <a:t>Do you need to bring a KGB application?</a:t>
            </a:r>
          </a:p>
          <a:p>
            <a:r>
              <a:rPr lang="en-US" dirty="0"/>
              <a:t>Mechanics of the KGB application</a:t>
            </a:r>
          </a:p>
          <a:p>
            <a:r>
              <a:rPr lang="en-US" dirty="0"/>
              <a:t>What about </a:t>
            </a:r>
            <a:r>
              <a:rPr lang="en-US" i="1" dirty="0"/>
              <a:t>Bradshaw</a:t>
            </a:r>
            <a:r>
              <a:rPr lang="en-US" dirty="0"/>
              <a:t>?</a:t>
            </a:r>
          </a:p>
          <a:p>
            <a:r>
              <a:rPr lang="en-US" dirty="0"/>
              <a:t>The end game: Arguing ultimate reliability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a:bodyPr>
          <a:lstStyle/>
          <a:p>
            <a:r>
              <a:rPr lang="en-US" dirty="0"/>
              <a:t>Professed lack of memory</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a:xfrm>
            <a:off x="457200" y="1600200"/>
            <a:ext cx="8229600" cy="5257800"/>
          </a:xfrm>
        </p:spPr>
        <p:txBody>
          <a:bodyPr>
            <a:normAutofit/>
          </a:bodyPr>
          <a:lstStyle/>
          <a:p>
            <a:pPr marL="0" indent="0">
              <a:buNone/>
            </a:pPr>
            <a:r>
              <a:rPr lang="en-CA" dirty="0"/>
              <a:t>…[W]here defence counsel is unable to effect a complete cross-examination owing to a witness' failure of memory, this alone is not a reason to bar admission of the prior inconsistent statement for its substantive use. Rather, it is a factor to be considered in respect to the weight of the prior statement. </a:t>
            </a:r>
          </a:p>
          <a:p>
            <a:pPr marL="0" indent="0">
              <a:buNone/>
            </a:pPr>
            <a:r>
              <a:rPr lang="en-CA" dirty="0"/>
              <a:t> </a:t>
            </a:r>
          </a:p>
          <a:p>
            <a:pPr marL="0" indent="0">
              <a:buNone/>
            </a:pPr>
            <a:r>
              <a:rPr lang="en-CA" i="1" dirty="0"/>
              <a:t>R v </a:t>
            </a:r>
            <a:r>
              <a:rPr lang="en-CA" i="1" dirty="0" err="1"/>
              <a:t>Biscette</a:t>
            </a:r>
            <a:r>
              <a:rPr lang="en-CA" dirty="0"/>
              <a:t>, [1996] 3 SCR 599 at para 2</a:t>
            </a:r>
          </a:p>
          <a:p>
            <a:pPr marL="0" indent="0">
              <a:buNone/>
            </a:pPr>
            <a:endParaRPr lang="en-CA" dirty="0"/>
          </a:p>
        </p:txBody>
      </p:sp>
    </p:spTree>
    <p:extLst>
      <p:ext uri="{BB962C8B-B14F-4D97-AF65-F5344CB8AC3E}">
        <p14:creationId xmlns:p14="http://schemas.microsoft.com/office/powerpoint/2010/main" val="355465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1852-863D-417F-99D6-C5E6266F9432}"/>
              </a:ext>
            </a:extLst>
          </p:cNvPr>
          <p:cNvSpPr>
            <a:spLocks noGrp="1"/>
          </p:cNvSpPr>
          <p:nvPr>
            <p:ph type="title"/>
          </p:nvPr>
        </p:nvSpPr>
        <p:spPr/>
        <p:txBody>
          <a:bodyPr>
            <a:normAutofit/>
          </a:bodyPr>
          <a:lstStyle/>
          <a:p>
            <a:r>
              <a:rPr lang="en-US" dirty="0"/>
              <a:t>Professed lack of memory</a:t>
            </a:r>
            <a:endParaRPr lang="en-CA" dirty="0"/>
          </a:p>
        </p:txBody>
      </p:sp>
      <p:sp>
        <p:nvSpPr>
          <p:cNvPr id="3" name="Content Placeholder 2">
            <a:extLst>
              <a:ext uri="{FF2B5EF4-FFF2-40B4-BE49-F238E27FC236}">
                <a16:creationId xmlns:a16="http://schemas.microsoft.com/office/drawing/2014/main" id="{44088368-209D-41DB-A2C8-9E68E9C6CD76}"/>
              </a:ext>
            </a:extLst>
          </p:cNvPr>
          <p:cNvSpPr>
            <a:spLocks noGrp="1"/>
          </p:cNvSpPr>
          <p:nvPr>
            <p:ph idx="1"/>
          </p:nvPr>
        </p:nvSpPr>
        <p:spPr>
          <a:xfrm>
            <a:off x="457200" y="1600200"/>
            <a:ext cx="8229600" cy="5257800"/>
          </a:xfrm>
        </p:spPr>
        <p:txBody>
          <a:bodyPr>
            <a:normAutofit/>
          </a:bodyPr>
          <a:lstStyle/>
          <a:p>
            <a:pPr marL="0" indent="0">
              <a:buNone/>
            </a:pPr>
            <a:r>
              <a:rPr lang="en-CA" dirty="0"/>
              <a:t>Consider these cases where the recanting witness’s professed lack of memory was found not to be a barrier to admission under KGB:</a:t>
            </a:r>
          </a:p>
          <a:p>
            <a:r>
              <a:rPr lang="en-CA" i="1" dirty="0"/>
              <a:t>R v </a:t>
            </a:r>
            <a:r>
              <a:rPr lang="en-CA" i="1" dirty="0" err="1"/>
              <a:t>Biscette</a:t>
            </a:r>
            <a:r>
              <a:rPr lang="en-CA" dirty="0"/>
              <a:t>, [1996] 3 SCR 599 at para 2</a:t>
            </a:r>
          </a:p>
          <a:p>
            <a:r>
              <a:rPr lang="en-CA" i="1" dirty="0"/>
              <a:t>R v </a:t>
            </a:r>
            <a:r>
              <a:rPr lang="en-CA" i="1" dirty="0" err="1"/>
              <a:t>Zaba</a:t>
            </a:r>
            <a:r>
              <a:rPr lang="en-CA" dirty="0"/>
              <a:t>, 2016 ONCA 167</a:t>
            </a:r>
          </a:p>
          <a:p>
            <a:r>
              <a:rPr lang="en-CA" i="1" dirty="0"/>
              <a:t>R v Woodman</a:t>
            </a:r>
            <a:r>
              <a:rPr lang="en-CA" dirty="0"/>
              <a:t>, ONCA 63</a:t>
            </a:r>
          </a:p>
          <a:p>
            <a:r>
              <a:rPr lang="en-CA" i="1" dirty="0"/>
              <a:t>R v KGB</a:t>
            </a:r>
            <a:r>
              <a:rPr lang="en-CA" dirty="0"/>
              <a:t>, [1993] 1 SCR 740</a:t>
            </a:r>
            <a:endParaRPr lang="en-CA" i="1" dirty="0"/>
          </a:p>
          <a:p>
            <a:pPr marL="0" indent="0">
              <a:buNone/>
            </a:pPr>
            <a:endParaRPr lang="en-CA" dirty="0"/>
          </a:p>
        </p:txBody>
      </p:sp>
    </p:spTree>
    <p:extLst>
      <p:ext uri="{BB962C8B-B14F-4D97-AF65-F5344CB8AC3E}">
        <p14:creationId xmlns:p14="http://schemas.microsoft.com/office/powerpoint/2010/main" val="32589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69D4-A7D7-468D-AC47-1747F972C541}"/>
              </a:ext>
            </a:extLst>
          </p:cNvPr>
          <p:cNvSpPr>
            <a:spLocks noGrp="1"/>
          </p:cNvSpPr>
          <p:nvPr>
            <p:ph type="title"/>
          </p:nvPr>
        </p:nvSpPr>
        <p:spPr/>
        <p:txBody>
          <a:bodyPr>
            <a:normAutofit fontScale="90000"/>
          </a:bodyPr>
          <a:lstStyle/>
          <a:p>
            <a:r>
              <a:rPr lang="en-US" b="1" dirty="0"/>
              <a:t>If admitted, </a:t>
            </a:r>
            <a:r>
              <a:rPr lang="en-US" dirty="0"/>
              <a:t>the statement becomes evidence admitted for its truth</a:t>
            </a:r>
          </a:p>
        </p:txBody>
      </p:sp>
      <p:sp>
        <p:nvSpPr>
          <p:cNvPr id="3" name="Content Placeholder 2">
            <a:extLst>
              <a:ext uri="{FF2B5EF4-FFF2-40B4-BE49-F238E27FC236}">
                <a16:creationId xmlns:a16="http://schemas.microsoft.com/office/drawing/2014/main" id="{4A616B49-2040-41A8-8927-D2EAFB33D579}"/>
              </a:ext>
            </a:extLst>
          </p:cNvPr>
          <p:cNvSpPr>
            <a:spLocks noGrp="1"/>
          </p:cNvSpPr>
          <p:nvPr>
            <p:ph idx="1"/>
          </p:nvPr>
        </p:nvSpPr>
        <p:spPr/>
        <p:txBody>
          <a:bodyPr>
            <a:normAutofit fontScale="92500" lnSpcReduction="10000"/>
          </a:bodyPr>
          <a:lstStyle/>
          <a:p>
            <a:r>
              <a:rPr lang="en-US" dirty="0"/>
              <a:t>The video (usually accompanied by a transcript) is real evidence and it is now an exhibit at trial.</a:t>
            </a:r>
          </a:p>
          <a:p>
            <a:r>
              <a:rPr lang="en-US" dirty="0"/>
              <a:t>If you have a jury, ensure that the final charge contains an instruction that they may use the statement for the truth of its contents. See for example </a:t>
            </a:r>
            <a:r>
              <a:rPr lang="en-US" b="1" dirty="0"/>
              <a:t>Watts Final 25-C</a:t>
            </a:r>
            <a:r>
              <a:rPr lang="en-US" dirty="0"/>
              <a:t>.</a:t>
            </a:r>
          </a:p>
          <a:p>
            <a:r>
              <a:rPr lang="en-US" dirty="0"/>
              <a:t>Does the statement go to the jury during deliberations?</a:t>
            </a:r>
          </a:p>
          <a:p>
            <a:r>
              <a:rPr lang="en-US" dirty="0"/>
              <a:t>Usually, yes. See </a:t>
            </a:r>
            <a:r>
              <a:rPr lang="en-US" i="1" dirty="0"/>
              <a:t>R v Taylor</a:t>
            </a:r>
            <a:r>
              <a:rPr lang="en-US" dirty="0"/>
              <a:t>, [2015] OJ No 3234 (CA) at paras 109 to 118</a:t>
            </a:r>
          </a:p>
        </p:txBody>
      </p:sp>
    </p:spTree>
    <p:extLst>
      <p:ext uri="{BB962C8B-B14F-4D97-AF65-F5344CB8AC3E}">
        <p14:creationId xmlns:p14="http://schemas.microsoft.com/office/powerpoint/2010/main" val="374075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42EC-FAAF-48CC-849B-7110EB2A97E9}"/>
              </a:ext>
            </a:extLst>
          </p:cNvPr>
          <p:cNvSpPr>
            <a:spLocks noGrp="1"/>
          </p:cNvSpPr>
          <p:nvPr>
            <p:ph type="title"/>
          </p:nvPr>
        </p:nvSpPr>
        <p:spPr/>
        <p:txBody>
          <a:bodyPr>
            <a:normAutofit fontScale="90000"/>
          </a:bodyPr>
          <a:lstStyle/>
          <a:p>
            <a:r>
              <a:rPr lang="en-US" b="1" dirty="0"/>
              <a:t>If not admitted, </a:t>
            </a:r>
            <a:r>
              <a:rPr lang="en-US" dirty="0"/>
              <a:t>the statement becomes evidence of the credibility of the witness only</a:t>
            </a:r>
            <a:endParaRPr lang="en-CA" dirty="0"/>
          </a:p>
        </p:txBody>
      </p:sp>
      <p:sp>
        <p:nvSpPr>
          <p:cNvPr id="3" name="Content Placeholder 2">
            <a:extLst>
              <a:ext uri="{FF2B5EF4-FFF2-40B4-BE49-F238E27FC236}">
                <a16:creationId xmlns:a16="http://schemas.microsoft.com/office/drawing/2014/main" id="{05133C44-1311-4023-B68B-3B4982180099}"/>
              </a:ext>
            </a:extLst>
          </p:cNvPr>
          <p:cNvSpPr>
            <a:spLocks noGrp="1"/>
          </p:cNvSpPr>
          <p:nvPr>
            <p:ph idx="1"/>
          </p:nvPr>
        </p:nvSpPr>
        <p:spPr>
          <a:xfrm>
            <a:off x="457200" y="2037347"/>
            <a:ext cx="8229600" cy="4088816"/>
          </a:xfrm>
        </p:spPr>
        <p:txBody>
          <a:bodyPr/>
          <a:lstStyle/>
          <a:p>
            <a:r>
              <a:rPr lang="en-US" dirty="0"/>
              <a:t>If you have a jury, ensure that the final charge contains an instruction that they may use the statement for the truth of its contents. See for example </a:t>
            </a:r>
            <a:r>
              <a:rPr lang="en-US" b="1" dirty="0"/>
              <a:t>Watts Final 25-A</a:t>
            </a:r>
            <a:r>
              <a:rPr lang="en-US" dirty="0"/>
              <a:t>.</a:t>
            </a:r>
          </a:p>
          <a:p>
            <a:endParaRPr lang="en-CA" dirty="0"/>
          </a:p>
        </p:txBody>
      </p:sp>
    </p:spTree>
    <p:extLst>
      <p:ext uri="{BB962C8B-B14F-4D97-AF65-F5344CB8AC3E}">
        <p14:creationId xmlns:p14="http://schemas.microsoft.com/office/powerpoint/2010/main" val="330811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8BBD-C94A-40C1-910A-7FFE5D32D27D}"/>
              </a:ext>
            </a:extLst>
          </p:cNvPr>
          <p:cNvSpPr>
            <a:spLocks noGrp="1"/>
          </p:cNvSpPr>
          <p:nvPr>
            <p:ph type="title"/>
          </p:nvPr>
        </p:nvSpPr>
        <p:spPr/>
        <p:txBody>
          <a:bodyPr>
            <a:normAutofit fontScale="90000"/>
          </a:bodyPr>
          <a:lstStyle/>
          <a:p>
            <a:r>
              <a:rPr lang="en-US" dirty="0"/>
              <a:t>Cross-examination of the witness by </a:t>
            </a:r>
            <a:r>
              <a:rPr lang="en-US" dirty="0" err="1"/>
              <a:t>defence</a:t>
            </a:r>
            <a:r>
              <a:rPr lang="en-US" dirty="0"/>
              <a:t> counsel</a:t>
            </a:r>
            <a:br>
              <a:rPr lang="en-US" dirty="0"/>
            </a:br>
            <a:endParaRPr lang="en-CA" dirty="0"/>
          </a:p>
        </p:txBody>
      </p:sp>
      <p:sp>
        <p:nvSpPr>
          <p:cNvPr id="3" name="Content Placeholder 2">
            <a:extLst>
              <a:ext uri="{FF2B5EF4-FFF2-40B4-BE49-F238E27FC236}">
                <a16:creationId xmlns:a16="http://schemas.microsoft.com/office/drawing/2014/main" id="{BC78A20A-6736-41EB-9239-B7C07EA4AE75}"/>
              </a:ext>
            </a:extLst>
          </p:cNvPr>
          <p:cNvSpPr>
            <a:spLocks noGrp="1"/>
          </p:cNvSpPr>
          <p:nvPr>
            <p:ph idx="1"/>
          </p:nvPr>
        </p:nvSpPr>
        <p:spPr/>
        <p:txBody>
          <a:bodyPr>
            <a:normAutofit fontScale="85000" lnSpcReduction="10000"/>
          </a:bodyPr>
          <a:lstStyle/>
          <a:p>
            <a:r>
              <a:rPr lang="en-US" dirty="0"/>
              <a:t>Thus far, </a:t>
            </a:r>
            <a:r>
              <a:rPr lang="en-US" dirty="0" err="1"/>
              <a:t>defence</a:t>
            </a:r>
            <a:r>
              <a:rPr lang="en-US" dirty="0"/>
              <a:t> counsel </a:t>
            </a:r>
            <a:r>
              <a:rPr lang="en-US" b="1" dirty="0">
                <a:solidFill>
                  <a:srgbClr val="FFFF00"/>
                </a:solidFill>
              </a:rPr>
              <a:t>may</a:t>
            </a:r>
            <a:r>
              <a:rPr lang="en-US" dirty="0"/>
              <a:t> have had an opportunity to cross-examine your witness on the circumstances surrounding the taking of the statement. (Only if this is the witness whose evidence “proved the statement in your 9(2) application.)</a:t>
            </a:r>
          </a:p>
          <a:p>
            <a:r>
              <a:rPr lang="en-US" dirty="0"/>
              <a:t>However, </a:t>
            </a:r>
            <a:r>
              <a:rPr lang="en-US" dirty="0" err="1"/>
              <a:t>defence</a:t>
            </a:r>
            <a:r>
              <a:rPr lang="en-US" dirty="0"/>
              <a:t> counsel still gets to cross-examine the witness “at large”</a:t>
            </a:r>
          </a:p>
          <a:p>
            <a:r>
              <a:rPr lang="en-US" dirty="0"/>
              <a:t>It is important that </a:t>
            </a:r>
            <a:r>
              <a:rPr lang="en-US" dirty="0" err="1"/>
              <a:t>defence</a:t>
            </a:r>
            <a:r>
              <a:rPr lang="en-US" dirty="0"/>
              <a:t> counsel have this opportunity after the statement is admitted, so that they can cross-examine on the statement itself: </a:t>
            </a:r>
            <a:r>
              <a:rPr lang="en-US" i="1" dirty="0"/>
              <a:t>R v Stephens</a:t>
            </a:r>
            <a:r>
              <a:rPr lang="en-US" dirty="0"/>
              <a:t>, [2015] OJ No 1566 (CA) at paras 8-15</a:t>
            </a:r>
            <a:endParaRPr lang="en-CA" dirty="0"/>
          </a:p>
        </p:txBody>
      </p:sp>
    </p:spTree>
    <p:extLst>
      <p:ext uri="{BB962C8B-B14F-4D97-AF65-F5344CB8AC3E}">
        <p14:creationId xmlns:p14="http://schemas.microsoft.com/office/powerpoint/2010/main" val="375897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4FB1-04E9-4663-9CEC-96C74EE3AD69}"/>
              </a:ext>
            </a:extLst>
          </p:cNvPr>
          <p:cNvSpPr>
            <a:spLocks noGrp="1"/>
          </p:cNvSpPr>
          <p:nvPr>
            <p:ph type="title"/>
          </p:nvPr>
        </p:nvSpPr>
        <p:spPr/>
        <p:txBody>
          <a:bodyPr/>
          <a:lstStyle/>
          <a:p>
            <a:r>
              <a:rPr lang="en-US" dirty="0"/>
              <a:t>What about </a:t>
            </a:r>
            <a:r>
              <a:rPr lang="en-US" i="1" dirty="0"/>
              <a:t>Bradshaw</a:t>
            </a:r>
            <a:r>
              <a:rPr lang="en-US" dirty="0"/>
              <a:t>?</a:t>
            </a:r>
            <a:endParaRPr lang="en-CA" dirty="0"/>
          </a:p>
        </p:txBody>
      </p:sp>
      <p:sp>
        <p:nvSpPr>
          <p:cNvPr id="3" name="Content Placeholder 2">
            <a:extLst>
              <a:ext uri="{FF2B5EF4-FFF2-40B4-BE49-F238E27FC236}">
                <a16:creationId xmlns:a16="http://schemas.microsoft.com/office/drawing/2014/main" id="{94A6C38E-27ED-4CA3-9AEF-2BDE9270C843}"/>
              </a:ext>
            </a:extLst>
          </p:cNvPr>
          <p:cNvSpPr>
            <a:spLocks noGrp="1"/>
          </p:cNvSpPr>
          <p:nvPr>
            <p:ph idx="1"/>
          </p:nvPr>
        </p:nvSpPr>
        <p:spPr/>
        <p:txBody>
          <a:bodyPr>
            <a:normAutofit lnSpcReduction="10000"/>
          </a:bodyPr>
          <a:lstStyle/>
          <a:p>
            <a:pPr marL="0" indent="0">
              <a:buNone/>
            </a:pPr>
            <a:r>
              <a:rPr lang="en-US" dirty="0"/>
              <a:t>A brief history of the principled exception:</a:t>
            </a:r>
          </a:p>
          <a:p>
            <a:pPr marL="1085850"/>
            <a:r>
              <a:rPr lang="en-US" i="1" dirty="0"/>
              <a:t>R v Khan</a:t>
            </a:r>
            <a:r>
              <a:rPr lang="en-US" dirty="0"/>
              <a:t>, [1990] 2 SCR 531</a:t>
            </a:r>
          </a:p>
          <a:p>
            <a:pPr marL="1085850"/>
            <a:r>
              <a:rPr lang="en-US" i="1" dirty="0"/>
              <a:t>R v Smith</a:t>
            </a:r>
            <a:r>
              <a:rPr lang="en-US" dirty="0"/>
              <a:t>, [1992] 2 SCR 915</a:t>
            </a:r>
          </a:p>
          <a:p>
            <a:pPr marL="1085850"/>
            <a:r>
              <a:rPr lang="en-US" i="1" dirty="0"/>
              <a:t>R v KGB</a:t>
            </a:r>
            <a:r>
              <a:rPr lang="en-US" dirty="0"/>
              <a:t>, [1993] 1 SCR 740</a:t>
            </a:r>
          </a:p>
          <a:p>
            <a:pPr marL="1085850"/>
            <a:r>
              <a:rPr lang="en-US" i="1" dirty="0"/>
              <a:t>R v Starr</a:t>
            </a:r>
            <a:r>
              <a:rPr lang="en-US" dirty="0"/>
              <a:t>, [2000] 2 SCR 144</a:t>
            </a:r>
          </a:p>
          <a:p>
            <a:pPr marL="1085850"/>
            <a:r>
              <a:rPr lang="en-US" i="1" dirty="0"/>
              <a:t>R v </a:t>
            </a:r>
            <a:r>
              <a:rPr lang="en-US" i="1" dirty="0" err="1"/>
              <a:t>Khelawon</a:t>
            </a:r>
            <a:r>
              <a:rPr lang="en-US" dirty="0"/>
              <a:t>, [2006] 2 SCR 787</a:t>
            </a:r>
          </a:p>
          <a:p>
            <a:pPr marL="1085850"/>
            <a:r>
              <a:rPr lang="en-US" i="1" dirty="0"/>
              <a:t>R v </a:t>
            </a:r>
            <a:r>
              <a:rPr lang="en-US" i="1" dirty="0" err="1"/>
              <a:t>Youvarajah</a:t>
            </a:r>
            <a:r>
              <a:rPr lang="en-US" dirty="0"/>
              <a:t>, [2013] 2 SCR 720</a:t>
            </a:r>
          </a:p>
          <a:p>
            <a:pPr marL="1085850"/>
            <a:r>
              <a:rPr lang="en-US" i="1" dirty="0"/>
              <a:t>R v Bradshaw</a:t>
            </a:r>
            <a:r>
              <a:rPr lang="en-US" dirty="0"/>
              <a:t>, [2017] 1 SCR 865</a:t>
            </a:r>
            <a:endParaRPr lang="en-CA" dirty="0"/>
          </a:p>
        </p:txBody>
      </p:sp>
    </p:spTree>
    <p:extLst>
      <p:ext uri="{BB962C8B-B14F-4D97-AF65-F5344CB8AC3E}">
        <p14:creationId xmlns:p14="http://schemas.microsoft.com/office/powerpoint/2010/main" val="36724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92D050"/>
                                      </p:to>
                                    </p:animClr>
                                    <p:animClr clrSpc="rgb" dir="cw">
                                      <p:cBhvr>
                                        <p:cTn id="7" dur="500" fill="hold"/>
                                        <p:tgtEl>
                                          <p:spTgt spid="3">
                                            <p:txEl>
                                              <p:pRg st="1" end="1"/>
                                            </p:txEl>
                                          </p:spTgt>
                                        </p:tgtEl>
                                        <p:attrNameLst>
                                          <p:attrName>fillcolor</p:attrName>
                                        </p:attrNameLst>
                                      </p:cBhvr>
                                      <p:to>
                                        <a:srgbClr val="92D050"/>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rgbClr val="92D050"/>
                                      </p:to>
                                    </p:animClr>
                                    <p:animClr clrSpc="rgb" dir="cw">
                                      <p:cBhvr>
                                        <p:cTn id="14" dur="500" fill="hold"/>
                                        <p:tgtEl>
                                          <p:spTgt spid="3">
                                            <p:txEl>
                                              <p:pRg st="2" end="2"/>
                                            </p:txEl>
                                          </p:spTgt>
                                        </p:tgtEl>
                                        <p:attrNameLst>
                                          <p:attrName>fillcolor</p:attrName>
                                        </p:attrNameLst>
                                      </p:cBhvr>
                                      <p:to>
                                        <a:srgbClr val="92D050"/>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3" end="3"/>
                                            </p:txEl>
                                          </p:spTgt>
                                        </p:tgtEl>
                                        <p:attrNameLst>
                                          <p:attrName>style.color</p:attrName>
                                        </p:attrNameLst>
                                      </p:cBhvr>
                                      <p:to>
                                        <a:srgbClr val="92D050"/>
                                      </p:to>
                                    </p:animClr>
                                    <p:animClr clrSpc="rgb" dir="cw">
                                      <p:cBhvr>
                                        <p:cTn id="21" dur="500" fill="hold"/>
                                        <p:tgtEl>
                                          <p:spTgt spid="3">
                                            <p:txEl>
                                              <p:pRg st="3" end="3"/>
                                            </p:txEl>
                                          </p:spTgt>
                                        </p:tgtEl>
                                        <p:attrNameLst>
                                          <p:attrName>fillcolor</p:attrName>
                                        </p:attrNameLst>
                                      </p:cBhvr>
                                      <p:to>
                                        <a:srgbClr val="92D050"/>
                                      </p:to>
                                    </p:animClr>
                                    <p:set>
                                      <p:cBhvr>
                                        <p:cTn id="22" dur="500" fill="hold"/>
                                        <p:tgtEl>
                                          <p:spTgt spid="3">
                                            <p:txEl>
                                              <p:pRg st="3" end="3"/>
                                            </p:txEl>
                                          </p:spTgt>
                                        </p:tgtEl>
                                        <p:attrNameLst>
                                          <p:attrName>fill.type</p:attrName>
                                        </p:attrNameLst>
                                      </p:cBhvr>
                                      <p:to>
                                        <p:strVal val="solid"/>
                                      </p:to>
                                    </p:set>
                                    <p:set>
                                      <p:cBhvr>
                                        <p:cTn id="23" dur="500" fill="hold"/>
                                        <p:tgtEl>
                                          <p:spTgt spid="3">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4" end="4"/>
                                            </p:txEl>
                                          </p:spTgt>
                                        </p:tgtEl>
                                        <p:attrNameLst>
                                          <p:attrName>style.color</p:attrName>
                                        </p:attrNameLst>
                                      </p:cBhvr>
                                      <p:to>
                                        <a:schemeClr val="accent2"/>
                                      </p:to>
                                    </p:animClr>
                                    <p:animClr clrSpc="rgb" dir="cw">
                                      <p:cBhvr>
                                        <p:cTn id="28" dur="500" fill="hold"/>
                                        <p:tgtEl>
                                          <p:spTgt spid="3">
                                            <p:txEl>
                                              <p:pRg st="4" end="4"/>
                                            </p:txEl>
                                          </p:spTgt>
                                        </p:tgtEl>
                                        <p:attrNameLst>
                                          <p:attrName>fillcolor</p:attrName>
                                        </p:attrNameLst>
                                      </p:cBhvr>
                                      <p:to>
                                        <a:schemeClr val="accent2"/>
                                      </p:to>
                                    </p:animClr>
                                    <p:set>
                                      <p:cBhvr>
                                        <p:cTn id="29" dur="500" fill="hold"/>
                                        <p:tgtEl>
                                          <p:spTgt spid="3">
                                            <p:txEl>
                                              <p:pRg st="4" end="4"/>
                                            </p:txEl>
                                          </p:spTgt>
                                        </p:tgtEl>
                                        <p:attrNameLst>
                                          <p:attrName>fill.type</p:attrName>
                                        </p:attrNameLst>
                                      </p:cBhvr>
                                      <p:to>
                                        <p:strVal val="solid"/>
                                      </p:to>
                                    </p:set>
                                    <p:set>
                                      <p:cBhvr>
                                        <p:cTn id="30" dur="500" fill="hold"/>
                                        <p:tgtEl>
                                          <p:spTgt spid="3">
                                            <p:txEl>
                                              <p:pRg st="4" end="4"/>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3">
                                            <p:txEl>
                                              <p:pRg st="5" end="5"/>
                                            </p:txEl>
                                          </p:spTgt>
                                        </p:tgtEl>
                                        <p:attrNameLst>
                                          <p:attrName>style.color</p:attrName>
                                        </p:attrNameLst>
                                      </p:cBhvr>
                                      <p:to>
                                        <a:srgbClr val="92D050"/>
                                      </p:to>
                                    </p:animClr>
                                    <p:animClr clrSpc="rgb" dir="cw">
                                      <p:cBhvr>
                                        <p:cTn id="35" dur="500" fill="hold"/>
                                        <p:tgtEl>
                                          <p:spTgt spid="3">
                                            <p:txEl>
                                              <p:pRg st="5" end="5"/>
                                            </p:txEl>
                                          </p:spTgt>
                                        </p:tgtEl>
                                        <p:attrNameLst>
                                          <p:attrName>fillcolor</p:attrName>
                                        </p:attrNameLst>
                                      </p:cBhvr>
                                      <p:to>
                                        <a:srgbClr val="92D050"/>
                                      </p:to>
                                    </p:animClr>
                                    <p:set>
                                      <p:cBhvr>
                                        <p:cTn id="36" dur="500" fill="hold"/>
                                        <p:tgtEl>
                                          <p:spTgt spid="3">
                                            <p:txEl>
                                              <p:pRg st="5" end="5"/>
                                            </p:txEl>
                                          </p:spTgt>
                                        </p:tgtEl>
                                        <p:attrNameLst>
                                          <p:attrName>fill.type</p:attrName>
                                        </p:attrNameLst>
                                      </p:cBhvr>
                                      <p:to>
                                        <p:strVal val="solid"/>
                                      </p:to>
                                    </p:set>
                                    <p:set>
                                      <p:cBhvr>
                                        <p:cTn id="37" dur="500" fill="hold"/>
                                        <p:tgtEl>
                                          <p:spTgt spid="3">
                                            <p:txEl>
                                              <p:pRg st="5" end="5"/>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3">
                                            <p:txEl>
                                              <p:pRg st="6" end="6"/>
                                            </p:txEl>
                                          </p:spTgt>
                                        </p:tgtEl>
                                        <p:attrNameLst>
                                          <p:attrName>style.color</p:attrName>
                                        </p:attrNameLst>
                                      </p:cBhvr>
                                      <p:to>
                                        <a:srgbClr val="FFFF00"/>
                                      </p:to>
                                    </p:animClr>
                                    <p:animClr clrSpc="rgb" dir="cw">
                                      <p:cBhvr>
                                        <p:cTn id="42" dur="500" fill="hold"/>
                                        <p:tgtEl>
                                          <p:spTgt spid="3">
                                            <p:txEl>
                                              <p:pRg st="6" end="6"/>
                                            </p:txEl>
                                          </p:spTgt>
                                        </p:tgtEl>
                                        <p:attrNameLst>
                                          <p:attrName>fillcolor</p:attrName>
                                        </p:attrNameLst>
                                      </p:cBhvr>
                                      <p:to>
                                        <a:srgbClr val="FFFF00"/>
                                      </p:to>
                                    </p:animClr>
                                    <p:set>
                                      <p:cBhvr>
                                        <p:cTn id="43" dur="500" fill="hold"/>
                                        <p:tgtEl>
                                          <p:spTgt spid="3">
                                            <p:txEl>
                                              <p:pRg st="6" end="6"/>
                                            </p:txEl>
                                          </p:spTgt>
                                        </p:tgtEl>
                                        <p:attrNameLst>
                                          <p:attrName>fill.type</p:attrName>
                                        </p:attrNameLst>
                                      </p:cBhvr>
                                      <p:to>
                                        <p:strVal val="solid"/>
                                      </p:to>
                                    </p:set>
                                    <p:set>
                                      <p:cBhvr>
                                        <p:cTn id="44" dur="500" fill="hold"/>
                                        <p:tgtEl>
                                          <p:spTgt spid="3">
                                            <p:txEl>
                                              <p:pRg st="6" end="6"/>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nodeType="clickEffect">
                                  <p:stCondLst>
                                    <p:cond delay="0"/>
                                  </p:stCondLst>
                                  <p:childTnLst>
                                    <p:animClr clrSpc="rgb" dir="cw">
                                      <p:cBhvr override="childStyle">
                                        <p:cTn id="48" dur="500" fill="hold"/>
                                        <p:tgtEl>
                                          <p:spTgt spid="3">
                                            <p:txEl>
                                              <p:pRg st="7" end="7"/>
                                            </p:txEl>
                                          </p:spTgt>
                                        </p:tgtEl>
                                        <p:attrNameLst>
                                          <p:attrName>style.color</p:attrName>
                                        </p:attrNameLst>
                                      </p:cBhvr>
                                      <p:to>
                                        <a:schemeClr val="accent2"/>
                                      </p:to>
                                    </p:animClr>
                                    <p:animClr clrSpc="rgb" dir="cw">
                                      <p:cBhvr>
                                        <p:cTn id="49" dur="500" fill="hold"/>
                                        <p:tgtEl>
                                          <p:spTgt spid="3">
                                            <p:txEl>
                                              <p:pRg st="7" end="7"/>
                                            </p:txEl>
                                          </p:spTgt>
                                        </p:tgtEl>
                                        <p:attrNameLst>
                                          <p:attrName>fillcolor</p:attrName>
                                        </p:attrNameLst>
                                      </p:cBhvr>
                                      <p:to>
                                        <a:schemeClr val="accent2"/>
                                      </p:to>
                                    </p:animClr>
                                    <p:set>
                                      <p:cBhvr>
                                        <p:cTn id="50" dur="500" fill="hold"/>
                                        <p:tgtEl>
                                          <p:spTgt spid="3">
                                            <p:txEl>
                                              <p:pRg st="7" end="7"/>
                                            </p:txEl>
                                          </p:spTgt>
                                        </p:tgtEl>
                                        <p:attrNameLst>
                                          <p:attrName>fill.type</p:attrName>
                                        </p:attrNameLst>
                                      </p:cBhvr>
                                      <p:to>
                                        <p:strVal val="solid"/>
                                      </p:to>
                                    </p:set>
                                    <p:set>
                                      <p:cBhvr>
                                        <p:cTn id="51" dur="500" fill="hold"/>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B975-6D9A-4795-8475-72F6DF248B56}"/>
              </a:ext>
            </a:extLst>
          </p:cNvPr>
          <p:cNvSpPr>
            <a:spLocks noGrp="1"/>
          </p:cNvSpPr>
          <p:nvPr>
            <p:ph type="title"/>
          </p:nvPr>
        </p:nvSpPr>
        <p:spPr/>
        <p:txBody>
          <a:bodyPr>
            <a:normAutofit/>
          </a:bodyPr>
          <a:lstStyle/>
          <a:p>
            <a:r>
              <a:rPr lang="en-US" dirty="0"/>
              <a:t>What about </a:t>
            </a:r>
            <a:r>
              <a:rPr lang="en-US" i="1" dirty="0"/>
              <a:t>Bradshaw</a:t>
            </a:r>
            <a:r>
              <a:rPr lang="en-US" dirty="0"/>
              <a:t>?</a:t>
            </a:r>
            <a:endParaRPr lang="en-CA" dirty="0"/>
          </a:p>
        </p:txBody>
      </p:sp>
      <p:sp>
        <p:nvSpPr>
          <p:cNvPr id="3" name="Content Placeholder 2">
            <a:extLst>
              <a:ext uri="{FF2B5EF4-FFF2-40B4-BE49-F238E27FC236}">
                <a16:creationId xmlns:a16="http://schemas.microsoft.com/office/drawing/2014/main" id="{A0A953DD-4AA5-4AEA-9E82-BEC92CD5BC54}"/>
              </a:ext>
            </a:extLst>
          </p:cNvPr>
          <p:cNvSpPr>
            <a:spLocks noGrp="1"/>
          </p:cNvSpPr>
          <p:nvPr>
            <p:ph idx="1"/>
          </p:nvPr>
        </p:nvSpPr>
        <p:spPr>
          <a:xfrm>
            <a:off x="457200" y="1600200"/>
            <a:ext cx="8229600" cy="5257800"/>
          </a:xfrm>
        </p:spPr>
        <p:txBody>
          <a:bodyPr>
            <a:normAutofit fontScale="85000" lnSpcReduction="10000"/>
          </a:bodyPr>
          <a:lstStyle/>
          <a:p>
            <a:r>
              <a:rPr lang="en-US" i="1" dirty="0"/>
              <a:t>R v Bradshaw </a:t>
            </a:r>
            <a:r>
              <a:rPr lang="en-US" dirty="0"/>
              <a:t>is the SCC’s most recent pronouncement on the principled exception to hearsay.</a:t>
            </a:r>
          </a:p>
          <a:p>
            <a:r>
              <a:rPr lang="en-CA" dirty="0"/>
              <a:t>Bradshaw deals with the degree of corroboration required to establish </a:t>
            </a:r>
            <a:r>
              <a:rPr lang="en-CA" b="1" dirty="0">
                <a:solidFill>
                  <a:srgbClr val="FFFF00"/>
                </a:solidFill>
              </a:rPr>
              <a:t>substantive reliability </a:t>
            </a:r>
            <a:r>
              <a:rPr lang="en-CA" dirty="0"/>
              <a:t>of the statement.</a:t>
            </a:r>
          </a:p>
          <a:p>
            <a:r>
              <a:rPr lang="en-CA" dirty="0"/>
              <a:t>Corroborative evidence must go to the truthfulness or accuracy of the </a:t>
            </a:r>
            <a:r>
              <a:rPr lang="en-CA" i="1" dirty="0"/>
              <a:t>material aspects </a:t>
            </a:r>
            <a:r>
              <a:rPr lang="en-CA" dirty="0"/>
              <a:t>of the hearsay statement (Bradshaw @ 46)</a:t>
            </a:r>
          </a:p>
          <a:p>
            <a:r>
              <a:rPr lang="en-CA" dirty="0"/>
              <a:t>To overcome the hearsay dangers and establish substantive reliability, corroborative evidence must show that the material aspects of the statement are unlikely to change under cross-examination. (Bradshaw @ 47)</a:t>
            </a:r>
          </a:p>
          <a:p>
            <a:endParaRPr lang="en-CA" dirty="0"/>
          </a:p>
          <a:p>
            <a:endParaRPr lang="en-CA" dirty="0"/>
          </a:p>
        </p:txBody>
      </p:sp>
    </p:spTree>
    <p:extLst>
      <p:ext uri="{BB962C8B-B14F-4D97-AF65-F5344CB8AC3E}">
        <p14:creationId xmlns:p14="http://schemas.microsoft.com/office/powerpoint/2010/main" val="602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B975-6D9A-4795-8475-72F6DF248B56}"/>
              </a:ext>
            </a:extLst>
          </p:cNvPr>
          <p:cNvSpPr>
            <a:spLocks noGrp="1"/>
          </p:cNvSpPr>
          <p:nvPr>
            <p:ph type="title"/>
          </p:nvPr>
        </p:nvSpPr>
        <p:spPr/>
        <p:txBody>
          <a:bodyPr>
            <a:normAutofit/>
          </a:bodyPr>
          <a:lstStyle/>
          <a:p>
            <a:r>
              <a:rPr lang="en-US" dirty="0"/>
              <a:t>What about </a:t>
            </a:r>
            <a:r>
              <a:rPr lang="en-US" i="1" dirty="0"/>
              <a:t>Bradshaw</a:t>
            </a:r>
            <a:r>
              <a:rPr lang="en-US" dirty="0"/>
              <a:t>?</a:t>
            </a:r>
            <a:endParaRPr lang="en-CA" dirty="0"/>
          </a:p>
        </p:txBody>
      </p:sp>
      <p:sp>
        <p:nvSpPr>
          <p:cNvPr id="3" name="Content Placeholder 2">
            <a:extLst>
              <a:ext uri="{FF2B5EF4-FFF2-40B4-BE49-F238E27FC236}">
                <a16:creationId xmlns:a16="http://schemas.microsoft.com/office/drawing/2014/main" id="{A0A953DD-4AA5-4AEA-9E82-BEC92CD5BC54}"/>
              </a:ext>
            </a:extLst>
          </p:cNvPr>
          <p:cNvSpPr>
            <a:spLocks noGrp="1"/>
          </p:cNvSpPr>
          <p:nvPr>
            <p:ph idx="1"/>
          </p:nvPr>
        </p:nvSpPr>
        <p:spPr>
          <a:xfrm>
            <a:off x="457200" y="1600200"/>
            <a:ext cx="8229600" cy="5257800"/>
          </a:xfrm>
        </p:spPr>
        <p:txBody>
          <a:bodyPr>
            <a:normAutofit fontScale="70000" lnSpcReduction="20000"/>
          </a:bodyPr>
          <a:lstStyle/>
          <a:p>
            <a:r>
              <a:rPr lang="en-CA" dirty="0"/>
              <a:t>Corroborative evidence does so if its combined effect, when considered in the circumstances of the case, shows that the </a:t>
            </a:r>
            <a:r>
              <a:rPr lang="en-CA" i="1" dirty="0"/>
              <a:t>only likely explanation</a:t>
            </a:r>
            <a:r>
              <a:rPr lang="en-CA" dirty="0"/>
              <a:t> for the hearsay statement is the declarant’s truthfulness about, or the accuracy of, the material aspects of the statement. Otherwise, alternative explanations for the statement that could have been elicited or probed through cross-examination, and the hearsay dangers, persist. (Bradshaw @ 47)</a:t>
            </a:r>
          </a:p>
          <a:p>
            <a:r>
              <a:rPr lang="en-CA" dirty="0"/>
              <a:t>In assessing substantive reliability, the trial judge must therefore identify alternative, even speculative, explanations for the hearsay statement. Corroborative evidence is of assistance in establishing substantive reliability if it shows that these alternative explanations are unavailable.  In contrast, corroborative evidence that is equally consistent with the truthfulness and accuracy of the statement as well as another hypothesis is of no assistance. (Bradshaw @ 47)</a:t>
            </a:r>
          </a:p>
          <a:p>
            <a:endParaRPr lang="en-CA" dirty="0"/>
          </a:p>
        </p:txBody>
      </p:sp>
    </p:spTree>
    <p:extLst>
      <p:ext uri="{BB962C8B-B14F-4D97-AF65-F5344CB8AC3E}">
        <p14:creationId xmlns:p14="http://schemas.microsoft.com/office/powerpoint/2010/main" val="2292872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B975-6D9A-4795-8475-72F6DF248B56}"/>
              </a:ext>
            </a:extLst>
          </p:cNvPr>
          <p:cNvSpPr>
            <a:spLocks noGrp="1"/>
          </p:cNvSpPr>
          <p:nvPr>
            <p:ph type="title"/>
          </p:nvPr>
        </p:nvSpPr>
        <p:spPr/>
        <p:txBody>
          <a:bodyPr>
            <a:normAutofit/>
          </a:bodyPr>
          <a:lstStyle/>
          <a:p>
            <a:r>
              <a:rPr lang="en-US" dirty="0"/>
              <a:t>What about </a:t>
            </a:r>
            <a:r>
              <a:rPr lang="en-US" i="1" dirty="0"/>
              <a:t>Bradshaw</a:t>
            </a:r>
            <a:r>
              <a:rPr lang="en-US" dirty="0"/>
              <a:t>?</a:t>
            </a:r>
            <a:endParaRPr lang="en-CA" dirty="0"/>
          </a:p>
        </p:txBody>
      </p:sp>
      <p:sp>
        <p:nvSpPr>
          <p:cNvPr id="3" name="Content Placeholder 2">
            <a:extLst>
              <a:ext uri="{FF2B5EF4-FFF2-40B4-BE49-F238E27FC236}">
                <a16:creationId xmlns:a16="http://schemas.microsoft.com/office/drawing/2014/main" id="{A0A953DD-4AA5-4AEA-9E82-BEC92CD5BC54}"/>
              </a:ext>
            </a:extLst>
          </p:cNvPr>
          <p:cNvSpPr>
            <a:spLocks noGrp="1"/>
          </p:cNvSpPr>
          <p:nvPr>
            <p:ph idx="1"/>
          </p:nvPr>
        </p:nvSpPr>
        <p:spPr>
          <a:xfrm>
            <a:off x="457200" y="1600200"/>
            <a:ext cx="8229600" cy="5257800"/>
          </a:xfrm>
        </p:spPr>
        <p:txBody>
          <a:bodyPr>
            <a:normAutofit fontScale="77500" lnSpcReduction="20000"/>
          </a:bodyPr>
          <a:lstStyle/>
          <a:p>
            <a:r>
              <a:rPr lang="en-US" i="1" dirty="0"/>
              <a:t>Bradshaw </a:t>
            </a:r>
            <a:r>
              <a:rPr lang="en-US" dirty="0"/>
              <a:t>changed nothing about </a:t>
            </a:r>
            <a:r>
              <a:rPr lang="en-US" b="1" i="1" dirty="0"/>
              <a:t>procedural reliability </a:t>
            </a:r>
            <a:r>
              <a:rPr lang="en-US" dirty="0"/>
              <a:t>and the </a:t>
            </a:r>
            <a:r>
              <a:rPr lang="en-US" b="1" i="1" dirty="0"/>
              <a:t>KGB criteria</a:t>
            </a:r>
            <a:r>
              <a:rPr lang="en-US" dirty="0"/>
              <a:t>. </a:t>
            </a:r>
            <a:r>
              <a:rPr lang="en-US" i="1" dirty="0"/>
              <a:t>Bradshaw </a:t>
            </a:r>
            <a:r>
              <a:rPr lang="en-US" dirty="0"/>
              <a:t>did not make it more difficult to admit a statement when the witness is on the stand available for cross-examination, and the Crown relies on the KGB criteria and/or procedural reliability to establish threshold reliability under the principled exception to the hearsay rule. </a:t>
            </a:r>
          </a:p>
          <a:p>
            <a:r>
              <a:rPr lang="en-US" dirty="0"/>
              <a:t>On the other hand, it is now more difficult to admit a statement when the witness does not testify.</a:t>
            </a:r>
          </a:p>
          <a:p>
            <a:r>
              <a:rPr lang="en-US" dirty="0"/>
              <a:t>The Crown Prosecution Manual suggests using the principled exception to the hearsay rule as a substitute for finding and calling the witness. (See Intimate Partner Violence CAP, page 27). This advice should be considered in light of </a:t>
            </a:r>
            <a:r>
              <a:rPr lang="en-US" i="1" dirty="0"/>
              <a:t>Bradshaw</a:t>
            </a:r>
            <a:r>
              <a:rPr lang="en-US" dirty="0"/>
              <a:t>. It will be much more difficult to admit a statement on the basis of </a:t>
            </a:r>
            <a:r>
              <a:rPr lang="en-US" b="1" i="1" dirty="0"/>
              <a:t>substantive reliability</a:t>
            </a:r>
            <a:r>
              <a:rPr lang="en-US" dirty="0"/>
              <a:t>.</a:t>
            </a:r>
          </a:p>
          <a:p>
            <a:endParaRPr lang="en-US" dirty="0"/>
          </a:p>
          <a:p>
            <a:endParaRPr lang="en-US" dirty="0"/>
          </a:p>
          <a:p>
            <a:endParaRPr lang="en-CA" dirty="0"/>
          </a:p>
        </p:txBody>
      </p:sp>
    </p:spTree>
    <p:extLst>
      <p:ext uri="{BB962C8B-B14F-4D97-AF65-F5344CB8AC3E}">
        <p14:creationId xmlns:p14="http://schemas.microsoft.com/office/powerpoint/2010/main" val="561344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A94E-D177-4EB3-8220-2F72754D1F6C}"/>
              </a:ext>
            </a:extLst>
          </p:cNvPr>
          <p:cNvSpPr>
            <a:spLocks noGrp="1"/>
          </p:cNvSpPr>
          <p:nvPr>
            <p:ph type="ctrTitle"/>
          </p:nvPr>
        </p:nvSpPr>
        <p:spPr/>
        <p:txBody>
          <a:bodyPr/>
          <a:lstStyle/>
          <a:p>
            <a:r>
              <a:rPr lang="fr-CA" dirty="0"/>
              <a:t>Tell me lies, tell me lies</a:t>
            </a:r>
          </a:p>
        </p:txBody>
      </p:sp>
    </p:spTree>
    <p:extLst>
      <p:ext uri="{BB962C8B-B14F-4D97-AF65-F5344CB8AC3E}">
        <p14:creationId xmlns:p14="http://schemas.microsoft.com/office/powerpoint/2010/main" val="66854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fontScale="85000" lnSpcReduction="10000"/>
          </a:bodyPr>
          <a:lstStyle/>
          <a:p>
            <a:r>
              <a:rPr lang="en-US" dirty="0"/>
              <a:t>Your witness has given one or more statements reduced to writing, audio recorded, or video recorded</a:t>
            </a:r>
          </a:p>
          <a:p>
            <a:r>
              <a:rPr lang="en-US" dirty="0"/>
              <a:t>You met with your witness, or if she refused to meet you gave her an opportunity to review her statement before testifying</a:t>
            </a:r>
          </a:p>
          <a:p>
            <a:r>
              <a:rPr lang="en-US" dirty="0"/>
              <a:t>You called the witness to testify</a:t>
            </a:r>
          </a:p>
          <a:p>
            <a:r>
              <a:rPr lang="en-US" dirty="0"/>
              <a:t>While testifying your witness has (at least) omitted (or possibly) contradicted materials parts of her prior statement</a:t>
            </a:r>
          </a:p>
          <a:p>
            <a:r>
              <a:rPr lang="en-US" dirty="0"/>
              <a:t>You have attempted to refresh the witness’s memory using her prior statement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defTabSz="342900"/>
            <a:endParaRPr lang="en-US" sz="1350" dirty="0">
              <a:solidFill>
                <a:prstClr val="white"/>
              </a:solidFill>
              <a:latin typeface="Century Gothic" panose="020B0502020202020204"/>
            </a:endParaRPr>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1458595"/>
            <a:ext cx="8250178" cy="393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F59FD21F-5679-42AC-A5E8-2E1A306F4546}"/>
              </a:ext>
            </a:extLst>
          </p:cNvPr>
          <p:cNvPicPr>
            <a:picLocks noGrp="1" noChangeAspect="1"/>
          </p:cNvPicPr>
          <p:nvPr>
            <p:ph idx="1"/>
          </p:nvPr>
        </p:nvPicPr>
        <p:blipFill>
          <a:blip r:embed="rId2"/>
          <a:stretch>
            <a:fillRect/>
          </a:stretch>
        </p:blipFill>
        <p:spPr>
          <a:xfrm>
            <a:off x="1261543" y="1820545"/>
            <a:ext cx="6692291" cy="3212300"/>
          </a:xfrm>
          <a:prstGeom prst="rect">
            <a:avLst/>
          </a:prstGeom>
        </p:spPr>
      </p:pic>
    </p:spTree>
    <p:extLst>
      <p:ext uri="{BB962C8B-B14F-4D97-AF65-F5344CB8AC3E}">
        <p14:creationId xmlns:p14="http://schemas.microsoft.com/office/powerpoint/2010/main" val="2678969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defTabSz="342900"/>
            <a:endParaRPr lang="en-US" sz="1350" dirty="0">
              <a:solidFill>
                <a:prstClr val="white"/>
              </a:solidFill>
              <a:latin typeface="Century Gothic" panose="020B0502020202020204"/>
            </a:endParaRPr>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1458595"/>
            <a:ext cx="8250178" cy="393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BFBA5559-4934-4702-9CDC-D4DB76281B11}"/>
              </a:ext>
            </a:extLst>
          </p:cNvPr>
          <p:cNvPicPr>
            <a:picLocks noGrp="1" noChangeAspect="1"/>
          </p:cNvPicPr>
          <p:nvPr>
            <p:ph idx="1"/>
          </p:nvPr>
        </p:nvPicPr>
        <p:blipFill>
          <a:blip r:embed="rId2"/>
          <a:stretch>
            <a:fillRect/>
          </a:stretch>
        </p:blipFill>
        <p:spPr>
          <a:xfrm>
            <a:off x="1362941" y="1820545"/>
            <a:ext cx="6489494" cy="3212300"/>
          </a:xfrm>
          <a:prstGeom prst="rect">
            <a:avLst/>
          </a:prstGeom>
        </p:spPr>
      </p:pic>
    </p:spTree>
    <p:extLst>
      <p:ext uri="{BB962C8B-B14F-4D97-AF65-F5344CB8AC3E}">
        <p14:creationId xmlns:p14="http://schemas.microsoft.com/office/powerpoint/2010/main" val="1567050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662D-C62B-4DE3-BD9A-E82CCAF4E22D}"/>
              </a:ext>
            </a:extLst>
          </p:cNvPr>
          <p:cNvSpPr>
            <a:spLocks noGrp="1"/>
          </p:cNvSpPr>
          <p:nvPr>
            <p:ph type="title"/>
          </p:nvPr>
        </p:nvSpPr>
        <p:spPr/>
        <p:txBody>
          <a:bodyPr/>
          <a:lstStyle/>
          <a:p>
            <a:r>
              <a:rPr lang="fr-CA" i="1" dirty="0"/>
              <a:t>R v Beaudin</a:t>
            </a:r>
            <a:r>
              <a:rPr lang="fr-CA" dirty="0"/>
              <a:t>, 2017 ONSC 1435</a:t>
            </a:r>
          </a:p>
        </p:txBody>
      </p:sp>
      <p:sp>
        <p:nvSpPr>
          <p:cNvPr id="3" name="Content Placeholder 2">
            <a:extLst>
              <a:ext uri="{FF2B5EF4-FFF2-40B4-BE49-F238E27FC236}">
                <a16:creationId xmlns:a16="http://schemas.microsoft.com/office/drawing/2014/main" id="{2C45F664-218A-4764-A55E-3C6427223C86}"/>
              </a:ext>
            </a:extLst>
          </p:cNvPr>
          <p:cNvSpPr>
            <a:spLocks noGrp="1"/>
          </p:cNvSpPr>
          <p:nvPr>
            <p:ph idx="1"/>
          </p:nvPr>
        </p:nvSpPr>
        <p:spPr/>
        <p:txBody>
          <a:bodyPr/>
          <a:lstStyle/>
          <a:p>
            <a:r>
              <a:rPr lang="en-CA" dirty="0"/>
              <a:t>DV assault, confinement, B&amp;E, threats etc.</a:t>
            </a:r>
          </a:p>
          <a:p>
            <a:r>
              <a:rPr lang="en-CA" dirty="0"/>
              <a:t>Melissa Henry and </a:t>
            </a:r>
            <a:r>
              <a:rPr lang="en-CA" dirty="0" err="1"/>
              <a:t>Beaudin</a:t>
            </a:r>
            <a:r>
              <a:rPr lang="en-CA" dirty="0"/>
              <a:t> in relationship on and off for years</a:t>
            </a:r>
          </a:p>
          <a:p>
            <a:r>
              <a:rPr lang="en-CA" dirty="0"/>
              <a:t>At time of trial she was 43 (kids in care, drug addictions, sex trade worker) </a:t>
            </a:r>
          </a:p>
          <a:p>
            <a:r>
              <a:rPr lang="en-CA" dirty="0"/>
              <a:t>Melissa has criminal record </a:t>
            </a:r>
          </a:p>
          <a:p>
            <a:r>
              <a:rPr lang="en-CA" dirty="0"/>
              <a:t>Testified at trial under sub and made clear she didn't want to be here</a:t>
            </a:r>
          </a:p>
          <a:p>
            <a:r>
              <a:rPr lang="en-CA" dirty="0"/>
              <a:t>No good experiences with the court and made it clear that she didn’t want to be here (the trial) </a:t>
            </a:r>
          </a:p>
        </p:txBody>
      </p:sp>
    </p:spTree>
    <p:extLst>
      <p:ext uri="{BB962C8B-B14F-4D97-AF65-F5344CB8AC3E}">
        <p14:creationId xmlns:p14="http://schemas.microsoft.com/office/powerpoint/2010/main" val="190465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44000" cy="51435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CC3DF159-A62C-40A0-86EB-55F5FCDB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858441"/>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B736D20-FDEF-485F-A66B-5E8DCCCDD170}"/>
              </a:ext>
            </a:extLst>
          </p:cNvPr>
          <p:cNvSpPr>
            <a:spLocks noGrp="1"/>
          </p:cNvSpPr>
          <p:nvPr>
            <p:ph type="title"/>
          </p:nvPr>
        </p:nvSpPr>
        <p:spPr>
          <a:xfrm>
            <a:off x="487482" y="4245103"/>
            <a:ext cx="8169821" cy="881210"/>
          </a:xfrm>
        </p:spPr>
        <p:txBody>
          <a:bodyPr vert="horz" lIns="68580" tIns="34290" rIns="68580" bIns="34290" rtlCol="0" anchor="b">
            <a:normAutofit/>
          </a:bodyPr>
          <a:lstStyle/>
          <a:p>
            <a:r>
              <a:rPr lang="en-US" sz="4050" i="1" dirty="0">
                <a:solidFill>
                  <a:srgbClr val="EBEBEB"/>
                </a:solidFill>
              </a:rPr>
              <a:t>R v </a:t>
            </a:r>
            <a:r>
              <a:rPr lang="en-US" sz="4050" i="1" dirty="0" err="1">
                <a:solidFill>
                  <a:srgbClr val="EBEBEB"/>
                </a:solidFill>
              </a:rPr>
              <a:t>Beaudin</a:t>
            </a:r>
            <a:r>
              <a:rPr lang="en-US" sz="4050" dirty="0">
                <a:solidFill>
                  <a:srgbClr val="EBEBEB"/>
                </a:solidFill>
              </a:rPr>
              <a:t>, 2017 ONSC 1435</a:t>
            </a:r>
          </a:p>
        </p:txBody>
      </p:sp>
      <p:pic>
        <p:nvPicPr>
          <p:cNvPr id="4" name="Content Placeholder 3">
            <a:extLst>
              <a:ext uri="{FF2B5EF4-FFF2-40B4-BE49-F238E27FC236}">
                <a16:creationId xmlns:a16="http://schemas.microsoft.com/office/drawing/2014/main" id="{A58E6864-57A8-4629-A23E-3E5639D5E0BC}"/>
              </a:ext>
            </a:extLst>
          </p:cNvPr>
          <p:cNvPicPr>
            <a:picLocks noGrp="1" noChangeAspect="1"/>
          </p:cNvPicPr>
          <p:nvPr>
            <p:ph idx="1"/>
          </p:nvPr>
        </p:nvPicPr>
        <p:blipFill>
          <a:blip r:embed="rId3"/>
          <a:stretch>
            <a:fillRect/>
          </a:stretch>
        </p:blipFill>
        <p:spPr>
          <a:xfrm>
            <a:off x="551135" y="1754526"/>
            <a:ext cx="8010255" cy="2300791"/>
          </a:xfrm>
          <a:prstGeom prst="roundRect">
            <a:avLst>
              <a:gd name="adj" fmla="val 1858"/>
            </a:avLst>
          </a:prstGeom>
          <a:effectLst>
            <a:outerShdw blurRad="50800" dist="50800" dir="5400000" algn="tl" rotWithShape="0">
              <a:srgbClr val="000000">
                <a:alpha val="43000"/>
              </a:srgbClr>
            </a:outerShdw>
          </a:effectLst>
        </p:spPr>
      </p:pic>
      <p:sp>
        <p:nvSpPr>
          <p:cNvPr id="17" name="Rectangle 16">
            <a:extLst>
              <a:ext uri="{FF2B5EF4-FFF2-40B4-BE49-F238E27FC236}">
                <a16:creationId xmlns:a16="http://schemas.microsoft.com/office/drawing/2014/main" id="{C5DDC647-9031-4B8C-B212-04560303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0928944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44000" cy="51435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31D248D0-90D8-4EAF-84EE-DA3868518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858441"/>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C9B5FA0-1C80-4D6F-AA58-F2DD8AA605DC}"/>
              </a:ext>
            </a:extLst>
          </p:cNvPr>
          <p:cNvSpPr>
            <a:spLocks noGrp="1"/>
          </p:cNvSpPr>
          <p:nvPr>
            <p:ph type="title"/>
          </p:nvPr>
        </p:nvSpPr>
        <p:spPr>
          <a:xfrm>
            <a:off x="487482" y="4241631"/>
            <a:ext cx="8169821" cy="857250"/>
          </a:xfrm>
        </p:spPr>
        <p:txBody>
          <a:bodyPr vert="horz" lIns="68580" tIns="34290" rIns="68580" bIns="34290" rtlCol="0" anchor="b">
            <a:normAutofit/>
          </a:bodyPr>
          <a:lstStyle/>
          <a:p>
            <a:pPr algn="ctr">
              <a:lnSpc>
                <a:spcPct val="90000"/>
              </a:lnSpc>
            </a:pPr>
            <a:r>
              <a:rPr lang="en-US" sz="3300" i="1" dirty="0">
                <a:solidFill>
                  <a:srgbClr val="EBEBEB"/>
                </a:solidFill>
              </a:rPr>
              <a:t>R v </a:t>
            </a:r>
            <a:r>
              <a:rPr lang="en-US" sz="3300" i="1" dirty="0" err="1">
                <a:solidFill>
                  <a:srgbClr val="EBEBEB"/>
                </a:solidFill>
              </a:rPr>
              <a:t>Beaudin</a:t>
            </a:r>
            <a:r>
              <a:rPr lang="en-US" sz="3300" dirty="0">
                <a:solidFill>
                  <a:srgbClr val="EBEBEB"/>
                </a:solidFill>
              </a:rPr>
              <a:t>, 2017 ONSC 1435</a:t>
            </a:r>
          </a:p>
        </p:txBody>
      </p:sp>
      <p:pic>
        <p:nvPicPr>
          <p:cNvPr id="4" name="Content Placeholder 3">
            <a:extLst>
              <a:ext uri="{FF2B5EF4-FFF2-40B4-BE49-F238E27FC236}">
                <a16:creationId xmlns:a16="http://schemas.microsoft.com/office/drawing/2014/main" id="{A49507D1-2969-45E9-A505-4EC9438DFF92}"/>
              </a:ext>
            </a:extLst>
          </p:cNvPr>
          <p:cNvPicPr>
            <a:picLocks noGrp="1" noChangeAspect="1"/>
          </p:cNvPicPr>
          <p:nvPr>
            <p:ph idx="1"/>
          </p:nvPr>
        </p:nvPicPr>
        <p:blipFill>
          <a:blip r:embed="rId3"/>
          <a:stretch>
            <a:fillRect/>
          </a:stretch>
        </p:blipFill>
        <p:spPr>
          <a:xfrm>
            <a:off x="653962" y="1557798"/>
            <a:ext cx="7340507" cy="2917851"/>
          </a:xfrm>
          <a:prstGeom prst="roundRect">
            <a:avLst>
              <a:gd name="adj" fmla="val 1858"/>
            </a:avLst>
          </a:prstGeom>
          <a:effectLst>
            <a:outerShdw blurRad="50800" dist="50800" dir="5400000" algn="tl" rotWithShape="0">
              <a:srgbClr val="000000">
                <a:alpha val="43000"/>
              </a:srgbClr>
            </a:outerShdw>
          </a:effectLst>
        </p:spPr>
      </p:pic>
      <p:sp>
        <p:nvSpPr>
          <p:cNvPr id="17" name="Rectangle 16">
            <a:extLst>
              <a:ext uri="{FF2B5EF4-FFF2-40B4-BE49-F238E27FC236}">
                <a16:creationId xmlns:a16="http://schemas.microsoft.com/office/drawing/2014/main" id="{0775805F-9E56-4330-9EA3-04D38DCEC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785872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need to cross-examine </a:t>
            </a:r>
            <a:br>
              <a:rPr lang="en-US" dirty="0"/>
            </a:br>
            <a:r>
              <a:rPr lang="en-US" dirty="0"/>
              <a:t>under s 9(2)?</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a:t>If you witness is genuinely forgetful, refreshing her memory will usually be sufficient. Nothing more is required. Continue your examination-in-chief!</a:t>
            </a:r>
          </a:p>
          <a:p>
            <a:r>
              <a:rPr lang="en-US" dirty="0"/>
              <a:t>If your witness has no present recollection of certain facts and her absence of memory is </a:t>
            </a:r>
            <a:r>
              <a:rPr lang="en-US" b="1" u="sng" dirty="0"/>
              <a:t>genuine</a:t>
            </a:r>
            <a:r>
              <a:rPr lang="en-US" dirty="0"/>
              <a:t> you should not apply to cross-examine. Instead bring an application to admit the prior statement as past recollection recorded.</a:t>
            </a:r>
          </a:p>
          <a:p>
            <a:r>
              <a:rPr lang="en-US" dirty="0"/>
              <a:t>If the witness is recanting you should cross-examine under 9(2). This is your opportunity to </a:t>
            </a:r>
          </a:p>
          <a:p>
            <a:pPr marL="1068388"/>
            <a:r>
              <a:rPr lang="en-US" dirty="0"/>
              <a:t>flush out the recantation</a:t>
            </a:r>
          </a:p>
          <a:p>
            <a:pPr marL="1068388"/>
            <a:r>
              <a:rPr lang="en-US" dirty="0"/>
              <a:t>discredit the recantation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should you cross-examine </a:t>
            </a:r>
            <a:br>
              <a:rPr lang="en-US" dirty="0"/>
            </a:br>
            <a:r>
              <a:rPr lang="en-US" dirty="0"/>
              <a:t>under </a:t>
            </a:r>
            <a:r>
              <a:rPr lang="en-US" dirty="0" err="1"/>
              <a:t>s</a:t>
            </a:r>
            <a:r>
              <a:rPr lang="en-US" dirty="0"/>
              <a:t> 9(2)?</a:t>
            </a:r>
          </a:p>
        </p:txBody>
      </p:sp>
      <p:sp>
        <p:nvSpPr>
          <p:cNvPr id="3" name="Content Placeholder 2"/>
          <p:cNvSpPr>
            <a:spLocks noGrp="1"/>
          </p:cNvSpPr>
          <p:nvPr>
            <p:ph idx="1"/>
          </p:nvPr>
        </p:nvSpPr>
        <p:spPr>
          <a:xfrm>
            <a:off x="457200" y="1600200"/>
            <a:ext cx="8229600" cy="4889957"/>
          </a:xfrm>
        </p:spPr>
        <p:txBody>
          <a:bodyPr>
            <a:normAutofit fontScale="92500" lnSpcReduction="20000"/>
          </a:bodyPr>
          <a:lstStyle/>
          <a:p>
            <a:r>
              <a:rPr lang="en-US" dirty="0"/>
              <a:t>Generally speaking, there are three different strategies:</a:t>
            </a:r>
          </a:p>
          <a:p>
            <a:pPr lvl="1"/>
            <a:r>
              <a:rPr lang="en-US" b="1" dirty="0">
                <a:solidFill>
                  <a:srgbClr val="FFFF00"/>
                </a:solidFill>
              </a:rPr>
              <a:t>Scorched earth: </a:t>
            </a:r>
            <a:r>
              <a:rPr lang="en-US" dirty="0"/>
              <a:t>You have other sources of evidence to prove your case and therefore do not require this witness’s evidence. Burn it all!</a:t>
            </a:r>
          </a:p>
          <a:p>
            <a:pPr lvl="1"/>
            <a:r>
              <a:rPr lang="en-US" b="1" dirty="0">
                <a:solidFill>
                  <a:srgbClr val="FFFF00"/>
                </a:solidFill>
              </a:rPr>
              <a:t>Tightrope: </a:t>
            </a:r>
            <a:r>
              <a:rPr lang="en-US" dirty="0"/>
              <a:t>You plan to bring a KGB application and therefore you will be asking the </a:t>
            </a:r>
            <a:r>
              <a:rPr lang="en-US" dirty="0" err="1"/>
              <a:t>trier</a:t>
            </a:r>
            <a:r>
              <a:rPr lang="en-US" dirty="0"/>
              <a:t> of fact to find her statement credible. You must neutralize the recantation without destroying the witness. </a:t>
            </a:r>
          </a:p>
          <a:p>
            <a:pPr lvl="1"/>
            <a:r>
              <a:rPr lang="en-US" b="1" dirty="0">
                <a:solidFill>
                  <a:srgbClr val="FFFF00"/>
                </a:solidFill>
              </a:rPr>
              <a:t>Adoption: </a:t>
            </a:r>
            <a:r>
              <a:rPr lang="en-US" dirty="0"/>
              <a:t>Your only hope is that the witness adopts during cross-examination. Also known as a “just for practice 9(2),” this approach is unlikely to lead anywhere other than an acquittal.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need to bring a KGB application?</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Cross examination under s 9(2) results in the prior statement becoming evidence, but it is not admissible for its truth. In a jury trial a limiting instruction is required unless the prior statement is admitted in evidence for the truth of its contents.</a:t>
            </a:r>
          </a:p>
          <a:p>
            <a:pPr marL="719138" indent="0">
              <a:buNone/>
            </a:pPr>
            <a:r>
              <a:rPr lang="en-US" i="1" dirty="0"/>
              <a:t>R v KGB</a:t>
            </a:r>
            <a:r>
              <a:rPr lang="en-US" dirty="0"/>
              <a:t>, [1993] 1 SCR 740 at paras 111 and 121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need to bring a KGB application?</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The prior statement is not admitted in evidence for the truth of its contents unless</a:t>
            </a:r>
          </a:p>
          <a:p>
            <a:pPr lvl="1"/>
            <a:r>
              <a:rPr lang="en-US" dirty="0"/>
              <a:t>The witness adopts it [for example, during cross-examination under s 9(2)]</a:t>
            </a:r>
          </a:p>
          <a:p>
            <a:pPr lvl="1"/>
            <a:r>
              <a:rPr lang="en-US" dirty="0"/>
              <a:t>You apply to admit it under an exception to the hearsay rule</a:t>
            </a:r>
          </a:p>
        </p:txBody>
      </p:sp>
    </p:spTree>
    <p:extLst>
      <p:ext uri="{BB962C8B-B14F-4D97-AF65-F5344CB8AC3E}">
        <p14:creationId xmlns:p14="http://schemas.microsoft.com/office/powerpoint/2010/main" val="144092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“You don’t need to bring a KGB application because the witness adopted her statement”</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a:buNone/>
            </a:pPr>
            <a:r>
              <a:rPr lang="en-US" dirty="0"/>
              <a:t>Be careful! The test for “adoption” is very specific:</a:t>
            </a:r>
          </a:p>
          <a:p>
            <a:pPr>
              <a:buNone/>
            </a:pPr>
            <a:endParaRPr lang="en-US" dirty="0"/>
          </a:p>
          <a:p>
            <a:pPr marL="708025" indent="0">
              <a:buNone/>
            </a:pPr>
            <a:r>
              <a:rPr lang="en-US" dirty="0"/>
              <a:t>The witness must be able to attest to the accuracy of the statement based on their present memory of the facts referred to in that statement. In this sense, adoption refers to both the witness's acknowledgment that he or she made the prior statement and the witness's assertion that his or her memory while testifying accords with the contents of the prior statement.</a:t>
            </a:r>
          </a:p>
          <a:p>
            <a:pPr marL="708025" indent="0">
              <a:buNone/>
            </a:pPr>
            <a:endParaRPr lang="en-US" dirty="0"/>
          </a:p>
          <a:p>
            <a:pPr marL="708025" indent="0">
              <a:buNone/>
            </a:pPr>
            <a:r>
              <a:rPr lang="en-US" i="1" dirty="0"/>
              <a:t>R </a:t>
            </a:r>
            <a:r>
              <a:rPr lang="en-US" i="1" dirty="0" err="1"/>
              <a:t>v</a:t>
            </a:r>
            <a:r>
              <a:rPr lang="en-US" i="1" dirty="0"/>
              <a:t> </a:t>
            </a:r>
            <a:r>
              <a:rPr lang="en-US" i="1" dirty="0" err="1"/>
              <a:t>Toten</a:t>
            </a:r>
            <a:r>
              <a:rPr lang="en-US" i="1" dirty="0"/>
              <a:t>, </a:t>
            </a:r>
            <a:r>
              <a:rPr lang="en-US" dirty="0"/>
              <a:t>[1993] OJ No 1495 (CA) at </a:t>
            </a:r>
            <a:r>
              <a:rPr lang="en-US" dirty="0" err="1"/>
              <a:t>para</a:t>
            </a:r>
            <a:r>
              <a:rPr lang="en-US" dirty="0"/>
              <a:t> 38 </a:t>
            </a:r>
          </a:p>
          <a:p>
            <a:pPr marL="708025" indent="0">
              <a:buNone/>
            </a:pPr>
            <a:r>
              <a:rPr lang="en-US" i="1" dirty="0"/>
              <a:t>R </a:t>
            </a:r>
            <a:r>
              <a:rPr lang="en-US" i="1" dirty="0" err="1"/>
              <a:t>v</a:t>
            </a:r>
            <a:r>
              <a:rPr lang="en-US" i="1" dirty="0"/>
              <a:t> </a:t>
            </a:r>
            <a:r>
              <a:rPr lang="en-US" i="1" dirty="0" err="1"/>
              <a:t>McCarroll</a:t>
            </a:r>
            <a:r>
              <a:rPr lang="en-US" dirty="0"/>
              <a:t>, [2008] OJ No 4048 (CA) at </a:t>
            </a:r>
            <a:r>
              <a:rPr lang="en-US" dirty="0" err="1"/>
              <a:t>para</a:t>
            </a:r>
            <a:r>
              <a:rPr lang="en-US" dirty="0"/>
              <a:t> 39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787A-207A-4823-9CF0-40ADBD686AE4}"/>
              </a:ext>
            </a:extLst>
          </p:cNvPr>
          <p:cNvSpPr>
            <a:spLocks noGrp="1"/>
          </p:cNvSpPr>
          <p:nvPr>
            <p:ph type="title"/>
          </p:nvPr>
        </p:nvSpPr>
        <p:spPr/>
        <p:txBody>
          <a:bodyPr/>
          <a:lstStyle/>
          <a:p>
            <a:r>
              <a:rPr lang="en-US" dirty="0"/>
              <a:t>Mechanics of the KGB application</a:t>
            </a:r>
            <a:endParaRPr lang="en-CA" dirty="0"/>
          </a:p>
        </p:txBody>
      </p:sp>
      <p:sp>
        <p:nvSpPr>
          <p:cNvPr id="3" name="Content Placeholder 2">
            <a:extLst>
              <a:ext uri="{FF2B5EF4-FFF2-40B4-BE49-F238E27FC236}">
                <a16:creationId xmlns:a16="http://schemas.microsoft.com/office/drawing/2014/main" id="{28B96B7B-9F8E-42D5-B156-D4968DFD00CE}"/>
              </a:ext>
            </a:extLst>
          </p:cNvPr>
          <p:cNvSpPr>
            <a:spLocks noGrp="1"/>
          </p:cNvSpPr>
          <p:nvPr>
            <p:ph idx="1"/>
          </p:nvPr>
        </p:nvSpPr>
        <p:spPr>
          <a:xfrm>
            <a:off x="457200" y="1600200"/>
            <a:ext cx="8229600" cy="4983162"/>
          </a:xfrm>
        </p:spPr>
        <p:txBody>
          <a:bodyPr>
            <a:normAutofit fontScale="77500" lnSpcReduction="20000"/>
          </a:bodyPr>
          <a:lstStyle/>
          <a:p>
            <a:r>
              <a:rPr lang="en-US" dirty="0"/>
              <a:t>Attempt to refresh memory</a:t>
            </a:r>
          </a:p>
          <a:p>
            <a:r>
              <a:rPr lang="en-US" dirty="0"/>
              <a:t>Application to Cross-examine under s 9(2)</a:t>
            </a:r>
          </a:p>
          <a:p>
            <a:r>
              <a:rPr lang="en-US" dirty="0"/>
              <a:t>Crown advises whether it will apply to admit the statement for its truth. If so …</a:t>
            </a:r>
          </a:p>
          <a:p>
            <a:r>
              <a:rPr lang="en-US" dirty="0"/>
              <a:t>The </a:t>
            </a:r>
            <a:r>
              <a:rPr lang="en-US" i="1" dirty="0" err="1"/>
              <a:t>voir</a:t>
            </a:r>
            <a:r>
              <a:rPr lang="en-US" i="1" dirty="0"/>
              <a:t> dire </a:t>
            </a:r>
            <a:r>
              <a:rPr lang="en-US" dirty="0"/>
              <a:t>continues as a KGB application</a:t>
            </a:r>
          </a:p>
          <a:p>
            <a:r>
              <a:rPr lang="en-US" dirty="0"/>
              <a:t>Crown calls evidence to establish the criteria for admissibility under the principled approach to hearsay</a:t>
            </a:r>
          </a:p>
          <a:p>
            <a:r>
              <a:rPr lang="en-US" dirty="0"/>
              <a:t>Submissions on the KGB application</a:t>
            </a:r>
          </a:p>
          <a:p>
            <a:r>
              <a:rPr lang="en-US" b="1" dirty="0">
                <a:solidFill>
                  <a:srgbClr val="FFFF00"/>
                </a:solidFill>
              </a:rPr>
              <a:t>If admitted, </a:t>
            </a:r>
            <a:r>
              <a:rPr lang="en-US" dirty="0"/>
              <a:t>the statement (video and transcript) becomes evidence admitted for its truth</a:t>
            </a:r>
          </a:p>
          <a:p>
            <a:r>
              <a:rPr lang="en-US" b="1" dirty="0">
                <a:solidFill>
                  <a:srgbClr val="FFFF00"/>
                </a:solidFill>
              </a:rPr>
              <a:t>If not admitted, </a:t>
            </a:r>
            <a:r>
              <a:rPr lang="en-US" dirty="0"/>
              <a:t>the statement becomes evidence of the credibility of the witness only. In a jury trial a limiting instruction is required.</a:t>
            </a:r>
          </a:p>
          <a:p>
            <a:r>
              <a:rPr lang="en-US" dirty="0"/>
              <a:t>Cross-examination of the witness by </a:t>
            </a:r>
            <a:r>
              <a:rPr lang="en-US" dirty="0" err="1"/>
              <a:t>defence</a:t>
            </a:r>
            <a:r>
              <a:rPr lang="en-US" dirty="0"/>
              <a:t> counsel</a:t>
            </a:r>
          </a:p>
          <a:p>
            <a:endParaRPr lang="en-US" dirty="0"/>
          </a:p>
          <a:p>
            <a:endParaRPr lang="en-CA" dirty="0"/>
          </a:p>
        </p:txBody>
      </p:sp>
    </p:spTree>
    <p:extLst>
      <p:ext uri="{BB962C8B-B14F-4D97-AF65-F5344CB8AC3E}">
        <p14:creationId xmlns:p14="http://schemas.microsoft.com/office/powerpoint/2010/main" val="70551090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2156</TotalTime>
  <Words>2376</Words>
  <Application>Microsoft Office PowerPoint</Application>
  <PresentationFormat>On-screen Show (4:3)</PresentationFormat>
  <Paragraphs>219</Paragraphs>
  <Slides>34</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Century Gothic</vt:lpstr>
      <vt:lpstr>Wingdings 3</vt:lpstr>
      <vt:lpstr>Office Theme</vt:lpstr>
      <vt:lpstr>Ion Boardroom</vt:lpstr>
      <vt:lpstr>DV trials part III: Applications to admit hearsay</vt:lpstr>
      <vt:lpstr>Overview</vt:lpstr>
      <vt:lpstr>How did we get here</vt:lpstr>
      <vt:lpstr>Do you need to cross-examine  under s 9(2)?</vt:lpstr>
      <vt:lpstr>How should you cross-examine  under s 9(2)?</vt:lpstr>
      <vt:lpstr>Do you need to bring a KGB application?</vt:lpstr>
      <vt:lpstr>Do you need to bring a KGB application?</vt:lpstr>
      <vt:lpstr>“You don’t need to bring a KGB application because the witness adopted her statement”</vt:lpstr>
      <vt:lpstr>Mechanics of the KGB application</vt:lpstr>
      <vt:lpstr>Crown advises whether it will apply to admit the statement for its truth</vt:lpstr>
      <vt:lpstr>The voir dire continues as a KGB application</vt:lpstr>
      <vt:lpstr>Crown calls evidence to establish the criteria for admissibility</vt:lpstr>
      <vt:lpstr>Absence of the oath or other KGB criteria</vt:lpstr>
      <vt:lpstr>Absence of the oath or other KGB criteria</vt:lpstr>
      <vt:lpstr>Absence of the oath or other KGB criteria</vt:lpstr>
      <vt:lpstr>Absence of the oath or other KGB criteria</vt:lpstr>
      <vt:lpstr>Absence of the oath or other KGB criteria</vt:lpstr>
      <vt:lpstr>Professed lack of memory</vt:lpstr>
      <vt:lpstr>Professed lack of memory</vt:lpstr>
      <vt:lpstr>Professed lack of memory</vt:lpstr>
      <vt:lpstr>Professed lack of memory</vt:lpstr>
      <vt:lpstr>If admitted, the statement becomes evidence admitted for its truth</vt:lpstr>
      <vt:lpstr>If not admitted, the statement becomes evidence of the credibility of the witness only</vt:lpstr>
      <vt:lpstr>Cross-examination of the witness by defence counsel </vt:lpstr>
      <vt:lpstr>What about Bradshaw?</vt:lpstr>
      <vt:lpstr>What about Bradshaw?</vt:lpstr>
      <vt:lpstr>What about Bradshaw?</vt:lpstr>
      <vt:lpstr>What about Bradshaw?</vt:lpstr>
      <vt:lpstr>Tell me lies, tell me lies</vt:lpstr>
      <vt:lpstr>PowerPoint Presentation</vt:lpstr>
      <vt:lpstr>PowerPoint Presentation</vt:lpstr>
      <vt:lpstr>R v Beaudin, 2017 ONSC 1435</vt:lpstr>
      <vt:lpstr>R v Beaudin, 2017 ONSC 1435</vt:lpstr>
      <vt:lpstr>R v Beaudin, 2017 ONSC 1435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trials part III: Applications to admit hearsay</dc:title>
  <dc:creator>Matthew Geigen-Miller</dc:creator>
  <cp:lastModifiedBy>Geigen-Miller, Matthew (MAG)</cp:lastModifiedBy>
  <cp:revision>26</cp:revision>
  <dcterms:created xsi:type="dcterms:W3CDTF">2019-09-24T21:28:38Z</dcterms:created>
  <dcterms:modified xsi:type="dcterms:W3CDTF">2019-09-26T20:52:47Z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Matthew.Geigen-Miller@ontario.ca</vt:lpwstr>
  </property>
  <property fmtid="{D5CDD505-2E9C-101B-9397-08002B2CF9AE}" pid="5" name="MSIP_Label_034a106e-6316-442c-ad35-738afd673d2b_SetDate">
    <vt:lpwstr>2019-09-26T14:02:19.8473088Z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ies>
</file>