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66" autoAdjust="0"/>
    <p:restoredTop sz="52753" autoAdjust="0"/>
  </p:normalViewPr>
  <p:slideViewPr>
    <p:cSldViewPr>
      <p:cViewPr varScale="1">
        <p:scale>
          <a:sx n="60" d="100"/>
          <a:sy n="60" d="100"/>
        </p:scale>
        <p:origin x="-3306" y="-84"/>
      </p:cViewPr>
      <p:guideLst>
        <p:guide orient="horz" pos="2160"/>
        <p:guide pos="2880"/>
      </p:guideLst>
    </p:cSldViewPr>
  </p:slideViewPr>
  <p:notesTextViewPr>
    <p:cViewPr>
      <p:scale>
        <a:sx n="1" d="1"/>
        <a:sy n="1" d="1"/>
      </p:scale>
      <p:origin x="0" y="0"/>
    </p:cViewPr>
  </p:notesTextViewPr>
  <p:notesViewPr>
    <p:cSldViewPr>
      <p:cViewPr varScale="1">
        <p:scale>
          <a:sx n="143" d="100"/>
          <a:sy n="143" d="100"/>
        </p:scale>
        <p:origin x="-108" y="-1080"/>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A8E3616D-93E2-4A1D-B7D7-4714043000B8}" type="datetimeFigureOut">
              <a:rPr lang="en-CA" smtClean="0"/>
              <a:t>08/10/2017</a:t>
            </a:fld>
            <a:endParaRPr lang="en-CA"/>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C74B8BE-1058-45E4-BFE0-BB6C09AF56FC}" type="slidenum">
              <a:rPr lang="en-CA" smtClean="0"/>
              <a:t>‹#›</a:t>
            </a:fld>
            <a:endParaRPr lang="en-CA"/>
          </a:p>
        </p:txBody>
      </p:sp>
    </p:spTree>
    <p:extLst>
      <p:ext uri="{BB962C8B-B14F-4D97-AF65-F5344CB8AC3E}">
        <p14:creationId xmlns:p14="http://schemas.microsoft.com/office/powerpoint/2010/main" val="49690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lexisnexis.com/ca/legal/search/runRemoteLink.do?A=0.5361111806080294&amp;bct=A&amp;service=citation&amp;risb=21_T26344267071&amp;langcountry=CA&amp;linkInfo=F#CA#SCR#vol%2%sel1%2002%page%857%year%2002%sel2%2%"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www.lexisnexis.com/ca/legal/search/runRemoteLink.do?A=0.11972509186107405&amp;bct=A&amp;service=citation&amp;risb=21_T26344290614&amp;langcountry=CA&amp;linkInfo=F#CA#CCC3#vol%160%sel1%2000%page%1%year%2000%sel2%160%decisiondate%2000%" TargetMode="External"/><Relationship Id="rId4" Type="http://schemas.openxmlformats.org/officeDocument/2006/relationships/hyperlink" Target="http://www.lexisnexis.com/ca/legal/search/runRemoteLink.do?A=0.22069903006636338&amp;bct=A&amp;service=citation&amp;risb=21_T26344267071&amp;langcountry=CA&amp;linkInfo=F#CA#OJ#ref%4364%sel1%2007%year%2007%"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C74B8BE-1058-45E4-BFE0-BB6C09AF56FC}" type="slidenum">
              <a:rPr lang="en-CA" smtClean="0"/>
              <a:t>1</a:t>
            </a:fld>
            <a:endParaRPr lang="en-CA"/>
          </a:p>
        </p:txBody>
      </p:sp>
    </p:spTree>
    <p:extLst>
      <p:ext uri="{BB962C8B-B14F-4D97-AF65-F5344CB8AC3E}">
        <p14:creationId xmlns:p14="http://schemas.microsoft.com/office/powerpoint/2010/main" val="2895763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C74B8BE-1058-45E4-BFE0-BB6C09AF56FC}" type="slidenum">
              <a:rPr lang="en-CA" smtClean="0"/>
              <a:t>10</a:t>
            </a:fld>
            <a:endParaRPr lang="en-CA"/>
          </a:p>
        </p:txBody>
      </p:sp>
    </p:spTree>
    <p:extLst>
      <p:ext uri="{BB962C8B-B14F-4D97-AF65-F5344CB8AC3E}">
        <p14:creationId xmlns:p14="http://schemas.microsoft.com/office/powerpoint/2010/main" val="488667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See also:</a:t>
            </a:r>
          </a:p>
          <a:p>
            <a:endParaRPr lang="en-CA" dirty="0" smtClean="0"/>
          </a:p>
          <a:p>
            <a:r>
              <a:rPr lang="en-CA" i="1" dirty="0" smtClean="0"/>
              <a:t>R v </a:t>
            </a:r>
            <a:r>
              <a:rPr lang="en-CA" i="1" dirty="0" err="1" smtClean="0"/>
              <a:t>Chaisson</a:t>
            </a:r>
            <a:r>
              <a:rPr lang="en-CA" i="0" dirty="0" smtClean="0"/>
              <a:t>, 2009</a:t>
            </a:r>
            <a:r>
              <a:rPr lang="en-CA" i="0" baseline="0" dirty="0" smtClean="0"/>
              <a:t> ONCA 789 at para 14:</a:t>
            </a:r>
          </a:p>
          <a:p>
            <a:endParaRPr lang="en-CA" i="0" baseline="0" dirty="0" smtClean="0"/>
          </a:p>
          <a:p>
            <a:pPr lvl="1"/>
            <a:r>
              <a:rPr lang="en-CA" sz="1200" b="0" i="0" kern="1200" dirty="0" smtClean="0">
                <a:solidFill>
                  <a:schemeClr val="tx1"/>
                </a:solidFill>
                <a:effectLst/>
                <a:latin typeface="+mn-lt"/>
                <a:ea typeface="+mn-ea"/>
                <a:cs typeface="+mn-cs"/>
              </a:rPr>
              <a:t>A mistrial is appropriate where that remedy is necessary to prevent a miscarriage of justice: </a:t>
            </a:r>
            <a:r>
              <a:rPr lang="en-CA" sz="1200" b="0" i="1" kern="1200" dirty="0" smtClean="0">
                <a:solidFill>
                  <a:schemeClr val="tx1"/>
                </a:solidFill>
                <a:effectLst/>
                <a:latin typeface="+mn-lt"/>
                <a:ea typeface="+mn-ea"/>
                <a:cs typeface="+mn-cs"/>
              </a:rPr>
              <a:t>R. v. Burke</a:t>
            </a:r>
            <a:r>
              <a:rPr lang="en-CA" sz="1200" b="0" i="0" kern="1200" dirty="0" smtClean="0">
                <a:solidFill>
                  <a:schemeClr val="tx1"/>
                </a:solidFill>
                <a:effectLst/>
                <a:latin typeface="+mn-lt"/>
                <a:ea typeface="+mn-ea"/>
                <a:cs typeface="+mn-cs"/>
              </a:rPr>
              <a:t>, </a:t>
            </a:r>
            <a:r>
              <a:rPr lang="en-CA" sz="1200" b="0" i="0" u="none" strike="noStrike" kern="1200" dirty="0" smtClean="0">
                <a:solidFill>
                  <a:schemeClr val="tx1"/>
                </a:solidFill>
                <a:effectLst/>
                <a:latin typeface="+mn-lt"/>
                <a:ea typeface="+mn-ea"/>
                <a:cs typeface="+mn-cs"/>
                <a:hlinkClick r:id="rId3"/>
              </a:rPr>
              <a:t>[2002] 2 S.C.R. 857</a:t>
            </a:r>
            <a:r>
              <a:rPr lang="en-CA" sz="1200" b="0" i="0" kern="1200" dirty="0" smtClean="0">
                <a:solidFill>
                  <a:schemeClr val="tx1"/>
                </a:solidFill>
                <a:effectLst/>
                <a:latin typeface="+mn-lt"/>
                <a:ea typeface="+mn-ea"/>
                <a:cs typeface="+mn-cs"/>
              </a:rPr>
              <a:t> at para. 75. Other less extreme remedies, such as an appropriate mid-trial instruction, should be considered and rejected as inadequate before a mistrial is granted: </a:t>
            </a:r>
            <a:r>
              <a:rPr lang="en-CA" sz="1200" b="0" i="1" kern="1200" dirty="0" smtClean="0">
                <a:solidFill>
                  <a:schemeClr val="tx1"/>
                </a:solidFill>
                <a:effectLst/>
                <a:latin typeface="+mn-lt"/>
                <a:ea typeface="+mn-ea"/>
                <a:cs typeface="+mn-cs"/>
              </a:rPr>
              <a:t>R. v. </a:t>
            </a:r>
            <a:r>
              <a:rPr lang="en-CA" sz="1200" b="0" i="1" kern="1200" dirty="0" err="1" smtClean="0">
                <a:solidFill>
                  <a:schemeClr val="tx1"/>
                </a:solidFill>
                <a:effectLst/>
                <a:latin typeface="+mn-lt"/>
                <a:ea typeface="+mn-ea"/>
                <a:cs typeface="+mn-cs"/>
              </a:rPr>
              <a:t>Toutissani</a:t>
            </a:r>
            <a:r>
              <a:rPr lang="en-CA" sz="1200" b="0" i="0" kern="1200" dirty="0" smtClean="0">
                <a:solidFill>
                  <a:schemeClr val="tx1"/>
                </a:solidFill>
                <a:effectLst/>
                <a:latin typeface="+mn-lt"/>
                <a:ea typeface="+mn-ea"/>
                <a:cs typeface="+mn-cs"/>
              </a:rPr>
              <a:t>, </a:t>
            </a:r>
            <a:r>
              <a:rPr lang="en-CA" sz="1200" b="0" i="0" u="none" strike="noStrike" kern="1200" dirty="0" smtClean="0">
                <a:solidFill>
                  <a:schemeClr val="tx1"/>
                </a:solidFill>
                <a:effectLst/>
                <a:latin typeface="+mn-lt"/>
                <a:ea typeface="+mn-ea"/>
                <a:cs typeface="+mn-cs"/>
                <a:hlinkClick r:id="rId4"/>
              </a:rPr>
              <a:t>[2007] O.J. No. 4364</a:t>
            </a:r>
            <a:r>
              <a:rPr lang="en-CA" sz="1200" b="0" i="0" kern="1200" dirty="0" smtClean="0">
                <a:solidFill>
                  <a:schemeClr val="tx1"/>
                </a:solidFill>
                <a:effectLst/>
                <a:latin typeface="+mn-lt"/>
                <a:ea typeface="+mn-ea"/>
                <a:cs typeface="+mn-cs"/>
              </a:rPr>
              <a:t>. The determination of whether a mistrial should be granted is ultimately a matter in the discretion of the trial </a:t>
            </a:r>
            <a:r>
              <a:rPr lang="en-CA" sz="1200" b="0" i="0" kern="1200" dirty="0" err="1" smtClean="0">
                <a:solidFill>
                  <a:schemeClr val="tx1"/>
                </a:solidFill>
                <a:effectLst/>
                <a:latin typeface="+mn-lt"/>
                <a:ea typeface="+mn-ea"/>
                <a:cs typeface="+mn-cs"/>
              </a:rPr>
              <a:t>judge.As</a:t>
            </a:r>
            <a:r>
              <a:rPr lang="en-CA" sz="1200" b="0" i="0" kern="1200" dirty="0" smtClean="0">
                <a:solidFill>
                  <a:schemeClr val="tx1"/>
                </a:solidFill>
                <a:effectLst/>
                <a:latin typeface="+mn-lt"/>
                <a:ea typeface="+mn-ea"/>
                <a:cs typeface="+mn-cs"/>
              </a:rPr>
              <a:t> with other discretionary decisions, this court will not interfere with the decision of the trial judge except where the court concludes it is clearly wrong or based on some erroneous principle.</a:t>
            </a:r>
          </a:p>
          <a:p>
            <a:endParaRPr lang="en-CA" sz="1200" b="0" i="0" kern="1200" dirty="0" smtClean="0">
              <a:solidFill>
                <a:schemeClr val="tx1"/>
              </a:solidFill>
              <a:effectLst/>
              <a:latin typeface="+mn-lt"/>
              <a:ea typeface="+mn-ea"/>
              <a:cs typeface="+mn-cs"/>
            </a:endParaRPr>
          </a:p>
          <a:p>
            <a:r>
              <a:rPr lang="en-CA" b="0" i="1" dirty="0" smtClean="0"/>
              <a:t>R</a:t>
            </a:r>
            <a:r>
              <a:rPr lang="en-CA" b="0" i="1" baseline="0" dirty="0" smtClean="0"/>
              <a:t> v </a:t>
            </a:r>
            <a:r>
              <a:rPr lang="en-CA" b="0" i="1" baseline="0" dirty="0" err="1" smtClean="0"/>
              <a:t>Trakas</a:t>
            </a:r>
            <a:r>
              <a:rPr lang="en-CA" b="0" i="1" baseline="0" dirty="0" smtClean="0"/>
              <a:t>,</a:t>
            </a:r>
            <a:r>
              <a:rPr lang="en-CA" b="0" i="0" baseline="0" dirty="0" smtClean="0"/>
              <a:t> 2008 ONCA 410 at para 39</a:t>
            </a:r>
          </a:p>
          <a:p>
            <a:endParaRPr lang="en-CA" b="0" i="0" baseline="0" dirty="0" smtClean="0"/>
          </a:p>
          <a:p>
            <a:r>
              <a:rPr lang="en-CA" b="0" i="1" baseline="0" dirty="0" smtClean="0"/>
              <a:t>R v Liu</a:t>
            </a:r>
            <a:r>
              <a:rPr lang="en-CA" b="0" i="0" baseline="0" dirty="0" smtClean="0"/>
              <a:t>, [2004] OJ No 4221 (CA) at paras 23-24:</a:t>
            </a:r>
          </a:p>
          <a:p>
            <a:endParaRPr lang="en-CA" b="0" i="0" baseline="0" dirty="0" smtClean="0"/>
          </a:p>
          <a:p>
            <a:pPr lvl="1"/>
            <a:r>
              <a:rPr lang="en-CA" sz="1200" b="0" i="0" kern="1200" dirty="0" smtClean="0">
                <a:solidFill>
                  <a:schemeClr val="tx1"/>
                </a:solidFill>
                <a:effectLst/>
                <a:latin typeface="+mn-lt"/>
                <a:ea typeface="+mn-ea"/>
                <a:cs typeface="+mn-cs"/>
              </a:rPr>
              <a:t>The appellant acknowledges that the decision of a trial judge to grant or refuse a motion for a mistrial is a matter of judicial discretion. The appellant also concedes that the trial judge delivered a strong limiting instruction to the jury concerning this portion of the evidence of Glen Glover. The appellant nevertheless submits that in light of the prejudicial nature of the evidence and the circumstantial case against the appellant, no limiting instruction could be effective in removing the potential prejudice to the appellant.</a:t>
            </a:r>
          </a:p>
          <a:p>
            <a:pPr lvl="1"/>
            <a:endParaRPr lang="en-CA" sz="1200" b="0" i="0" kern="1200" dirty="0" smtClean="0">
              <a:solidFill>
                <a:schemeClr val="tx1"/>
              </a:solidFill>
              <a:effectLst/>
              <a:latin typeface="+mn-lt"/>
              <a:ea typeface="+mn-ea"/>
              <a:cs typeface="+mn-cs"/>
            </a:endParaRPr>
          </a:p>
          <a:p>
            <a:pPr lvl="1"/>
            <a:r>
              <a:rPr lang="en-CA" sz="1200" b="0" i="0" kern="1200" dirty="0" smtClean="0">
                <a:solidFill>
                  <a:schemeClr val="tx1"/>
                </a:solidFill>
                <a:effectLst/>
                <a:latin typeface="+mn-lt"/>
                <a:ea typeface="+mn-ea"/>
                <a:cs typeface="+mn-cs"/>
              </a:rPr>
              <a:t>The trial judge in this case carefully considered whether he was required to declare a mistrial or whether any harm to the appellant could be removed by a clear, sharp warning. A trial judge is in a privileged position to assess the possible impact of a hearsay statement to the jury and the effectiveness of a sharp warning: R. v. Khan </a:t>
            </a:r>
            <a:r>
              <a:rPr lang="en-CA" sz="1200" b="0" i="0" u="none" strike="noStrike" kern="1200" dirty="0" smtClean="0">
                <a:solidFill>
                  <a:schemeClr val="tx1"/>
                </a:solidFill>
                <a:effectLst/>
                <a:latin typeface="+mn-lt"/>
                <a:ea typeface="+mn-ea"/>
                <a:cs typeface="+mn-cs"/>
                <a:hlinkClick r:id="rId5"/>
              </a:rPr>
              <a:t>(2000), 160 C.C.C. (3d) 1</a:t>
            </a:r>
            <a:r>
              <a:rPr lang="en-CA" sz="1200" b="0" i="0" kern="1200" dirty="0" smtClean="0">
                <a:solidFill>
                  <a:schemeClr val="tx1"/>
                </a:solidFill>
                <a:effectLst/>
                <a:latin typeface="+mn-lt"/>
                <a:ea typeface="+mn-ea"/>
                <a:cs typeface="+mn-cs"/>
              </a:rPr>
              <a:t> (S.C.C.) at para. 35. Having regard to the nature of the inadmissible evidence, the warning that the trial judge gave to the jury, and the deference owed to the position of the trial judge we would not give effect to this ground of appeal.</a:t>
            </a:r>
          </a:p>
          <a:p>
            <a:endParaRPr lang="en-CA" b="0" i="1" dirty="0" smtClean="0"/>
          </a:p>
          <a:p>
            <a:r>
              <a:rPr lang="en-CA" b="0" i="1" dirty="0" smtClean="0"/>
              <a:t>R</a:t>
            </a:r>
            <a:r>
              <a:rPr lang="en-CA" b="0" i="1" baseline="0" dirty="0" smtClean="0"/>
              <a:t> v Khan</a:t>
            </a:r>
            <a:r>
              <a:rPr lang="en-CA" b="0" i="0" baseline="0" dirty="0" smtClean="0"/>
              <a:t>, [2001] 3 SCR 823 at para 36:</a:t>
            </a:r>
          </a:p>
          <a:p>
            <a:endParaRPr lang="en-CA" b="0" i="0" baseline="0" dirty="0" smtClean="0"/>
          </a:p>
          <a:p>
            <a:pPr lvl="1"/>
            <a:r>
              <a:rPr lang="en-CA" sz="1200" b="0" i="0" kern="1200" dirty="0" smtClean="0">
                <a:solidFill>
                  <a:schemeClr val="tx1"/>
                </a:solidFill>
                <a:effectLst/>
                <a:latin typeface="+mn-lt"/>
                <a:ea typeface="+mn-ea"/>
                <a:cs typeface="+mn-cs"/>
              </a:rPr>
              <a:t>The trial judge was obviously concerned with the effect and consequences of what had transpired and she took seriously the application for a mistrial. I share that concern. However, in my view, she made no error when she exercised her discretion to deny the motion for a mistrial, nor did she err in declining to enter a mistrial after the jury had returned its verdict. The trial judge was in a privileged position to assess the possible impact of the mishap on the jury and the effectiveness of the sharp warning that she issued. There is no basis upon which I could say that she was wrong in that fine judgment call. The information before the jury was at most an innuendo. At the very end of a murder trial, the jury would have come to appreciate the existence of rules of evidence that govern the relevant materials upon which they are called to make a decision. Taking the case at its highest from the appellant's point of view, I believe that the admonition issued by the trial judge to the jury was sufficient to remedy any ill effect that the unedited transcripts might have had on the jury.</a:t>
            </a:r>
            <a:endParaRPr lang="en-CA" sz="1200" b="0" i="1" kern="1200" dirty="0" smtClean="0">
              <a:solidFill>
                <a:schemeClr val="tx1"/>
              </a:solidFill>
              <a:effectLst/>
              <a:latin typeface="+mn-lt"/>
              <a:ea typeface="+mn-ea"/>
              <a:cs typeface="+mn-cs"/>
            </a:endParaRPr>
          </a:p>
          <a:p>
            <a:pPr lvl="0"/>
            <a:endParaRPr lang="en-CA" sz="1200" b="0" i="1" kern="1200" dirty="0" smtClean="0">
              <a:solidFill>
                <a:schemeClr val="tx1"/>
              </a:solidFill>
              <a:effectLst/>
              <a:latin typeface="+mn-lt"/>
              <a:ea typeface="+mn-ea"/>
              <a:cs typeface="+mn-cs"/>
            </a:endParaRPr>
          </a:p>
          <a:p>
            <a:pPr lvl="0"/>
            <a:r>
              <a:rPr lang="en-CA" sz="1200" b="0" i="1" kern="1200" dirty="0" smtClean="0">
                <a:solidFill>
                  <a:schemeClr val="tx1"/>
                </a:solidFill>
                <a:effectLst/>
                <a:latin typeface="+mn-lt"/>
                <a:ea typeface="+mn-ea"/>
                <a:cs typeface="+mn-cs"/>
              </a:rPr>
              <a:t>R</a:t>
            </a:r>
            <a:r>
              <a:rPr lang="en-CA" sz="1200" b="0" i="1" kern="1200" baseline="0" dirty="0" smtClean="0">
                <a:solidFill>
                  <a:schemeClr val="tx1"/>
                </a:solidFill>
                <a:effectLst/>
                <a:latin typeface="+mn-lt"/>
                <a:ea typeface="+mn-ea"/>
                <a:cs typeface="+mn-cs"/>
              </a:rPr>
              <a:t> v Carter</a:t>
            </a:r>
            <a:r>
              <a:rPr lang="en-CA" sz="1200" b="0" i="0" kern="1200" baseline="0" dirty="0" smtClean="0">
                <a:solidFill>
                  <a:schemeClr val="tx1"/>
                </a:solidFill>
                <a:effectLst/>
                <a:latin typeface="+mn-lt"/>
                <a:ea typeface="+mn-ea"/>
                <a:cs typeface="+mn-cs"/>
              </a:rPr>
              <a:t>, [1991] OJ No 1801 (CA)</a:t>
            </a:r>
          </a:p>
          <a:p>
            <a:pPr lvl="0"/>
            <a:endParaRPr lang="en-CA" sz="1200" b="0" i="0" kern="1200" baseline="0" dirty="0" smtClean="0">
              <a:solidFill>
                <a:schemeClr val="tx1"/>
              </a:solidFill>
              <a:effectLst/>
              <a:latin typeface="+mn-lt"/>
              <a:ea typeface="+mn-ea"/>
              <a:cs typeface="+mn-cs"/>
            </a:endParaRPr>
          </a:p>
          <a:p>
            <a:pPr lvl="0"/>
            <a:endParaRPr lang="en-CA" sz="1200" b="0" i="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C74B8BE-1058-45E4-BFE0-BB6C09AF56FC}" type="slidenum">
              <a:rPr lang="en-CA" smtClean="0"/>
              <a:t>11</a:t>
            </a:fld>
            <a:endParaRPr lang="en-CA"/>
          </a:p>
        </p:txBody>
      </p:sp>
    </p:spTree>
    <p:extLst>
      <p:ext uri="{BB962C8B-B14F-4D97-AF65-F5344CB8AC3E}">
        <p14:creationId xmlns:p14="http://schemas.microsoft.com/office/powerpoint/2010/main" val="488667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C74B8BE-1058-45E4-BFE0-BB6C09AF56FC}" type="slidenum">
              <a:rPr lang="en-CA" smtClean="0"/>
              <a:t>12</a:t>
            </a:fld>
            <a:endParaRPr lang="en-CA"/>
          </a:p>
        </p:txBody>
      </p:sp>
    </p:spTree>
    <p:extLst>
      <p:ext uri="{BB962C8B-B14F-4D97-AF65-F5344CB8AC3E}">
        <p14:creationId xmlns:p14="http://schemas.microsoft.com/office/powerpoint/2010/main" val="3765135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C74B8BE-1058-45E4-BFE0-BB6C09AF56FC}" type="slidenum">
              <a:rPr lang="en-CA" smtClean="0"/>
              <a:t>13</a:t>
            </a:fld>
            <a:endParaRPr lang="en-CA"/>
          </a:p>
        </p:txBody>
      </p:sp>
    </p:spTree>
    <p:extLst>
      <p:ext uri="{BB962C8B-B14F-4D97-AF65-F5344CB8AC3E}">
        <p14:creationId xmlns:p14="http://schemas.microsoft.com/office/powerpoint/2010/main" val="3982804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C74B8BE-1058-45E4-BFE0-BB6C09AF56FC}" type="slidenum">
              <a:rPr lang="en-CA" smtClean="0"/>
              <a:t>14</a:t>
            </a:fld>
            <a:endParaRPr lang="en-CA"/>
          </a:p>
        </p:txBody>
      </p:sp>
    </p:spTree>
    <p:extLst>
      <p:ext uri="{BB962C8B-B14F-4D97-AF65-F5344CB8AC3E}">
        <p14:creationId xmlns:p14="http://schemas.microsoft.com/office/powerpoint/2010/main" val="310149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C74B8BE-1058-45E4-BFE0-BB6C09AF56FC}" type="slidenum">
              <a:rPr lang="en-CA" smtClean="0"/>
              <a:t>15</a:t>
            </a:fld>
            <a:endParaRPr lang="en-CA"/>
          </a:p>
        </p:txBody>
      </p:sp>
    </p:spTree>
    <p:extLst>
      <p:ext uri="{BB962C8B-B14F-4D97-AF65-F5344CB8AC3E}">
        <p14:creationId xmlns:p14="http://schemas.microsoft.com/office/powerpoint/2010/main" val="3230260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u="none" dirty="0"/>
          </a:p>
        </p:txBody>
      </p:sp>
      <p:sp>
        <p:nvSpPr>
          <p:cNvPr id="4" name="Slide Number Placeholder 3"/>
          <p:cNvSpPr>
            <a:spLocks noGrp="1"/>
          </p:cNvSpPr>
          <p:nvPr>
            <p:ph type="sldNum" sz="quarter" idx="10"/>
          </p:nvPr>
        </p:nvSpPr>
        <p:spPr/>
        <p:txBody>
          <a:bodyPr/>
          <a:lstStyle/>
          <a:p>
            <a:fld id="{8C74B8BE-1058-45E4-BFE0-BB6C09AF56FC}" type="slidenum">
              <a:rPr lang="en-CA" smtClean="0"/>
              <a:t>16</a:t>
            </a:fld>
            <a:endParaRPr lang="en-CA"/>
          </a:p>
        </p:txBody>
      </p:sp>
    </p:spTree>
    <p:extLst>
      <p:ext uri="{BB962C8B-B14F-4D97-AF65-F5344CB8AC3E}">
        <p14:creationId xmlns:p14="http://schemas.microsoft.com/office/powerpoint/2010/main" val="42934512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u="sng" kern="1200" dirty="0" smtClean="0">
                <a:solidFill>
                  <a:schemeClr val="tx1"/>
                </a:solidFill>
                <a:effectLst/>
                <a:latin typeface="+mn-lt"/>
                <a:ea typeface="+mn-ea"/>
                <a:cs typeface="+mn-cs"/>
              </a:rPr>
              <a:t>Scenario #1</a:t>
            </a:r>
            <a:endParaRPr lang="en-CA" sz="1200" kern="1200" dirty="0" smtClean="0">
              <a:solidFill>
                <a:schemeClr val="tx1"/>
              </a:solidFill>
              <a:effectLst/>
              <a:latin typeface="+mn-lt"/>
              <a:ea typeface="+mn-ea"/>
              <a:cs typeface="+mn-cs"/>
            </a:endParaRP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Jury trial of B on charges of robbery, kidnapping, and aggravated assault. The Crown brought a pre-trial application to admit similar fact evidence showing that B had participated in two similar robberies shortly before this incident. The Crown proposed to prove these earlier incidents by calling two accomplices.</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One of the prior incidents involved inflammatory details that are not probative of the issues in the current trial. These include an intellectually disabled victim being confined in a dog cage for more than a day, and physically and psychologically tormented by B.</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During the similar fact evidence application, the Crown agreed not to adduce these inflammatory facts. The Crown conceded that these facts had prejudicial effect that outweighed any probative value, and they should not be heard by the jury.</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 similar fact evidence application was granted, on the basis that the Crown would not adduce the inflammatory facts.</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During trial, one of the accomplices was giving evidence. When asked whether the victim was kept in the car or the house, he answered, "In the dog cage."</a:t>
            </a:r>
          </a:p>
          <a:p>
            <a:r>
              <a:rPr lang="en-CA" sz="1200" kern="1200" dirty="0" smtClean="0">
                <a:solidFill>
                  <a:schemeClr val="tx1"/>
                </a:solidFill>
                <a:effectLst/>
                <a:latin typeface="+mn-lt"/>
                <a:ea typeface="+mn-ea"/>
                <a:cs typeface="+mn-cs"/>
              </a:rPr>
              <a:t/>
            </a:r>
            <a:br>
              <a:rPr lang="en-CA" sz="1200" kern="1200" dirty="0" smtClean="0">
                <a:solidFill>
                  <a:schemeClr val="tx1"/>
                </a:solidFill>
                <a:effectLst/>
                <a:latin typeface="+mn-lt"/>
                <a:ea typeface="+mn-ea"/>
                <a:cs typeface="+mn-cs"/>
              </a:rPr>
            </a:br>
            <a:r>
              <a:rPr lang="en-CA" sz="1200" kern="1200" dirty="0" smtClean="0">
                <a:solidFill>
                  <a:schemeClr val="tx1"/>
                </a:solidFill>
                <a:effectLst/>
                <a:latin typeface="+mn-lt"/>
                <a:ea typeface="+mn-ea"/>
                <a:cs typeface="+mn-cs"/>
              </a:rPr>
              <a:t>Defence applied for a mistrial, arguing that inadmissible and highly prejudicial evidence had been heard by the jury.</a:t>
            </a:r>
          </a:p>
          <a:p>
            <a:endParaRPr lang="en-CA" sz="1200" b="1" u="sng" kern="1200" dirty="0" smtClean="0">
              <a:solidFill>
                <a:schemeClr val="tx1"/>
              </a:solidFill>
              <a:effectLst/>
              <a:latin typeface="+mn-lt"/>
              <a:ea typeface="+mn-ea"/>
              <a:cs typeface="+mn-cs"/>
            </a:endParaRPr>
          </a:p>
          <a:p>
            <a:r>
              <a:rPr lang="en-CA" sz="1200" b="1" u="sng" kern="1200" dirty="0" smtClean="0">
                <a:solidFill>
                  <a:schemeClr val="tx1"/>
                </a:solidFill>
                <a:effectLst/>
                <a:latin typeface="+mn-lt"/>
                <a:ea typeface="+mn-ea"/>
                <a:cs typeface="+mn-cs"/>
              </a:rPr>
              <a:t>Scenario #2</a:t>
            </a:r>
            <a:r>
              <a:rPr lang="en-CA" sz="1200" kern="1200" dirty="0" smtClean="0">
                <a:solidFill>
                  <a:schemeClr val="tx1"/>
                </a:solidFill>
                <a:effectLst/>
                <a:latin typeface="+mn-lt"/>
                <a:ea typeface="+mn-ea"/>
                <a:cs typeface="+mn-cs"/>
              </a:rPr>
              <a:t>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OCJ trial of B on domestic assault charges. B was charged with 3 different incidents against the same victim. Each incident was separately charged and had a separate trial.</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Trial #1 happened last week. The victim recanted and there was no KGB statement. The accused was acquitted.</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 Crown is now prosecuting trial #2. The victim again recants, but this time there is a KGB statement. The Crown pursues a 9(2) application, with the intent of bringing a KGB application.</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During the 9(2) cross, the Crown was questioning the victim about her motive to protect the accused, and asked her about the fact that she had recanted during another trial only a week earlier. Defence applies for a mistrial, arguing that the trial judge has heard inadmissible and prejudicial evidence about another trial.</a:t>
            </a:r>
          </a:p>
          <a:p>
            <a:endParaRPr lang="en-CA" sz="1200" b="1" u="sng" kern="1200" dirty="0" smtClean="0">
              <a:solidFill>
                <a:schemeClr val="tx1"/>
              </a:solidFill>
              <a:effectLst/>
              <a:latin typeface="+mn-lt"/>
              <a:ea typeface="+mn-ea"/>
              <a:cs typeface="+mn-cs"/>
            </a:endParaRPr>
          </a:p>
          <a:p>
            <a:r>
              <a:rPr lang="en-CA" sz="1200" b="1" u="sng" kern="1200" dirty="0" smtClean="0">
                <a:solidFill>
                  <a:schemeClr val="tx1"/>
                </a:solidFill>
                <a:effectLst/>
                <a:latin typeface="+mn-lt"/>
                <a:ea typeface="+mn-ea"/>
                <a:cs typeface="+mn-cs"/>
              </a:rPr>
              <a:t>Scenario #3</a:t>
            </a:r>
            <a:endParaRPr lang="en-CA" sz="1200" kern="1200" dirty="0" smtClean="0">
              <a:solidFill>
                <a:schemeClr val="tx1"/>
              </a:solidFill>
              <a:effectLst/>
              <a:latin typeface="+mn-lt"/>
              <a:ea typeface="+mn-ea"/>
              <a:cs typeface="+mn-cs"/>
            </a:endParaRP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Jury trial of B on a charge of first degree murder. During the trial, two jurors submit a note to the judge stating they are concerned because members of the accused family and associates have followed jurors to their cars on two occasions.</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Defence applies for a mistrial, arguing reasonable apprehension of bias.</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C74B8BE-1058-45E4-BFE0-BB6C09AF56FC}" type="slidenum">
              <a:rPr lang="en-CA" smtClean="0"/>
              <a:t>17</a:t>
            </a:fld>
            <a:endParaRPr lang="en-CA"/>
          </a:p>
        </p:txBody>
      </p:sp>
    </p:spTree>
    <p:extLst>
      <p:ext uri="{BB962C8B-B14F-4D97-AF65-F5344CB8AC3E}">
        <p14:creationId xmlns:p14="http://schemas.microsoft.com/office/powerpoint/2010/main" val="2695697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C74B8BE-1058-45E4-BFE0-BB6C09AF56FC}" type="slidenum">
              <a:rPr lang="en-CA" smtClean="0"/>
              <a:t>18</a:t>
            </a:fld>
            <a:endParaRPr lang="en-CA"/>
          </a:p>
        </p:txBody>
      </p:sp>
    </p:spTree>
    <p:extLst>
      <p:ext uri="{BB962C8B-B14F-4D97-AF65-F5344CB8AC3E}">
        <p14:creationId xmlns:p14="http://schemas.microsoft.com/office/powerpoint/2010/main" val="1572004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C74B8BE-1058-45E4-BFE0-BB6C09AF56FC}" type="slidenum">
              <a:rPr lang="en-CA" smtClean="0"/>
              <a:t>2</a:t>
            </a:fld>
            <a:endParaRPr lang="en-CA"/>
          </a:p>
        </p:txBody>
      </p:sp>
    </p:spTree>
    <p:extLst>
      <p:ext uri="{BB962C8B-B14F-4D97-AF65-F5344CB8AC3E}">
        <p14:creationId xmlns:p14="http://schemas.microsoft.com/office/powerpoint/2010/main" val="1636228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C74B8BE-1058-45E4-BFE0-BB6C09AF56FC}" type="slidenum">
              <a:rPr lang="en-CA" smtClean="0"/>
              <a:t>3</a:t>
            </a:fld>
            <a:endParaRPr lang="en-CA"/>
          </a:p>
        </p:txBody>
      </p:sp>
    </p:spTree>
    <p:extLst>
      <p:ext uri="{BB962C8B-B14F-4D97-AF65-F5344CB8AC3E}">
        <p14:creationId xmlns:p14="http://schemas.microsoft.com/office/powerpoint/2010/main" val="2080146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only reason </a:t>
            </a:r>
            <a:r>
              <a:rPr lang="en-CA" b="1" u="sng" dirty="0" smtClean="0"/>
              <a:t>not</a:t>
            </a:r>
            <a:r>
              <a:rPr lang="en-CA" b="0" u="none" baseline="0" dirty="0" smtClean="0"/>
              <a:t> to bring a mistrial application is if defence is optimistic that the jury will acquit. Otherwise, there are many advantages and few disadvantages.</a:t>
            </a:r>
          </a:p>
          <a:p>
            <a:endParaRPr lang="en-CA" b="0" u="none" baseline="0" dirty="0" smtClean="0"/>
          </a:p>
          <a:p>
            <a:r>
              <a:rPr lang="en-CA" b="0" u="none" baseline="0" dirty="0" smtClean="0"/>
              <a:t>What about getting another “bite at the cherry” on the pre-trial motions? Does defence get to re-litigate pre-trial motions if a mistrial is declared?</a:t>
            </a:r>
          </a:p>
          <a:p>
            <a:endParaRPr lang="en-CA" b="0" u="none" baseline="0" dirty="0" smtClean="0"/>
          </a:p>
          <a:p>
            <a:r>
              <a:rPr lang="en-CA" b="1" u="sng" baseline="0" dirty="0" smtClean="0"/>
              <a:t>No.</a:t>
            </a:r>
            <a:r>
              <a:rPr lang="en-CA" b="1" u="none" baseline="0" dirty="0" smtClean="0"/>
              <a:t> </a:t>
            </a:r>
          </a:p>
          <a:p>
            <a:endParaRPr lang="en-CA" b="1" u="none" baseline="0" dirty="0" smtClean="0"/>
          </a:p>
          <a:p>
            <a:r>
              <a:rPr lang="en-CA" b="0" u="none" baseline="0" dirty="0" smtClean="0"/>
              <a:t>See section </a:t>
            </a:r>
            <a:r>
              <a:rPr lang="en-CA" b="0" u="none" baseline="0" dirty="0" smtClean="0"/>
              <a:t>653.1 of the </a:t>
            </a:r>
            <a:r>
              <a:rPr lang="en-CA" b="0" i="1" u="none" baseline="0" dirty="0" smtClean="0"/>
              <a:t>Criminal Code</a:t>
            </a:r>
            <a:r>
              <a:rPr lang="en-CA" b="0" u="none" baseline="0" dirty="0" smtClean="0"/>
              <a:t>:</a:t>
            </a:r>
            <a:endParaRPr lang="en-CA" b="0" u="none" baseline="0" dirty="0" smtClean="0"/>
          </a:p>
          <a:p>
            <a:endParaRPr lang="en-CA" b="0" u="none" baseline="0" dirty="0" smtClean="0"/>
          </a:p>
          <a:p>
            <a:pPr lvl="1"/>
            <a:r>
              <a:rPr lang="en-CA" sz="1200" b="0" i="0" kern="1200" dirty="0" smtClean="0">
                <a:solidFill>
                  <a:schemeClr val="tx1"/>
                </a:solidFill>
                <a:effectLst/>
                <a:latin typeface="+mn-lt"/>
                <a:ea typeface="+mn-ea"/>
                <a:cs typeface="+mn-cs"/>
              </a:rPr>
              <a:t>In the case of a mistrial, unless the court is satisfied that it would not be in the interests of justice, rulings relating to the disclosure or admissibility of evidence or the Canadian Charter of Rights and Freedoms that were made during the trial are binding on the parties in any new trial if the rulings are made -- or could have been made -- before the stage at which the evidence on the merits is presented.</a:t>
            </a:r>
            <a:endParaRPr lang="en-CA" b="0" u="none" baseline="0" dirty="0" smtClean="0"/>
          </a:p>
          <a:p>
            <a:endParaRPr lang="en-CA" dirty="0" smtClean="0"/>
          </a:p>
          <a:p>
            <a:r>
              <a:rPr lang="en-CA" dirty="0" smtClean="0"/>
              <a:t>One case where the</a:t>
            </a:r>
            <a:r>
              <a:rPr lang="en-CA" baseline="0" dirty="0" smtClean="0"/>
              <a:t> parties may be entitled to re-litigate pre-trial motions following the declaration of a mistrial is when the mistrial was the result of the trial judge’s recusal because of bias or reasonable apprehension of bias: </a:t>
            </a:r>
            <a:r>
              <a:rPr lang="en-CA" i="1" baseline="0" dirty="0" smtClean="0"/>
              <a:t>R v Davis</a:t>
            </a:r>
            <a:r>
              <a:rPr lang="en-CA" i="0" baseline="0" dirty="0" smtClean="0"/>
              <a:t>, [2012] OJ No 4736 (SCJ).</a:t>
            </a:r>
            <a:endParaRPr lang="en-CA" dirty="0"/>
          </a:p>
        </p:txBody>
      </p:sp>
      <p:sp>
        <p:nvSpPr>
          <p:cNvPr id="4" name="Slide Number Placeholder 3"/>
          <p:cNvSpPr>
            <a:spLocks noGrp="1"/>
          </p:cNvSpPr>
          <p:nvPr>
            <p:ph type="sldNum" sz="quarter" idx="10"/>
          </p:nvPr>
        </p:nvSpPr>
        <p:spPr/>
        <p:txBody>
          <a:bodyPr/>
          <a:lstStyle/>
          <a:p>
            <a:fld id="{8C74B8BE-1058-45E4-BFE0-BB6C09AF56FC}" type="slidenum">
              <a:rPr lang="en-CA" smtClean="0"/>
              <a:t>4</a:t>
            </a:fld>
            <a:endParaRPr lang="en-CA"/>
          </a:p>
        </p:txBody>
      </p:sp>
    </p:spTree>
    <p:extLst>
      <p:ext uri="{BB962C8B-B14F-4D97-AF65-F5344CB8AC3E}">
        <p14:creationId xmlns:p14="http://schemas.microsoft.com/office/powerpoint/2010/main" val="2812077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C74B8BE-1058-45E4-BFE0-BB6C09AF56FC}" type="slidenum">
              <a:rPr lang="en-CA" smtClean="0"/>
              <a:t>5</a:t>
            </a:fld>
            <a:endParaRPr lang="en-CA"/>
          </a:p>
        </p:txBody>
      </p:sp>
    </p:spTree>
    <p:extLst>
      <p:ext uri="{BB962C8B-B14F-4D97-AF65-F5344CB8AC3E}">
        <p14:creationId xmlns:p14="http://schemas.microsoft.com/office/powerpoint/2010/main" val="385441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C74B8BE-1058-45E4-BFE0-BB6C09AF56FC}" type="slidenum">
              <a:rPr lang="en-CA" smtClean="0"/>
              <a:t>6</a:t>
            </a:fld>
            <a:endParaRPr lang="en-CA"/>
          </a:p>
        </p:txBody>
      </p:sp>
    </p:spTree>
    <p:extLst>
      <p:ext uri="{BB962C8B-B14F-4D97-AF65-F5344CB8AC3E}">
        <p14:creationId xmlns:p14="http://schemas.microsoft.com/office/powerpoint/2010/main" val="767297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C74B8BE-1058-45E4-BFE0-BB6C09AF56FC}" type="slidenum">
              <a:rPr lang="en-CA" smtClean="0"/>
              <a:t>7</a:t>
            </a:fld>
            <a:endParaRPr lang="en-CA"/>
          </a:p>
        </p:txBody>
      </p:sp>
    </p:spTree>
    <p:extLst>
      <p:ext uri="{BB962C8B-B14F-4D97-AF65-F5344CB8AC3E}">
        <p14:creationId xmlns:p14="http://schemas.microsoft.com/office/powerpoint/2010/main" val="488667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C74B8BE-1058-45E4-BFE0-BB6C09AF56FC}" type="slidenum">
              <a:rPr lang="en-CA" smtClean="0"/>
              <a:t>8</a:t>
            </a:fld>
            <a:endParaRPr lang="en-CA"/>
          </a:p>
        </p:txBody>
      </p:sp>
    </p:spTree>
    <p:extLst>
      <p:ext uri="{BB962C8B-B14F-4D97-AF65-F5344CB8AC3E}">
        <p14:creationId xmlns:p14="http://schemas.microsoft.com/office/powerpoint/2010/main" val="488667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C74B8BE-1058-45E4-BFE0-BB6C09AF56FC}" type="slidenum">
              <a:rPr lang="en-CA" smtClean="0"/>
              <a:t>9</a:t>
            </a:fld>
            <a:endParaRPr lang="en-CA"/>
          </a:p>
        </p:txBody>
      </p:sp>
    </p:spTree>
    <p:extLst>
      <p:ext uri="{BB962C8B-B14F-4D97-AF65-F5344CB8AC3E}">
        <p14:creationId xmlns:p14="http://schemas.microsoft.com/office/powerpoint/2010/main" val="488667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7AB46C9-1509-405F-83DB-ABD705DEB8DF}" type="datetimeFigureOut">
              <a:rPr lang="en-CA" smtClean="0"/>
              <a:t>08/10/2017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61B146-081D-4F67-BC07-B2B7DA00F9A1}" type="slidenum">
              <a:rPr lang="en-CA" smtClean="0"/>
              <a:t>‹#›</a:t>
            </a:fld>
            <a:endParaRPr lang="en-CA"/>
          </a:p>
        </p:txBody>
      </p:sp>
    </p:spTree>
    <p:extLst>
      <p:ext uri="{BB962C8B-B14F-4D97-AF65-F5344CB8AC3E}">
        <p14:creationId xmlns:p14="http://schemas.microsoft.com/office/powerpoint/2010/main" val="3073123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7AB46C9-1509-405F-83DB-ABD705DEB8DF}" type="datetimeFigureOut">
              <a:rPr lang="en-CA" smtClean="0"/>
              <a:t>08/10/2017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61B146-081D-4F67-BC07-B2B7DA00F9A1}" type="slidenum">
              <a:rPr lang="en-CA" smtClean="0"/>
              <a:t>‹#›</a:t>
            </a:fld>
            <a:endParaRPr lang="en-CA"/>
          </a:p>
        </p:txBody>
      </p:sp>
    </p:spTree>
    <p:extLst>
      <p:ext uri="{BB962C8B-B14F-4D97-AF65-F5344CB8AC3E}">
        <p14:creationId xmlns:p14="http://schemas.microsoft.com/office/powerpoint/2010/main" val="3749509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7AB46C9-1509-405F-83DB-ABD705DEB8DF}" type="datetimeFigureOut">
              <a:rPr lang="en-CA" smtClean="0"/>
              <a:t>08/10/2017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61B146-081D-4F67-BC07-B2B7DA00F9A1}" type="slidenum">
              <a:rPr lang="en-CA" smtClean="0"/>
              <a:t>‹#›</a:t>
            </a:fld>
            <a:endParaRPr lang="en-CA"/>
          </a:p>
        </p:txBody>
      </p:sp>
    </p:spTree>
    <p:extLst>
      <p:ext uri="{BB962C8B-B14F-4D97-AF65-F5344CB8AC3E}">
        <p14:creationId xmlns:p14="http://schemas.microsoft.com/office/powerpoint/2010/main" val="108195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7AB46C9-1509-405F-83DB-ABD705DEB8DF}" type="datetimeFigureOut">
              <a:rPr lang="en-CA" smtClean="0"/>
              <a:t>08/10/2017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61B146-081D-4F67-BC07-B2B7DA00F9A1}" type="slidenum">
              <a:rPr lang="en-CA" smtClean="0"/>
              <a:t>‹#›</a:t>
            </a:fld>
            <a:endParaRPr lang="en-CA"/>
          </a:p>
        </p:txBody>
      </p:sp>
    </p:spTree>
    <p:extLst>
      <p:ext uri="{BB962C8B-B14F-4D97-AF65-F5344CB8AC3E}">
        <p14:creationId xmlns:p14="http://schemas.microsoft.com/office/powerpoint/2010/main" val="1658032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AB46C9-1509-405F-83DB-ABD705DEB8DF}" type="datetimeFigureOut">
              <a:rPr lang="en-CA" smtClean="0"/>
              <a:t>08/10/2017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61B146-081D-4F67-BC07-B2B7DA00F9A1}" type="slidenum">
              <a:rPr lang="en-CA" smtClean="0"/>
              <a:t>‹#›</a:t>
            </a:fld>
            <a:endParaRPr lang="en-CA"/>
          </a:p>
        </p:txBody>
      </p:sp>
    </p:spTree>
    <p:extLst>
      <p:ext uri="{BB962C8B-B14F-4D97-AF65-F5344CB8AC3E}">
        <p14:creationId xmlns:p14="http://schemas.microsoft.com/office/powerpoint/2010/main" val="3671689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7AB46C9-1509-405F-83DB-ABD705DEB8DF}" type="datetimeFigureOut">
              <a:rPr lang="en-CA" smtClean="0"/>
              <a:t>08/10/2017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361B146-081D-4F67-BC07-B2B7DA00F9A1}" type="slidenum">
              <a:rPr lang="en-CA" smtClean="0"/>
              <a:t>‹#›</a:t>
            </a:fld>
            <a:endParaRPr lang="en-CA"/>
          </a:p>
        </p:txBody>
      </p:sp>
    </p:spTree>
    <p:extLst>
      <p:ext uri="{BB962C8B-B14F-4D97-AF65-F5344CB8AC3E}">
        <p14:creationId xmlns:p14="http://schemas.microsoft.com/office/powerpoint/2010/main" val="736720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7AB46C9-1509-405F-83DB-ABD705DEB8DF}" type="datetimeFigureOut">
              <a:rPr lang="en-CA" smtClean="0"/>
              <a:t>08/10/2017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361B146-081D-4F67-BC07-B2B7DA00F9A1}" type="slidenum">
              <a:rPr lang="en-CA" smtClean="0"/>
              <a:t>‹#›</a:t>
            </a:fld>
            <a:endParaRPr lang="en-CA"/>
          </a:p>
        </p:txBody>
      </p:sp>
    </p:spTree>
    <p:extLst>
      <p:ext uri="{BB962C8B-B14F-4D97-AF65-F5344CB8AC3E}">
        <p14:creationId xmlns:p14="http://schemas.microsoft.com/office/powerpoint/2010/main" val="2554546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7AB46C9-1509-405F-83DB-ABD705DEB8DF}" type="datetimeFigureOut">
              <a:rPr lang="en-CA" smtClean="0"/>
              <a:t>08/10/2017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361B146-081D-4F67-BC07-B2B7DA00F9A1}" type="slidenum">
              <a:rPr lang="en-CA" smtClean="0"/>
              <a:t>‹#›</a:t>
            </a:fld>
            <a:endParaRPr lang="en-CA"/>
          </a:p>
        </p:txBody>
      </p:sp>
    </p:spTree>
    <p:extLst>
      <p:ext uri="{BB962C8B-B14F-4D97-AF65-F5344CB8AC3E}">
        <p14:creationId xmlns:p14="http://schemas.microsoft.com/office/powerpoint/2010/main" val="3807775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B46C9-1509-405F-83DB-ABD705DEB8DF}" type="datetimeFigureOut">
              <a:rPr lang="en-CA" smtClean="0"/>
              <a:t>08/10/2017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361B146-081D-4F67-BC07-B2B7DA00F9A1}" type="slidenum">
              <a:rPr lang="en-CA" smtClean="0"/>
              <a:t>‹#›</a:t>
            </a:fld>
            <a:endParaRPr lang="en-CA"/>
          </a:p>
        </p:txBody>
      </p:sp>
    </p:spTree>
    <p:extLst>
      <p:ext uri="{BB962C8B-B14F-4D97-AF65-F5344CB8AC3E}">
        <p14:creationId xmlns:p14="http://schemas.microsoft.com/office/powerpoint/2010/main" val="959043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AB46C9-1509-405F-83DB-ABD705DEB8DF}" type="datetimeFigureOut">
              <a:rPr lang="en-CA" smtClean="0"/>
              <a:t>08/10/2017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361B146-081D-4F67-BC07-B2B7DA00F9A1}" type="slidenum">
              <a:rPr lang="en-CA" smtClean="0"/>
              <a:t>‹#›</a:t>
            </a:fld>
            <a:endParaRPr lang="en-CA"/>
          </a:p>
        </p:txBody>
      </p:sp>
    </p:spTree>
    <p:extLst>
      <p:ext uri="{BB962C8B-B14F-4D97-AF65-F5344CB8AC3E}">
        <p14:creationId xmlns:p14="http://schemas.microsoft.com/office/powerpoint/2010/main" val="1300503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AB46C9-1509-405F-83DB-ABD705DEB8DF}" type="datetimeFigureOut">
              <a:rPr lang="en-CA" smtClean="0"/>
              <a:t>08/10/2017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361B146-081D-4F67-BC07-B2B7DA00F9A1}" type="slidenum">
              <a:rPr lang="en-CA" smtClean="0"/>
              <a:t>‹#›</a:t>
            </a:fld>
            <a:endParaRPr lang="en-CA"/>
          </a:p>
        </p:txBody>
      </p:sp>
    </p:spTree>
    <p:extLst>
      <p:ext uri="{BB962C8B-B14F-4D97-AF65-F5344CB8AC3E}">
        <p14:creationId xmlns:p14="http://schemas.microsoft.com/office/powerpoint/2010/main" val="76003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B46C9-1509-405F-83DB-ABD705DEB8DF}" type="datetimeFigureOut">
              <a:rPr lang="en-CA" smtClean="0"/>
              <a:t>08/10/2017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61B146-081D-4F67-BC07-B2B7DA00F9A1}" type="slidenum">
              <a:rPr lang="en-CA" smtClean="0"/>
              <a:t>‹#›</a:t>
            </a:fld>
            <a:endParaRPr lang="en-CA"/>
          </a:p>
        </p:txBody>
      </p:sp>
    </p:spTree>
    <p:extLst>
      <p:ext uri="{BB962C8B-B14F-4D97-AF65-F5344CB8AC3E}">
        <p14:creationId xmlns:p14="http://schemas.microsoft.com/office/powerpoint/2010/main" val="121873900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CA" b="1" dirty="0" smtClean="0">
                <a:solidFill>
                  <a:srgbClr val="FFFF00"/>
                </a:solidFill>
              </a:rPr>
              <a:t>Responding to Mistrial Applications</a:t>
            </a:r>
            <a:endParaRPr lang="en-CA" b="1" dirty="0">
              <a:solidFill>
                <a:srgbClr val="FFFF00"/>
              </a:solidFill>
            </a:endParaRPr>
          </a:p>
        </p:txBody>
      </p:sp>
      <p:sp>
        <p:nvSpPr>
          <p:cNvPr id="3" name="Subtitle 2"/>
          <p:cNvSpPr>
            <a:spLocks noGrp="1"/>
          </p:cNvSpPr>
          <p:nvPr>
            <p:ph type="subTitle" idx="1"/>
          </p:nvPr>
        </p:nvSpPr>
        <p:spPr/>
        <p:txBody>
          <a:bodyPr/>
          <a:lstStyle/>
          <a:p>
            <a:pPr algn="l"/>
            <a:r>
              <a:rPr lang="en-CA" dirty="0" smtClean="0"/>
              <a:t>MCM #75</a:t>
            </a:r>
          </a:p>
          <a:p>
            <a:pPr algn="l"/>
            <a:r>
              <a:rPr lang="en-CA" dirty="0" smtClean="0"/>
              <a:t>August 9, 2017</a:t>
            </a:r>
          </a:p>
          <a:p>
            <a:pPr algn="l"/>
            <a:r>
              <a:rPr lang="en-CA" dirty="0" smtClean="0"/>
              <a:t>Presenter: M. Geigen-Miller et al.</a:t>
            </a:r>
          </a:p>
        </p:txBody>
      </p:sp>
    </p:spTree>
    <p:extLst>
      <p:ext uri="{BB962C8B-B14F-4D97-AF65-F5344CB8AC3E}">
        <p14:creationId xmlns:p14="http://schemas.microsoft.com/office/powerpoint/2010/main" val="2405770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CA" dirty="0"/>
              <a:t>Although not determinative, the court is entitled to consider that new trials should be avoided where possible, because the accused, other participants in the trial, the criminal justice system and the community at large all suffer the consequences of going through the proceedings again.</a:t>
            </a:r>
          </a:p>
          <a:p>
            <a:pPr marL="0" indent="0">
              <a:buNone/>
            </a:pPr>
            <a:r>
              <a:rPr lang="en-CA" dirty="0"/>
              <a:t> </a:t>
            </a:r>
          </a:p>
          <a:p>
            <a:pPr marL="0" indent="0">
              <a:buNone/>
            </a:pPr>
            <a:r>
              <a:rPr lang="en-CA" i="1" dirty="0"/>
              <a:t>R v AG</a:t>
            </a:r>
            <a:r>
              <a:rPr lang="en-CA" dirty="0"/>
              <a:t>, 2015 ONCA 159 at para 55</a:t>
            </a:r>
          </a:p>
        </p:txBody>
      </p:sp>
    </p:spTree>
    <p:extLst>
      <p:ext uri="{BB962C8B-B14F-4D97-AF65-F5344CB8AC3E}">
        <p14:creationId xmlns:p14="http://schemas.microsoft.com/office/powerpoint/2010/main" val="2359974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lvl="0" indent="0">
              <a:buNone/>
            </a:pPr>
            <a:r>
              <a:rPr lang="en-CA" dirty="0"/>
              <a:t>A trial judge's decision on the appropriate remedy when the jury has heard inadmissible and potentially prejudicial evidence is entitled to substantial deference on appeal, as the trial judge is in the best position to assess the circumstances of each individual case and select the most appropriate remedy.</a:t>
            </a:r>
          </a:p>
          <a:p>
            <a:pPr marL="0" indent="0">
              <a:buNone/>
            </a:pPr>
            <a:r>
              <a:rPr lang="en-CA" dirty="0"/>
              <a:t> </a:t>
            </a:r>
          </a:p>
          <a:p>
            <a:pPr marL="0" indent="0">
              <a:buNone/>
            </a:pPr>
            <a:r>
              <a:rPr lang="en-CA" i="1" dirty="0"/>
              <a:t>R v </a:t>
            </a:r>
            <a:r>
              <a:rPr lang="en-CA" i="1" dirty="0" err="1"/>
              <a:t>Moffit</a:t>
            </a:r>
            <a:r>
              <a:rPr lang="en-CA" dirty="0"/>
              <a:t>, 2015 ONCA 412 at para 93</a:t>
            </a:r>
            <a:br>
              <a:rPr lang="en-CA" dirty="0"/>
            </a:br>
            <a:r>
              <a:rPr lang="en-CA" i="1" dirty="0"/>
              <a:t>R v Burke</a:t>
            </a:r>
            <a:r>
              <a:rPr lang="en-CA" dirty="0"/>
              <a:t>, 2012 SCC 55 at para 75</a:t>
            </a:r>
          </a:p>
        </p:txBody>
      </p:sp>
    </p:spTree>
    <p:extLst>
      <p:ext uri="{BB962C8B-B14F-4D97-AF65-F5344CB8AC3E}">
        <p14:creationId xmlns:p14="http://schemas.microsoft.com/office/powerpoint/2010/main" val="4202035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62064"/>
            <a:ext cx="4572000" cy="1143000"/>
          </a:xfrm>
        </p:spPr>
        <p:txBody>
          <a:bodyPr>
            <a:normAutofit fontScale="90000"/>
          </a:bodyPr>
          <a:lstStyle/>
          <a:p>
            <a:r>
              <a:rPr lang="en-CA" dirty="0" smtClean="0"/>
              <a:t>a few tips from </a:t>
            </a:r>
            <a:br>
              <a:rPr lang="en-CA" dirty="0" smtClean="0"/>
            </a:br>
            <a:r>
              <a:rPr lang="en-CA" dirty="0" smtClean="0"/>
              <a:t>the pros</a:t>
            </a:r>
            <a:endParaRPr lang="en-CA"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52488" y="1305232"/>
            <a:ext cx="4212000" cy="4212000"/>
          </a:xfrm>
        </p:spPr>
      </p:pic>
    </p:spTree>
    <p:extLst>
      <p:ext uri="{BB962C8B-B14F-4D97-AF65-F5344CB8AC3E}">
        <p14:creationId xmlns:p14="http://schemas.microsoft.com/office/powerpoint/2010/main" val="2564848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marL="0" indent="0">
              <a:buNone/>
            </a:pPr>
            <a:r>
              <a:rPr lang="en-CA" b="1" dirty="0" smtClean="0">
                <a:solidFill>
                  <a:srgbClr val="FFFF00"/>
                </a:solidFill>
              </a:rPr>
              <a:t>Pro Tip #1</a:t>
            </a:r>
          </a:p>
          <a:p>
            <a:pPr marL="0" indent="0">
              <a:buNone/>
            </a:pPr>
            <a:r>
              <a:rPr lang="en-CA" b="1" dirty="0" smtClean="0">
                <a:solidFill>
                  <a:srgbClr val="FFFF00"/>
                </a:solidFill>
              </a:rPr>
              <a:t>Seek first to understand</a:t>
            </a:r>
            <a:endParaRPr lang="en-CA" b="1" dirty="0">
              <a:solidFill>
                <a:srgbClr val="FFFF00"/>
              </a:solidFill>
            </a:endParaRPr>
          </a:p>
          <a:p>
            <a:r>
              <a:rPr lang="en-CA" dirty="0" smtClean="0"/>
              <a:t>Demand a clear statement of the grounds for the mistrial application</a:t>
            </a:r>
          </a:p>
          <a:p>
            <a:r>
              <a:rPr lang="en-CA" dirty="0" smtClean="0"/>
              <a:t>Ask for an application in writing</a:t>
            </a:r>
          </a:p>
          <a:p>
            <a:r>
              <a:rPr lang="en-CA" dirty="0" smtClean="0"/>
              <a:t>Confirm the evidentiary basis for the application</a:t>
            </a:r>
          </a:p>
          <a:p>
            <a:pPr marL="0" indent="0">
              <a:buNone/>
            </a:pPr>
            <a:endParaRPr lang="en-CA" b="1" dirty="0" smtClean="0"/>
          </a:p>
        </p:txBody>
      </p:sp>
    </p:spTree>
    <p:extLst>
      <p:ext uri="{BB962C8B-B14F-4D97-AF65-F5344CB8AC3E}">
        <p14:creationId xmlns:p14="http://schemas.microsoft.com/office/powerpoint/2010/main" val="4259763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marL="0" indent="0">
              <a:buNone/>
            </a:pPr>
            <a:r>
              <a:rPr lang="en-CA" b="1" dirty="0" smtClean="0">
                <a:solidFill>
                  <a:srgbClr val="FFFF00"/>
                </a:solidFill>
              </a:rPr>
              <a:t>Pro Tip #2</a:t>
            </a:r>
          </a:p>
          <a:p>
            <a:pPr marL="0" indent="0">
              <a:buNone/>
            </a:pPr>
            <a:r>
              <a:rPr lang="en-CA" b="1" dirty="0" smtClean="0">
                <a:solidFill>
                  <a:srgbClr val="FFFF00"/>
                </a:solidFill>
              </a:rPr>
              <a:t>Prepare your response</a:t>
            </a:r>
          </a:p>
          <a:p>
            <a:r>
              <a:rPr lang="en-CA" dirty="0" smtClean="0"/>
              <a:t>Identify the applicable law</a:t>
            </a:r>
          </a:p>
          <a:p>
            <a:r>
              <a:rPr lang="en-CA" dirty="0" smtClean="0"/>
              <a:t>Identify the evidence that you will require to respond</a:t>
            </a:r>
          </a:p>
          <a:p>
            <a:r>
              <a:rPr lang="en-CA" dirty="0" smtClean="0"/>
              <a:t>Call or file your evidence</a:t>
            </a:r>
          </a:p>
          <a:p>
            <a:r>
              <a:rPr lang="en-CA" dirty="0" smtClean="0"/>
              <a:t>Submit a casebook and factum, or at least a memorandum of law</a:t>
            </a:r>
          </a:p>
        </p:txBody>
      </p:sp>
    </p:spTree>
    <p:extLst>
      <p:ext uri="{BB962C8B-B14F-4D97-AF65-F5344CB8AC3E}">
        <p14:creationId xmlns:p14="http://schemas.microsoft.com/office/powerpoint/2010/main" val="1652129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6021288"/>
          </a:xfrm>
        </p:spPr>
        <p:txBody>
          <a:bodyPr>
            <a:normAutofit/>
          </a:bodyPr>
          <a:lstStyle/>
          <a:p>
            <a:pPr marL="0" indent="0">
              <a:buNone/>
            </a:pPr>
            <a:r>
              <a:rPr lang="en-CA" b="1" dirty="0" smtClean="0">
                <a:solidFill>
                  <a:srgbClr val="FFFF00"/>
                </a:solidFill>
              </a:rPr>
              <a:t>Pro Tip #3</a:t>
            </a:r>
          </a:p>
          <a:p>
            <a:pPr marL="0" indent="0">
              <a:buNone/>
            </a:pPr>
            <a:r>
              <a:rPr lang="en-CA" b="1" dirty="0" smtClean="0">
                <a:solidFill>
                  <a:srgbClr val="FFFF00"/>
                </a:solidFill>
              </a:rPr>
              <a:t>Where appropriate, identify alternative remedies short of a mistrial</a:t>
            </a:r>
            <a:endParaRPr lang="en-CA" b="1" dirty="0">
              <a:solidFill>
                <a:srgbClr val="FFFF00"/>
              </a:solidFill>
            </a:endParaRPr>
          </a:p>
          <a:p>
            <a:r>
              <a:rPr lang="en-CA" dirty="0" smtClean="0"/>
              <a:t>This will vary according to the prejudice asserted by defence. Alternative remedies can include a jury instruction (mid-trial and final), adjournment, re-call of a witness, etc.</a:t>
            </a:r>
          </a:p>
        </p:txBody>
      </p:sp>
    </p:spTree>
    <p:extLst>
      <p:ext uri="{BB962C8B-B14F-4D97-AF65-F5344CB8AC3E}">
        <p14:creationId xmlns:p14="http://schemas.microsoft.com/office/powerpoint/2010/main" val="9492437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6021288"/>
          </a:xfrm>
        </p:spPr>
        <p:txBody>
          <a:bodyPr>
            <a:normAutofit lnSpcReduction="10000"/>
          </a:bodyPr>
          <a:lstStyle/>
          <a:p>
            <a:pPr marL="0" indent="0">
              <a:buNone/>
            </a:pPr>
            <a:r>
              <a:rPr lang="en-CA" b="1" dirty="0" smtClean="0">
                <a:solidFill>
                  <a:srgbClr val="FFFF00"/>
                </a:solidFill>
              </a:rPr>
              <a:t>Pro Tip #4</a:t>
            </a:r>
          </a:p>
          <a:p>
            <a:pPr marL="0" indent="0">
              <a:buNone/>
            </a:pPr>
            <a:r>
              <a:rPr lang="en-CA" b="1" dirty="0" smtClean="0">
                <a:solidFill>
                  <a:srgbClr val="FFFF00"/>
                </a:solidFill>
              </a:rPr>
              <a:t>Don’t ignore prejudice to the accused</a:t>
            </a:r>
          </a:p>
          <a:p>
            <a:r>
              <a:rPr lang="en-CA" dirty="0" smtClean="0"/>
              <a:t>Where prejudice exists, you should acknowledge it and suggest remedies.</a:t>
            </a:r>
          </a:p>
          <a:p>
            <a:r>
              <a:rPr lang="en-CA" dirty="0" smtClean="0"/>
              <a:t>Do not allow prejudice to go un-remedied. </a:t>
            </a:r>
            <a:endParaRPr lang="en-CA" dirty="0" smtClean="0"/>
          </a:p>
          <a:p>
            <a:r>
              <a:rPr lang="en-CA" dirty="0" smtClean="0"/>
              <a:t>Where </a:t>
            </a:r>
            <a:r>
              <a:rPr lang="en-CA" dirty="0" smtClean="0"/>
              <a:t>appropriate, suggest that an instruction be given </a:t>
            </a:r>
            <a:r>
              <a:rPr lang="en-CA" b="1" dirty="0" smtClean="0"/>
              <a:t>immediately</a:t>
            </a:r>
            <a:r>
              <a:rPr lang="en-CA" dirty="0" smtClean="0"/>
              <a:t>, the </a:t>
            </a:r>
            <a:r>
              <a:rPr lang="en-CA" dirty="0" smtClean="0"/>
              <a:t>moment the issue is identified. </a:t>
            </a:r>
          </a:p>
          <a:p>
            <a:r>
              <a:rPr lang="en-CA" dirty="0" smtClean="0"/>
              <a:t>Prejudice can be remedied more than once. For example, the trial judge can give a mid-trial immediately, and another instruction in the final.</a:t>
            </a:r>
          </a:p>
        </p:txBody>
      </p:sp>
    </p:spTree>
    <p:extLst>
      <p:ext uri="{BB962C8B-B14F-4D97-AF65-F5344CB8AC3E}">
        <p14:creationId xmlns:p14="http://schemas.microsoft.com/office/powerpoint/2010/main" val="6624235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62064"/>
            <a:ext cx="4572000" cy="1143000"/>
          </a:xfrm>
        </p:spPr>
        <p:txBody>
          <a:bodyPr/>
          <a:lstStyle/>
          <a:p>
            <a:r>
              <a:rPr lang="en-CA" dirty="0" smtClean="0"/>
              <a:t>scenarios</a:t>
            </a:r>
            <a:endParaRPr lang="en-CA"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580112" y="1446305"/>
            <a:ext cx="2340000" cy="3965389"/>
          </a:xfrm>
        </p:spPr>
      </p:pic>
    </p:spTree>
    <p:extLst>
      <p:ext uri="{BB962C8B-B14F-4D97-AF65-F5344CB8AC3E}">
        <p14:creationId xmlns:p14="http://schemas.microsoft.com/office/powerpoint/2010/main" val="3803162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Let’s party.</a:t>
            </a:r>
            <a:endParaRPr lang="en-CA" dirty="0"/>
          </a:p>
        </p:txBody>
      </p:sp>
    </p:spTree>
    <p:extLst>
      <p:ext uri="{BB962C8B-B14F-4D97-AF65-F5344CB8AC3E}">
        <p14:creationId xmlns:p14="http://schemas.microsoft.com/office/powerpoint/2010/main" val="3660429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a:t>
            </a:r>
            <a:endParaRPr lang="en-CA" dirty="0"/>
          </a:p>
        </p:txBody>
      </p:sp>
      <p:sp>
        <p:nvSpPr>
          <p:cNvPr id="3" name="Content Placeholder 2"/>
          <p:cNvSpPr>
            <a:spLocks noGrp="1"/>
          </p:cNvSpPr>
          <p:nvPr>
            <p:ph idx="1"/>
          </p:nvPr>
        </p:nvSpPr>
        <p:spPr/>
        <p:txBody>
          <a:bodyPr/>
          <a:lstStyle/>
          <a:p>
            <a:r>
              <a:rPr lang="en-CA" dirty="0" smtClean="0"/>
              <a:t>The bad news</a:t>
            </a:r>
          </a:p>
          <a:p>
            <a:r>
              <a:rPr lang="en-CA" dirty="0" smtClean="0"/>
              <a:t>The good news</a:t>
            </a:r>
          </a:p>
          <a:p>
            <a:r>
              <a:rPr lang="en-CA" dirty="0" smtClean="0"/>
              <a:t>A few tips from the pros</a:t>
            </a:r>
          </a:p>
          <a:p>
            <a:r>
              <a:rPr lang="en-CA" dirty="0" smtClean="0"/>
              <a:t>Scenarios and discussion questions</a:t>
            </a:r>
            <a:endParaRPr lang="en-CA" dirty="0"/>
          </a:p>
        </p:txBody>
      </p:sp>
    </p:spTree>
    <p:extLst>
      <p:ext uri="{BB962C8B-B14F-4D97-AF65-F5344CB8AC3E}">
        <p14:creationId xmlns:p14="http://schemas.microsoft.com/office/powerpoint/2010/main" val="3919817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4283968" cy="6178698"/>
          </a:xfrm>
        </p:spPr>
        <p:txBody>
          <a:bodyPr/>
          <a:lstStyle/>
          <a:p>
            <a:r>
              <a:rPr lang="en-CA" dirty="0" smtClean="0"/>
              <a:t>the bad news:</a:t>
            </a:r>
            <a:br>
              <a:rPr lang="en-CA" dirty="0" smtClean="0"/>
            </a:br>
            <a:r>
              <a:rPr lang="en-CA" dirty="0" smtClean="0"/>
              <a:t>mistrial applications are par for the course in jury trials</a:t>
            </a:r>
            <a:endParaRPr lang="en-CA" dirty="0"/>
          </a:p>
        </p:txBody>
      </p:sp>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l="9684" t="14670" r="9687" b="9529"/>
          <a:stretch/>
        </p:blipFill>
        <p:spPr>
          <a:xfrm>
            <a:off x="4281044" y="-27384"/>
            <a:ext cx="4918406" cy="6912000"/>
          </a:xfrm>
        </p:spPr>
      </p:pic>
    </p:spTree>
    <p:extLst>
      <p:ext uri="{BB962C8B-B14F-4D97-AF65-F5344CB8AC3E}">
        <p14:creationId xmlns:p14="http://schemas.microsoft.com/office/powerpoint/2010/main" val="3781264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Why?</a:t>
            </a:r>
            <a:endParaRPr lang="en-CA"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marL="0" indent="0">
              <a:buNone/>
            </a:pPr>
            <a:r>
              <a:rPr lang="en-CA" dirty="0" smtClean="0"/>
              <a:t>For defence, there are many advantages and few disadvantages to bringing a mistrial application:</a:t>
            </a:r>
          </a:p>
          <a:p>
            <a:pPr marL="0" indent="0">
              <a:buNone/>
            </a:pPr>
            <a:endParaRPr lang="en-CA" dirty="0" smtClean="0"/>
          </a:p>
          <a:p>
            <a:r>
              <a:rPr lang="en-CA" dirty="0" smtClean="0"/>
              <a:t>Crown witnesses may die, become unavailable, or no longer want to cooperate</a:t>
            </a:r>
          </a:p>
          <a:p>
            <a:r>
              <a:rPr lang="en-CA" dirty="0" smtClean="0"/>
              <a:t>Memories will fade</a:t>
            </a:r>
          </a:p>
          <a:p>
            <a:r>
              <a:rPr lang="en-CA" dirty="0" smtClean="0"/>
              <a:t>An additional transcript on which to cross-examine</a:t>
            </a:r>
          </a:p>
          <a:p>
            <a:r>
              <a:rPr lang="en-CA" dirty="0" smtClean="0"/>
              <a:t>Support for a future 11(b) application</a:t>
            </a:r>
          </a:p>
          <a:p>
            <a:r>
              <a:rPr lang="en-CA" dirty="0" smtClean="0"/>
              <a:t>Another ground of appeal</a:t>
            </a:r>
            <a:endParaRPr lang="en-CA" dirty="0"/>
          </a:p>
        </p:txBody>
      </p:sp>
    </p:spTree>
    <p:extLst>
      <p:ext uri="{BB962C8B-B14F-4D97-AF65-F5344CB8AC3E}">
        <p14:creationId xmlns:p14="http://schemas.microsoft.com/office/powerpoint/2010/main" val="3071215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Re-trials are a pain</a:t>
            </a:r>
            <a:endParaRPr lang="en-CA" dirty="0"/>
          </a:p>
        </p:txBody>
      </p:sp>
      <p:sp>
        <p:nvSpPr>
          <p:cNvPr id="3" name="Content Placeholder 2"/>
          <p:cNvSpPr>
            <a:spLocks noGrp="1"/>
          </p:cNvSpPr>
          <p:nvPr>
            <p:ph idx="1"/>
          </p:nvPr>
        </p:nvSpPr>
        <p:spPr/>
        <p:txBody>
          <a:bodyPr/>
          <a:lstStyle/>
          <a:p>
            <a:r>
              <a:rPr lang="en-CA" dirty="0" smtClean="0"/>
              <a:t>Re-trials are extremely hard on witnesses, especially vulnerable witnesses and victims</a:t>
            </a:r>
          </a:p>
          <a:p>
            <a:r>
              <a:rPr lang="en-CA" dirty="0" smtClean="0"/>
              <a:t>In the case of a sexual assault prosecution, the victim may not wish to proceed</a:t>
            </a:r>
          </a:p>
          <a:p>
            <a:endParaRPr lang="en-CA" dirty="0" smtClean="0"/>
          </a:p>
          <a:p>
            <a:endParaRPr lang="en-CA" dirty="0" smtClean="0"/>
          </a:p>
          <a:p>
            <a:endParaRPr lang="en-CA" dirty="0" smtClean="0"/>
          </a:p>
          <a:p>
            <a:endParaRPr lang="en-CA" dirty="0"/>
          </a:p>
        </p:txBody>
      </p:sp>
    </p:spTree>
    <p:extLst>
      <p:ext uri="{BB962C8B-B14F-4D97-AF65-F5344CB8AC3E}">
        <p14:creationId xmlns:p14="http://schemas.microsoft.com/office/powerpoint/2010/main" val="3988530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good news:</a:t>
            </a:r>
            <a:br>
              <a:rPr lang="en-CA" dirty="0" smtClean="0"/>
            </a:br>
            <a:r>
              <a:rPr lang="en-CA" dirty="0" smtClean="0"/>
              <a:t>the law is on our side</a:t>
            </a:r>
            <a:endParaRPr lang="en-CA"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829" y="1785384"/>
            <a:ext cx="9180000" cy="5100000"/>
          </a:xfrm>
        </p:spPr>
      </p:pic>
    </p:spTree>
    <p:extLst>
      <p:ext uri="{BB962C8B-B14F-4D97-AF65-F5344CB8AC3E}">
        <p14:creationId xmlns:p14="http://schemas.microsoft.com/office/powerpoint/2010/main" val="1024336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CA" dirty="0"/>
              <a:t>The declaration of a mistrial should be granted only as a last resort, in the clearest of cases and where no remedy short of that relief will adequately redress the actual harm occasioned.</a:t>
            </a:r>
          </a:p>
          <a:p>
            <a:pPr marL="0" indent="0">
              <a:buNone/>
            </a:pPr>
            <a:r>
              <a:rPr lang="en-CA" dirty="0"/>
              <a:t> </a:t>
            </a:r>
          </a:p>
          <a:p>
            <a:pPr marL="0" indent="0">
              <a:buNone/>
            </a:pPr>
            <a:r>
              <a:rPr lang="fr-CA" i="1" dirty="0"/>
              <a:t>R v </a:t>
            </a:r>
            <a:r>
              <a:rPr lang="fr-CA" i="1" dirty="0" err="1"/>
              <a:t>Toutissani</a:t>
            </a:r>
            <a:r>
              <a:rPr lang="fr-CA" dirty="0"/>
              <a:t>, 2007 ONCA 773 at para 9</a:t>
            </a:r>
            <a:endParaRPr lang="en-CA" dirty="0"/>
          </a:p>
          <a:p>
            <a:pPr marL="0" indent="0">
              <a:buNone/>
            </a:pPr>
            <a:r>
              <a:rPr lang="en-CA" i="1" dirty="0"/>
              <a:t>R v </a:t>
            </a:r>
            <a:r>
              <a:rPr lang="en-CA" i="1" dirty="0" err="1"/>
              <a:t>Moffit</a:t>
            </a:r>
            <a:r>
              <a:rPr lang="en-CA" dirty="0"/>
              <a:t>, 2015 ONCA 412 at para 93</a:t>
            </a:r>
          </a:p>
          <a:p>
            <a:pPr marL="0" indent="0">
              <a:buNone/>
            </a:pPr>
            <a:endParaRPr lang="en-CA" dirty="0"/>
          </a:p>
        </p:txBody>
      </p:sp>
    </p:spTree>
    <p:extLst>
      <p:ext uri="{BB962C8B-B14F-4D97-AF65-F5344CB8AC3E}">
        <p14:creationId xmlns:p14="http://schemas.microsoft.com/office/powerpoint/2010/main" val="2236848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CA" dirty="0"/>
              <a:t>Mistrial is a drastic remedy, and it is one of last resort. The Ontario Court of Appeal in </a:t>
            </a:r>
            <a:r>
              <a:rPr lang="en-CA" i="1" dirty="0"/>
              <a:t>R v John</a:t>
            </a:r>
            <a:r>
              <a:rPr lang="en-CA" dirty="0"/>
              <a:t> noted:</a:t>
            </a:r>
          </a:p>
          <a:p>
            <a:pPr marL="0" indent="0">
              <a:buNone/>
            </a:pPr>
            <a:r>
              <a:rPr lang="en-CA" dirty="0"/>
              <a:t> </a:t>
            </a:r>
          </a:p>
          <a:p>
            <a:pPr marL="714375" indent="0">
              <a:buNone/>
            </a:pPr>
            <a:r>
              <a:rPr lang="en-CA" dirty="0"/>
              <a:t>As this court has held in many occasions, a mistrial is a remedy of last resort and other less drastic remedies must be considered and rejected before a mistrial is granted. </a:t>
            </a:r>
          </a:p>
          <a:p>
            <a:pPr marL="0" indent="0">
              <a:buNone/>
            </a:pPr>
            <a:r>
              <a:rPr lang="en-CA" dirty="0"/>
              <a:t> </a:t>
            </a:r>
          </a:p>
          <a:p>
            <a:pPr marL="0" indent="0">
              <a:buNone/>
            </a:pPr>
            <a:r>
              <a:rPr lang="en-CA" i="1" dirty="0"/>
              <a:t>R v John</a:t>
            </a:r>
            <a:r>
              <a:rPr lang="en-CA" dirty="0"/>
              <a:t>, 2016 ONCA 615 at para </a:t>
            </a:r>
            <a:r>
              <a:rPr lang="en-CA" dirty="0" smtClean="0"/>
              <a:t>82</a:t>
            </a:r>
            <a:endParaRPr lang="en-CA" dirty="0"/>
          </a:p>
        </p:txBody>
      </p:sp>
    </p:spTree>
    <p:extLst>
      <p:ext uri="{BB962C8B-B14F-4D97-AF65-F5344CB8AC3E}">
        <p14:creationId xmlns:p14="http://schemas.microsoft.com/office/powerpoint/2010/main" val="3095509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CA" dirty="0"/>
              <a:t>Likewise, the Ontario Court of Appeal in </a:t>
            </a:r>
            <a:r>
              <a:rPr lang="en-CA" i="1" dirty="0"/>
              <a:t>R v AG</a:t>
            </a:r>
            <a:r>
              <a:rPr lang="en-CA" dirty="0"/>
              <a:t> held:</a:t>
            </a:r>
          </a:p>
          <a:p>
            <a:pPr marL="0" indent="0">
              <a:buNone/>
            </a:pPr>
            <a:r>
              <a:rPr lang="en-CA" dirty="0"/>
              <a:t> </a:t>
            </a:r>
          </a:p>
          <a:p>
            <a:pPr marL="714375" indent="0">
              <a:buNone/>
            </a:pPr>
            <a:r>
              <a:rPr lang="en-CA" dirty="0"/>
              <a:t>…[A] mistrial is a remedy of last resort and should be ordered only where necessary to prevent a miscarriage of justice. Before granting this extraordinary remedy, the court should consider and reject as inadequate other less extreme remedies, such as a mid-trial instruction.</a:t>
            </a:r>
          </a:p>
          <a:p>
            <a:pPr marL="0" indent="0">
              <a:buNone/>
            </a:pPr>
            <a:r>
              <a:rPr lang="en-CA" dirty="0"/>
              <a:t> </a:t>
            </a:r>
          </a:p>
          <a:p>
            <a:pPr marL="0" indent="0">
              <a:buNone/>
            </a:pPr>
            <a:r>
              <a:rPr lang="en-CA" i="1" dirty="0"/>
              <a:t>R v AG</a:t>
            </a:r>
            <a:r>
              <a:rPr lang="en-CA" dirty="0"/>
              <a:t>, 2015 ONCA 159</a:t>
            </a:r>
          </a:p>
        </p:txBody>
      </p:sp>
    </p:spTree>
    <p:extLst>
      <p:ext uri="{BB962C8B-B14F-4D97-AF65-F5344CB8AC3E}">
        <p14:creationId xmlns:p14="http://schemas.microsoft.com/office/powerpoint/2010/main" val="3124729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932</Words>
  <Application>Microsoft Office PowerPoint</Application>
  <PresentationFormat>On-screen Show (4:3)</PresentationFormat>
  <Paragraphs>143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Responding to Mistrial Applications</vt:lpstr>
      <vt:lpstr>Overview</vt:lpstr>
      <vt:lpstr>the bad news: mistrial applications are par for the course in jury trials</vt:lpstr>
      <vt:lpstr>Why?</vt:lpstr>
      <vt:lpstr>Re-trials are a pain</vt:lpstr>
      <vt:lpstr>the good news: the law is on our side</vt:lpstr>
      <vt:lpstr>PowerPoint Presentation</vt:lpstr>
      <vt:lpstr>PowerPoint Presentation</vt:lpstr>
      <vt:lpstr>PowerPoint Presentation</vt:lpstr>
      <vt:lpstr>PowerPoint Presentation</vt:lpstr>
      <vt:lpstr>PowerPoint Presentation</vt:lpstr>
      <vt:lpstr>a few tips from  the pros</vt:lpstr>
      <vt:lpstr>PowerPoint Presentation</vt:lpstr>
      <vt:lpstr>PowerPoint Presentation</vt:lpstr>
      <vt:lpstr>PowerPoint Presentation</vt:lpstr>
      <vt:lpstr>PowerPoint Presentation</vt:lpstr>
      <vt:lpstr>scenarios</vt:lpstr>
      <vt:lpstr>Let’s party.</vt:lpstr>
    </vt:vector>
  </TitlesOfParts>
  <Company>MGS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Responding to Mistrial Applications</dc:title>
  <dc:creator>Geigen-Miller, Matthew (MAG)</dc:creator>
  <cp:lastModifiedBy>Geigen-Miller, Matthew (JUS)</cp:lastModifiedBy>
  <cp:revision>14</cp:revision>
  <cp:lastPrinted>2017-08-09T20:43:38Z</cp:lastPrinted>
  <dcterms:created xsi:type="dcterms:W3CDTF">2017-08-08T01:28:38Z</dcterms:created>
  <dcterms:modified xsi:type="dcterms:W3CDTF">2017-08-11T01:07:37Z</dcterms:modified>
</cp:coreProperties>
</file>