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autoCompressPictures="0">
  <p:sldMasterIdLst>
    <p:sldMasterId id="2147483648" r:id="rId1"/>
  </p:sldMasterIdLst>
  <p:notesMasterIdLst>
    <p:notesMasterId r:id="rId42"/>
  </p:notesMasterIdLst>
  <p:sldIdLst>
    <p:sldId id="256" r:id="rId2"/>
    <p:sldId id="300" r:id="rId3"/>
    <p:sldId id="257" r:id="rId4"/>
    <p:sldId id="265" r:id="rId5"/>
    <p:sldId id="274" r:id="rId6"/>
    <p:sldId id="258" r:id="rId7"/>
    <p:sldId id="272" r:id="rId8"/>
    <p:sldId id="261" r:id="rId9"/>
    <p:sldId id="262" r:id="rId10"/>
    <p:sldId id="263" r:id="rId11"/>
    <p:sldId id="264" r:id="rId12"/>
    <p:sldId id="266" r:id="rId13"/>
    <p:sldId id="273" r:id="rId14"/>
    <p:sldId id="267" r:id="rId15"/>
    <p:sldId id="275" r:id="rId16"/>
    <p:sldId id="276" r:id="rId17"/>
    <p:sldId id="277" r:id="rId18"/>
    <p:sldId id="278" r:id="rId19"/>
    <p:sldId id="279" r:id="rId20"/>
    <p:sldId id="283" r:id="rId21"/>
    <p:sldId id="268" r:id="rId22"/>
    <p:sldId id="269" r:id="rId23"/>
    <p:sldId id="280" r:id="rId24"/>
    <p:sldId id="284" r:id="rId25"/>
    <p:sldId id="270" r:id="rId26"/>
    <p:sldId id="281" r:id="rId27"/>
    <p:sldId id="285" r:id="rId28"/>
    <p:sldId id="282" r:id="rId29"/>
    <p:sldId id="288" r:id="rId30"/>
    <p:sldId id="289" r:id="rId31"/>
    <p:sldId id="290" r:id="rId32"/>
    <p:sldId id="260" r:id="rId33"/>
    <p:sldId id="291" r:id="rId34"/>
    <p:sldId id="299" r:id="rId35"/>
    <p:sldId id="292" r:id="rId36"/>
    <p:sldId id="293" r:id="rId37"/>
    <p:sldId id="295" r:id="rId38"/>
    <p:sldId id="296" r:id="rId39"/>
    <p:sldId id="298" r:id="rId40"/>
    <p:sldId id="259" r:id="rId41"/>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D0999302-7169-4A91-848F-AC40E36BAE66}">
          <p14:sldIdLst>
            <p14:sldId id="256"/>
            <p14:sldId id="300"/>
            <p14:sldId id="257"/>
            <p14:sldId id="265"/>
            <p14:sldId id="274"/>
          </p14:sldIdLst>
        </p14:section>
        <p14:section name="Untitled Section" id="{82253931-A350-45BC-9A06-97847CCC7407}">
          <p14:sldIdLst>
            <p14:sldId id="258"/>
            <p14:sldId id="272"/>
            <p14:sldId id="261"/>
            <p14:sldId id="262"/>
            <p14:sldId id="263"/>
            <p14:sldId id="264"/>
            <p14:sldId id="266"/>
            <p14:sldId id="273"/>
            <p14:sldId id="267"/>
            <p14:sldId id="275"/>
            <p14:sldId id="276"/>
            <p14:sldId id="277"/>
            <p14:sldId id="278"/>
            <p14:sldId id="279"/>
            <p14:sldId id="283"/>
            <p14:sldId id="268"/>
            <p14:sldId id="269"/>
            <p14:sldId id="280"/>
            <p14:sldId id="284"/>
            <p14:sldId id="270"/>
            <p14:sldId id="281"/>
            <p14:sldId id="285"/>
            <p14:sldId id="282"/>
            <p14:sldId id="288"/>
            <p14:sldId id="289"/>
            <p14:sldId id="290"/>
            <p14:sldId id="260"/>
            <p14:sldId id="291"/>
            <p14:sldId id="299"/>
            <p14:sldId id="292"/>
            <p14:sldId id="293"/>
            <p14:sldId id="295"/>
            <p14:sldId id="296"/>
            <p14:sldId id="298"/>
            <p14:sldId id="259"/>
          </p14:sldIdLst>
        </p14:section>
      </p14:sectionLst>
    </p:ex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FC1CB198-37F6-4904-8418-6669682E8948}" v="1" dt="2023-04-05T15:45:27.828"/>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8025" autoAdjust="0"/>
    <p:restoredTop sz="93910" autoAdjust="0"/>
  </p:normalViewPr>
  <p:slideViewPr>
    <p:cSldViewPr snapToGrid="0">
      <p:cViewPr varScale="1">
        <p:scale>
          <a:sx n="76" d="100"/>
          <a:sy n="76" d="100"/>
        </p:scale>
        <p:origin x="806" y="67"/>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notesMaster" Target="notesMasters/notesMaster1.xml"/><Relationship Id="rId47" Type="http://schemas.microsoft.com/office/2015/10/relationships/revisionInfo" Target="revisionInfo.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CA"/>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0B7532B-D1BD-4B79-95D3-743A35846313}" type="datetimeFigureOut">
              <a:rPr lang="en-CA" smtClean="0"/>
              <a:t>04/05/2023</a:t>
            </a:fld>
            <a:endParaRPr lang="en-CA"/>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CA"/>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CA"/>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58A6173-91F7-40DC-8F4D-29F388A802A7}" type="slidenum">
              <a:rPr lang="en-CA" smtClean="0"/>
              <a:t>‹#›</a:t>
            </a:fld>
            <a:endParaRPr lang="en-CA"/>
          </a:p>
        </p:txBody>
      </p:sp>
    </p:spTree>
    <p:extLst>
      <p:ext uri="{BB962C8B-B14F-4D97-AF65-F5344CB8AC3E}">
        <p14:creationId xmlns:p14="http://schemas.microsoft.com/office/powerpoint/2010/main" val="59263405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5"/>
          </p:nvPr>
        </p:nvSpPr>
        <p:spPr/>
        <p:txBody>
          <a:bodyPr/>
          <a:lstStyle/>
          <a:p>
            <a:fld id="{458A6173-91F7-40DC-8F4D-29F388A802A7}" type="slidenum">
              <a:rPr lang="en-CA" smtClean="0"/>
              <a:t>10</a:t>
            </a:fld>
            <a:endParaRPr lang="en-CA"/>
          </a:p>
        </p:txBody>
      </p:sp>
    </p:spTree>
    <p:extLst>
      <p:ext uri="{BB962C8B-B14F-4D97-AF65-F5344CB8AC3E}">
        <p14:creationId xmlns:p14="http://schemas.microsoft.com/office/powerpoint/2010/main" val="252671332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6843" y="2059012"/>
            <a:ext cx="12195668" cy="18288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365759" y="2166364"/>
            <a:ext cx="11471565" cy="1739347"/>
          </a:xfrm>
        </p:spPr>
        <p:txBody>
          <a:bodyPr tIns="45720" bIns="45720" anchor="ctr">
            <a:normAutofit/>
          </a:bodyPr>
          <a:lstStyle>
            <a:lvl1pPr algn="ctr">
              <a:lnSpc>
                <a:spcPct val="80000"/>
              </a:lnSpc>
              <a:defRPr sz="6000" spc="150" baseline="0"/>
            </a:lvl1pPr>
          </a:lstStyle>
          <a:p>
            <a:r>
              <a:rPr lang="en-US"/>
              <a:t>Click to edit Master title style</a:t>
            </a:r>
            <a:endParaRPr lang="en-US" dirty="0"/>
          </a:p>
        </p:txBody>
      </p:sp>
      <p:sp>
        <p:nvSpPr>
          <p:cNvPr id="3" name="Subtitle 2"/>
          <p:cNvSpPr>
            <a:spLocks noGrp="1"/>
          </p:cNvSpPr>
          <p:nvPr>
            <p:ph type="subTitle" idx="1"/>
          </p:nvPr>
        </p:nvSpPr>
        <p:spPr>
          <a:xfrm>
            <a:off x="1524000" y="3996250"/>
            <a:ext cx="9144000" cy="1309255"/>
          </a:xfrm>
        </p:spPr>
        <p:txBody>
          <a:bodyPr>
            <a:normAutofit/>
          </a:bodyPr>
          <a:lstStyle>
            <a:lvl1pPr marL="0" indent="0" algn="ctr">
              <a:buNone/>
              <a:defRPr sz="2000"/>
            </a:lvl1pPr>
            <a:lvl2pPr marL="457200" indent="0" algn="ctr">
              <a:buNone/>
              <a:defRPr sz="2000"/>
            </a:lvl2pPr>
            <a:lvl3pPr marL="914400" indent="0" algn="ctr">
              <a:buNone/>
              <a:defRPr sz="20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92B70F9F-A0AB-4CCA-B51F-BC60C143122F}" type="datetime1">
              <a:rPr lang="en-US" smtClean="0"/>
              <a:t>4/5/2023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E893841-16AE-43A1-A0CC-888B5EF2D9B1}" type="datetime1">
              <a:rPr lang="en-US" smtClean="0"/>
              <a:t>4/5/2023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9019312" y="0"/>
            <a:ext cx="27432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9160624" y="274638"/>
            <a:ext cx="2402380" cy="5897562"/>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199" y="274638"/>
            <a:ext cx="7973291" cy="5897562"/>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838200" y="6422854"/>
            <a:ext cx="2743196" cy="365125"/>
          </a:xfrm>
        </p:spPr>
        <p:txBody>
          <a:bodyPr/>
          <a:lstStyle/>
          <a:p>
            <a:fld id="{174FADB3-F783-454F-829C-026718072116}" type="datetime1">
              <a:rPr lang="en-US" smtClean="0"/>
              <a:t>4/5/2023</a:t>
            </a:fld>
            <a:endParaRPr lang="en-US" dirty="0"/>
          </a:p>
        </p:txBody>
      </p:sp>
      <p:sp>
        <p:nvSpPr>
          <p:cNvPr id="5" name="Footer Placeholder 4"/>
          <p:cNvSpPr>
            <a:spLocks noGrp="1"/>
          </p:cNvSpPr>
          <p:nvPr>
            <p:ph type="ftr" sz="quarter" idx="11"/>
          </p:nvPr>
        </p:nvSpPr>
        <p:spPr>
          <a:xfrm>
            <a:off x="3776135" y="6422854"/>
            <a:ext cx="4279669" cy="365125"/>
          </a:xfrm>
        </p:spPr>
        <p:txBody>
          <a:bodyPr/>
          <a:lstStyle/>
          <a:p>
            <a:endParaRPr lang="en-US" dirty="0"/>
          </a:p>
        </p:txBody>
      </p:sp>
      <p:sp>
        <p:nvSpPr>
          <p:cNvPr id="6" name="Slide Number Placeholder 5"/>
          <p:cNvSpPr>
            <a:spLocks noGrp="1"/>
          </p:cNvSpPr>
          <p:nvPr>
            <p:ph type="sldNum" sz="quarter" idx="12"/>
          </p:nvPr>
        </p:nvSpPr>
        <p:spPr>
          <a:xfrm>
            <a:off x="8073048" y="6422854"/>
            <a:ext cx="879759" cy="365125"/>
          </a:xfrm>
        </p:spPr>
        <p:txBody>
          <a:bodyPr/>
          <a:lstStyle/>
          <a:p>
            <a:fld id="{4FAB73BC-B049-4115-A692-8D63A059BFB8}" type="slidenum">
              <a:rPr lang="en-US" dirty="0"/>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660CE29-D493-4F27-A70A-99D06AC2061E}" type="datetime1">
              <a:rPr lang="en-US" smtClean="0"/>
              <a:t>4/5/2023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1">
        <a:schemeClr val="bg1"/>
      </p:bgRef>
    </p:bg>
    <p:spTree>
      <p:nvGrpSpPr>
        <p:cNvPr id="1" name=""/>
        <p:cNvGrpSpPr/>
        <p:nvPr/>
      </p:nvGrpSpPr>
      <p:grpSpPr>
        <a:xfrm>
          <a:off x="0" y="0"/>
          <a:ext cx="0" cy="0"/>
          <a:chOff x="0" y="0"/>
          <a:chExt cx="0" cy="0"/>
        </a:xfrm>
      </p:grpSpPr>
      <p:sp>
        <p:nvSpPr>
          <p:cNvPr id="7" name="Rectangle 6"/>
          <p:cNvSpPr/>
          <p:nvPr/>
        </p:nvSpPr>
        <p:spPr>
          <a:xfrm>
            <a:off x="-6843" y="2059012"/>
            <a:ext cx="12195668" cy="18288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33191" y="2208879"/>
            <a:ext cx="10515600" cy="1676400"/>
          </a:xfrm>
        </p:spPr>
        <p:txBody>
          <a:bodyPr anchor="ctr">
            <a:noAutofit/>
          </a:bodyPr>
          <a:lstStyle>
            <a:lvl1pPr algn="ctr">
              <a:lnSpc>
                <a:spcPct val="80000"/>
              </a:lnSpc>
              <a:defRPr sz="6000" b="0" spc="150" baseline="0">
                <a:solidFill>
                  <a:schemeClr val="bg1"/>
                </a:solidFill>
              </a:defRPr>
            </a:lvl1pPr>
          </a:lstStyle>
          <a:p>
            <a:r>
              <a:rPr lang="en-US"/>
              <a:t>Click to edit Master title style</a:t>
            </a:r>
            <a:endParaRPr lang="en-US" dirty="0"/>
          </a:p>
        </p:txBody>
      </p:sp>
      <p:sp>
        <p:nvSpPr>
          <p:cNvPr id="3" name="Text Placeholder 2"/>
          <p:cNvSpPr>
            <a:spLocks noGrp="1"/>
          </p:cNvSpPr>
          <p:nvPr>
            <p:ph type="body" idx="1"/>
          </p:nvPr>
        </p:nvSpPr>
        <p:spPr>
          <a:xfrm>
            <a:off x="833191" y="4010334"/>
            <a:ext cx="10515600" cy="1174639"/>
          </a:xfrm>
        </p:spPr>
        <p:txBody>
          <a:bodyPr anchor="t">
            <a:normAutofit/>
          </a:bodyPr>
          <a:lstStyle>
            <a:lvl1pPr marL="0" indent="0" algn="ctr">
              <a:buNone/>
              <a:defRPr sz="20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a:defRPr>
                <a:solidFill>
                  <a:schemeClr val="tx2"/>
                </a:solidFill>
              </a:defRPr>
            </a:lvl1pPr>
          </a:lstStyle>
          <a:p>
            <a:fld id="{B2ADBA8D-702F-4A18-893B-43B9F0943506}" type="datetime1">
              <a:rPr lang="en-US" smtClean="0"/>
              <a:t>4/5/2023</a:t>
            </a:fld>
            <a:endParaRPr lang="en-US" dirty="0"/>
          </a:p>
        </p:txBody>
      </p:sp>
      <p:sp>
        <p:nvSpPr>
          <p:cNvPr id="5" name="Footer Placeholder 4"/>
          <p:cNvSpPr>
            <a:spLocks noGrp="1"/>
          </p:cNvSpPr>
          <p:nvPr>
            <p:ph type="ftr" sz="quarter" idx="11"/>
          </p:nvPr>
        </p:nvSpPr>
        <p:spPr/>
        <p:txBody>
          <a:bodyPr/>
          <a:lstStyle>
            <a:lvl1pPr>
              <a:defRPr>
                <a:solidFill>
                  <a:schemeClr val="tx2"/>
                </a:solidFill>
              </a:defRPr>
            </a:lvl1pPr>
          </a:lstStyle>
          <a:p>
            <a:endParaRPr lang="en-US" dirty="0"/>
          </a:p>
        </p:txBody>
      </p:sp>
      <p:sp>
        <p:nvSpPr>
          <p:cNvPr id="6" name="Slide Number Placeholder 5"/>
          <p:cNvSpPr>
            <a:spLocks noGrp="1"/>
          </p:cNvSpPr>
          <p:nvPr>
            <p:ph type="sldNum" sz="quarter" idx="12"/>
          </p:nvPr>
        </p:nvSpPr>
        <p:spPr/>
        <p:txBody>
          <a:bodyPr/>
          <a:lstStyle>
            <a:lvl1pPr>
              <a:defRPr>
                <a:solidFill>
                  <a:schemeClr val="tx2"/>
                </a:solidFill>
              </a:defRPr>
            </a:lvl1pPr>
          </a:lstStyle>
          <a:p>
            <a:fld id="{4FAB73BC-B049-4115-A692-8D63A059BFB8}" type="slidenum">
              <a:rPr lang="en-US" dirty="0"/>
              <a:pPr/>
              <a:t>‹#›</a:t>
            </a:fld>
            <a:endParaRPr lang="en-US" dirty="0"/>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205344" y="2011680"/>
            <a:ext cx="4754880" cy="420624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230391" y="2011680"/>
            <a:ext cx="4754880" cy="420624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2BB56968-8848-4E77-9D22-AFC488FFD097}" type="datetime1">
              <a:rPr lang="en-US" smtClean="0"/>
              <a:t>4/5/2023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1207008" y="1913470"/>
            <a:ext cx="4754880" cy="743094"/>
          </a:xfrm>
        </p:spPr>
        <p:txBody>
          <a:bodyPr anchor="ctr">
            <a:normAutofit/>
          </a:bodyPr>
          <a:lstStyle>
            <a:lvl1pPr marL="0" indent="0">
              <a:buNone/>
              <a:defRPr sz="21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207008" y="2656566"/>
            <a:ext cx="4754880" cy="356616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231230" y="1913470"/>
            <a:ext cx="4754880" cy="743094"/>
          </a:xfrm>
        </p:spPr>
        <p:txBody>
          <a:bodyPr anchor="ctr">
            <a:normAutofit/>
          </a:bodyPr>
          <a:lstStyle>
            <a:lvl1pPr marL="0" indent="0">
              <a:buNone/>
              <a:defRPr sz="21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231230" y="2656564"/>
            <a:ext cx="4754880" cy="356616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BFF9EC50-583A-4DA8-98D6-1C67A0D741A4}" type="datetime1">
              <a:rPr lang="en-US" smtClean="0"/>
              <a:t>4/5/2023</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A8B47A6B-49D1-4EB5-A365-9FC186FD6BF5}" type="datetime1">
              <a:rPr lang="en-US" smtClean="0"/>
              <a:t>4/5/2023</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5CD71CB-830B-45E0-A3D7-03073F0676AF}" type="datetime1">
              <a:rPr lang="en-US" smtClean="0"/>
              <a:t>4/5/2023</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a:xfrm>
            <a:off x="1207008" y="2120054"/>
            <a:ext cx="6126480" cy="411480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7789023" y="2147486"/>
            <a:ext cx="3200400" cy="3432319"/>
          </a:xfrm>
        </p:spPr>
        <p:txBody>
          <a:bodyPr>
            <a:normAutofit/>
          </a:bodyPr>
          <a:lstStyle>
            <a:lvl1pPr marL="0" indent="0">
              <a:lnSpc>
                <a:spcPct val="95000"/>
              </a:lnSpc>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B0537-480E-430B-A925-82D9B68F7E73}" type="datetime1">
              <a:rPr lang="en-US" smtClean="0"/>
              <a:t>4/5/2023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a:t>Click to edit Master title style</a:t>
            </a:r>
            <a:endParaRPr lang="en-US" dirty="0"/>
          </a:p>
        </p:txBody>
      </p:sp>
      <p:sp>
        <p:nvSpPr>
          <p:cNvPr id="3" name="Picture Placeholder 2"/>
          <p:cNvSpPr>
            <a:spLocks noGrp="1" noChangeAspect="1"/>
          </p:cNvSpPr>
          <p:nvPr>
            <p:ph type="pic" idx="1"/>
          </p:nvPr>
        </p:nvSpPr>
        <p:spPr>
          <a:xfrm>
            <a:off x="1280160" y="2211494"/>
            <a:ext cx="6126480" cy="3931920"/>
          </a:xfrm>
          <a:solidFill>
            <a:schemeClr val="tx2">
              <a:lumMod val="60000"/>
              <a:lumOff val="40000"/>
            </a:schemeClr>
          </a:solidFill>
        </p:spPr>
        <p:txBody>
          <a:bodyPr tIns="365760" anchor="t"/>
          <a:lstStyle>
            <a:lvl1pPr marL="0" indent="0" algn="ctr">
              <a:buNone/>
              <a:defRPr sz="3200">
                <a:solidFill>
                  <a:schemeClr val="tx1">
                    <a:lumMod val="50000"/>
                  </a:schemeClr>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7790688" y="2150621"/>
            <a:ext cx="3200400" cy="3429000"/>
          </a:xfrm>
        </p:spPr>
        <p:txBody>
          <a:bodyPr>
            <a:normAutofit/>
          </a:bodyPr>
          <a:lstStyle>
            <a:lvl1pPr marL="0" indent="0">
              <a:lnSpc>
                <a:spcPct val="95000"/>
              </a:lnSpc>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319D0C5C-4B9D-42EC-B7D3-33C651ED75FC}" type="datetime1">
              <a:rPr lang="en-US" smtClean="0"/>
              <a:t>4/5/2023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7" name="Rectangle 6"/>
          <p:cNvSpPr/>
          <p:nvPr/>
        </p:nvSpPr>
        <p:spPr>
          <a:xfrm>
            <a:off x="483" y="176109"/>
            <a:ext cx="12188952" cy="164591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202919" y="284176"/>
            <a:ext cx="9784080" cy="1508760"/>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202919" y="2011680"/>
            <a:ext cx="9784080" cy="420624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202266" y="6422854"/>
            <a:ext cx="3000894" cy="365125"/>
          </a:xfrm>
          <a:prstGeom prst="rect">
            <a:avLst/>
          </a:prstGeom>
        </p:spPr>
        <p:txBody>
          <a:bodyPr vert="horz" lIns="91440" tIns="45720" rIns="45720" bIns="45720" rtlCol="0" anchor="ctr"/>
          <a:lstStyle>
            <a:lvl1pPr algn="l">
              <a:defRPr sz="1050">
                <a:solidFill>
                  <a:schemeClr val="tx1"/>
                </a:solidFill>
              </a:defRPr>
            </a:lvl1pPr>
          </a:lstStyle>
          <a:p>
            <a:fld id="{15862628-3E4E-4CBD-AC6C-1F1DCEE762B5}" type="datetime1">
              <a:rPr lang="en-US" smtClean="0"/>
              <a:t>4/5/2023</a:t>
            </a:fld>
            <a:endParaRPr lang="en-US" dirty="0"/>
          </a:p>
        </p:txBody>
      </p:sp>
      <p:sp>
        <p:nvSpPr>
          <p:cNvPr id="5" name="Footer Placeholder 4"/>
          <p:cNvSpPr>
            <a:spLocks noGrp="1"/>
          </p:cNvSpPr>
          <p:nvPr>
            <p:ph type="ftr" sz="quarter" idx="3"/>
          </p:nvPr>
        </p:nvSpPr>
        <p:spPr>
          <a:xfrm>
            <a:off x="5596471" y="6422854"/>
            <a:ext cx="5044440" cy="365125"/>
          </a:xfrm>
          <a:prstGeom prst="rect">
            <a:avLst/>
          </a:prstGeom>
        </p:spPr>
        <p:txBody>
          <a:bodyPr vert="horz" lIns="91440" tIns="45720" rIns="91440" bIns="45720" rtlCol="0" anchor="ctr"/>
          <a:lstStyle>
            <a:lvl1pPr algn="r">
              <a:defRPr sz="1050">
                <a:solidFill>
                  <a:schemeClr val="tx1"/>
                </a:solidFill>
              </a:defRPr>
            </a:lvl1pPr>
          </a:lstStyle>
          <a:p>
            <a:endParaRPr lang="en-US" dirty="0"/>
          </a:p>
        </p:txBody>
      </p:sp>
      <p:sp>
        <p:nvSpPr>
          <p:cNvPr id="6" name="Slide Number Placeholder 5"/>
          <p:cNvSpPr>
            <a:spLocks noGrp="1"/>
          </p:cNvSpPr>
          <p:nvPr>
            <p:ph type="sldNum" sz="quarter" idx="4"/>
          </p:nvPr>
        </p:nvSpPr>
        <p:spPr>
          <a:xfrm>
            <a:off x="10658927" y="6422854"/>
            <a:ext cx="946264" cy="365125"/>
          </a:xfrm>
          <a:prstGeom prst="rect">
            <a:avLst/>
          </a:prstGeom>
        </p:spPr>
        <p:txBody>
          <a:bodyPr vert="horz" lIns="45720" tIns="45720" rIns="91440" bIns="45720" rtlCol="0" anchor="ctr"/>
          <a:lstStyle>
            <a:lvl1pPr algn="l">
              <a:defRPr sz="1200" b="0">
                <a:solidFill>
                  <a:schemeClr val="tx1"/>
                </a:solidFill>
              </a:defRPr>
            </a:lvl1pPr>
          </a:lstStyle>
          <a:p>
            <a:fld id="{4FAB73BC-B049-4115-A692-8D63A059BFB8}" type="slidenum">
              <a:rPr lang="en-US" dirty="0"/>
              <a:pPr/>
              <a:t>‹#›</a:t>
            </a:fld>
            <a:endParaRPr lang="en-US" dirty="0"/>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l" defTabSz="914400" rtl="0" eaLnBrk="1" latinLnBrk="0" hangingPunct="1">
        <a:lnSpc>
          <a:spcPct val="85000"/>
        </a:lnSpc>
        <a:spcBef>
          <a:spcPct val="0"/>
        </a:spcBef>
        <a:buNone/>
        <a:defRPr sz="4000" kern="1200" cap="all" baseline="0">
          <a:solidFill>
            <a:schemeClr val="bg2"/>
          </a:solidFill>
          <a:latin typeface="+mj-lt"/>
          <a:ea typeface="+mj-ea"/>
          <a:cs typeface="+mj-cs"/>
        </a:defRPr>
      </a:lvl1pPr>
    </p:titleStyle>
    <p:bodyStyle>
      <a:lvl1pPr marL="182880" indent="-182880" algn="l" defTabSz="914400" rtl="0" eaLnBrk="1" latinLnBrk="0" hangingPunct="1">
        <a:lnSpc>
          <a:spcPct val="90000"/>
        </a:lnSpc>
        <a:spcBef>
          <a:spcPts val="1200"/>
        </a:spcBef>
        <a:spcAft>
          <a:spcPts val="200"/>
        </a:spcAft>
        <a:buClr>
          <a:schemeClr val="tx1"/>
        </a:buClr>
        <a:buFont typeface="Wingdings" pitchFamily="2" charset="2"/>
        <a:buChar char=""/>
        <a:defRPr sz="2200" kern="1200">
          <a:solidFill>
            <a:schemeClr val="tx1"/>
          </a:solidFill>
          <a:latin typeface="+mn-lt"/>
          <a:ea typeface="+mn-ea"/>
          <a:cs typeface="+mn-cs"/>
        </a:defRPr>
      </a:lvl1pPr>
      <a:lvl2pPr marL="411480" indent="-182880" algn="l" defTabSz="914400" rtl="0" eaLnBrk="1" latinLnBrk="0" hangingPunct="1">
        <a:lnSpc>
          <a:spcPct val="90000"/>
        </a:lnSpc>
        <a:spcBef>
          <a:spcPts val="200"/>
        </a:spcBef>
        <a:spcAft>
          <a:spcPts val="400"/>
        </a:spcAft>
        <a:buClr>
          <a:schemeClr val="tx1"/>
        </a:buClr>
        <a:buFont typeface="Wingdings" pitchFamily="2" charset="2"/>
        <a:buChar char=""/>
        <a:defRPr sz="2000" kern="1200">
          <a:solidFill>
            <a:schemeClr val="tx1"/>
          </a:solidFill>
          <a:latin typeface="+mn-lt"/>
          <a:ea typeface="+mn-ea"/>
          <a:cs typeface="+mn-cs"/>
        </a:defRPr>
      </a:lvl2pPr>
      <a:lvl3pPr marL="640080" indent="-182880" algn="l" defTabSz="914400" rtl="0" eaLnBrk="1" latinLnBrk="0" hangingPunct="1">
        <a:lnSpc>
          <a:spcPct val="90000"/>
        </a:lnSpc>
        <a:spcBef>
          <a:spcPts val="200"/>
        </a:spcBef>
        <a:spcAft>
          <a:spcPts val="400"/>
        </a:spcAft>
        <a:buClr>
          <a:schemeClr val="tx1"/>
        </a:buClr>
        <a:buFont typeface="Wingdings" pitchFamily="2" charset="2"/>
        <a:buChar char=""/>
        <a:defRPr sz="1800" kern="1200">
          <a:solidFill>
            <a:schemeClr val="tx1"/>
          </a:solidFill>
          <a:latin typeface="+mn-lt"/>
          <a:ea typeface="+mn-ea"/>
          <a:cs typeface="+mn-cs"/>
        </a:defRPr>
      </a:lvl3pPr>
      <a:lvl4pPr marL="868680" indent="-18288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4pPr>
      <a:lvl5pPr marL="1097280" indent="-18288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5pPr>
      <a:lvl6pPr marL="1284600" indent="-22860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6pPr>
      <a:lvl7pPr marL="1471800" indent="-22860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7pPr>
      <a:lvl8pPr marL="1629000" indent="-22860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8pPr>
      <a:lvl9pPr marL="1806200" indent="-22860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6.gif"/><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hyperlink" Target="https://pixabay.com/en/balance-brass-court-justice-law-1300334/" TargetMode="External"/><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hyperlink" Target="https://pixabay.com/en/confirm-true-correct-679245/" TargetMode="External"/><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hyperlink" Target="https://pixabay.com/pt/falso-erro-desaparecido-ausente-x-2061131/" TargetMode="External"/><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hyperlink" Target="https://pixabay.com/de/youtube-youtube-play-button-3363633/" TargetMode="External"/><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38" name="Rectangle 16">
            <a:extLst>
              <a:ext uri="{FF2B5EF4-FFF2-40B4-BE49-F238E27FC236}">
                <a16:creationId xmlns:a16="http://schemas.microsoft.com/office/drawing/2014/main" id="{1A6D86F0-98E0-4468-9315-41BF7B0F2E6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654296"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39" name="Rectangle 18">
            <a:extLst>
              <a:ext uri="{FF2B5EF4-FFF2-40B4-BE49-F238E27FC236}">
                <a16:creationId xmlns:a16="http://schemas.microsoft.com/office/drawing/2014/main" id="{CE957058-57AD-46A9-BAE9-7145CB3504F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54295" y="-2"/>
            <a:ext cx="7537703" cy="685800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EC577D4E-A921-4B64-9B49-27BACB0365E8}"/>
              </a:ext>
            </a:extLst>
          </p:cNvPr>
          <p:cNvSpPr>
            <a:spLocks noGrp="1"/>
          </p:cNvSpPr>
          <p:nvPr>
            <p:ph type="ctrTitle"/>
          </p:nvPr>
        </p:nvSpPr>
        <p:spPr>
          <a:xfrm>
            <a:off x="5297761" y="643467"/>
            <a:ext cx="6250769" cy="5571066"/>
          </a:xfrm>
        </p:spPr>
        <p:txBody>
          <a:bodyPr>
            <a:normAutofit/>
          </a:bodyPr>
          <a:lstStyle/>
          <a:p>
            <a:r>
              <a:rPr lang="en-CA" dirty="0">
                <a:solidFill>
                  <a:schemeClr val="tx2"/>
                </a:solidFill>
                <a:latin typeface="Calibri" panose="020F0502020204030204" pitchFamily="34" charset="0"/>
                <a:cs typeface="Calibri" panose="020F0502020204030204" pitchFamily="34" charset="0"/>
              </a:rPr>
              <a:t>MCM #149: 715.1</a:t>
            </a:r>
            <a:br>
              <a:rPr lang="en-CA" dirty="0">
                <a:solidFill>
                  <a:schemeClr val="tx2"/>
                </a:solidFill>
                <a:latin typeface="Calibri" panose="020F0502020204030204" pitchFamily="34" charset="0"/>
                <a:cs typeface="Calibri" panose="020F0502020204030204" pitchFamily="34" charset="0"/>
              </a:rPr>
            </a:br>
            <a:br>
              <a:rPr lang="en-CA" sz="1200" dirty="0">
                <a:solidFill>
                  <a:schemeClr val="tx2"/>
                </a:solidFill>
                <a:latin typeface="Calibri" panose="020F0502020204030204" pitchFamily="34" charset="0"/>
                <a:cs typeface="Calibri" panose="020F0502020204030204" pitchFamily="34" charset="0"/>
              </a:rPr>
            </a:br>
            <a:br>
              <a:rPr lang="en-CA" sz="2800" dirty="0">
                <a:solidFill>
                  <a:schemeClr val="tx2"/>
                </a:solidFill>
                <a:latin typeface="Calibri" panose="020F0502020204030204" pitchFamily="34" charset="0"/>
                <a:cs typeface="Calibri" panose="020F0502020204030204" pitchFamily="34" charset="0"/>
              </a:rPr>
            </a:br>
            <a:r>
              <a:rPr lang="en-CA" sz="2800" dirty="0">
                <a:solidFill>
                  <a:schemeClr val="tx2"/>
                </a:solidFill>
                <a:latin typeface="Calibri" panose="020F0502020204030204" pitchFamily="34" charset="0"/>
                <a:cs typeface="Calibri" panose="020F0502020204030204" pitchFamily="34" charset="0"/>
              </a:rPr>
              <a:t>Evidence of a victim or witness under 18</a:t>
            </a:r>
            <a:br>
              <a:rPr lang="en-CA" sz="2800" dirty="0">
                <a:solidFill>
                  <a:schemeClr val="tx2"/>
                </a:solidFill>
                <a:latin typeface="Calibri" panose="020F0502020204030204" pitchFamily="34" charset="0"/>
                <a:cs typeface="Calibri" panose="020F0502020204030204" pitchFamily="34" charset="0"/>
              </a:rPr>
            </a:br>
            <a:br>
              <a:rPr lang="en-CA" sz="2800" dirty="0">
                <a:solidFill>
                  <a:schemeClr val="tx2"/>
                </a:solidFill>
                <a:latin typeface="Calibri" panose="020F0502020204030204" pitchFamily="34" charset="0"/>
                <a:cs typeface="Calibri" panose="020F0502020204030204" pitchFamily="34" charset="0"/>
              </a:rPr>
            </a:br>
            <a:r>
              <a:rPr lang="en-CA" sz="2000" dirty="0">
                <a:solidFill>
                  <a:schemeClr val="tx2"/>
                </a:solidFill>
                <a:latin typeface="Calibri" panose="020F0502020204030204" pitchFamily="34" charset="0"/>
                <a:cs typeface="Calibri" panose="020F0502020204030204" pitchFamily="34" charset="0"/>
              </a:rPr>
              <a:t>Moreno &amp; Tansey </a:t>
            </a:r>
            <a:br>
              <a:rPr lang="en-CA" sz="2000" dirty="0">
                <a:solidFill>
                  <a:schemeClr val="tx2"/>
                </a:solidFill>
                <a:latin typeface="Calibri" panose="020F0502020204030204" pitchFamily="34" charset="0"/>
                <a:cs typeface="Calibri" panose="020F0502020204030204" pitchFamily="34" charset="0"/>
              </a:rPr>
            </a:br>
            <a:r>
              <a:rPr lang="en-CA" sz="2000" dirty="0">
                <a:solidFill>
                  <a:schemeClr val="tx2"/>
                </a:solidFill>
                <a:latin typeface="Calibri" panose="020F0502020204030204" pitchFamily="34" charset="0"/>
                <a:cs typeface="Calibri" panose="020F0502020204030204" pitchFamily="34" charset="0"/>
              </a:rPr>
              <a:t>5apr2023</a:t>
            </a:r>
            <a:endParaRPr lang="en-CA" sz="2800" dirty="0">
              <a:solidFill>
                <a:schemeClr val="tx2"/>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746221614"/>
      </p:ext>
    </p:extLst>
  </p:cSld>
  <p:clrMapOvr>
    <a:overrideClrMapping bg1="dk1" tx1="lt1" bg2="dk2" tx2="lt2" accent1="accent1" accent2="accent2" accent3="accent3" accent4="accent4" accent5="accent5" accent6="accent6" hlink="hlink" folHlink="folHlink"/>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7" name="Rectangle 26">
            <a:extLst>
              <a:ext uri="{FF2B5EF4-FFF2-40B4-BE49-F238E27FC236}">
                <a16:creationId xmlns:a16="http://schemas.microsoft.com/office/drawing/2014/main" id="{049D8DFA-139C-473F-838D-D33ABE8856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3" y="176109"/>
            <a:ext cx="12188952" cy="164591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sp>
      <p:sp useBgFill="1">
        <p:nvSpPr>
          <p:cNvPr id="29" name="Rectangle 28">
            <a:extLst>
              <a:ext uri="{FF2B5EF4-FFF2-40B4-BE49-F238E27FC236}">
                <a16:creationId xmlns:a16="http://schemas.microsoft.com/office/drawing/2014/main" id="{CB972422-B794-4FA8-BCC6-BAF6938A1B5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EC577D4E-A921-4B64-9B49-27BACB0365E8}"/>
              </a:ext>
            </a:extLst>
          </p:cNvPr>
          <p:cNvSpPr>
            <a:spLocks noGrp="1"/>
          </p:cNvSpPr>
          <p:nvPr>
            <p:ph type="ctrTitle"/>
          </p:nvPr>
        </p:nvSpPr>
        <p:spPr>
          <a:xfrm>
            <a:off x="643467" y="1325880"/>
            <a:ext cx="3089437" cy="4206240"/>
          </a:xfrm>
        </p:spPr>
        <p:txBody>
          <a:bodyPr vert="horz" lIns="91440" tIns="45720" rIns="91440" bIns="45720" rtlCol="0" anchor="ctr">
            <a:normAutofit/>
          </a:bodyPr>
          <a:lstStyle/>
          <a:p>
            <a:pPr algn="r">
              <a:lnSpc>
                <a:spcPct val="85000"/>
              </a:lnSpc>
            </a:pPr>
            <a:r>
              <a:rPr lang="en-US" sz="3200" dirty="0">
                <a:solidFill>
                  <a:schemeClr val="tx1"/>
                </a:solidFill>
                <a:latin typeface="Calibri" panose="020F0502020204030204" pitchFamily="34" charset="0"/>
                <a:cs typeface="Calibri" panose="020F0502020204030204" pitchFamily="34" charset="0"/>
              </a:rPr>
              <a:t>False!</a:t>
            </a:r>
            <a:br>
              <a:rPr lang="en-US" sz="3200" dirty="0">
                <a:solidFill>
                  <a:schemeClr val="tx1"/>
                </a:solidFill>
                <a:latin typeface="Calibri" panose="020F0502020204030204" pitchFamily="34" charset="0"/>
                <a:cs typeface="Calibri" panose="020F0502020204030204" pitchFamily="34" charset="0"/>
              </a:rPr>
            </a:br>
            <a:r>
              <a:rPr lang="en-US" sz="3200" dirty="0">
                <a:solidFill>
                  <a:schemeClr val="tx1"/>
                </a:solidFill>
                <a:latin typeface="Calibri" panose="020F0502020204030204" pitchFamily="34" charset="0"/>
                <a:cs typeface="Calibri" panose="020F0502020204030204" pitchFamily="34" charset="0"/>
              </a:rPr>
              <a:t>Age at the time of the offence</a:t>
            </a:r>
          </a:p>
        </p:txBody>
      </p:sp>
      <p:sp>
        <p:nvSpPr>
          <p:cNvPr id="31" name="Rectangle 30">
            <a:extLst>
              <a:ext uri="{FF2B5EF4-FFF2-40B4-BE49-F238E27FC236}">
                <a16:creationId xmlns:a16="http://schemas.microsoft.com/office/drawing/2014/main" id="{89DE9E2B-5611-49C8-862E-AD4D43A8AA6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5668" cy="4826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cxnSp>
        <p:nvCxnSpPr>
          <p:cNvPr id="33" name="Straight Connector 32">
            <a:extLst>
              <a:ext uri="{FF2B5EF4-FFF2-40B4-BE49-F238E27FC236}">
                <a16:creationId xmlns:a16="http://schemas.microsoft.com/office/drawing/2014/main" id="{5296EC4F-8732-481B-94CB-C98E4EF297FF}"/>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059935" y="1836869"/>
            <a:ext cx="0" cy="3184263"/>
          </a:xfrm>
          <a:prstGeom prst="line">
            <a:avLst/>
          </a:prstGeom>
          <a:ln w="25400">
            <a:solidFill>
              <a:schemeClr val="tx2"/>
            </a:solidFill>
          </a:ln>
        </p:spPr>
        <p:style>
          <a:lnRef idx="1">
            <a:schemeClr val="accent1"/>
          </a:lnRef>
          <a:fillRef idx="0">
            <a:schemeClr val="accent1"/>
          </a:fillRef>
          <a:effectRef idx="0">
            <a:schemeClr val="accent1"/>
          </a:effectRef>
          <a:fontRef idx="minor">
            <a:schemeClr val="tx1"/>
          </a:fontRef>
        </p:style>
      </p:cxnSp>
      <p:sp>
        <p:nvSpPr>
          <p:cNvPr id="22" name="TextBox 21">
            <a:extLst>
              <a:ext uri="{FF2B5EF4-FFF2-40B4-BE49-F238E27FC236}">
                <a16:creationId xmlns:a16="http://schemas.microsoft.com/office/drawing/2014/main" id="{C20677B6-6525-4458-9842-0FA1272DBE35}"/>
              </a:ext>
            </a:extLst>
          </p:cNvPr>
          <p:cNvSpPr txBox="1"/>
          <p:nvPr/>
        </p:nvSpPr>
        <p:spPr>
          <a:xfrm>
            <a:off x="4381668" y="1126067"/>
            <a:ext cx="6605331" cy="4605866"/>
          </a:xfrm>
          <a:prstGeom prst="rect">
            <a:avLst/>
          </a:prstGeom>
        </p:spPr>
        <p:txBody>
          <a:bodyPr vert="horz" lIns="91440" tIns="45720" rIns="91440" bIns="45720" rtlCol="0" anchor="ctr">
            <a:normAutofit/>
          </a:bodyPr>
          <a:lstStyle/>
          <a:p>
            <a:pPr defTabSz="914400">
              <a:lnSpc>
                <a:spcPct val="90000"/>
              </a:lnSpc>
              <a:spcAft>
                <a:spcPts val="600"/>
              </a:spcAft>
              <a:buClr>
                <a:schemeClr val="tx1"/>
              </a:buClr>
            </a:pPr>
            <a:r>
              <a:rPr lang="en-US" sz="2400" dirty="0">
                <a:latin typeface="Calibri" panose="020F0502020204030204" pitchFamily="34" charset="0"/>
                <a:cs typeface="Calibri" panose="020F0502020204030204" pitchFamily="34" charset="0"/>
              </a:rPr>
              <a:t>In any proceeding against an accused in which a victim or other witness was </a:t>
            </a:r>
            <a:r>
              <a:rPr lang="en-US" sz="2400" b="1" u="sng" dirty="0">
                <a:latin typeface="Calibri" panose="020F0502020204030204" pitchFamily="34" charset="0"/>
                <a:cs typeface="Calibri" panose="020F0502020204030204" pitchFamily="34" charset="0"/>
              </a:rPr>
              <a:t>under the age of eighteen years at the time the offence is alleged to have been committed</a:t>
            </a:r>
            <a:r>
              <a:rPr lang="en-US" sz="2400" dirty="0">
                <a:latin typeface="Calibri" panose="020F0502020204030204" pitchFamily="34" charset="0"/>
                <a:cs typeface="Calibri" panose="020F0502020204030204" pitchFamily="34" charset="0"/>
              </a:rPr>
              <a:t>, a video recording made within a reasonable time after the alleged offence, in which the victim or witness describes the acts complained of, is admissible in evidence if the victim or witness, while testifying, adopts the contents of the video recording, unless the presiding judge or justice is of the opinion that admission of the video recording in evidence would interfere with the proper administration of justice</a:t>
            </a:r>
            <a:r>
              <a:rPr lang="en-US" sz="2400" dirty="0">
                <a:solidFill>
                  <a:schemeClr val="tx2"/>
                </a:solidFill>
                <a:latin typeface="Calibri" panose="020F0502020204030204" pitchFamily="34" charset="0"/>
                <a:cs typeface="Calibri" panose="020F0502020204030204" pitchFamily="34" charset="0"/>
              </a:rPr>
              <a:t>.</a:t>
            </a:r>
          </a:p>
          <a:p>
            <a:pPr marL="274320" lvl="1" defTabSz="914400">
              <a:lnSpc>
                <a:spcPct val="90000"/>
              </a:lnSpc>
              <a:spcAft>
                <a:spcPts val="600"/>
              </a:spcAft>
              <a:buClr>
                <a:schemeClr val="tx1"/>
              </a:buClr>
            </a:pPr>
            <a:endParaRPr lang="en-US" sz="1500" dirty="0">
              <a:solidFill>
                <a:schemeClr val="tx2"/>
              </a:solidFill>
            </a:endParaRPr>
          </a:p>
        </p:txBody>
      </p:sp>
      <p:sp>
        <p:nvSpPr>
          <p:cNvPr id="35" name="Rectangle 34">
            <a:extLst>
              <a:ext uri="{FF2B5EF4-FFF2-40B4-BE49-F238E27FC236}">
                <a16:creationId xmlns:a16="http://schemas.microsoft.com/office/drawing/2014/main" id="{519C7155-1644-4C60-B0B5-32B1800D604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6375400"/>
            <a:ext cx="12195668" cy="4826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661114576"/>
      </p:ext>
    </p:extLst>
  </p:cSld>
  <p:clrMapOvr>
    <a:overrideClrMapping bg1="lt1" tx1="dk1" bg2="lt2" tx2="dk2" accent1="accent1" accent2="accent2" accent3="accent3" accent4="accent4" accent5="accent5" accent6="accent6" hlink="hlink" folHlink="folHlink"/>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7" name="Rectangle 26">
            <a:extLst>
              <a:ext uri="{FF2B5EF4-FFF2-40B4-BE49-F238E27FC236}">
                <a16:creationId xmlns:a16="http://schemas.microsoft.com/office/drawing/2014/main" id="{049D8DFA-139C-473F-838D-D33ABE8856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3" y="176109"/>
            <a:ext cx="12188952" cy="164591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sp>
      <p:sp useBgFill="1">
        <p:nvSpPr>
          <p:cNvPr id="29" name="Rectangle 28">
            <a:extLst>
              <a:ext uri="{FF2B5EF4-FFF2-40B4-BE49-F238E27FC236}">
                <a16:creationId xmlns:a16="http://schemas.microsoft.com/office/drawing/2014/main" id="{CB972422-B794-4FA8-BCC6-BAF6938A1B5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EC577D4E-A921-4B64-9B49-27BACB0365E8}"/>
              </a:ext>
            </a:extLst>
          </p:cNvPr>
          <p:cNvSpPr>
            <a:spLocks noGrp="1"/>
          </p:cNvSpPr>
          <p:nvPr>
            <p:ph type="ctrTitle"/>
          </p:nvPr>
        </p:nvSpPr>
        <p:spPr>
          <a:xfrm>
            <a:off x="643467" y="1325880"/>
            <a:ext cx="3089437" cy="4206240"/>
          </a:xfrm>
        </p:spPr>
        <p:txBody>
          <a:bodyPr vert="horz" lIns="91440" tIns="45720" rIns="91440" bIns="45720" rtlCol="0" anchor="ctr">
            <a:normAutofit/>
          </a:bodyPr>
          <a:lstStyle/>
          <a:p>
            <a:pPr algn="r">
              <a:lnSpc>
                <a:spcPct val="85000"/>
              </a:lnSpc>
            </a:pPr>
            <a:r>
              <a:rPr lang="en-US" sz="3200" dirty="0">
                <a:solidFill>
                  <a:schemeClr val="tx1"/>
                </a:solidFill>
                <a:latin typeface="Calibri" panose="020F0502020204030204" pitchFamily="34" charset="0"/>
                <a:cs typeface="Calibri" panose="020F0502020204030204" pitchFamily="34" charset="0"/>
              </a:rPr>
              <a:t>NOT TO BE CONFUSED WITH 486.2</a:t>
            </a:r>
          </a:p>
        </p:txBody>
      </p:sp>
      <p:sp>
        <p:nvSpPr>
          <p:cNvPr id="31" name="Rectangle 30">
            <a:extLst>
              <a:ext uri="{FF2B5EF4-FFF2-40B4-BE49-F238E27FC236}">
                <a16:creationId xmlns:a16="http://schemas.microsoft.com/office/drawing/2014/main" id="{89DE9E2B-5611-49C8-862E-AD4D43A8AA6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5668" cy="4826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cxnSp>
        <p:nvCxnSpPr>
          <p:cNvPr id="33" name="Straight Connector 32">
            <a:extLst>
              <a:ext uri="{FF2B5EF4-FFF2-40B4-BE49-F238E27FC236}">
                <a16:creationId xmlns:a16="http://schemas.microsoft.com/office/drawing/2014/main" id="{5296EC4F-8732-481B-94CB-C98E4EF297FF}"/>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059935" y="1836869"/>
            <a:ext cx="0" cy="3184263"/>
          </a:xfrm>
          <a:prstGeom prst="line">
            <a:avLst/>
          </a:prstGeom>
          <a:ln w="25400">
            <a:solidFill>
              <a:schemeClr val="tx2"/>
            </a:solidFill>
          </a:ln>
        </p:spPr>
        <p:style>
          <a:lnRef idx="1">
            <a:schemeClr val="accent1"/>
          </a:lnRef>
          <a:fillRef idx="0">
            <a:schemeClr val="accent1"/>
          </a:fillRef>
          <a:effectRef idx="0">
            <a:schemeClr val="accent1"/>
          </a:effectRef>
          <a:fontRef idx="minor">
            <a:schemeClr val="tx1"/>
          </a:fontRef>
        </p:style>
      </p:cxnSp>
      <p:sp>
        <p:nvSpPr>
          <p:cNvPr id="22" name="TextBox 21">
            <a:extLst>
              <a:ext uri="{FF2B5EF4-FFF2-40B4-BE49-F238E27FC236}">
                <a16:creationId xmlns:a16="http://schemas.microsoft.com/office/drawing/2014/main" id="{C20677B6-6525-4458-9842-0FA1272DBE35}"/>
              </a:ext>
            </a:extLst>
          </p:cNvPr>
          <p:cNvSpPr txBox="1"/>
          <p:nvPr/>
        </p:nvSpPr>
        <p:spPr>
          <a:xfrm>
            <a:off x="4381668" y="1126067"/>
            <a:ext cx="6605331" cy="4605866"/>
          </a:xfrm>
          <a:prstGeom prst="rect">
            <a:avLst/>
          </a:prstGeom>
        </p:spPr>
        <p:txBody>
          <a:bodyPr vert="horz" lIns="91440" tIns="45720" rIns="91440" bIns="45720" rtlCol="0" anchor="ctr">
            <a:normAutofit/>
          </a:bodyPr>
          <a:lstStyle/>
          <a:p>
            <a:pPr defTabSz="914400">
              <a:lnSpc>
                <a:spcPct val="90000"/>
              </a:lnSpc>
              <a:spcAft>
                <a:spcPts val="600"/>
              </a:spcAft>
              <a:buClr>
                <a:schemeClr val="tx1"/>
              </a:buClr>
            </a:pPr>
            <a:r>
              <a:rPr lang="en-CA" sz="2400" dirty="0">
                <a:latin typeface="Calibri" panose="020F0502020204030204" pitchFamily="34" charset="0"/>
                <a:cs typeface="Calibri" panose="020F0502020204030204" pitchFamily="34" charset="0"/>
              </a:rPr>
              <a:t>486.2 (1) Despite section 650, in any proceedings against an accused, the judge or justice shall, on application of the prosecutor in respect of </a:t>
            </a:r>
            <a:r>
              <a:rPr lang="en-CA" sz="2400" b="1" u="sng" dirty="0">
                <a:latin typeface="Calibri" panose="020F0502020204030204" pitchFamily="34" charset="0"/>
                <a:cs typeface="Calibri" panose="020F0502020204030204" pitchFamily="34" charset="0"/>
              </a:rPr>
              <a:t>a witness who is under the age of 18 years </a:t>
            </a:r>
            <a:r>
              <a:rPr lang="en-CA" sz="2400" dirty="0">
                <a:latin typeface="Calibri" panose="020F0502020204030204" pitchFamily="34" charset="0"/>
                <a:cs typeface="Calibri" panose="020F0502020204030204" pitchFamily="34" charset="0"/>
              </a:rPr>
              <a:t>or who is able to communicate evidence but may have difficulty doing so by reason of a mental or physical disability, or on application of such a witness, order that the witness testify outside the court room or behind a screen or other device that would allow the witness not to see the accused, unless the judge or justice is of the opinion that the order would interfere with the proper administration of justice.</a:t>
            </a:r>
          </a:p>
          <a:p>
            <a:pPr defTabSz="914400">
              <a:lnSpc>
                <a:spcPct val="90000"/>
              </a:lnSpc>
              <a:spcAft>
                <a:spcPts val="600"/>
              </a:spcAft>
              <a:buClr>
                <a:schemeClr val="tx1"/>
              </a:buClr>
            </a:pPr>
            <a:endParaRPr lang="en-CA" sz="2400" dirty="0"/>
          </a:p>
          <a:p>
            <a:pPr marL="274320" lvl="1" defTabSz="914400">
              <a:lnSpc>
                <a:spcPct val="90000"/>
              </a:lnSpc>
              <a:spcAft>
                <a:spcPts val="600"/>
              </a:spcAft>
              <a:buClr>
                <a:schemeClr val="tx1"/>
              </a:buClr>
            </a:pPr>
            <a:endParaRPr lang="en-US" sz="1500" dirty="0">
              <a:solidFill>
                <a:schemeClr val="tx2"/>
              </a:solidFill>
            </a:endParaRPr>
          </a:p>
        </p:txBody>
      </p:sp>
      <p:sp>
        <p:nvSpPr>
          <p:cNvPr id="35" name="Rectangle 34">
            <a:extLst>
              <a:ext uri="{FF2B5EF4-FFF2-40B4-BE49-F238E27FC236}">
                <a16:creationId xmlns:a16="http://schemas.microsoft.com/office/drawing/2014/main" id="{519C7155-1644-4C60-B0B5-32B1800D604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6375400"/>
            <a:ext cx="12195668" cy="4826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3001287058"/>
      </p:ext>
    </p:extLst>
  </p:cSld>
  <p:clrMapOvr>
    <a:overrideClrMapping bg1="lt1" tx1="dk1" bg2="lt2" tx2="dk2" accent1="accent1" accent2="accent2" accent3="accent3" accent4="accent4" accent5="accent5" accent6="accent6" hlink="hlink" folHlink="folHlink"/>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2" name="Rectangle 61">
            <a:extLst>
              <a:ext uri="{FF2B5EF4-FFF2-40B4-BE49-F238E27FC236}">
                <a16:creationId xmlns:a16="http://schemas.microsoft.com/office/drawing/2014/main" id="{CA758F27-EB0A-4675-AACF-0CD47C91120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EC577D4E-A921-4B64-9B49-27BACB0365E8}"/>
              </a:ext>
            </a:extLst>
          </p:cNvPr>
          <p:cNvSpPr>
            <a:spLocks noGrp="1"/>
          </p:cNvSpPr>
          <p:nvPr>
            <p:ph type="ctrTitle"/>
          </p:nvPr>
        </p:nvSpPr>
        <p:spPr>
          <a:xfrm>
            <a:off x="643467" y="648269"/>
            <a:ext cx="10905065" cy="662672"/>
          </a:xfrm>
        </p:spPr>
        <p:txBody>
          <a:bodyPr anchor="b">
            <a:normAutofit/>
          </a:bodyPr>
          <a:lstStyle/>
          <a:p>
            <a:r>
              <a:rPr lang="en-CA" sz="2800" dirty="0">
                <a:solidFill>
                  <a:schemeClr val="tx2"/>
                </a:solidFill>
                <a:latin typeface="Calibri" panose="020F0502020204030204" pitchFamily="34" charset="0"/>
                <a:cs typeface="Calibri" panose="020F0502020204030204" pitchFamily="34" charset="0"/>
              </a:rPr>
              <a:t>(1) Under the age of 18 at the time of the offence</a:t>
            </a:r>
          </a:p>
        </p:txBody>
      </p:sp>
      <p:sp>
        <p:nvSpPr>
          <p:cNvPr id="68" name="Rectangle 63">
            <a:extLst>
              <a:ext uri="{FF2B5EF4-FFF2-40B4-BE49-F238E27FC236}">
                <a16:creationId xmlns:a16="http://schemas.microsoft.com/office/drawing/2014/main" id="{CFDF506A-FD4E-4BBC-A10A-DEB94F9BAA5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173255"/>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Rectangle 65">
            <a:extLst>
              <a:ext uri="{FF2B5EF4-FFF2-40B4-BE49-F238E27FC236}">
                <a16:creationId xmlns:a16="http://schemas.microsoft.com/office/drawing/2014/main" id="{3571FB1B-4FFC-43D6-8121-390B3A44E83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6373369"/>
            <a:ext cx="12192000" cy="484632"/>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C20677B6-6525-4458-9842-0FA1272DBE35}"/>
              </a:ext>
            </a:extLst>
          </p:cNvPr>
          <p:cNvSpPr txBox="1"/>
          <p:nvPr/>
        </p:nvSpPr>
        <p:spPr>
          <a:xfrm>
            <a:off x="1843974" y="1561514"/>
            <a:ext cx="8504049" cy="2031325"/>
          </a:xfrm>
          <a:prstGeom prst="rect">
            <a:avLst/>
          </a:prstGeom>
          <a:noFill/>
        </p:spPr>
        <p:txBody>
          <a:bodyPr wrap="square">
            <a:spAutoFit/>
          </a:bodyPr>
          <a:lstStyle/>
          <a:p>
            <a:r>
              <a:rPr lang="en-CA" dirty="0">
                <a:latin typeface="Calibri" panose="020F0502020204030204" pitchFamily="34" charset="0"/>
                <a:cs typeface="Calibri" panose="020F0502020204030204" pitchFamily="34" charset="0"/>
              </a:rPr>
              <a:t>In any proceeding against an accused in which a victim or other witness was </a:t>
            </a:r>
            <a:r>
              <a:rPr lang="en-CA" b="1" u="sng" dirty="0">
                <a:latin typeface="Calibri" panose="020F0502020204030204" pitchFamily="34" charset="0"/>
                <a:cs typeface="Calibri" panose="020F0502020204030204" pitchFamily="34" charset="0"/>
              </a:rPr>
              <a:t>under the age of eighteen years at the time the offence is alleged to have been committed</a:t>
            </a:r>
            <a:r>
              <a:rPr lang="en-CA" dirty="0">
                <a:latin typeface="Calibri" panose="020F0502020204030204" pitchFamily="34" charset="0"/>
                <a:cs typeface="Calibri" panose="020F0502020204030204" pitchFamily="34" charset="0"/>
              </a:rPr>
              <a:t>, a video recording made within a reasonable time after the alleged offence, in which the victim or witness describes the acts complained of, is admissible in evidence if the victim or witness, while testifying, adopts the contents of the video recording, unless the presiding judge or justice is of the opinion that admission of the video recording in evidence would interfere with the proper administration of justice.</a:t>
            </a:r>
          </a:p>
        </p:txBody>
      </p:sp>
      <p:pic>
        <p:nvPicPr>
          <p:cNvPr id="1026" name="Picture 2" descr="Frinkiac - S10E22 - MOE WITH A LOLLY.">
            <a:extLst>
              <a:ext uri="{FF2B5EF4-FFF2-40B4-BE49-F238E27FC236}">
                <a16:creationId xmlns:a16="http://schemas.microsoft.com/office/drawing/2014/main" id="{94D08B80-2D21-4040-8F11-9DC6D631BDE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405083" y="3673359"/>
            <a:ext cx="3381829" cy="253637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9308212"/>
      </p:ext>
    </p:extLst>
  </p:cSld>
  <p:clrMapOvr>
    <a:overrideClrMapping bg1="lt1" tx1="dk1" bg2="lt2" tx2="dk2" accent1="accent1" accent2="accent2" accent3="accent3" accent4="accent4" accent5="accent5" accent6="accent6" hlink="hlink" folHlink="folHlink"/>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2" name="Rectangle 61">
            <a:extLst>
              <a:ext uri="{FF2B5EF4-FFF2-40B4-BE49-F238E27FC236}">
                <a16:creationId xmlns:a16="http://schemas.microsoft.com/office/drawing/2014/main" id="{CA758F27-EB0A-4675-AACF-0CD47C91120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EC577D4E-A921-4B64-9B49-27BACB0365E8}"/>
              </a:ext>
            </a:extLst>
          </p:cNvPr>
          <p:cNvSpPr>
            <a:spLocks noGrp="1"/>
          </p:cNvSpPr>
          <p:nvPr>
            <p:ph type="ctrTitle"/>
          </p:nvPr>
        </p:nvSpPr>
        <p:spPr>
          <a:xfrm>
            <a:off x="643467" y="648269"/>
            <a:ext cx="10905065" cy="662672"/>
          </a:xfrm>
        </p:spPr>
        <p:txBody>
          <a:bodyPr anchor="b">
            <a:normAutofit/>
          </a:bodyPr>
          <a:lstStyle/>
          <a:p>
            <a:r>
              <a:rPr lang="en-CA" sz="2800" dirty="0">
                <a:solidFill>
                  <a:schemeClr val="tx2"/>
                </a:solidFill>
                <a:latin typeface="Calibri" panose="020F0502020204030204" pitchFamily="34" charset="0"/>
                <a:cs typeface="Calibri" panose="020F0502020204030204" pitchFamily="34" charset="0"/>
              </a:rPr>
              <a:t>(1) Under the age of 18 at the time of the offence</a:t>
            </a:r>
          </a:p>
        </p:txBody>
      </p:sp>
      <p:sp>
        <p:nvSpPr>
          <p:cNvPr id="68" name="Rectangle 63">
            <a:extLst>
              <a:ext uri="{FF2B5EF4-FFF2-40B4-BE49-F238E27FC236}">
                <a16:creationId xmlns:a16="http://schemas.microsoft.com/office/drawing/2014/main" id="{CFDF506A-FD4E-4BBC-A10A-DEB94F9BAA5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173255"/>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Rectangle 65">
            <a:extLst>
              <a:ext uri="{FF2B5EF4-FFF2-40B4-BE49-F238E27FC236}">
                <a16:creationId xmlns:a16="http://schemas.microsoft.com/office/drawing/2014/main" id="{3571FB1B-4FFC-43D6-8121-390B3A44E83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6373369"/>
            <a:ext cx="12192000" cy="484632"/>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C20677B6-6525-4458-9842-0FA1272DBE35}"/>
              </a:ext>
            </a:extLst>
          </p:cNvPr>
          <p:cNvSpPr txBox="1"/>
          <p:nvPr/>
        </p:nvSpPr>
        <p:spPr>
          <a:xfrm>
            <a:off x="1843974" y="1561514"/>
            <a:ext cx="8504049" cy="3416320"/>
          </a:xfrm>
          <a:prstGeom prst="rect">
            <a:avLst/>
          </a:prstGeom>
          <a:noFill/>
        </p:spPr>
        <p:txBody>
          <a:bodyPr wrap="square">
            <a:spAutoFit/>
          </a:bodyPr>
          <a:lstStyle/>
          <a:p>
            <a:pPr marL="285750" indent="-285750">
              <a:buFont typeface="Arial" panose="020B0604020202020204" pitchFamily="34" charset="0"/>
              <a:buChar char="•"/>
            </a:pPr>
            <a:r>
              <a:rPr lang="en-US" dirty="0">
                <a:latin typeface="Calibri" panose="020F0502020204030204" pitchFamily="34" charset="0"/>
                <a:cs typeface="Calibri" panose="020F0502020204030204" pitchFamily="34" charset="0"/>
              </a:rPr>
              <a:t>Available to any witness under the age of 18 at the time of the offence</a:t>
            </a:r>
          </a:p>
          <a:p>
            <a:endParaRPr lang="en-US" dirty="0">
              <a:latin typeface="Calibri" panose="020F0502020204030204" pitchFamily="34" charset="0"/>
              <a:cs typeface="Calibri" panose="020F0502020204030204" pitchFamily="34" charset="0"/>
            </a:endParaRPr>
          </a:p>
          <a:p>
            <a:pPr marL="285750" indent="-285750">
              <a:buFont typeface="Arial" panose="020B0604020202020204" pitchFamily="34" charset="0"/>
              <a:buChar char="•"/>
            </a:pPr>
            <a:r>
              <a:rPr lang="en-US" dirty="0">
                <a:latin typeface="Calibri" panose="020F0502020204030204" pitchFamily="34" charset="0"/>
                <a:cs typeface="Calibri" panose="020F0502020204030204" pitchFamily="34" charset="0"/>
              </a:rPr>
              <a:t>See: </a:t>
            </a:r>
            <a:r>
              <a:rPr lang="en-US" i="1" dirty="0">
                <a:latin typeface="Calibri" panose="020F0502020204030204" pitchFamily="34" charset="0"/>
                <a:cs typeface="Calibri" panose="020F0502020204030204" pitchFamily="34" charset="0"/>
              </a:rPr>
              <a:t>R. v. L (DO) </a:t>
            </a:r>
            <a:r>
              <a:rPr lang="en-US" dirty="0">
                <a:latin typeface="Calibri" panose="020F0502020204030204" pitchFamily="34" charset="0"/>
                <a:cs typeface="Calibri" panose="020F0502020204030204" pitchFamily="34" charset="0"/>
              </a:rPr>
              <a:t>[1993] 4 S.C.R. 419</a:t>
            </a:r>
          </a:p>
          <a:p>
            <a:pPr marL="742950" lvl="1" indent="-285750">
              <a:buFont typeface="Arial" panose="020B0604020202020204" pitchFamily="34" charset="0"/>
              <a:buChar char="•"/>
            </a:pPr>
            <a:r>
              <a:rPr lang="en-CA" dirty="0">
                <a:latin typeface="Calibri" panose="020F0502020204030204" pitchFamily="34" charset="0"/>
                <a:cs typeface="Calibri" panose="020F0502020204030204" pitchFamily="34" charset="0"/>
              </a:rPr>
              <a:t> I find that the inclusion of all children up to the age of 18 under the protections afforded by s. 715.1 of the Code is required by the continued need for such protection and is in conformity with international and domestic instruments. As such, it is in no way arbitrary and, accordingly, it was perfectly legitimate for Parliament to draw the line where it did. A claim of unconstitutionality of s. 715.1 on such a basis must be rejected.</a:t>
            </a:r>
          </a:p>
          <a:p>
            <a:pPr marL="742950" lvl="1" indent="-285750">
              <a:buFont typeface="Arial" panose="020B0604020202020204" pitchFamily="34" charset="0"/>
              <a:buChar char="•"/>
            </a:pPr>
            <a:endParaRPr lang="en-US" dirty="0">
              <a:latin typeface="Calibri" panose="020F0502020204030204" pitchFamily="34" charset="0"/>
              <a:cs typeface="Calibri" panose="020F0502020204030204" pitchFamily="34" charset="0"/>
            </a:endParaRPr>
          </a:p>
          <a:p>
            <a:pPr marL="285750" indent="-285750">
              <a:buFont typeface="Arial" panose="020B0604020202020204" pitchFamily="34" charset="0"/>
              <a:buChar char="•"/>
            </a:pPr>
            <a:r>
              <a:rPr lang="en-CA" b="1" dirty="0">
                <a:latin typeface="Calibri" panose="020F0502020204030204" pitchFamily="34" charset="0"/>
                <a:cs typeface="Calibri" panose="020F0502020204030204" pitchFamily="34" charset="0"/>
              </a:rPr>
              <a:t>BOTTOM LINE</a:t>
            </a:r>
            <a:r>
              <a:rPr lang="en-CA" dirty="0">
                <a:latin typeface="Calibri" panose="020F0502020204030204" pitchFamily="34" charset="0"/>
                <a:cs typeface="Calibri" panose="020F0502020204030204" pitchFamily="34" charset="0"/>
              </a:rPr>
              <a:t>: The Code affords  the same protection to a 17-year-old victim as it does to a 5-year-old victim </a:t>
            </a:r>
            <a:endParaRPr lang="en-US"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28881239"/>
      </p:ext>
    </p:extLst>
  </p:cSld>
  <p:clrMapOvr>
    <a:overrideClrMapping bg1="lt1" tx1="dk1" bg2="lt2" tx2="dk2" accent1="accent1" accent2="accent2" accent3="accent3" accent4="accent4" accent5="accent5" accent6="accent6" hlink="hlink" folHlink="folHlink"/>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2" name="Rectangle 61">
            <a:extLst>
              <a:ext uri="{FF2B5EF4-FFF2-40B4-BE49-F238E27FC236}">
                <a16:creationId xmlns:a16="http://schemas.microsoft.com/office/drawing/2014/main" id="{CA758F27-EB0A-4675-AACF-0CD47C91120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EC577D4E-A921-4B64-9B49-27BACB0365E8}"/>
              </a:ext>
            </a:extLst>
          </p:cNvPr>
          <p:cNvSpPr>
            <a:spLocks noGrp="1"/>
          </p:cNvSpPr>
          <p:nvPr>
            <p:ph type="ctrTitle"/>
          </p:nvPr>
        </p:nvSpPr>
        <p:spPr>
          <a:xfrm>
            <a:off x="643467" y="648269"/>
            <a:ext cx="10905065" cy="662672"/>
          </a:xfrm>
        </p:spPr>
        <p:txBody>
          <a:bodyPr anchor="b">
            <a:normAutofit fontScale="90000"/>
          </a:bodyPr>
          <a:lstStyle/>
          <a:p>
            <a:r>
              <a:rPr lang="en-CA" sz="2800" dirty="0">
                <a:solidFill>
                  <a:schemeClr val="tx2"/>
                </a:solidFill>
                <a:latin typeface="Calibri" panose="020F0502020204030204" pitchFamily="34" charset="0"/>
                <a:cs typeface="Calibri" panose="020F0502020204030204" pitchFamily="34" charset="0"/>
              </a:rPr>
              <a:t>(2) Video taken “within a reasonable time after the alleged offence”</a:t>
            </a:r>
          </a:p>
        </p:txBody>
      </p:sp>
      <p:sp>
        <p:nvSpPr>
          <p:cNvPr id="68" name="Rectangle 63">
            <a:extLst>
              <a:ext uri="{FF2B5EF4-FFF2-40B4-BE49-F238E27FC236}">
                <a16:creationId xmlns:a16="http://schemas.microsoft.com/office/drawing/2014/main" id="{CFDF506A-FD4E-4BBC-A10A-DEB94F9BAA5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173255"/>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Rectangle 65">
            <a:extLst>
              <a:ext uri="{FF2B5EF4-FFF2-40B4-BE49-F238E27FC236}">
                <a16:creationId xmlns:a16="http://schemas.microsoft.com/office/drawing/2014/main" id="{3571FB1B-4FFC-43D6-8121-390B3A44E83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6373369"/>
            <a:ext cx="12192000" cy="484632"/>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C20677B6-6525-4458-9842-0FA1272DBE35}"/>
              </a:ext>
            </a:extLst>
          </p:cNvPr>
          <p:cNvSpPr txBox="1"/>
          <p:nvPr/>
        </p:nvSpPr>
        <p:spPr>
          <a:xfrm>
            <a:off x="1843974" y="1561514"/>
            <a:ext cx="8504049" cy="2031325"/>
          </a:xfrm>
          <a:prstGeom prst="rect">
            <a:avLst/>
          </a:prstGeom>
          <a:noFill/>
        </p:spPr>
        <p:txBody>
          <a:bodyPr wrap="square">
            <a:spAutoFit/>
          </a:bodyPr>
          <a:lstStyle/>
          <a:p>
            <a:r>
              <a:rPr lang="en-CA" dirty="0">
                <a:latin typeface="Calibri" panose="020F0502020204030204" pitchFamily="34" charset="0"/>
                <a:cs typeface="Calibri" panose="020F0502020204030204" pitchFamily="34" charset="0"/>
              </a:rPr>
              <a:t>In any proceeding against an accused in which a victim or other witness was under the age of eighteen years at the time the offence is alleged to have been committed, </a:t>
            </a:r>
            <a:r>
              <a:rPr lang="en-CA" b="1" u="sng" dirty="0">
                <a:latin typeface="Calibri" panose="020F0502020204030204" pitchFamily="34" charset="0"/>
                <a:cs typeface="Calibri" panose="020F0502020204030204" pitchFamily="34" charset="0"/>
              </a:rPr>
              <a:t>a video recording made within a reasonable time after the alleged offence</a:t>
            </a:r>
            <a:r>
              <a:rPr lang="en-CA" dirty="0">
                <a:latin typeface="Calibri" panose="020F0502020204030204" pitchFamily="34" charset="0"/>
                <a:cs typeface="Calibri" panose="020F0502020204030204" pitchFamily="34" charset="0"/>
              </a:rPr>
              <a:t>, in which the victim or witness describes the acts complained of, is admissible in evidence if the victim or witness, while testifying, adopts the contents of the video recording, unless the presiding judge or justice is of the opinion that admission of the video recording in evidence would interfere with the proper administration of justice.</a:t>
            </a:r>
          </a:p>
        </p:txBody>
      </p:sp>
      <p:pic>
        <p:nvPicPr>
          <p:cNvPr id="4" name="Picture 3" descr="A picture containing text&#10;&#10;Description automatically generated">
            <a:extLst>
              <a:ext uri="{FF2B5EF4-FFF2-40B4-BE49-F238E27FC236}">
                <a16:creationId xmlns:a16="http://schemas.microsoft.com/office/drawing/2014/main" id="{35B29FFE-FED2-4C7D-A991-C8B4FCEA64B5}"/>
              </a:ext>
            </a:extLst>
          </p:cNvPr>
          <p:cNvPicPr>
            <a:picLocks noChangeAspect="1"/>
          </p:cNvPicPr>
          <p:nvPr/>
        </p:nvPicPr>
        <p:blipFill>
          <a:blip r:embed="rId2"/>
          <a:stretch>
            <a:fillRect/>
          </a:stretch>
        </p:blipFill>
        <p:spPr>
          <a:xfrm>
            <a:off x="4187371" y="3706754"/>
            <a:ext cx="3403600" cy="2552700"/>
          </a:xfrm>
          <a:prstGeom prst="rect">
            <a:avLst/>
          </a:prstGeom>
        </p:spPr>
      </p:pic>
    </p:spTree>
    <p:extLst>
      <p:ext uri="{BB962C8B-B14F-4D97-AF65-F5344CB8AC3E}">
        <p14:creationId xmlns:p14="http://schemas.microsoft.com/office/powerpoint/2010/main" val="1088572398"/>
      </p:ext>
    </p:extLst>
  </p:cSld>
  <p:clrMapOvr>
    <a:overrideClrMapping bg1="lt1" tx1="dk1" bg2="lt2" tx2="dk2" accent1="accent1" accent2="accent2" accent3="accent3" accent4="accent4" accent5="accent5" accent6="accent6" hlink="hlink" folHlink="folHlink"/>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2" name="Rectangle 61">
            <a:extLst>
              <a:ext uri="{FF2B5EF4-FFF2-40B4-BE49-F238E27FC236}">
                <a16:creationId xmlns:a16="http://schemas.microsoft.com/office/drawing/2014/main" id="{CA758F27-EB0A-4675-AACF-0CD47C91120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EC577D4E-A921-4B64-9B49-27BACB0365E8}"/>
              </a:ext>
            </a:extLst>
          </p:cNvPr>
          <p:cNvSpPr>
            <a:spLocks noGrp="1"/>
          </p:cNvSpPr>
          <p:nvPr>
            <p:ph type="ctrTitle"/>
          </p:nvPr>
        </p:nvSpPr>
        <p:spPr>
          <a:xfrm>
            <a:off x="643467" y="648269"/>
            <a:ext cx="10905065" cy="662672"/>
          </a:xfrm>
        </p:spPr>
        <p:txBody>
          <a:bodyPr anchor="b">
            <a:normAutofit fontScale="90000"/>
          </a:bodyPr>
          <a:lstStyle/>
          <a:p>
            <a:r>
              <a:rPr lang="en-CA" sz="2800" dirty="0">
                <a:solidFill>
                  <a:schemeClr val="tx2"/>
                </a:solidFill>
                <a:latin typeface="Calibri" panose="020F0502020204030204" pitchFamily="34" charset="0"/>
                <a:cs typeface="Calibri" panose="020F0502020204030204" pitchFamily="34" charset="0"/>
              </a:rPr>
              <a:t>(2) Video taken “within a reasonable time after the alleged offence”</a:t>
            </a:r>
          </a:p>
        </p:txBody>
      </p:sp>
      <p:sp>
        <p:nvSpPr>
          <p:cNvPr id="68" name="Rectangle 63">
            <a:extLst>
              <a:ext uri="{FF2B5EF4-FFF2-40B4-BE49-F238E27FC236}">
                <a16:creationId xmlns:a16="http://schemas.microsoft.com/office/drawing/2014/main" id="{CFDF506A-FD4E-4BBC-A10A-DEB94F9BAA5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173255"/>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Rectangle 65">
            <a:extLst>
              <a:ext uri="{FF2B5EF4-FFF2-40B4-BE49-F238E27FC236}">
                <a16:creationId xmlns:a16="http://schemas.microsoft.com/office/drawing/2014/main" id="{3571FB1B-4FFC-43D6-8121-390B3A44E83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6373369"/>
            <a:ext cx="12192000" cy="484632"/>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C20677B6-6525-4458-9842-0FA1272DBE35}"/>
              </a:ext>
            </a:extLst>
          </p:cNvPr>
          <p:cNvSpPr txBox="1"/>
          <p:nvPr/>
        </p:nvSpPr>
        <p:spPr>
          <a:xfrm>
            <a:off x="1843974" y="1561514"/>
            <a:ext cx="8504049" cy="2862322"/>
          </a:xfrm>
          <a:prstGeom prst="rect">
            <a:avLst/>
          </a:prstGeom>
          <a:noFill/>
        </p:spPr>
        <p:txBody>
          <a:bodyPr wrap="square">
            <a:spAutoFit/>
          </a:bodyPr>
          <a:lstStyle/>
          <a:p>
            <a:pPr marL="285750" indent="-285750">
              <a:buFont typeface="Arial" panose="020B0604020202020204" pitchFamily="34" charset="0"/>
              <a:buChar char="•"/>
            </a:pPr>
            <a:r>
              <a:rPr lang="en-US" sz="2400" dirty="0">
                <a:latin typeface="Calibri" panose="020F0502020204030204" pitchFamily="34" charset="0"/>
                <a:cs typeface="Calibri" panose="020F0502020204030204" pitchFamily="34" charset="0"/>
              </a:rPr>
              <a:t>Two main components </a:t>
            </a:r>
            <a:r>
              <a:rPr lang="en-CA" sz="2400" dirty="0">
                <a:latin typeface="Calibri" panose="020F0502020204030204" pitchFamily="34" charset="0"/>
                <a:cs typeface="Calibri" panose="020F0502020204030204" pitchFamily="34" charset="0"/>
              </a:rPr>
              <a:t>:</a:t>
            </a:r>
          </a:p>
          <a:p>
            <a:endParaRPr lang="en-CA" sz="2400" dirty="0">
              <a:latin typeface="Calibri" panose="020F0502020204030204" pitchFamily="34" charset="0"/>
              <a:cs typeface="Calibri" panose="020F0502020204030204" pitchFamily="34" charset="0"/>
            </a:endParaRPr>
          </a:p>
          <a:p>
            <a:pPr marL="914400" lvl="1" indent="-457200">
              <a:buFont typeface="+mj-lt"/>
              <a:buAutoNum type="arabicParenR"/>
            </a:pPr>
            <a:r>
              <a:rPr lang="en-CA" sz="2400" dirty="0">
                <a:latin typeface="Calibri" panose="020F0502020204030204" pitchFamily="34" charset="0"/>
                <a:cs typeface="Calibri" panose="020F0502020204030204" pitchFamily="34" charset="0"/>
              </a:rPr>
              <a:t>Statement is video recorded</a:t>
            </a:r>
          </a:p>
          <a:p>
            <a:pPr marL="914400" lvl="1" indent="-457200">
              <a:buFont typeface="+mj-lt"/>
              <a:buAutoNum type="arabicParenR"/>
            </a:pPr>
            <a:endParaRPr lang="en-CA" sz="2400" dirty="0">
              <a:latin typeface="Calibri" panose="020F0502020204030204" pitchFamily="34" charset="0"/>
              <a:cs typeface="Calibri" panose="020F0502020204030204" pitchFamily="34" charset="0"/>
            </a:endParaRPr>
          </a:p>
          <a:p>
            <a:pPr marL="914400" lvl="1" indent="-457200">
              <a:buFont typeface="+mj-lt"/>
              <a:buAutoNum type="arabicParenR"/>
            </a:pPr>
            <a:r>
              <a:rPr lang="en-CA" sz="2400" dirty="0">
                <a:latin typeface="Calibri" panose="020F0502020204030204" pitchFamily="34" charset="0"/>
                <a:cs typeface="Calibri" panose="020F0502020204030204" pitchFamily="34" charset="0"/>
              </a:rPr>
              <a:t>Timing of video recording in relation to when the offence allegedly occurred</a:t>
            </a:r>
          </a:p>
          <a:p>
            <a:pPr lvl="2"/>
            <a:endParaRPr lang="en-CA" dirty="0"/>
          </a:p>
          <a:p>
            <a:pPr marL="285750" indent="-285750">
              <a:buFont typeface="Arial" panose="020B0604020202020204" pitchFamily="34" charset="0"/>
              <a:buChar char="•"/>
            </a:pPr>
            <a:endParaRPr lang="en-CA" dirty="0"/>
          </a:p>
        </p:txBody>
      </p:sp>
    </p:spTree>
    <p:extLst>
      <p:ext uri="{BB962C8B-B14F-4D97-AF65-F5344CB8AC3E}">
        <p14:creationId xmlns:p14="http://schemas.microsoft.com/office/powerpoint/2010/main" val="317582673"/>
      </p:ext>
    </p:extLst>
  </p:cSld>
  <p:clrMapOvr>
    <a:overrideClrMapping bg1="lt1" tx1="dk1" bg2="lt2" tx2="dk2" accent1="accent1" accent2="accent2" accent3="accent3" accent4="accent4" accent5="accent5" accent6="accent6" hlink="hlink" folHlink="folHlink"/>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2" name="Rectangle 61">
            <a:extLst>
              <a:ext uri="{FF2B5EF4-FFF2-40B4-BE49-F238E27FC236}">
                <a16:creationId xmlns:a16="http://schemas.microsoft.com/office/drawing/2014/main" id="{CA758F27-EB0A-4675-AACF-0CD47C91120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EC577D4E-A921-4B64-9B49-27BACB0365E8}"/>
              </a:ext>
            </a:extLst>
          </p:cNvPr>
          <p:cNvSpPr>
            <a:spLocks noGrp="1"/>
          </p:cNvSpPr>
          <p:nvPr>
            <p:ph type="ctrTitle"/>
          </p:nvPr>
        </p:nvSpPr>
        <p:spPr>
          <a:xfrm>
            <a:off x="643467" y="648269"/>
            <a:ext cx="10905065" cy="662672"/>
          </a:xfrm>
        </p:spPr>
        <p:txBody>
          <a:bodyPr anchor="b">
            <a:normAutofit fontScale="90000"/>
          </a:bodyPr>
          <a:lstStyle/>
          <a:p>
            <a:r>
              <a:rPr lang="en-CA" sz="2800" dirty="0">
                <a:solidFill>
                  <a:schemeClr val="tx2"/>
                </a:solidFill>
                <a:latin typeface="Calibri" panose="020F0502020204030204" pitchFamily="34" charset="0"/>
                <a:cs typeface="Calibri" panose="020F0502020204030204" pitchFamily="34" charset="0"/>
              </a:rPr>
              <a:t>(2) Video taken “within a reasonable time after the alleged offence”</a:t>
            </a:r>
          </a:p>
        </p:txBody>
      </p:sp>
      <p:sp>
        <p:nvSpPr>
          <p:cNvPr id="68" name="Rectangle 63">
            <a:extLst>
              <a:ext uri="{FF2B5EF4-FFF2-40B4-BE49-F238E27FC236}">
                <a16:creationId xmlns:a16="http://schemas.microsoft.com/office/drawing/2014/main" id="{CFDF506A-FD4E-4BBC-A10A-DEB94F9BAA5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173255"/>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Rectangle 65">
            <a:extLst>
              <a:ext uri="{FF2B5EF4-FFF2-40B4-BE49-F238E27FC236}">
                <a16:creationId xmlns:a16="http://schemas.microsoft.com/office/drawing/2014/main" id="{3571FB1B-4FFC-43D6-8121-390B3A44E83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6373369"/>
            <a:ext cx="12192000" cy="484632"/>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C20677B6-6525-4458-9842-0FA1272DBE35}"/>
              </a:ext>
            </a:extLst>
          </p:cNvPr>
          <p:cNvSpPr txBox="1"/>
          <p:nvPr/>
        </p:nvSpPr>
        <p:spPr>
          <a:xfrm>
            <a:off x="1843974" y="1626163"/>
            <a:ext cx="8504049" cy="4955203"/>
          </a:xfrm>
          <a:prstGeom prst="rect">
            <a:avLst/>
          </a:prstGeom>
          <a:noFill/>
        </p:spPr>
        <p:txBody>
          <a:bodyPr wrap="square">
            <a:spAutoFit/>
          </a:bodyPr>
          <a:lstStyle/>
          <a:p>
            <a:pPr marL="285750" indent="-285750">
              <a:buFont typeface="Arial" panose="020B0604020202020204" pitchFamily="34" charset="0"/>
              <a:buChar char="•"/>
            </a:pPr>
            <a:r>
              <a:rPr lang="en-US" sz="2000" dirty="0">
                <a:latin typeface="Calibri" panose="020F0502020204030204" pitchFamily="34" charset="0"/>
                <a:cs typeface="Calibri" panose="020F0502020204030204" pitchFamily="34" charset="0"/>
              </a:rPr>
              <a:t>“Within a reasonable time”</a:t>
            </a:r>
          </a:p>
          <a:p>
            <a:endParaRPr lang="en-CA" sz="2000" dirty="0">
              <a:latin typeface="Calibri" panose="020F0502020204030204" pitchFamily="34" charset="0"/>
              <a:cs typeface="Calibri" panose="020F0502020204030204" pitchFamily="34" charset="0"/>
            </a:endParaRPr>
          </a:p>
          <a:p>
            <a:pPr marL="742950" lvl="1" indent="-285750">
              <a:buFont typeface="Arial" panose="020B0604020202020204" pitchFamily="34" charset="0"/>
              <a:buChar char="•"/>
            </a:pPr>
            <a:r>
              <a:rPr lang="en-CA" sz="2000" dirty="0">
                <a:latin typeface="Calibri" panose="020F0502020204030204" pitchFamily="34" charset="0"/>
                <a:cs typeface="Calibri" panose="020F0502020204030204" pitchFamily="34" charset="0"/>
              </a:rPr>
              <a:t>Time between the making of the video and the alleged offence</a:t>
            </a:r>
          </a:p>
          <a:p>
            <a:pPr marL="1200150" lvl="2" indent="-285750">
              <a:buFont typeface="Arial" panose="020B0604020202020204" pitchFamily="34" charset="0"/>
              <a:buChar char="•"/>
            </a:pPr>
            <a:r>
              <a:rPr lang="en-CA" sz="2000" dirty="0">
                <a:latin typeface="Calibri" panose="020F0502020204030204" pitchFamily="34" charset="0"/>
                <a:cs typeface="Calibri" panose="020F0502020204030204" pitchFamily="34" charset="0"/>
              </a:rPr>
              <a:t>Not between time of disclosure and making of the video </a:t>
            </a:r>
          </a:p>
          <a:p>
            <a:pPr lvl="3"/>
            <a:r>
              <a:rPr lang="en-CA" sz="2000" b="1" i="1" dirty="0">
                <a:effectLst/>
                <a:latin typeface="Calibri" panose="020F0502020204030204" pitchFamily="34" charset="0"/>
                <a:cs typeface="Calibri" panose="020F0502020204030204" pitchFamily="34" charset="0"/>
              </a:rPr>
              <a:t>	R. v. T. (D.)</a:t>
            </a:r>
            <a:r>
              <a:rPr lang="en-CA" sz="2000" b="1" dirty="0">
                <a:effectLst/>
                <a:latin typeface="Calibri" panose="020F0502020204030204" pitchFamily="34" charset="0"/>
                <a:cs typeface="Calibri" panose="020F0502020204030204" pitchFamily="34" charset="0"/>
              </a:rPr>
              <a:t>, 2017 ONSC 1953 at para 7</a:t>
            </a:r>
            <a:endParaRPr lang="en-CA" sz="2000" b="1" dirty="0">
              <a:latin typeface="Calibri" panose="020F0502020204030204" pitchFamily="34" charset="0"/>
              <a:cs typeface="Calibri" panose="020F0502020204030204" pitchFamily="34" charset="0"/>
            </a:endParaRPr>
          </a:p>
          <a:p>
            <a:pPr marL="742950" lvl="1" indent="-285750">
              <a:buFont typeface="Arial" panose="020B0604020202020204" pitchFamily="34" charset="0"/>
              <a:buChar char="•"/>
            </a:pPr>
            <a:endParaRPr lang="en-CA" sz="2000" dirty="0">
              <a:latin typeface="Calibri" panose="020F0502020204030204" pitchFamily="34" charset="0"/>
              <a:cs typeface="Calibri" panose="020F0502020204030204" pitchFamily="34" charset="0"/>
            </a:endParaRPr>
          </a:p>
          <a:p>
            <a:pPr marL="742950" lvl="1" indent="-285750">
              <a:buFont typeface="Arial" panose="020B0604020202020204" pitchFamily="34" charset="0"/>
              <a:buChar char="•"/>
            </a:pPr>
            <a:r>
              <a:rPr lang="en-CA" sz="2000" dirty="0">
                <a:latin typeface="Calibri" panose="020F0502020204030204" pitchFamily="34" charset="0"/>
                <a:cs typeface="Calibri" panose="020F0502020204030204" pitchFamily="34" charset="0"/>
              </a:rPr>
              <a:t>Long period of abuse, relevant time is the date of the last incident</a:t>
            </a:r>
          </a:p>
          <a:p>
            <a:pPr lvl="2"/>
            <a:r>
              <a:rPr lang="en-CA" sz="2000" b="1" i="1" dirty="0">
                <a:latin typeface="Calibri" panose="020F0502020204030204" pitchFamily="34" charset="0"/>
                <a:cs typeface="Calibri" panose="020F0502020204030204" pitchFamily="34" charset="0"/>
              </a:rPr>
              <a:t>		R. v. Archer (2005), </a:t>
            </a:r>
            <a:r>
              <a:rPr lang="en-CA" sz="2000" b="1" i="0" dirty="0">
                <a:effectLst/>
                <a:latin typeface="Source Sans Pro" panose="020B0503030403020204" pitchFamily="34" charset="0"/>
              </a:rPr>
              <a:t>[2005] O.J. No. 434</a:t>
            </a:r>
            <a:r>
              <a:rPr lang="en-CA" sz="2000" b="1" dirty="0">
                <a:latin typeface="Calibri" panose="020F0502020204030204" pitchFamily="34" charset="0"/>
                <a:cs typeface="Calibri" panose="020F0502020204030204" pitchFamily="34" charset="0"/>
              </a:rPr>
              <a:t>(C.A.) at paras 72-76 </a:t>
            </a:r>
          </a:p>
          <a:p>
            <a:pPr marL="742950" lvl="1" indent="-285750">
              <a:buFont typeface="Arial" panose="020B0604020202020204" pitchFamily="34" charset="0"/>
              <a:buChar char="•"/>
            </a:pPr>
            <a:endParaRPr lang="en-CA" sz="2000" dirty="0">
              <a:latin typeface="Calibri" panose="020F0502020204030204" pitchFamily="34" charset="0"/>
              <a:cs typeface="Calibri" panose="020F0502020204030204" pitchFamily="34" charset="0"/>
            </a:endParaRPr>
          </a:p>
          <a:p>
            <a:pPr marL="742950" lvl="1" indent="-285750">
              <a:buFont typeface="Arial" panose="020B0604020202020204" pitchFamily="34" charset="0"/>
              <a:buChar char="•"/>
            </a:pPr>
            <a:r>
              <a:rPr lang="en-CA" sz="2000" dirty="0">
                <a:latin typeface="Calibri" panose="020F0502020204030204" pitchFamily="34" charset="0"/>
                <a:cs typeface="Calibri" panose="020F0502020204030204" pitchFamily="34" charset="0"/>
              </a:rPr>
              <a:t>How do we determine what is a reasonable time?</a:t>
            </a:r>
          </a:p>
          <a:p>
            <a:pPr marL="1200150" lvl="2" indent="-285750">
              <a:buFont typeface="Arial" panose="020B0604020202020204" pitchFamily="34" charset="0"/>
              <a:buChar char="•"/>
            </a:pPr>
            <a:r>
              <a:rPr lang="en-CA" sz="2000" dirty="0">
                <a:latin typeface="Calibri" panose="020F0502020204030204" pitchFamily="34" charset="0"/>
                <a:cs typeface="Calibri" panose="020F0502020204030204" pitchFamily="34" charset="0"/>
              </a:rPr>
              <a:t>Number of factors but the two most important are:</a:t>
            </a:r>
          </a:p>
          <a:p>
            <a:pPr marL="1714500" lvl="3" indent="-342900">
              <a:buFont typeface="+mj-lt"/>
              <a:buAutoNum type="arabicParenR"/>
            </a:pPr>
            <a:r>
              <a:rPr lang="en-CA" sz="2000" dirty="0">
                <a:latin typeface="Calibri" panose="020F0502020204030204" pitchFamily="34" charset="0"/>
                <a:cs typeface="Calibri" panose="020F0502020204030204" pitchFamily="34" charset="0"/>
              </a:rPr>
              <a:t>Reasons for the delay</a:t>
            </a:r>
          </a:p>
          <a:p>
            <a:pPr marL="1714500" lvl="3" indent="-342900">
              <a:buFont typeface="+mj-lt"/>
              <a:buAutoNum type="arabicParenR"/>
            </a:pPr>
            <a:r>
              <a:rPr lang="en-CA" sz="2000" dirty="0">
                <a:latin typeface="Calibri" panose="020F0502020204030204" pitchFamily="34" charset="0"/>
                <a:cs typeface="Calibri" panose="020F0502020204030204" pitchFamily="34" charset="0"/>
              </a:rPr>
              <a:t>Impact of the delay on ability to recall the events</a:t>
            </a:r>
          </a:p>
          <a:p>
            <a:pPr lvl="4"/>
            <a:r>
              <a:rPr lang="fr-FR" sz="2000" b="1" i="1" dirty="0">
                <a:effectLst/>
                <a:latin typeface="Calibri" panose="020F0502020204030204" pitchFamily="34" charset="0"/>
                <a:cs typeface="Calibri" panose="020F0502020204030204" pitchFamily="34" charset="0"/>
              </a:rPr>
              <a:t>R. v. S. (P.)</a:t>
            </a:r>
            <a:r>
              <a:rPr lang="fr-FR" sz="2000" b="1" i="0" dirty="0">
                <a:effectLst/>
                <a:latin typeface="Calibri" panose="020F0502020204030204" pitchFamily="34" charset="0"/>
                <a:cs typeface="Calibri" panose="020F0502020204030204" pitchFamily="34" charset="0"/>
              </a:rPr>
              <a:t> (2000), </a:t>
            </a:r>
            <a:r>
              <a:rPr lang="fr-FR" sz="2000" b="1" i="0" u="none" strike="noStrike" dirty="0">
                <a:effectLst/>
                <a:latin typeface="Calibri" panose="020F0502020204030204" pitchFamily="34" charset="0"/>
                <a:cs typeface="Calibri" panose="020F0502020204030204" pitchFamily="34" charset="0"/>
              </a:rPr>
              <a:t>144 C.C.C. (3d) 120</a:t>
            </a:r>
            <a:r>
              <a:rPr lang="fr-FR" sz="2000" b="1" i="0" dirty="0">
                <a:effectLst/>
                <a:latin typeface="Calibri" panose="020F0502020204030204" pitchFamily="34" charset="0"/>
                <a:cs typeface="Calibri" panose="020F0502020204030204" pitchFamily="34" charset="0"/>
              </a:rPr>
              <a:t> (C.A.) at para 71</a:t>
            </a:r>
            <a:endParaRPr lang="en-CA" sz="2000" b="1" dirty="0">
              <a:latin typeface="Calibri" panose="020F0502020204030204" pitchFamily="34" charset="0"/>
              <a:cs typeface="Calibri" panose="020F0502020204030204" pitchFamily="34" charset="0"/>
            </a:endParaRPr>
          </a:p>
          <a:p>
            <a:pPr lvl="2"/>
            <a:endParaRPr lang="en-CA" dirty="0"/>
          </a:p>
          <a:p>
            <a:pPr marL="285750" indent="-285750">
              <a:buFont typeface="Arial" panose="020B0604020202020204" pitchFamily="34" charset="0"/>
              <a:buChar char="•"/>
            </a:pPr>
            <a:endParaRPr lang="en-CA" dirty="0"/>
          </a:p>
        </p:txBody>
      </p:sp>
    </p:spTree>
    <p:extLst>
      <p:ext uri="{BB962C8B-B14F-4D97-AF65-F5344CB8AC3E}">
        <p14:creationId xmlns:p14="http://schemas.microsoft.com/office/powerpoint/2010/main" val="3774708545"/>
      </p:ext>
    </p:extLst>
  </p:cSld>
  <p:clrMapOvr>
    <a:overrideClrMapping bg1="lt1" tx1="dk1" bg2="lt2" tx2="dk2" accent1="accent1" accent2="accent2" accent3="accent3" accent4="accent4" accent5="accent5" accent6="accent6" hlink="hlink" folHlink="folHlink"/>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2" name="Rectangle 61">
            <a:extLst>
              <a:ext uri="{FF2B5EF4-FFF2-40B4-BE49-F238E27FC236}">
                <a16:creationId xmlns:a16="http://schemas.microsoft.com/office/drawing/2014/main" id="{CA758F27-EB0A-4675-AACF-0CD47C91120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EC577D4E-A921-4B64-9B49-27BACB0365E8}"/>
              </a:ext>
            </a:extLst>
          </p:cNvPr>
          <p:cNvSpPr>
            <a:spLocks noGrp="1"/>
          </p:cNvSpPr>
          <p:nvPr>
            <p:ph type="ctrTitle"/>
          </p:nvPr>
        </p:nvSpPr>
        <p:spPr>
          <a:xfrm>
            <a:off x="643467" y="648269"/>
            <a:ext cx="10905065" cy="662672"/>
          </a:xfrm>
        </p:spPr>
        <p:txBody>
          <a:bodyPr anchor="b">
            <a:normAutofit fontScale="90000"/>
          </a:bodyPr>
          <a:lstStyle/>
          <a:p>
            <a:r>
              <a:rPr lang="en-CA" sz="2800" dirty="0">
                <a:solidFill>
                  <a:schemeClr val="tx2"/>
                </a:solidFill>
                <a:latin typeface="Calibri" panose="020F0502020204030204" pitchFamily="34" charset="0"/>
                <a:cs typeface="Calibri" panose="020F0502020204030204" pitchFamily="34" charset="0"/>
              </a:rPr>
              <a:t>(2) Video taken “within a reasonable time after the alleged offence”</a:t>
            </a:r>
          </a:p>
        </p:txBody>
      </p:sp>
      <p:sp>
        <p:nvSpPr>
          <p:cNvPr id="68" name="Rectangle 63">
            <a:extLst>
              <a:ext uri="{FF2B5EF4-FFF2-40B4-BE49-F238E27FC236}">
                <a16:creationId xmlns:a16="http://schemas.microsoft.com/office/drawing/2014/main" id="{CFDF506A-FD4E-4BBC-A10A-DEB94F9BAA5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173255"/>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Rectangle 65">
            <a:extLst>
              <a:ext uri="{FF2B5EF4-FFF2-40B4-BE49-F238E27FC236}">
                <a16:creationId xmlns:a16="http://schemas.microsoft.com/office/drawing/2014/main" id="{3571FB1B-4FFC-43D6-8121-390B3A44E83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6373369"/>
            <a:ext cx="12192000" cy="484632"/>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C20677B6-6525-4458-9842-0FA1272DBE35}"/>
              </a:ext>
            </a:extLst>
          </p:cNvPr>
          <p:cNvSpPr txBox="1"/>
          <p:nvPr/>
        </p:nvSpPr>
        <p:spPr>
          <a:xfrm>
            <a:off x="1843974" y="1626163"/>
            <a:ext cx="8504049" cy="2123658"/>
          </a:xfrm>
          <a:prstGeom prst="rect">
            <a:avLst/>
          </a:prstGeom>
          <a:noFill/>
        </p:spPr>
        <p:txBody>
          <a:bodyPr wrap="square">
            <a:spAutoFit/>
          </a:bodyPr>
          <a:lstStyle/>
          <a:p>
            <a:r>
              <a:rPr lang="en-US" sz="3200" b="1" dirty="0"/>
              <a:t>True or false? </a:t>
            </a:r>
          </a:p>
          <a:p>
            <a:r>
              <a:rPr lang="en-US" sz="3200" dirty="0"/>
              <a:t>You cannot rely on this section if the delay is more than 2 years</a:t>
            </a:r>
            <a:r>
              <a:rPr lang="en-US" dirty="0"/>
              <a:t>?</a:t>
            </a:r>
            <a:endParaRPr lang="en-CA" dirty="0"/>
          </a:p>
          <a:p>
            <a:pPr lvl="2"/>
            <a:endParaRPr lang="en-CA" dirty="0"/>
          </a:p>
          <a:p>
            <a:pPr marL="285750" indent="-285750">
              <a:buFont typeface="Arial" panose="020B0604020202020204" pitchFamily="34" charset="0"/>
              <a:buChar char="•"/>
            </a:pPr>
            <a:endParaRPr lang="en-CA" dirty="0"/>
          </a:p>
        </p:txBody>
      </p:sp>
    </p:spTree>
    <p:extLst>
      <p:ext uri="{BB962C8B-B14F-4D97-AF65-F5344CB8AC3E}">
        <p14:creationId xmlns:p14="http://schemas.microsoft.com/office/powerpoint/2010/main" val="3977087864"/>
      </p:ext>
    </p:extLst>
  </p:cSld>
  <p:clrMapOvr>
    <a:overrideClrMapping bg1="lt1" tx1="dk1" bg2="lt2" tx2="dk2" accent1="accent1" accent2="accent2" accent3="accent3" accent4="accent4" accent5="accent5" accent6="accent6" hlink="hlink" folHlink="folHlink"/>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2" name="Rectangle 61">
            <a:extLst>
              <a:ext uri="{FF2B5EF4-FFF2-40B4-BE49-F238E27FC236}">
                <a16:creationId xmlns:a16="http://schemas.microsoft.com/office/drawing/2014/main" id="{CA758F27-EB0A-4675-AACF-0CD47C91120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EC577D4E-A921-4B64-9B49-27BACB0365E8}"/>
              </a:ext>
            </a:extLst>
          </p:cNvPr>
          <p:cNvSpPr>
            <a:spLocks noGrp="1"/>
          </p:cNvSpPr>
          <p:nvPr>
            <p:ph type="ctrTitle"/>
          </p:nvPr>
        </p:nvSpPr>
        <p:spPr>
          <a:xfrm>
            <a:off x="643467" y="648269"/>
            <a:ext cx="10905065" cy="662672"/>
          </a:xfrm>
        </p:spPr>
        <p:txBody>
          <a:bodyPr anchor="b">
            <a:normAutofit fontScale="90000"/>
          </a:bodyPr>
          <a:lstStyle/>
          <a:p>
            <a:r>
              <a:rPr lang="en-CA" sz="2800" dirty="0">
                <a:solidFill>
                  <a:schemeClr val="tx2"/>
                </a:solidFill>
                <a:latin typeface="Calibri" panose="020F0502020204030204" pitchFamily="34" charset="0"/>
                <a:cs typeface="Calibri" panose="020F0502020204030204" pitchFamily="34" charset="0"/>
              </a:rPr>
              <a:t>(2) Video taken “within a reasonable time after the alleged offence”</a:t>
            </a:r>
          </a:p>
        </p:txBody>
      </p:sp>
      <p:sp>
        <p:nvSpPr>
          <p:cNvPr id="68" name="Rectangle 63">
            <a:extLst>
              <a:ext uri="{FF2B5EF4-FFF2-40B4-BE49-F238E27FC236}">
                <a16:creationId xmlns:a16="http://schemas.microsoft.com/office/drawing/2014/main" id="{CFDF506A-FD4E-4BBC-A10A-DEB94F9BAA5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173255"/>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Rectangle 65">
            <a:extLst>
              <a:ext uri="{FF2B5EF4-FFF2-40B4-BE49-F238E27FC236}">
                <a16:creationId xmlns:a16="http://schemas.microsoft.com/office/drawing/2014/main" id="{3571FB1B-4FFC-43D6-8121-390B3A44E83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6373369"/>
            <a:ext cx="12192000" cy="484632"/>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C20677B6-6525-4458-9842-0FA1272DBE35}"/>
              </a:ext>
            </a:extLst>
          </p:cNvPr>
          <p:cNvSpPr txBox="1"/>
          <p:nvPr/>
        </p:nvSpPr>
        <p:spPr>
          <a:xfrm>
            <a:off x="1843974" y="1626163"/>
            <a:ext cx="8504049" cy="5355312"/>
          </a:xfrm>
          <a:prstGeom prst="rect">
            <a:avLst/>
          </a:prstGeom>
          <a:noFill/>
        </p:spPr>
        <p:txBody>
          <a:bodyPr wrap="square">
            <a:spAutoFit/>
          </a:bodyPr>
          <a:lstStyle/>
          <a:p>
            <a:r>
              <a:rPr lang="en-US" b="1" dirty="0">
                <a:latin typeface="Calibri" panose="020F0502020204030204" pitchFamily="34" charset="0"/>
                <a:cs typeface="Calibri" panose="020F0502020204030204" pitchFamily="34" charset="0"/>
              </a:rPr>
              <a:t>FALSE!</a:t>
            </a:r>
          </a:p>
          <a:p>
            <a:endParaRPr lang="en-US" dirty="0">
              <a:latin typeface="Calibri" panose="020F0502020204030204" pitchFamily="34" charset="0"/>
              <a:cs typeface="Calibri" panose="020F0502020204030204" pitchFamily="34" charset="0"/>
            </a:endParaRPr>
          </a:p>
          <a:p>
            <a:r>
              <a:rPr lang="en-US" dirty="0">
                <a:latin typeface="Calibri" panose="020F0502020204030204" pitchFamily="34" charset="0"/>
                <a:cs typeface="Calibri" panose="020F0502020204030204" pitchFamily="34" charset="0"/>
              </a:rPr>
              <a:t>Argument that delay longer than two years is unreasonable was based on an inaccurate reading of </a:t>
            </a:r>
            <a:r>
              <a:rPr lang="en-US" i="1" dirty="0">
                <a:latin typeface="Calibri" panose="020F0502020204030204" pitchFamily="34" charset="0"/>
                <a:cs typeface="Calibri" panose="020F0502020204030204" pitchFamily="34" charset="0"/>
              </a:rPr>
              <a:t>S.(P.)</a:t>
            </a:r>
            <a:endParaRPr lang="en-US" dirty="0">
              <a:latin typeface="Calibri" panose="020F0502020204030204" pitchFamily="34" charset="0"/>
              <a:cs typeface="Calibri" panose="020F0502020204030204" pitchFamily="34" charset="0"/>
            </a:endParaRPr>
          </a:p>
          <a:p>
            <a:endParaRPr lang="en-US" dirty="0">
              <a:latin typeface="Calibri" panose="020F0502020204030204" pitchFamily="34" charset="0"/>
              <a:cs typeface="Calibri" panose="020F0502020204030204" pitchFamily="34" charset="0"/>
            </a:endParaRPr>
          </a:p>
          <a:p>
            <a:r>
              <a:rPr lang="en-US" dirty="0">
                <a:latin typeface="Calibri" panose="020F0502020204030204" pitchFamily="34" charset="0"/>
                <a:cs typeface="Calibri" panose="020F0502020204030204" pitchFamily="34" charset="0"/>
              </a:rPr>
              <a:t>Since then, ONCA has made it clear that:</a:t>
            </a:r>
          </a:p>
          <a:p>
            <a:endParaRPr lang="en-US" dirty="0">
              <a:latin typeface="Calibri" panose="020F0502020204030204" pitchFamily="34" charset="0"/>
              <a:cs typeface="Calibri" panose="020F0502020204030204" pitchFamily="34" charset="0"/>
            </a:endParaRPr>
          </a:p>
          <a:p>
            <a:pPr marL="342900" indent="-342900">
              <a:buFont typeface="+mj-lt"/>
              <a:buAutoNum type="arabicParenR"/>
            </a:pPr>
            <a:r>
              <a:rPr lang="en-US" dirty="0">
                <a:latin typeface="Calibri" panose="020F0502020204030204" pitchFamily="34" charset="0"/>
                <a:cs typeface="Calibri" panose="020F0502020204030204" pitchFamily="34" charset="0"/>
              </a:rPr>
              <a:t> the “reasonable time” analysis is not a matter of counting days or years</a:t>
            </a:r>
          </a:p>
          <a:p>
            <a:pPr marL="342900" indent="-342900">
              <a:buFont typeface="+mj-lt"/>
              <a:buAutoNum type="arabicParenR"/>
            </a:pPr>
            <a:endParaRPr lang="en-US" dirty="0">
              <a:latin typeface="Calibri" panose="020F0502020204030204" pitchFamily="34" charset="0"/>
              <a:cs typeface="Calibri" panose="020F0502020204030204" pitchFamily="34" charset="0"/>
            </a:endParaRPr>
          </a:p>
          <a:p>
            <a:pPr marL="342900" indent="-342900">
              <a:buFont typeface="+mj-lt"/>
              <a:buAutoNum type="arabicParenR"/>
            </a:pPr>
            <a:r>
              <a:rPr lang="en-US" dirty="0">
                <a:latin typeface="Calibri" panose="020F0502020204030204" pitchFamily="34" charset="0"/>
                <a:cs typeface="Calibri" panose="020F0502020204030204" pitchFamily="34" charset="0"/>
              </a:rPr>
              <a:t>The analysis is contextual, case-specific</a:t>
            </a:r>
          </a:p>
          <a:p>
            <a:pPr marL="342900" indent="-342900">
              <a:buFont typeface="+mj-lt"/>
              <a:buAutoNum type="arabicParenR"/>
            </a:pPr>
            <a:endParaRPr lang="en-US" dirty="0">
              <a:latin typeface="Calibri" panose="020F0502020204030204" pitchFamily="34" charset="0"/>
              <a:cs typeface="Calibri" panose="020F0502020204030204" pitchFamily="34" charset="0"/>
            </a:endParaRPr>
          </a:p>
          <a:p>
            <a:pPr marL="342900" indent="-342900">
              <a:buFont typeface="+mj-lt"/>
              <a:buAutoNum type="arabicParenR"/>
            </a:pPr>
            <a:r>
              <a:rPr lang="en-US" dirty="0">
                <a:latin typeface="Calibri" panose="020F0502020204030204" pitchFamily="34" charset="0"/>
                <a:cs typeface="Calibri" panose="020F0502020204030204" pitchFamily="34" charset="0"/>
              </a:rPr>
              <a:t>Delayed disclosure is common for offences against children and should be dispositive of the admissibility inquiry</a:t>
            </a:r>
          </a:p>
          <a:p>
            <a:pPr marL="342900" indent="-342900">
              <a:buFont typeface="+mj-lt"/>
              <a:buAutoNum type="arabicParenR"/>
            </a:pPr>
            <a:endParaRPr lang="en-US" dirty="0">
              <a:latin typeface="Calibri" panose="020F0502020204030204" pitchFamily="34" charset="0"/>
              <a:cs typeface="Calibri" panose="020F0502020204030204" pitchFamily="34" charset="0"/>
            </a:endParaRPr>
          </a:p>
          <a:p>
            <a:pPr marL="342900" indent="-342900">
              <a:buFont typeface="+mj-lt"/>
              <a:buAutoNum type="arabicParenR"/>
            </a:pPr>
            <a:r>
              <a:rPr lang="en-US" dirty="0">
                <a:latin typeface="Calibri" panose="020F0502020204030204" pitchFamily="34" charset="0"/>
                <a:cs typeface="Calibri" panose="020F0502020204030204" pitchFamily="34" charset="0"/>
              </a:rPr>
              <a:t> The key features are the reasons for the delay and the impact the delay has on the child’s ability to accurately recall events</a:t>
            </a:r>
          </a:p>
          <a:p>
            <a:r>
              <a:rPr lang="en-CA" dirty="0">
                <a:latin typeface="Calibri" panose="020F0502020204030204" pitchFamily="34" charset="0"/>
                <a:cs typeface="Calibri" panose="020F0502020204030204" pitchFamily="34" charset="0"/>
              </a:rPr>
              <a:t>	</a:t>
            </a:r>
            <a:r>
              <a:rPr lang="en-CA" i="1" dirty="0">
                <a:latin typeface="Calibri" panose="020F0502020204030204" pitchFamily="34" charset="0"/>
                <a:cs typeface="Calibri" panose="020F0502020204030204" pitchFamily="34" charset="0"/>
              </a:rPr>
              <a:t>R. v. P.S.</a:t>
            </a:r>
            <a:r>
              <a:rPr lang="en-CA" dirty="0">
                <a:latin typeface="Calibri" panose="020F0502020204030204" pitchFamily="34" charset="0"/>
                <a:cs typeface="Calibri" panose="020F0502020204030204" pitchFamily="34" charset="0"/>
              </a:rPr>
              <a:t>, 2019 ONCA 637 paras 19-22</a:t>
            </a:r>
          </a:p>
          <a:p>
            <a:pPr lvl="2"/>
            <a:endParaRPr lang="en-CA" dirty="0"/>
          </a:p>
          <a:p>
            <a:pPr marL="285750" indent="-285750">
              <a:buFont typeface="Arial" panose="020B0604020202020204" pitchFamily="34" charset="0"/>
              <a:buChar char="•"/>
            </a:pPr>
            <a:endParaRPr lang="en-CA" dirty="0"/>
          </a:p>
        </p:txBody>
      </p:sp>
    </p:spTree>
    <p:extLst>
      <p:ext uri="{BB962C8B-B14F-4D97-AF65-F5344CB8AC3E}">
        <p14:creationId xmlns:p14="http://schemas.microsoft.com/office/powerpoint/2010/main" val="2958686726"/>
      </p:ext>
    </p:extLst>
  </p:cSld>
  <p:clrMapOvr>
    <a:overrideClrMapping bg1="lt1" tx1="dk1" bg2="lt2" tx2="dk2" accent1="accent1" accent2="accent2" accent3="accent3" accent4="accent4" accent5="accent5" accent6="accent6" hlink="hlink" folHlink="folHlink"/>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2" name="Rectangle 61">
            <a:extLst>
              <a:ext uri="{FF2B5EF4-FFF2-40B4-BE49-F238E27FC236}">
                <a16:creationId xmlns:a16="http://schemas.microsoft.com/office/drawing/2014/main" id="{CA758F27-EB0A-4675-AACF-0CD47C91120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EC577D4E-A921-4B64-9B49-27BACB0365E8}"/>
              </a:ext>
            </a:extLst>
          </p:cNvPr>
          <p:cNvSpPr>
            <a:spLocks noGrp="1"/>
          </p:cNvSpPr>
          <p:nvPr>
            <p:ph type="ctrTitle"/>
          </p:nvPr>
        </p:nvSpPr>
        <p:spPr>
          <a:xfrm>
            <a:off x="643467" y="648269"/>
            <a:ext cx="10905065" cy="662672"/>
          </a:xfrm>
        </p:spPr>
        <p:txBody>
          <a:bodyPr anchor="b">
            <a:normAutofit fontScale="90000"/>
          </a:bodyPr>
          <a:lstStyle/>
          <a:p>
            <a:r>
              <a:rPr lang="en-CA" sz="2800" dirty="0">
                <a:solidFill>
                  <a:schemeClr val="tx2"/>
                </a:solidFill>
                <a:latin typeface="Calibri" panose="020F0502020204030204" pitchFamily="34" charset="0"/>
                <a:cs typeface="Calibri" panose="020F0502020204030204" pitchFamily="34" charset="0"/>
              </a:rPr>
              <a:t>(2) Video taken “within a reasonable time after the alleged offence”</a:t>
            </a:r>
          </a:p>
        </p:txBody>
      </p:sp>
      <p:sp>
        <p:nvSpPr>
          <p:cNvPr id="68" name="Rectangle 63">
            <a:extLst>
              <a:ext uri="{FF2B5EF4-FFF2-40B4-BE49-F238E27FC236}">
                <a16:creationId xmlns:a16="http://schemas.microsoft.com/office/drawing/2014/main" id="{CFDF506A-FD4E-4BBC-A10A-DEB94F9BAA5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173255"/>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Rectangle 65">
            <a:extLst>
              <a:ext uri="{FF2B5EF4-FFF2-40B4-BE49-F238E27FC236}">
                <a16:creationId xmlns:a16="http://schemas.microsoft.com/office/drawing/2014/main" id="{3571FB1B-4FFC-43D6-8121-390B3A44E83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6373369"/>
            <a:ext cx="12192000" cy="484632"/>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C20677B6-6525-4458-9842-0FA1272DBE35}"/>
              </a:ext>
            </a:extLst>
          </p:cNvPr>
          <p:cNvSpPr txBox="1"/>
          <p:nvPr/>
        </p:nvSpPr>
        <p:spPr>
          <a:xfrm>
            <a:off x="1843974" y="1626163"/>
            <a:ext cx="8504049" cy="3693319"/>
          </a:xfrm>
          <a:prstGeom prst="rect">
            <a:avLst/>
          </a:prstGeom>
          <a:noFill/>
        </p:spPr>
        <p:txBody>
          <a:bodyPr wrap="square">
            <a:spAutoFit/>
          </a:bodyPr>
          <a:lstStyle/>
          <a:p>
            <a:r>
              <a:rPr lang="en-US" dirty="0">
                <a:latin typeface="Calibri" panose="020F0502020204030204" pitchFamily="34" charset="0"/>
                <a:cs typeface="Calibri" panose="020F0502020204030204" pitchFamily="34" charset="0"/>
              </a:rPr>
              <a:t>Some examples</a:t>
            </a:r>
          </a:p>
          <a:p>
            <a:pPr>
              <a:lnSpc>
                <a:spcPct val="200000"/>
              </a:lnSpc>
            </a:pPr>
            <a:r>
              <a:rPr lang="en-CA" i="1" dirty="0">
                <a:latin typeface="Calibri" panose="020F0502020204030204" pitchFamily="34" charset="0"/>
                <a:cs typeface="Calibri" panose="020F0502020204030204" pitchFamily="34" charset="0"/>
              </a:rPr>
              <a:t>R. v. P.S.</a:t>
            </a:r>
            <a:r>
              <a:rPr lang="en-CA" dirty="0">
                <a:latin typeface="Calibri" panose="020F0502020204030204" pitchFamily="34" charset="0"/>
                <a:cs typeface="Calibri" panose="020F0502020204030204" pitchFamily="34" charset="0"/>
              </a:rPr>
              <a:t>, 2019 ONCA 637—</a:t>
            </a:r>
            <a:r>
              <a:rPr lang="en-CA" b="1" dirty="0">
                <a:latin typeface="Calibri" panose="020F0502020204030204" pitchFamily="34" charset="0"/>
                <a:cs typeface="Calibri" panose="020F0502020204030204" pitchFamily="34" charset="0"/>
              </a:rPr>
              <a:t>3</a:t>
            </a:r>
            <a:r>
              <a:rPr lang="en-CA" dirty="0">
                <a:latin typeface="Calibri" panose="020F0502020204030204" pitchFamily="34" charset="0"/>
                <a:cs typeface="Calibri" panose="020F0502020204030204" pitchFamily="34" charset="0"/>
              </a:rPr>
              <a:t> </a:t>
            </a:r>
            <a:r>
              <a:rPr lang="en-CA" b="1" dirty="0">
                <a:latin typeface="Calibri" panose="020F0502020204030204" pitchFamily="34" charset="0"/>
                <a:cs typeface="Calibri" panose="020F0502020204030204" pitchFamily="34" charset="0"/>
              </a:rPr>
              <a:t>Years and 4 months </a:t>
            </a:r>
            <a:r>
              <a:rPr lang="en-CA" dirty="0">
                <a:latin typeface="Calibri" panose="020F0502020204030204" pitchFamily="34" charset="0"/>
                <a:cs typeface="Calibri" panose="020F0502020204030204" pitchFamily="34" charset="0"/>
              </a:rPr>
              <a:t>held to be reasonable</a:t>
            </a:r>
          </a:p>
          <a:p>
            <a:pPr>
              <a:lnSpc>
                <a:spcPct val="200000"/>
              </a:lnSpc>
            </a:pPr>
            <a:r>
              <a:rPr lang="it-IT" i="1" dirty="0">
                <a:latin typeface="Calibri" panose="020F0502020204030204" pitchFamily="34" charset="0"/>
                <a:cs typeface="Calibri" panose="020F0502020204030204" pitchFamily="34" charset="0"/>
              </a:rPr>
              <a:t>R. v. Trottier, </a:t>
            </a:r>
            <a:r>
              <a:rPr lang="it-IT" dirty="0">
                <a:latin typeface="Calibri" panose="020F0502020204030204" pitchFamily="34" charset="0"/>
                <a:cs typeface="Calibri" panose="020F0502020204030204" pitchFamily="34" charset="0"/>
              </a:rPr>
              <a:t> 2022 CarswellOnt 5709 (CJ) Justice Brunet—</a:t>
            </a:r>
            <a:r>
              <a:rPr lang="it-IT" b="1" dirty="0">
                <a:latin typeface="Calibri" panose="020F0502020204030204" pitchFamily="34" charset="0"/>
                <a:cs typeface="Calibri" panose="020F0502020204030204" pitchFamily="34" charset="0"/>
              </a:rPr>
              <a:t>6-year delay</a:t>
            </a:r>
          </a:p>
          <a:p>
            <a:pPr>
              <a:lnSpc>
                <a:spcPct val="200000"/>
              </a:lnSpc>
            </a:pPr>
            <a:r>
              <a:rPr lang="en-CA" i="1" dirty="0">
                <a:latin typeface="Calibri" panose="020F0502020204030204" pitchFamily="34" charset="0"/>
                <a:cs typeface="Calibri" panose="020F0502020204030204" pitchFamily="34" charset="0"/>
              </a:rPr>
              <a:t>R. v. </a:t>
            </a:r>
            <a:r>
              <a:rPr lang="en-CA" i="1" dirty="0" err="1">
                <a:latin typeface="Calibri" panose="020F0502020204030204" pitchFamily="34" charset="0"/>
                <a:cs typeface="Calibri" panose="020F0502020204030204" pitchFamily="34" charset="0"/>
              </a:rPr>
              <a:t>Dennstedt</a:t>
            </a:r>
            <a:r>
              <a:rPr lang="en-CA" dirty="0">
                <a:latin typeface="Calibri" panose="020F0502020204030204" pitchFamily="34" charset="0"/>
                <a:cs typeface="Calibri" panose="020F0502020204030204" pitchFamily="34" charset="0"/>
              </a:rPr>
              <a:t>, OCJ (Unreported)—approximately </a:t>
            </a:r>
            <a:r>
              <a:rPr lang="en-CA" b="1" dirty="0">
                <a:latin typeface="Calibri" panose="020F0502020204030204" pitchFamily="34" charset="0"/>
                <a:cs typeface="Calibri" panose="020F0502020204030204" pitchFamily="34" charset="0"/>
              </a:rPr>
              <a:t>6-year delay</a:t>
            </a:r>
          </a:p>
          <a:p>
            <a:pPr>
              <a:lnSpc>
                <a:spcPct val="200000"/>
              </a:lnSpc>
            </a:pPr>
            <a:endParaRPr lang="en-US" dirty="0">
              <a:latin typeface="Calibri" panose="020F0502020204030204" pitchFamily="34" charset="0"/>
              <a:cs typeface="Calibri" panose="020F0502020204030204" pitchFamily="34" charset="0"/>
            </a:endParaRPr>
          </a:p>
          <a:p>
            <a:r>
              <a:rPr lang="en-US" b="1" dirty="0">
                <a:latin typeface="Calibri" panose="020F0502020204030204" pitchFamily="34" charset="0"/>
                <a:cs typeface="Calibri" panose="020F0502020204030204" pitchFamily="34" charset="0"/>
              </a:rPr>
              <a:t>Bottomline</a:t>
            </a:r>
            <a:r>
              <a:rPr lang="en-US" dirty="0">
                <a:latin typeface="Calibri" panose="020F0502020204030204" pitchFamily="34" charset="0"/>
                <a:cs typeface="Calibri" panose="020F0502020204030204" pitchFamily="34" charset="0"/>
              </a:rPr>
              <a:t>: Cases decided prior to </a:t>
            </a:r>
            <a:r>
              <a:rPr lang="en-US" i="1" dirty="0">
                <a:latin typeface="Calibri" panose="020F0502020204030204" pitchFamily="34" charset="0"/>
                <a:cs typeface="Calibri" panose="020F0502020204030204" pitchFamily="34" charset="0"/>
              </a:rPr>
              <a:t>P.S. </a:t>
            </a:r>
            <a:r>
              <a:rPr lang="en-US" dirty="0">
                <a:latin typeface="Calibri" panose="020F0502020204030204" pitchFamily="34" charset="0"/>
                <a:cs typeface="Calibri" panose="020F0502020204030204" pitchFamily="34" charset="0"/>
              </a:rPr>
              <a:t>that suggest delay beyond 2 years is “unreasonable” should be treated with caution</a:t>
            </a:r>
            <a:endParaRPr lang="en-CA" dirty="0">
              <a:latin typeface="Calibri" panose="020F0502020204030204" pitchFamily="34" charset="0"/>
              <a:cs typeface="Calibri" panose="020F0502020204030204" pitchFamily="34" charset="0"/>
            </a:endParaRPr>
          </a:p>
          <a:p>
            <a:pPr lvl="2"/>
            <a:endParaRPr lang="en-CA" dirty="0"/>
          </a:p>
          <a:p>
            <a:pPr marL="285750" indent="-285750">
              <a:buFont typeface="Arial" panose="020B0604020202020204" pitchFamily="34" charset="0"/>
              <a:buChar char="•"/>
            </a:pPr>
            <a:endParaRPr lang="en-CA" dirty="0"/>
          </a:p>
        </p:txBody>
      </p:sp>
    </p:spTree>
    <p:extLst>
      <p:ext uri="{BB962C8B-B14F-4D97-AF65-F5344CB8AC3E}">
        <p14:creationId xmlns:p14="http://schemas.microsoft.com/office/powerpoint/2010/main" val="3266948024"/>
      </p:ext>
    </p:extLst>
  </p:cSld>
  <p:clrMapOvr>
    <a:overrideClrMapping bg1="lt1" tx1="dk1" bg2="lt2" tx2="dk2" accent1="accent1" accent2="accent2" accent3="accent3" accent4="accent4" accent5="accent5" accent6="accent6" hlink="hlink" folHlink="folHlink"/>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 name="Rectangle 19">
            <a:extLst>
              <a:ext uri="{FF2B5EF4-FFF2-40B4-BE49-F238E27FC236}">
                <a16:creationId xmlns:a16="http://schemas.microsoft.com/office/drawing/2014/main" id="{9F5EF35B-201C-44F0-B571-2B74F952707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6088"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ADFD95BA-5320-4757-AD28-B30A8B07DE9B}"/>
              </a:ext>
            </a:extLst>
          </p:cNvPr>
          <p:cNvSpPr>
            <a:spLocks noGrp="1"/>
          </p:cNvSpPr>
          <p:nvPr>
            <p:ph type="title"/>
          </p:nvPr>
        </p:nvSpPr>
        <p:spPr>
          <a:xfrm>
            <a:off x="643467" y="816722"/>
            <a:ext cx="5598957" cy="990024"/>
          </a:xfrm>
        </p:spPr>
        <p:txBody>
          <a:bodyPr>
            <a:normAutofit/>
          </a:bodyPr>
          <a:lstStyle/>
          <a:p>
            <a:pPr algn="ctr"/>
            <a:r>
              <a:rPr lang="en-US" sz="2400">
                <a:solidFill>
                  <a:schemeClr val="bg1"/>
                </a:solidFill>
              </a:rPr>
              <a:t>Overview </a:t>
            </a:r>
            <a:endParaRPr lang="en-CA" sz="2400">
              <a:solidFill>
                <a:schemeClr val="bg1"/>
              </a:solidFill>
            </a:endParaRPr>
          </a:p>
        </p:txBody>
      </p:sp>
      <p:sp>
        <p:nvSpPr>
          <p:cNvPr id="3" name="Content Placeholder 2">
            <a:extLst>
              <a:ext uri="{FF2B5EF4-FFF2-40B4-BE49-F238E27FC236}">
                <a16:creationId xmlns:a16="http://schemas.microsoft.com/office/drawing/2014/main" id="{92ED39D1-D13D-4671-92CA-AFE16CF9B532}"/>
              </a:ext>
            </a:extLst>
          </p:cNvPr>
          <p:cNvSpPr>
            <a:spLocks noGrp="1"/>
          </p:cNvSpPr>
          <p:nvPr>
            <p:ph idx="1"/>
          </p:nvPr>
        </p:nvSpPr>
        <p:spPr>
          <a:xfrm>
            <a:off x="643467" y="2011680"/>
            <a:ext cx="5598957" cy="4206240"/>
          </a:xfrm>
        </p:spPr>
        <p:txBody>
          <a:bodyPr>
            <a:normAutofit/>
          </a:bodyPr>
          <a:lstStyle/>
          <a:p>
            <a:r>
              <a:rPr lang="en-US" sz="2000" dirty="0">
                <a:solidFill>
                  <a:schemeClr val="bg1"/>
                </a:solidFill>
              </a:rPr>
              <a:t>715.1: The Law</a:t>
            </a:r>
          </a:p>
          <a:p>
            <a:r>
              <a:rPr lang="en-US" sz="2000">
                <a:solidFill>
                  <a:schemeClr val="bg1"/>
                </a:solidFill>
              </a:rPr>
              <a:t>715.1: The Practice</a:t>
            </a:r>
          </a:p>
          <a:p>
            <a:endParaRPr lang="en-US" sz="2000" dirty="0">
              <a:solidFill>
                <a:schemeClr val="bg1"/>
              </a:solidFill>
            </a:endParaRPr>
          </a:p>
          <a:p>
            <a:r>
              <a:rPr lang="en-CA" sz="2000" b="1" i="0" dirty="0">
                <a:solidFill>
                  <a:schemeClr val="bg1"/>
                </a:solidFill>
                <a:effectLst/>
                <a:latin typeface="Verdana" panose="020B0604030504040204" pitchFamily="34" charset="0"/>
              </a:rPr>
              <a:t>CPD: this session is has 0 hours of professionalism and 1 hour of substantive content</a:t>
            </a:r>
            <a:endParaRPr lang="en-CA" sz="2000" dirty="0">
              <a:solidFill>
                <a:schemeClr val="bg1"/>
              </a:solidFill>
            </a:endParaRPr>
          </a:p>
        </p:txBody>
      </p:sp>
      <p:sp>
        <p:nvSpPr>
          <p:cNvPr id="22" name="Rectangle 21">
            <a:extLst>
              <a:ext uri="{FF2B5EF4-FFF2-40B4-BE49-F238E27FC236}">
                <a16:creationId xmlns:a16="http://schemas.microsoft.com/office/drawing/2014/main" id="{4BF33555-1B12-49B5-BADE-CEAB322168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891186" y="0"/>
            <a:ext cx="5300813"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descr="A picture containing scale, device&#10;&#10;Description automatically generated">
            <a:extLst>
              <a:ext uri="{FF2B5EF4-FFF2-40B4-BE49-F238E27FC236}">
                <a16:creationId xmlns:a16="http://schemas.microsoft.com/office/drawing/2014/main" id="{66DBAB02-FE5B-4F2D-A3A1-3388E6C55198}"/>
              </a:ext>
            </a:extLst>
          </p:cNvPr>
          <p:cNvPicPr>
            <a:picLocks noChangeAspect="1"/>
          </p:cNvPicPr>
          <p:nvPr/>
        </p:nvPicPr>
        <p:blipFill>
          <a:blip r:embed="rId2">
            <a:extLst>
              <a:ext uri="{837473B0-CC2E-450A-ABE3-18F120FF3D39}">
                <a1611:picAttrSrcUrl xmlns:a1611="http://schemas.microsoft.com/office/drawing/2016/11/main" r:id="rId3"/>
              </a:ext>
            </a:extLst>
          </a:blip>
          <a:stretch>
            <a:fillRect/>
          </a:stretch>
        </p:blipFill>
        <p:spPr>
          <a:xfrm>
            <a:off x="7534654" y="1709382"/>
            <a:ext cx="4013879" cy="3612491"/>
          </a:xfrm>
          <a:prstGeom prst="rect">
            <a:avLst/>
          </a:prstGeom>
        </p:spPr>
      </p:pic>
      <p:sp>
        <p:nvSpPr>
          <p:cNvPr id="4" name="Slide Number Placeholder 3">
            <a:extLst>
              <a:ext uri="{FF2B5EF4-FFF2-40B4-BE49-F238E27FC236}">
                <a16:creationId xmlns:a16="http://schemas.microsoft.com/office/drawing/2014/main" id="{68C19CFB-966E-405D-97E1-51EF1E8BF734}"/>
              </a:ext>
            </a:extLst>
          </p:cNvPr>
          <p:cNvSpPr>
            <a:spLocks noGrp="1"/>
          </p:cNvSpPr>
          <p:nvPr>
            <p:ph type="sldNum" sz="quarter" idx="12"/>
          </p:nvPr>
        </p:nvSpPr>
        <p:spPr>
          <a:xfrm>
            <a:off x="10602269" y="6422854"/>
            <a:ext cx="946264" cy="365125"/>
          </a:xfrm>
        </p:spPr>
        <p:txBody>
          <a:bodyPr>
            <a:normAutofit/>
          </a:bodyPr>
          <a:lstStyle/>
          <a:p>
            <a:pPr algn="r">
              <a:spcAft>
                <a:spcPts val="600"/>
              </a:spcAft>
            </a:pPr>
            <a:fld id="{4FAB73BC-B049-4115-A692-8D63A059BFB8}" type="slidenum">
              <a:rPr lang="en-US">
                <a:solidFill>
                  <a:schemeClr val="tx2"/>
                </a:solidFill>
              </a:rPr>
              <a:pPr algn="r">
                <a:spcAft>
                  <a:spcPts val="600"/>
                </a:spcAft>
              </a:pPr>
              <a:t>2</a:t>
            </a:fld>
            <a:endParaRPr lang="en-US">
              <a:solidFill>
                <a:schemeClr val="tx2"/>
              </a:solidFill>
            </a:endParaRPr>
          </a:p>
        </p:txBody>
      </p:sp>
    </p:spTree>
    <p:extLst>
      <p:ext uri="{BB962C8B-B14F-4D97-AF65-F5344CB8AC3E}">
        <p14:creationId xmlns:p14="http://schemas.microsoft.com/office/powerpoint/2010/main" val="2323368299"/>
      </p:ext>
    </p:extLst>
  </p:cSld>
  <p:clrMapOvr>
    <a:overrideClrMapping bg1="lt1" tx1="dk1" bg2="lt2" tx2="dk2" accent1="accent1" accent2="accent2" accent3="accent3" accent4="accent4" accent5="accent5" accent6="accent6" hlink="hlink" folHlink="folHlink"/>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2" name="Rectangle 61">
            <a:extLst>
              <a:ext uri="{FF2B5EF4-FFF2-40B4-BE49-F238E27FC236}">
                <a16:creationId xmlns:a16="http://schemas.microsoft.com/office/drawing/2014/main" id="{CA758F27-EB0A-4675-AACF-0CD47C91120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EC577D4E-A921-4B64-9B49-27BACB0365E8}"/>
              </a:ext>
            </a:extLst>
          </p:cNvPr>
          <p:cNvSpPr>
            <a:spLocks noGrp="1"/>
          </p:cNvSpPr>
          <p:nvPr>
            <p:ph type="ctrTitle"/>
          </p:nvPr>
        </p:nvSpPr>
        <p:spPr>
          <a:xfrm>
            <a:off x="643467" y="648269"/>
            <a:ext cx="10905065" cy="662672"/>
          </a:xfrm>
        </p:spPr>
        <p:txBody>
          <a:bodyPr anchor="b">
            <a:normAutofit/>
          </a:bodyPr>
          <a:lstStyle/>
          <a:p>
            <a:r>
              <a:rPr lang="en-CA" sz="2800" dirty="0">
                <a:solidFill>
                  <a:schemeClr val="tx2"/>
                </a:solidFill>
                <a:latin typeface="Calibri" panose="020F0502020204030204" pitchFamily="34" charset="0"/>
                <a:cs typeface="Calibri" panose="020F0502020204030204" pitchFamily="34" charset="0"/>
              </a:rPr>
              <a:t>(3) the witness describes the acts complained of</a:t>
            </a:r>
          </a:p>
        </p:txBody>
      </p:sp>
      <p:sp>
        <p:nvSpPr>
          <p:cNvPr id="68" name="Rectangle 63">
            <a:extLst>
              <a:ext uri="{FF2B5EF4-FFF2-40B4-BE49-F238E27FC236}">
                <a16:creationId xmlns:a16="http://schemas.microsoft.com/office/drawing/2014/main" id="{CFDF506A-FD4E-4BBC-A10A-DEB94F9BAA5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173255"/>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Rectangle 65">
            <a:extLst>
              <a:ext uri="{FF2B5EF4-FFF2-40B4-BE49-F238E27FC236}">
                <a16:creationId xmlns:a16="http://schemas.microsoft.com/office/drawing/2014/main" id="{3571FB1B-4FFC-43D6-8121-390B3A44E83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6373369"/>
            <a:ext cx="12192000" cy="484632"/>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C20677B6-6525-4458-9842-0FA1272DBE35}"/>
              </a:ext>
            </a:extLst>
          </p:cNvPr>
          <p:cNvSpPr txBox="1"/>
          <p:nvPr/>
        </p:nvSpPr>
        <p:spPr>
          <a:xfrm>
            <a:off x="1843974" y="1561514"/>
            <a:ext cx="8504049" cy="2031325"/>
          </a:xfrm>
          <a:prstGeom prst="rect">
            <a:avLst/>
          </a:prstGeom>
          <a:noFill/>
        </p:spPr>
        <p:txBody>
          <a:bodyPr wrap="square">
            <a:spAutoFit/>
          </a:bodyPr>
          <a:lstStyle/>
          <a:p>
            <a:r>
              <a:rPr lang="en-CA" dirty="0">
                <a:latin typeface="Calibri" panose="020F0502020204030204" pitchFamily="34" charset="0"/>
                <a:cs typeface="Calibri" panose="020F0502020204030204" pitchFamily="34" charset="0"/>
              </a:rPr>
              <a:t>In any proceeding against an accused in which a victim or other witness was under the age of eighteen years at the time the offence is alleged to have been committed, a video recording made within a reasonable time after the alleged offence, in which the victim or </a:t>
            </a:r>
            <a:r>
              <a:rPr lang="en-CA" b="1" u="sng" dirty="0">
                <a:latin typeface="Calibri" panose="020F0502020204030204" pitchFamily="34" charset="0"/>
                <a:cs typeface="Calibri" panose="020F0502020204030204" pitchFamily="34" charset="0"/>
              </a:rPr>
              <a:t>witness describes the acts complained of</a:t>
            </a:r>
            <a:r>
              <a:rPr lang="en-CA" dirty="0">
                <a:latin typeface="Calibri" panose="020F0502020204030204" pitchFamily="34" charset="0"/>
                <a:cs typeface="Calibri" panose="020F0502020204030204" pitchFamily="34" charset="0"/>
              </a:rPr>
              <a:t>, is admissible in evidence if the victim or witness, while testifying, adopts the contents of the video recording, unless the presiding judge or justice is of the opinion that admission of the video recording in evidence would interfere with the proper administration of justice.</a:t>
            </a:r>
          </a:p>
        </p:txBody>
      </p:sp>
    </p:spTree>
    <p:extLst>
      <p:ext uri="{BB962C8B-B14F-4D97-AF65-F5344CB8AC3E}">
        <p14:creationId xmlns:p14="http://schemas.microsoft.com/office/powerpoint/2010/main" val="544014754"/>
      </p:ext>
    </p:extLst>
  </p:cSld>
  <p:clrMapOvr>
    <a:overrideClrMapping bg1="lt1" tx1="dk1" bg2="lt2" tx2="dk2" accent1="accent1" accent2="accent2" accent3="accent3" accent4="accent4" accent5="accent5" accent6="accent6" hlink="hlink" folHlink="folHlink"/>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2" name="Rectangle 61">
            <a:extLst>
              <a:ext uri="{FF2B5EF4-FFF2-40B4-BE49-F238E27FC236}">
                <a16:creationId xmlns:a16="http://schemas.microsoft.com/office/drawing/2014/main" id="{CA758F27-EB0A-4675-AACF-0CD47C91120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EC577D4E-A921-4B64-9B49-27BACB0365E8}"/>
              </a:ext>
            </a:extLst>
          </p:cNvPr>
          <p:cNvSpPr>
            <a:spLocks noGrp="1"/>
          </p:cNvSpPr>
          <p:nvPr>
            <p:ph type="ctrTitle"/>
          </p:nvPr>
        </p:nvSpPr>
        <p:spPr>
          <a:xfrm>
            <a:off x="643467" y="648269"/>
            <a:ext cx="10905065" cy="662672"/>
          </a:xfrm>
        </p:spPr>
        <p:txBody>
          <a:bodyPr anchor="b">
            <a:normAutofit/>
          </a:bodyPr>
          <a:lstStyle/>
          <a:p>
            <a:r>
              <a:rPr lang="en-CA" sz="2800" dirty="0">
                <a:solidFill>
                  <a:schemeClr val="tx2"/>
                </a:solidFill>
                <a:latin typeface="Calibri" panose="020F0502020204030204" pitchFamily="34" charset="0"/>
                <a:cs typeface="Calibri" panose="020F0502020204030204" pitchFamily="34" charset="0"/>
              </a:rPr>
              <a:t>(3) the witness describes the acts complained of</a:t>
            </a:r>
          </a:p>
        </p:txBody>
      </p:sp>
      <p:sp>
        <p:nvSpPr>
          <p:cNvPr id="68" name="Rectangle 63">
            <a:extLst>
              <a:ext uri="{FF2B5EF4-FFF2-40B4-BE49-F238E27FC236}">
                <a16:creationId xmlns:a16="http://schemas.microsoft.com/office/drawing/2014/main" id="{CFDF506A-FD4E-4BBC-A10A-DEB94F9BAA5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173255"/>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Rectangle 65">
            <a:extLst>
              <a:ext uri="{FF2B5EF4-FFF2-40B4-BE49-F238E27FC236}">
                <a16:creationId xmlns:a16="http://schemas.microsoft.com/office/drawing/2014/main" id="{3571FB1B-4FFC-43D6-8121-390B3A44E83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6373369"/>
            <a:ext cx="12192000" cy="484632"/>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C20677B6-6525-4458-9842-0FA1272DBE35}"/>
              </a:ext>
            </a:extLst>
          </p:cNvPr>
          <p:cNvSpPr txBox="1"/>
          <p:nvPr/>
        </p:nvSpPr>
        <p:spPr>
          <a:xfrm>
            <a:off x="1843975" y="1591494"/>
            <a:ext cx="8504049" cy="3416320"/>
          </a:xfrm>
          <a:prstGeom prst="rect">
            <a:avLst/>
          </a:prstGeom>
          <a:noFill/>
        </p:spPr>
        <p:txBody>
          <a:bodyPr wrap="square">
            <a:spAutoFit/>
          </a:bodyPr>
          <a:lstStyle/>
          <a:p>
            <a:pPr marL="285750" indent="-285750">
              <a:buFont typeface="Arial" panose="020B0604020202020204" pitchFamily="34" charset="0"/>
              <a:buChar char="•"/>
            </a:pPr>
            <a:r>
              <a:rPr lang="en-CA" dirty="0"/>
              <a:t>“Acts complained of” includes more than the bare physical acts constituting the assault</a:t>
            </a:r>
            <a:r>
              <a:rPr lang="en-CA" dirty="0">
                <a:sym typeface="Wingdings" panose="05000000000000000000" pitchFamily="2" charset="2"/>
              </a:rPr>
              <a:t> their version of events underlying the charge before the court</a:t>
            </a:r>
          </a:p>
          <a:p>
            <a:pPr lvl="1"/>
            <a:r>
              <a:rPr lang="en-CA" dirty="0"/>
              <a:t>	</a:t>
            </a:r>
            <a:r>
              <a:rPr lang="en-CA" i="1" dirty="0"/>
              <a:t>R. v. J.A.T., </a:t>
            </a:r>
            <a:r>
              <a:rPr lang="en-CA" dirty="0"/>
              <a:t>2013 ONSC 5787 at para 6</a:t>
            </a:r>
          </a:p>
          <a:p>
            <a:pPr lvl="1"/>
            <a:endParaRPr lang="en-CA" dirty="0"/>
          </a:p>
          <a:p>
            <a:r>
              <a:rPr lang="en-CA" dirty="0"/>
              <a:t>HOWEVER:</a:t>
            </a:r>
          </a:p>
          <a:p>
            <a:pPr marL="285750" indent="-285750">
              <a:buFont typeface="Arial" panose="020B0604020202020204" pitchFamily="34" charset="0"/>
              <a:buChar char="•"/>
            </a:pPr>
            <a:r>
              <a:rPr lang="en-CA" dirty="0"/>
              <a:t>Otherwise inadmissible evidence may need to be edited out, for example:</a:t>
            </a:r>
          </a:p>
          <a:p>
            <a:endParaRPr lang="en-CA" dirty="0"/>
          </a:p>
          <a:p>
            <a:pPr marL="742950" lvl="1" indent="-285750">
              <a:buFont typeface="Arial" panose="020B0604020202020204" pitchFamily="34" charset="0"/>
              <a:buChar char="•"/>
            </a:pPr>
            <a:r>
              <a:rPr lang="en-CA" dirty="0"/>
              <a:t>Other sexual assaults without a similar fact application</a:t>
            </a:r>
          </a:p>
          <a:p>
            <a:pPr marL="1200150" lvl="2" indent="-285750">
              <a:buFont typeface="Arial" panose="020B0604020202020204" pitchFamily="34" charset="0"/>
              <a:buChar char="•"/>
            </a:pPr>
            <a:r>
              <a:rPr lang="en-CA" i="1" dirty="0"/>
              <a:t>R. v. A. (J.F.),</a:t>
            </a:r>
            <a:r>
              <a:rPr lang="en-CA" dirty="0"/>
              <a:t> [1993] O.J. No. 1494 (C.A.) at para 24</a:t>
            </a:r>
          </a:p>
          <a:p>
            <a:pPr marL="742950" lvl="1" indent="-285750">
              <a:buFont typeface="Arial" panose="020B0604020202020204" pitchFamily="34" charset="0"/>
              <a:buChar char="•"/>
            </a:pPr>
            <a:endParaRPr lang="en-CA" dirty="0"/>
          </a:p>
          <a:p>
            <a:pPr marL="742950" lvl="1" indent="-285750">
              <a:buFont typeface="Arial" panose="020B0604020202020204" pitchFamily="34" charset="0"/>
              <a:buChar char="•"/>
            </a:pPr>
            <a:r>
              <a:rPr lang="en-CA" dirty="0"/>
              <a:t>Other hearsay statements or inadmissible bad character evidence</a:t>
            </a:r>
          </a:p>
          <a:p>
            <a:pPr marL="1200150" lvl="2" indent="-285750">
              <a:buFont typeface="Arial" panose="020B0604020202020204" pitchFamily="34" charset="0"/>
              <a:buChar char="•"/>
            </a:pPr>
            <a:r>
              <a:rPr lang="en-CA" i="1" dirty="0"/>
              <a:t>R. v. </a:t>
            </a:r>
            <a:r>
              <a:rPr lang="en-CA" i="1" dirty="0" err="1"/>
              <a:t>Toten</a:t>
            </a:r>
            <a:r>
              <a:rPr lang="en-CA" dirty="0"/>
              <a:t>, [1993] O.J. No. 1495 (C.A.) at para 56</a:t>
            </a:r>
            <a:endParaRPr lang="en-CA" i="1" dirty="0"/>
          </a:p>
        </p:txBody>
      </p:sp>
    </p:spTree>
    <p:extLst>
      <p:ext uri="{BB962C8B-B14F-4D97-AF65-F5344CB8AC3E}">
        <p14:creationId xmlns:p14="http://schemas.microsoft.com/office/powerpoint/2010/main" val="3816765174"/>
      </p:ext>
    </p:extLst>
  </p:cSld>
  <p:clrMapOvr>
    <a:overrideClrMapping bg1="lt1" tx1="dk1" bg2="lt2" tx2="dk2" accent1="accent1" accent2="accent2" accent3="accent3" accent4="accent4" accent5="accent5" accent6="accent6" hlink="hlink" folHlink="folHlink"/>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2" name="Rectangle 61">
            <a:extLst>
              <a:ext uri="{FF2B5EF4-FFF2-40B4-BE49-F238E27FC236}">
                <a16:creationId xmlns:a16="http://schemas.microsoft.com/office/drawing/2014/main" id="{CA758F27-EB0A-4675-AACF-0CD47C91120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EC577D4E-A921-4B64-9B49-27BACB0365E8}"/>
              </a:ext>
            </a:extLst>
          </p:cNvPr>
          <p:cNvSpPr>
            <a:spLocks noGrp="1"/>
          </p:cNvSpPr>
          <p:nvPr>
            <p:ph type="ctrTitle"/>
          </p:nvPr>
        </p:nvSpPr>
        <p:spPr>
          <a:xfrm>
            <a:off x="643467" y="648269"/>
            <a:ext cx="10905065" cy="662672"/>
          </a:xfrm>
        </p:spPr>
        <p:txBody>
          <a:bodyPr anchor="b">
            <a:normAutofit fontScale="90000"/>
          </a:bodyPr>
          <a:lstStyle/>
          <a:p>
            <a:r>
              <a:rPr lang="en-CA" sz="2800" dirty="0">
                <a:solidFill>
                  <a:schemeClr val="tx2"/>
                </a:solidFill>
                <a:latin typeface="Calibri" panose="020F0502020204030204" pitchFamily="34" charset="0"/>
                <a:cs typeface="Calibri" panose="020F0502020204030204" pitchFamily="34" charset="0"/>
              </a:rPr>
              <a:t>(4) while testifying, adopts the contents of the video recording</a:t>
            </a:r>
          </a:p>
        </p:txBody>
      </p:sp>
      <p:sp>
        <p:nvSpPr>
          <p:cNvPr id="68" name="Rectangle 63">
            <a:extLst>
              <a:ext uri="{FF2B5EF4-FFF2-40B4-BE49-F238E27FC236}">
                <a16:creationId xmlns:a16="http://schemas.microsoft.com/office/drawing/2014/main" id="{CFDF506A-FD4E-4BBC-A10A-DEB94F9BAA5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173255"/>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Rectangle 65">
            <a:extLst>
              <a:ext uri="{FF2B5EF4-FFF2-40B4-BE49-F238E27FC236}">
                <a16:creationId xmlns:a16="http://schemas.microsoft.com/office/drawing/2014/main" id="{3571FB1B-4FFC-43D6-8121-390B3A44E83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6373369"/>
            <a:ext cx="12192000" cy="484632"/>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C20677B6-6525-4458-9842-0FA1272DBE35}"/>
              </a:ext>
            </a:extLst>
          </p:cNvPr>
          <p:cNvSpPr txBox="1"/>
          <p:nvPr/>
        </p:nvSpPr>
        <p:spPr>
          <a:xfrm>
            <a:off x="1843974" y="1561514"/>
            <a:ext cx="8504049" cy="2031325"/>
          </a:xfrm>
          <a:prstGeom prst="rect">
            <a:avLst/>
          </a:prstGeom>
          <a:noFill/>
        </p:spPr>
        <p:txBody>
          <a:bodyPr wrap="square">
            <a:spAutoFit/>
          </a:bodyPr>
          <a:lstStyle/>
          <a:p>
            <a:r>
              <a:rPr lang="en-CA" dirty="0">
                <a:latin typeface="Calibri" panose="020F0502020204030204" pitchFamily="34" charset="0"/>
                <a:cs typeface="Calibri" panose="020F0502020204030204" pitchFamily="34" charset="0"/>
              </a:rPr>
              <a:t>In any proceeding against an accused in which a victim or other witness was under the age of eighteen years at the time the offence is alleged to have been committed, a video recording made within a reasonable time after the alleged offence, in which the victim or witness describes the acts complained of, is admissible in evidence if the victim or witness, </a:t>
            </a:r>
            <a:r>
              <a:rPr lang="en-CA" b="1" u="sng" dirty="0">
                <a:latin typeface="Calibri" panose="020F0502020204030204" pitchFamily="34" charset="0"/>
                <a:cs typeface="Calibri" panose="020F0502020204030204" pitchFamily="34" charset="0"/>
              </a:rPr>
              <a:t>while testifying, adopts the contents of the video recording</a:t>
            </a:r>
            <a:r>
              <a:rPr lang="en-CA" dirty="0">
                <a:latin typeface="Calibri" panose="020F0502020204030204" pitchFamily="34" charset="0"/>
                <a:cs typeface="Calibri" panose="020F0502020204030204" pitchFamily="34" charset="0"/>
              </a:rPr>
              <a:t>, unless the presiding judge or justice is of the opinion that admission of the video recording in evidence would interfere with the proper administration of justice.</a:t>
            </a:r>
          </a:p>
        </p:txBody>
      </p:sp>
    </p:spTree>
    <p:extLst>
      <p:ext uri="{BB962C8B-B14F-4D97-AF65-F5344CB8AC3E}">
        <p14:creationId xmlns:p14="http://schemas.microsoft.com/office/powerpoint/2010/main" val="2412478231"/>
      </p:ext>
    </p:extLst>
  </p:cSld>
  <p:clrMapOvr>
    <a:overrideClrMapping bg1="lt1" tx1="dk1" bg2="lt2" tx2="dk2" accent1="accent1" accent2="accent2" accent3="accent3" accent4="accent4" accent5="accent5" accent6="accent6" hlink="hlink" folHlink="folHlink"/>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2" name="Rectangle 61">
            <a:extLst>
              <a:ext uri="{FF2B5EF4-FFF2-40B4-BE49-F238E27FC236}">
                <a16:creationId xmlns:a16="http://schemas.microsoft.com/office/drawing/2014/main" id="{CA758F27-EB0A-4675-AACF-0CD47C91120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EC577D4E-A921-4B64-9B49-27BACB0365E8}"/>
              </a:ext>
            </a:extLst>
          </p:cNvPr>
          <p:cNvSpPr>
            <a:spLocks noGrp="1"/>
          </p:cNvSpPr>
          <p:nvPr>
            <p:ph type="ctrTitle"/>
          </p:nvPr>
        </p:nvSpPr>
        <p:spPr>
          <a:xfrm>
            <a:off x="643467" y="648269"/>
            <a:ext cx="10905065" cy="662672"/>
          </a:xfrm>
        </p:spPr>
        <p:txBody>
          <a:bodyPr anchor="b">
            <a:normAutofit fontScale="90000"/>
          </a:bodyPr>
          <a:lstStyle/>
          <a:p>
            <a:r>
              <a:rPr lang="en-CA" sz="2800" dirty="0">
                <a:solidFill>
                  <a:schemeClr val="tx2"/>
                </a:solidFill>
                <a:latin typeface="Calibri" panose="020F0502020204030204" pitchFamily="34" charset="0"/>
                <a:cs typeface="Calibri" panose="020F0502020204030204" pitchFamily="34" charset="0"/>
              </a:rPr>
              <a:t>(4) while testifying, adopts the contents of the video recording</a:t>
            </a:r>
          </a:p>
        </p:txBody>
      </p:sp>
      <p:sp>
        <p:nvSpPr>
          <p:cNvPr id="68" name="Rectangle 63">
            <a:extLst>
              <a:ext uri="{FF2B5EF4-FFF2-40B4-BE49-F238E27FC236}">
                <a16:creationId xmlns:a16="http://schemas.microsoft.com/office/drawing/2014/main" id="{CFDF506A-FD4E-4BBC-A10A-DEB94F9BAA5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173255"/>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Rectangle 65">
            <a:extLst>
              <a:ext uri="{FF2B5EF4-FFF2-40B4-BE49-F238E27FC236}">
                <a16:creationId xmlns:a16="http://schemas.microsoft.com/office/drawing/2014/main" id="{3571FB1B-4FFC-43D6-8121-390B3A44E83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6373369"/>
            <a:ext cx="12192000" cy="484632"/>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C20677B6-6525-4458-9842-0FA1272DBE35}"/>
              </a:ext>
            </a:extLst>
          </p:cNvPr>
          <p:cNvSpPr txBox="1"/>
          <p:nvPr/>
        </p:nvSpPr>
        <p:spPr>
          <a:xfrm>
            <a:off x="1843974" y="1561514"/>
            <a:ext cx="8504049" cy="2031325"/>
          </a:xfrm>
          <a:prstGeom prst="rect">
            <a:avLst/>
          </a:prstGeom>
          <a:noFill/>
        </p:spPr>
        <p:txBody>
          <a:bodyPr wrap="square">
            <a:spAutoFit/>
          </a:bodyPr>
          <a:lstStyle/>
          <a:p>
            <a:r>
              <a:rPr lang="en-CA" b="0" i="0" dirty="0">
                <a:solidFill>
                  <a:srgbClr val="000000"/>
                </a:solidFill>
                <a:effectLst/>
                <a:latin typeface="Calibri" panose="020F0502020204030204" pitchFamily="34" charset="0"/>
                <a:cs typeface="Calibri" panose="020F0502020204030204" pitchFamily="34" charset="0"/>
              </a:rPr>
              <a:t>Adoption is not an overly stringent test, it occurs where:</a:t>
            </a:r>
          </a:p>
          <a:p>
            <a:endParaRPr lang="en-CA" b="0" i="0" dirty="0">
              <a:solidFill>
                <a:srgbClr val="000000"/>
              </a:solidFill>
              <a:effectLst/>
              <a:latin typeface="Calibri" panose="020F0502020204030204" pitchFamily="34" charset="0"/>
              <a:cs typeface="Calibri" panose="020F0502020204030204" pitchFamily="34" charset="0"/>
            </a:endParaRPr>
          </a:p>
          <a:p>
            <a:pPr marL="342900" indent="-342900">
              <a:buFont typeface="+mj-lt"/>
              <a:buAutoNum type="arabicParenR"/>
            </a:pPr>
            <a:r>
              <a:rPr lang="en-CA" b="0" i="0" dirty="0">
                <a:solidFill>
                  <a:srgbClr val="000000"/>
                </a:solidFill>
                <a:effectLst/>
                <a:latin typeface="Calibri" panose="020F0502020204030204" pitchFamily="34" charset="0"/>
                <a:cs typeface="Calibri" panose="020F0502020204030204" pitchFamily="34" charset="0"/>
              </a:rPr>
              <a:t>The witness recalls giving the statement</a:t>
            </a:r>
          </a:p>
          <a:p>
            <a:pPr marL="342900" indent="-342900">
              <a:buFont typeface="+mj-lt"/>
              <a:buAutoNum type="arabicParenR"/>
            </a:pPr>
            <a:endParaRPr lang="en-CA" b="0" i="0" dirty="0">
              <a:solidFill>
                <a:srgbClr val="000000"/>
              </a:solidFill>
              <a:effectLst/>
              <a:latin typeface="Calibri" panose="020F0502020204030204" pitchFamily="34" charset="0"/>
              <a:cs typeface="Calibri" panose="020F0502020204030204" pitchFamily="34" charset="0"/>
            </a:endParaRPr>
          </a:p>
          <a:p>
            <a:pPr marL="342900" indent="-342900">
              <a:buFont typeface="+mj-lt"/>
              <a:buAutoNum type="arabicParenR"/>
            </a:pPr>
            <a:r>
              <a:rPr lang="en-CA" dirty="0">
                <a:solidFill>
                  <a:srgbClr val="000000"/>
                </a:solidFill>
                <a:latin typeface="Calibri" panose="020F0502020204030204" pitchFamily="34" charset="0"/>
                <a:cs typeface="Calibri" panose="020F0502020204030204" pitchFamily="34" charset="0"/>
              </a:rPr>
              <a:t>They were attempting to be truthful when they gave the statement</a:t>
            </a:r>
            <a:endParaRPr lang="en-CA" b="0" i="0" dirty="0">
              <a:solidFill>
                <a:srgbClr val="000000"/>
              </a:solidFill>
              <a:effectLst/>
              <a:latin typeface="Calibri" panose="020F0502020204030204" pitchFamily="34" charset="0"/>
              <a:cs typeface="Calibri" panose="020F0502020204030204" pitchFamily="34" charset="0"/>
            </a:endParaRPr>
          </a:p>
          <a:p>
            <a:endParaRPr lang="en-CA" dirty="0">
              <a:solidFill>
                <a:srgbClr val="000000"/>
              </a:solidFill>
              <a:latin typeface="Calibri" panose="020F0502020204030204" pitchFamily="34" charset="0"/>
              <a:cs typeface="Calibri" panose="020F0502020204030204" pitchFamily="34" charset="0"/>
            </a:endParaRPr>
          </a:p>
          <a:p>
            <a:r>
              <a:rPr lang="en-CA" i="1" dirty="0">
                <a:solidFill>
                  <a:srgbClr val="000000"/>
                </a:solidFill>
                <a:latin typeface="Calibri" panose="020F0502020204030204" pitchFamily="34" charset="0"/>
                <a:cs typeface="Calibri" panose="020F0502020204030204" pitchFamily="34" charset="0"/>
              </a:rPr>
              <a:t>R. v. K.S., </a:t>
            </a:r>
            <a:r>
              <a:rPr lang="en-CA" dirty="0">
                <a:solidFill>
                  <a:srgbClr val="000000"/>
                </a:solidFill>
                <a:latin typeface="Calibri" panose="020F0502020204030204" pitchFamily="34" charset="0"/>
                <a:cs typeface="Calibri" panose="020F0502020204030204" pitchFamily="34" charset="0"/>
              </a:rPr>
              <a:t>2017 ONCA 307 at para 13</a:t>
            </a:r>
          </a:p>
        </p:txBody>
      </p:sp>
    </p:spTree>
    <p:extLst>
      <p:ext uri="{BB962C8B-B14F-4D97-AF65-F5344CB8AC3E}">
        <p14:creationId xmlns:p14="http://schemas.microsoft.com/office/powerpoint/2010/main" val="3049324202"/>
      </p:ext>
    </p:extLst>
  </p:cSld>
  <p:clrMapOvr>
    <a:overrideClrMapping bg1="lt1" tx1="dk1" bg2="lt2" tx2="dk2" accent1="accent1" accent2="accent2" accent3="accent3" accent4="accent4" accent5="accent5" accent6="accent6" hlink="hlink" folHlink="folHlink"/>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2" name="Rectangle 61">
            <a:extLst>
              <a:ext uri="{FF2B5EF4-FFF2-40B4-BE49-F238E27FC236}">
                <a16:creationId xmlns:a16="http://schemas.microsoft.com/office/drawing/2014/main" id="{CA758F27-EB0A-4675-AACF-0CD47C91120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EC577D4E-A921-4B64-9B49-27BACB0365E8}"/>
              </a:ext>
            </a:extLst>
          </p:cNvPr>
          <p:cNvSpPr>
            <a:spLocks noGrp="1"/>
          </p:cNvSpPr>
          <p:nvPr>
            <p:ph type="ctrTitle"/>
          </p:nvPr>
        </p:nvSpPr>
        <p:spPr>
          <a:xfrm>
            <a:off x="643467" y="648269"/>
            <a:ext cx="10905065" cy="662672"/>
          </a:xfrm>
        </p:spPr>
        <p:txBody>
          <a:bodyPr anchor="b">
            <a:normAutofit fontScale="90000"/>
          </a:bodyPr>
          <a:lstStyle/>
          <a:p>
            <a:r>
              <a:rPr lang="en-CA" sz="2800" dirty="0">
                <a:solidFill>
                  <a:schemeClr val="tx2"/>
                </a:solidFill>
                <a:latin typeface="Calibri" panose="020F0502020204030204" pitchFamily="34" charset="0"/>
                <a:cs typeface="Calibri" panose="020F0502020204030204" pitchFamily="34" charset="0"/>
              </a:rPr>
              <a:t>(4) while testifying, adopts the contents of the video recording</a:t>
            </a:r>
          </a:p>
        </p:txBody>
      </p:sp>
      <p:sp>
        <p:nvSpPr>
          <p:cNvPr id="68" name="Rectangle 63">
            <a:extLst>
              <a:ext uri="{FF2B5EF4-FFF2-40B4-BE49-F238E27FC236}">
                <a16:creationId xmlns:a16="http://schemas.microsoft.com/office/drawing/2014/main" id="{CFDF506A-FD4E-4BBC-A10A-DEB94F9BAA5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173255"/>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Rectangle 65">
            <a:extLst>
              <a:ext uri="{FF2B5EF4-FFF2-40B4-BE49-F238E27FC236}">
                <a16:creationId xmlns:a16="http://schemas.microsoft.com/office/drawing/2014/main" id="{3571FB1B-4FFC-43D6-8121-390B3A44E83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6373369"/>
            <a:ext cx="12192000" cy="484632"/>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C20677B6-6525-4458-9842-0FA1272DBE35}"/>
              </a:ext>
            </a:extLst>
          </p:cNvPr>
          <p:cNvSpPr txBox="1"/>
          <p:nvPr/>
        </p:nvSpPr>
        <p:spPr>
          <a:xfrm>
            <a:off x="1843974" y="1561514"/>
            <a:ext cx="8504049" cy="2585323"/>
          </a:xfrm>
          <a:prstGeom prst="rect">
            <a:avLst/>
          </a:prstGeom>
          <a:noFill/>
        </p:spPr>
        <p:txBody>
          <a:bodyPr wrap="square">
            <a:spAutoFit/>
          </a:bodyPr>
          <a:lstStyle/>
          <a:p>
            <a:r>
              <a:rPr lang="en-CA" b="0" i="0" dirty="0">
                <a:solidFill>
                  <a:srgbClr val="000000"/>
                </a:solidFill>
                <a:effectLst/>
                <a:latin typeface="Calibri" panose="020F0502020204030204" pitchFamily="34" charset="0"/>
                <a:cs typeface="Calibri" panose="020F0502020204030204" pitchFamily="34" charset="0"/>
              </a:rPr>
              <a:t>WHAT IF THERE ARE MATERIAL INCONSISTENCIES?!?!?</a:t>
            </a:r>
          </a:p>
          <a:p>
            <a:endParaRPr lang="en-CA" b="0" i="0" dirty="0">
              <a:solidFill>
                <a:srgbClr val="000000"/>
              </a:solidFill>
              <a:effectLst/>
              <a:latin typeface="Calibri" panose="020F0502020204030204" pitchFamily="34" charset="0"/>
              <a:cs typeface="Calibri" panose="020F0502020204030204" pitchFamily="34" charset="0"/>
            </a:endParaRPr>
          </a:p>
          <a:p>
            <a:pPr marL="285750" indent="-285750">
              <a:buFont typeface="Arial" panose="020B0604020202020204" pitchFamily="34" charset="0"/>
              <a:buChar char="•"/>
            </a:pPr>
            <a:r>
              <a:rPr lang="en-CA" b="0" i="0" dirty="0">
                <a:solidFill>
                  <a:srgbClr val="000000"/>
                </a:solidFill>
                <a:effectLst/>
                <a:latin typeface="Calibri" panose="020F0502020204030204" pitchFamily="34" charset="0"/>
                <a:cs typeface="Calibri" panose="020F0502020204030204" pitchFamily="34" charset="0"/>
              </a:rPr>
              <a:t>Once a statement is adopted it becomes part of the evidence</a:t>
            </a:r>
          </a:p>
          <a:p>
            <a:endParaRPr lang="en-CA" b="0" i="0" dirty="0">
              <a:solidFill>
                <a:srgbClr val="000000"/>
              </a:solidFill>
              <a:effectLst/>
              <a:latin typeface="Calibri" panose="020F0502020204030204" pitchFamily="34" charset="0"/>
              <a:cs typeface="Calibri" panose="020F0502020204030204" pitchFamily="34" charset="0"/>
            </a:endParaRPr>
          </a:p>
          <a:p>
            <a:pPr marL="285750" indent="-285750">
              <a:buFont typeface="Arial" panose="020B0604020202020204" pitchFamily="34" charset="0"/>
              <a:buChar char="•"/>
            </a:pPr>
            <a:r>
              <a:rPr lang="en-CA" dirty="0">
                <a:solidFill>
                  <a:srgbClr val="000000"/>
                </a:solidFill>
                <a:latin typeface="Calibri" panose="020F0502020204030204" pitchFamily="34" charset="0"/>
                <a:cs typeface="Calibri" panose="020F0502020204030204" pitchFamily="34" charset="0"/>
              </a:rPr>
              <a:t>Any questions about veracity or reliability go to the weight of the statement</a:t>
            </a:r>
          </a:p>
          <a:p>
            <a:pPr marL="285750" indent="-285750">
              <a:buFont typeface="Arial" panose="020B0604020202020204" pitchFamily="34" charset="0"/>
              <a:buChar char="•"/>
            </a:pPr>
            <a:endParaRPr lang="en-CA" dirty="0">
              <a:solidFill>
                <a:srgbClr val="000000"/>
              </a:solidFill>
              <a:latin typeface="Calibri" panose="020F0502020204030204" pitchFamily="34" charset="0"/>
              <a:cs typeface="Calibri" panose="020F0502020204030204" pitchFamily="34" charset="0"/>
            </a:endParaRPr>
          </a:p>
          <a:p>
            <a:pPr marL="285750" indent="-285750">
              <a:buFont typeface="Arial" panose="020B0604020202020204" pitchFamily="34" charset="0"/>
              <a:buChar char="•"/>
            </a:pPr>
            <a:r>
              <a:rPr lang="en-CA" dirty="0">
                <a:solidFill>
                  <a:srgbClr val="000000"/>
                </a:solidFill>
                <a:latin typeface="Calibri" panose="020F0502020204030204" pitchFamily="34" charset="0"/>
                <a:cs typeface="Calibri" panose="020F0502020204030204" pitchFamily="34" charset="0"/>
              </a:rPr>
              <a:t>If cross-examination elicits contradictions it does not render the statement inadmissible </a:t>
            </a:r>
            <a:endParaRPr lang="en-CA" b="0" i="0" dirty="0">
              <a:solidFill>
                <a:srgbClr val="000000"/>
              </a:solidFill>
              <a:effectLst/>
              <a:latin typeface="Calibri" panose="020F0502020204030204" pitchFamily="34" charset="0"/>
              <a:cs typeface="Calibri" panose="020F0502020204030204" pitchFamily="34" charset="0"/>
            </a:endParaRPr>
          </a:p>
          <a:p>
            <a:r>
              <a:rPr lang="en-CA" b="0" i="1" dirty="0">
                <a:effectLst/>
                <a:latin typeface="Calibri" panose="020F0502020204030204" pitchFamily="34" charset="0"/>
                <a:cs typeface="Calibri" panose="020F0502020204030204" pitchFamily="34" charset="0"/>
              </a:rPr>
              <a:t>	R. v. F. (C.),</a:t>
            </a:r>
            <a:r>
              <a:rPr lang="en-CA" b="0" i="0" dirty="0">
                <a:effectLst/>
                <a:latin typeface="Calibri" panose="020F0502020204030204" pitchFamily="34" charset="0"/>
                <a:cs typeface="Calibri" panose="020F0502020204030204" pitchFamily="34" charset="0"/>
              </a:rPr>
              <a:t> </a:t>
            </a:r>
            <a:r>
              <a:rPr lang="en-CA" b="0" i="0" u="none" strike="noStrike" dirty="0">
                <a:effectLst/>
                <a:latin typeface="Calibri" panose="020F0502020204030204" pitchFamily="34" charset="0"/>
                <a:cs typeface="Calibri" panose="020F0502020204030204" pitchFamily="34" charset="0"/>
              </a:rPr>
              <a:t>[1997] 3 S.C.R. 1183 at para 45-47</a:t>
            </a:r>
            <a:endParaRPr lang="en-CA" b="0" i="0" dirty="0">
              <a:effectLst/>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48413866"/>
      </p:ext>
    </p:extLst>
  </p:cSld>
  <p:clrMapOvr>
    <a:overrideClrMapping bg1="lt1" tx1="dk1" bg2="lt2" tx2="dk2" accent1="accent1" accent2="accent2" accent3="accent3" accent4="accent4" accent5="accent5" accent6="accent6" hlink="hlink" folHlink="folHlink"/>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2" name="Rectangle 61">
            <a:extLst>
              <a:ext uri="{FF2B5EF4-FFF2-40B4-BE49-F238E27FC236}">
                <a16:creationId xmlns:a16="http://schemas.microsoft.com/office/drawing/2014/main" id="{CA758F27-EB0A-4675-AACF-0CD47C91120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EC577D4E-A921-4B64-9B49-27BACB0365E8}"/>
              </a:ext>
            </a:extLst>
          </p:cNvPr>
          <p:cNvSpPr>
            <a:spLocks noGrp="1"/>
          </p:cNvSpPr>
          <p:nvPr>
            <p:ph type="ctrTitle"/>
          </p:nvPr>
        </p:nvSpPr>
        <p:spPr>
          <a:xfrm>
            <a:off x="643467" y="648269"/>
            <a:ext cx="10905065" cy="662672"/>
          </a:xfrm>
        </p:spPr>
        <p:txBody>
          <a:bodyPr anchor="b">
            <a:normAutofit fontScale="90000"/>
          </a:bodyPr>
          <a:lstStyle/>
          <a:p>
            <a:r>
              <a:rPr lang="en-CA" sz="2800" dirty="0">
                <a:solidFill>
                  <a:schemeClr val="tx2"/>
                </a:solidFill>
                <a:latin typeface="Calibri" panose="020F0502020204030204" pitchFamily="34" charset="0"/>
                <a:cs typeface="Calibri" panose="020F0502020204030204" pitchFamily="34" charset="0"/>
              </a:rPr>
              <a:t>(5) admission of the statement would interfere with the proper administration of justice.</a:t>
            </a:r>
          </a:p>
        </p:txBody>
      </p:sp>
      <p:sp>
        <p:nvSpPr>
          <p:cNvPr id="68" name="Rectangle 63">
            <a:extLst>
              <a:ext uri="{FF2B5EF4-FFF2-40B4-BE49-F238E27FC236}">
                <a16:creationId xmlns:a16="http://schemas.microsoft.com/office/drawing/2014/main" id="{CFDF506A-FD4E-4BBC-A10A-DEB94F9BAA5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173255"/>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Rectangle 65">
            <a:extLst>
              <a:ext uri="{FF2B5EF4-FFF2-40B4-BE49-F238E27FC236}">
                <a16:creationId xmlns:a16="http://schemas.microsoft.com/office/drawing/2014/main" id="{3571FB1B-4FFC-43D6-8121-390B3A44E83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6373369"/>
            <a:ext cx="12192000" cy="484632"/>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C20677B6-6525-4458-9842-0FA1272DBE35}"/>
              </a:ext>
            </a:extLst>
          </p:cNvPr>
          <p:cNvSpPr txBox="1"/>
          <p:nvPr/>
        </p:nvSpPr>
        <p:spPr>
          <a:xfrm>
            <a:off x="1843974" y="1561514"/>
            <a:ext cx="8504049" cy="2031325"/>
          </a:xfrm>
          <a:prstGeom prst="rect">
            <a:avLst/>
          </a:prstGeom>
          <a:noFill/>
        </p:spPr>
        <p:txBody>
          <a:bodyPr wrap="square">
            <a:spAutoFit/>
          </a:bodyPr>
          <a:lstStyle/>
          <a:p>
            <a:r>
              <a:rPr lang="en-CA" dirty="0">
                <a:latin typeface="Calibri" panose="020F0502020204030204" pitchFamily="34" charset="0"/>
                <a:cs typeface="Calibri" panose="020F0502020204030204" pitchFamily="34" charset="0"/>
              </a:rPr>
              <a:t>In any proceeding against an accused in which a victim or other witness was under the age of eighteen years at the time the offence is alleged to have been committed, a video recording made within a reasonable time after the alleged offence, in which the victim or witness describes the acts complained of, is admissible in evidence if the victim or witness, while testifying, adopts the contents of the video recording, </a:t>
            </a:r>
            <a:r>
              <a:rPr lang="en-CA" b="1" u="sng" dirty="0">
                <a:latin typeface="Calibri" panose="020F0502020204030204" pitchFamily="34" charset="0"/>
                <a:cs typeface="Calibri" panose="020F0502020204030204" pitchFamily="34" charset="0"/>
              </a:rPr>
              <a:t>unless the presiding judge or justice is of the opinion that admission of the video recording in evidence would interfere with the proper administration of justice.</a:t>
            </a:r>
          </a:p>
        </p:txBody>
      </p:sp>
    </p:spTree>
    <p:extLst>
      <p:ext uri="{BB962C8B-B14F-4D97-AF65-F5344CB8AC3E}">
        <p14:creationId xmlns:p14="http://schemas.microsoft.com/office/powerpoint/2010/main" val="2058318311"/>
      </p:ext>
    </p:extLst>
  </p:cSld>
  <p:clrMapOvr>
    <a:overrideClrMapping bg1="lt1" tx1="dk1" bg2="lt2" tx2="dk2" accent1="accent1" accent2="accent2" accent3="accent3" accent4="accent4" accent5="accent5" accent6="accent6" hlink="hlink" folHlink="folHlink"/>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2" name="Rectangle 61">
            <a:extLst>
              <a:ext uri="{FF2B5EF4-FFF2-40B4-BE49-F238E27FC236}">
                <a16:creationId xmlns:a16="http://schemas.microsoft.com/office/drawing/2014/main" id="{CA758F27-EB0A-4675-AACF-0CD47C91120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EC577D4E-A921-4B64-9B49-27BACB0365E8}"/>
              </a:ext>
            </a:extLst>
          </p:cNvPr>
          <p:cNvSpPr>
            <a:spLocks noGrp="1"/>
          </p:cNvSpPr>
          <p:nvPr>
            <p:ph type="ctrTitle"/>
          </p:nvPr>
        </p:nvSpPr>
        <p:spPr>
          <a:xfrm>
            <a:off x="643467" y="648269"/>
            <a:ext cx="10905065" cy="662672"/>
          </a:xfrm>
        </p:spPr>
        <p:txBody>
          <a:bodyPr anchor="b">
            <a:noAutofit/>
          </a:bodyPr>
          <a:lstStyle/>
          <a:p>
            <a:r>
              <a:rPr lang="en-CA" sz="2500" dirty="0">
                <a:solidFill>
                  <a:schemeClr val="tx2"/>
                </a:solidFill>
                <a:latin typeface="Calibri" panose="020F0502020204030204" pitchFamily="34" charset="0"/>
                <a:cs typeface="Calibri" panose="020F0502020204030204" pitchFamily="34" charset="0"/>
              </a:rPr>
              <a:t>(5) admission of the statement would interfere with the proper administration of justice.</a:t>
            </a:r>
          </a:p>
        </p:txBody>
      </p:sp>
      <p:sp>
        <p:nvSpPr>
          <p:cNvPr id="68" name="Rectangle 63">
            <a:extLst>
              <a:ext uri="{FF2B5EF4-FFF2-40B4-BE49-F238E27FC236}">
                <a16:creationId xmlns:a16="http://schemas.microsoft.com/office/drawing/2014/main" id="{CFDF506A-FD4E-4BBC-A10A-DEB94F9BAA5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173255"/>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Rectangle 65">
            <a:extLst>
              <a:ext uri="{FF2B5EF4-FFF2-40B4-BE49-F238E27FC236}">
                <a16:creationId xmlns:a16="http://schemas.microsoft.com/office/drawing/2014/main" id="{3571FB1B-4FFC-43D6-8121-390B3A44E83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6373369"/>
            <a:ext cx="12192000" cy="484632"/>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C20677B6-6525-4458-9842-0FA1272DBE35}"/>
              </a:ext>
            </a:extLst>
          </p:cNvPr>
          <p:cNvSpPr txBox="1"/>
          <p:nvPr/>
        </p:nvSpPr>
        <p:spPr>
          <a:xfrm>
            <a:off x="1843975" y="1561514"/>
            <a:ext cx="8504049" cy="2862322"/>
          </a:xfrm>
          <a:prstGeom prst="rect">
            <a:avLst/>
          </a:prstGeom>
          <a:noFill/>
        </p:spPr>
        <p:txBody>
          <a:bodyPr wrap="square">
            <a:spAutoFit/>
          </a:bodyPr>
          <a:lstStyle/>
          <a:p>
            <a:pPr marL="171450" indent="-171450">
              <a:buFont typeface="Arial" panose="020B0604020202020204" pitchFamily="34" charset="0"/>
              <a:buChar char="•"/>
            </a:pPr>
            <a:r>
              <a:rPr lang="en-CA" sz="2400" dirty="0">
                <a:solidFill>
                  <a:srgbClr val="000000"/>
                </a:solidFill>
                <a:latin typeface="Calibri" panose="020F0502020204030204" pitchFamily="34" charset="0"/>
                <a:cs typeface="Calibri" panose="020F0502020204030204" pitchFamily="34" charset="0"/>
              </a:rPr>
              <a:t>Balancing the probative value versus prejudicial effect of admitting the statement</a:t>
            </a:r>
          </a:p>
          <a:p>
            <a:pPr lvl="1"/>
            <a:endParaRPr lang="en-CA" sz="2400" dirty="0">
              <a:solidFill>
                <a:srgbClr val="000000"/>
              </a:solidFill>
              <a:latin typeface="Calibri" panose="020F0502020204030204" pitchFamily="34" charset="0"/>
              <a:cs typeface="Calibri" panose="020F0502020204030204" pitchFamily="34" charset="0"/>
            </a:endParaRPr>
          </a:p>
          <a:p>
            <a:pPr marL="228600" indent="-228600">
              <a:buFont typeface="Arial" panose="020B0604020202020204" pitchFamily="34" charset="0"/>
              <a:buChar char="•"/>
            </a:pPr>
            <a:r>
              <a:rPr lang="en-CA" sz="2400" dirty="0">
                <a:solidFill>
                  <a:srgbClr val="000000"/>
                </a:solidFill>
                <a:latin typeface="Calibri" panose="020F0502020204030204" pitchFamily="34" charset="0"/>
                <a:cs typeface="Calibri" panose="020F0502020204030204" pitchFamily="34" charset="0"/>
              </a:rPr>
              <a:t>TJ may only exclude where admission would operate unfairly to the accused, and these cases will be “relatively rare”</a:t>
            </a:r>
          </a:p>
          <a:p>
            <a:r>
              <a:rPr lang="en-CA" sz="2400" b="0" i="1" dirty="0">
                <a:effectLst/>
                <a:latin typeface="Calibri" panose="020F0502020204030204" pitchFamily="34" charset="0"/>
                <a:cs typeface="Calibri" panose="020F0502020204030204" pitchFamily="34" charset="0"/>
              </a:rPr>
              <a:t>	R. v. F. (C.),</a:t>
            </a:r>
            <a:r>
              <a:rPr lang="en-CA" sz="2400" b="0" i="0" dirty="0">
                <a:effectLst/>
                <a:latin typeface="Calibri" panose="020F0502020204030204" pitchFamily="34" charset="0"/>
                <a:cs typeface="Calibri" panose="020F0502020204030204" pitchFamily="34" charset="0"/>
              </a:rPr>
              <a:t> </a:t>
            </a:r>
            <a:r>
              <a:rPr lang="en-CA" sz="2400" b="0" i="0" u="none" strike="noStrike" dirty="0">
                <a:effectLst/>
                <a:latin typeface="Calibri" panose="020F0502020204030204" pitchFamily="34" charset="0"/>
                <a:cs typeface="Calibri" panose="020F0502020204030204" pitchFamily="34" charset="0"/>
              </a:rPr>
              <a:t>[1997] 3 S.C.R. 1183 at para 51</a:t>
            </a:r>
            <a:endParaRPr lang="en-CA" sz="2400" b="0" i="0" dirty="0">
              <a:solidFill>
                <a:srgbClr val="000000"/>
              </a:solidFill>
              <a:effectLst/>
              <a:latin typeface="Calibri" panose="020F0502020204030204" pitchFamily="34" charset="0"/>
              <a:cs typeface="Calibri" panose="020F0502020204030204" pitchFamily="34" charset="0"/>
            </a:endParaRPr>
          </a:p>
          <a:p>
            <a:pPr algn="l">
              <a:spcBef>
                <a:spcPts val="0"/>
              </a:spcBef>
              <a:spcAft>
                <a:spcPts val="0"/>
              </a:spcAft>
            </a:pPr>
            <a:r>
              <a:rPr lang="en-CA" sz="2400" b="0" i="0" dirty="0">
                <a:solidFill>
                  <a:srgbClr val="000000"/>
                </a:solidFill>
                <a:effectLst/>
                <a:latin typeface="Segoe UI" panose="020B0502040204020203" pitchFamily="34" charset="0"/>
              </a:rPr>
              <a:t> </a:t>
            </a:r>
            <a:endParaRPr lang="en-CA" sz="2400" b="0" i="0" dirty="0">
              <a:solidFill>
                <a:srgbClr val="000000"/>
              </a:solidFill>
              <a:effectLst/>
              <a:latin typeface="Times New Roman" panose="02020603050405020304" pitchFamily="18" charset="0"/>
            </a:endParaRPr>
          </a:p>
          <a:p>
            <a:pPr marL="985520" indent="-254000" algn="just">
              <a:spcBef>
                <a:spcPts val="0"/>
              </a:spcBef>
              <a:spcAft>
                <a:spcPts val="0"/>
              </a:spcAft>
            </a:pPr>
            <a:endParaRPr lang="en-CA" sz="1200" b="0" i="0" dirty="0">
              <a:solidFill>
                <a:srgbClr val="000000"/>
              </a:solidFill>
              <a:effectLst/>
              <a:latin typeface="Times New Roman" panose="02020603050405020304" pitchFamily="18" charset="0"/>
            </a:endParaRPr>
          </a:p>
        </p:txBody>
      </p:sp>
    </p:spTree>
    <p:extLst>
      <p:ext uri="{BB962C8B-B14F-4D97-AF65-F5344CB8AC3E}">
        <p14:creationId xmlns:p14="http://schemas.microsoft.com/office/powerpoint/2010/main" val="1461011045"/>
      </p:ext>
    </p:extLst>
  </p:cSld>
  <p:clrMapOvr>
    <a:overrideClrMapping bg1="lt1" tx1="dk1" bg2="lt2" tx2="dk2" accent1="accent1" accent2="accent2" accent3="accent3" accent4="accent4" accent5="accent5" accent6="accent6" hlink="hlink" folHlink="folHlink"/>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2" name="Rectangle 61">
            <a:extLst>
              <a:ext uri="{FF2B5EF4-FFF2-40B4-BE49-F238E27FC236}">
                <a16:creationId xmlns:a16="http://schemas.microsoft.com/office/drawing/2014/main" id="{CA758F27-EB0A-4675-AACF-0CD47C91120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EC577D4E-A921-4B64-9B49-27BACB0365E8}"/>
              </a:ext>
            </a:extLst>
          </p:cNvPr>
          <p:cNvSpPr>
            <a:spLocks noGrp="1"/>
          </p:cNvSpPr>
          <p:nvPr>
            <p:ph type="ctrTitle"/>
          </p:nvPr>
        </p:nvSpPr>
        <p:spPr>
          <a:xfrm>
            <a:off x="643467" y="648269"/>
            <a:ext cx="10905065" cy="662672"/>
          </a:xfrm>
        </p:spPr>
        <p:txBody>
          <a:bodyPr anchor="b">
            <a:normAutofit fontScale="90000"/>
          </a:bodyPr>
          <a:lstStyle/>
          <a:p>
            <a:r>
              <a:rPr lang="en-CA" sz="2800" dirty="0">
                <a:solidFill>
                  <a:schemeClr val="tx2"/>
                </a:solidFill>
                <a:latin typeface="Calibri" panose="020F0502020204030204" pitchFamily="34" charset="0"/>
                <a:cs typeface="Calibri" panose="020F0502020204030204" pitchFamily="34" charset="0"/>
              </a:rPr>
              <a:t>(5) admission of the statement would interfere with the proper administration of justice.</a:t>
            </a:r>
          </a:p>
        </p:txBody>
      </p:sp>
      <p:sp>
        <p:nvSpPr>
          <p:cNvPr id="68" name="Rectangle 63">
            <a:extLst>
              <a:ext uri="{FF2B5EF4-FFF2-40B4-BE49-F238E27FC236}">
                <a16:creationId xmlns:a16="http://schemas.microsoft.com/office/drawing/2014/main" id="{CFDF506A-FD4E-4BBC-A10A-DEB94F9BAA5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173255"/>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Rectangle 65">
            <a:extLst>
              <a:ext uri="{FF2B5EF4-FFF2-40B4-BE49-F238E27FC236}">
                <a16:creationId xmlns:a16="http://schemas.microsoft.com/office/drawing/2014/main" id="{3571FB1B-4FFC-43D6-8121-390B3A44E83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6373369"/>
            <a:ext cx="12192000" cy="484632"/>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C20677B6-6525-4458-9842-0FA1272DBE35}"/>
              </a:ext>
            </a:extLst>
          </p:cNvPr>
          <p:cNvSpPr txBox="1"/>
          <p:nvPr/>
        </p:nvSpPr>
        <p:spPr>
          <a:xfrm>
            <a:off x="1779238" y="1170099"/>
            <a:ext cx="8504049" cy="5478423"/>
          </a:xfrm>
          <a:prstGeom prst="rect">
            <a:avLst/>
          </a:prstGeom>
          <a:noFill/>
        </p:spPr>
        <p:txBody>
          <a:bodyPr wrap="square">
            <a:spAutoFit/>
          </a:bodyPr>
          <a:lstStyle/>
          <a:p>
            <a:pPr algn="l">
              <a:spcBef>
                <a:spcPts val="0"/>
              </a:spcBef>
              <a:spcAft>
                <a:spcPts val="0"/>
              </a:spcAft>
            </a:pPr>
            <a:endParaRPr lang="en-CA" sz="1400" b="0" i="0" dirty="0">
              <a:solidFill>
                <a:srgbClr val="000000"/>
              </a:solidFill>
              <a:effectLst/>
              <a:latin typeface="Segoe UI" panose="020B0502040204020203" pitchFamily="34" charset="0"/>
            </a:endParaRPr>
          </a:p>
          <a:p>
            <a:pPr algn="l">
              <a:spcBef>
                <a:spcPts val="0"/>
              </a:spcBef>
              <a:spcAft>
                <a:spcPts val="0"/>
              </a:spcAft>
            </a:pPr>
            <a:r>
              <a:rPr lang="en-CA" sz="1400" b="0" dirty="0">
                <a:effectLst/>
                <a:latin typeface="Calibri" panose="020F0502020204030204" pitchFamily="34" charset="0"/>
                <a:cs typeface="Calibri" panose="020F0502020204030204" pitchFamily="34" charset="0"/>
              </a:rPr>
              <a:t>Factors from </a:t>
            </a:r>
            <a:r>
              <a:rPr lang="en-CA" sz="1400" b="0" i="1" dirty="0">
                <a:effectLst/>
                <a:latin typeface="Calibri" panose="020F0502020204030204" pitchFamily="34" charset="0"/>
                <a:cs typeface="Calibri" panose="020F0502020204030204" pitchFamily="34" charset="0"/>
              </a:rPr>
              <a:t>R. v. F. (C.):</a:t>
            </a:r>
            <a:r>
              <a:rPr lang="en-CA" sz="1400" b="0" i="0" dirty="0">
                <a:solidFill>
                  <a:srgbClr val="000000"/>
                </a:solidFill>
                <a:effectLst/>
                <a:latin typeface="Calibri" panose="020F0502020204030204" pitchFamily="34" charset="0"/>
                <a:cs typeface="Calibri" panose="020F0502020204030204" pitchFamily="34" charset="0"/>
              </a:rPr>
              <a:t> </a:t>
            </a:r>
          </a:p>
          <a:p>
            <a:pPr marL="985520" indent="-254000" algn="just">
              <a:spcBef>
                <a:spcPts val="0"/>
              </a:spcBef>
              <a:spcAft>
                <a:spcPts val="0"/>
              </a:spcAft>
            </a:pPr>
            <a:r>
              <a:rPr lang="en-CA" sz="1400" b="0" i="0" dirty="0">
                <a:solidFill>
                  <a:srgbClr val="000000"/>
                </a:solidFill>
                <a:effectLst/>
                <a:latin typeface="Calibri" panose="020F0502020204030204" pitchFamily="34" charset="0"/>
                <a:cs typeface="Calibri" panose="020F0502020204030204" pitchFamily="34" charset="0"/>
              </a:rPr>
              <a:t>(a)     The form of questions used by any other person appearing in the videotaped statement;</a:t>
            </a:r>
          </a:p>
          <a:p>
            <a:pPr marL="985520" algn="just">
              <a:spcBef>
                <a:spcPts val="0"/>
              </a:spcBef>
              <a:spcAft>
                <a:spcPts val="0"/>
              </a:spcAft>
            </a:pPr>
            <a:r>
              <a:rPr lang="en-CA" sz="1400" b="0" i="0" dirty="0">
                <a:solidFill>
                  <a:srgbClr val="000000"/>
                </a:solidFill>
                <a:effectLst/>
                <a:latin typeface="Calibri" panose="020F0502020204030204" pitchFamily="34" charset="0"/>
                <a:cs typeface="Calibri" panose="020F0502020204030204" pitchFamily="34" charset="0"/>
              </a:rPr>
              <a:t> </a:t>
            </a:r>
          </a:p>
          <a:p>
            <a:pPr marL="985520" indent="-254000" algn="just">
              <a:spcBef>
                <a:spcPts val="0"/>
              </a:spcBef>
              <a:spcAft>
                <a:spcPts val="0"/>
              </a:spcAft>
            </a:pPr>
            <a:r>
              <a:rPr lang="en-CA" sz="1400" b="0" i="0" dirty="0">
                <a:solidFill>
                  <a:srgbClr val="000000"/>
                </a:solidFill>
                <a:effectLst/>
                <a:latin typeface="Calibri" panose="020F0502020204030204" pitchFamily="34" charset="0"/>
                <a:cs typeface="Calibri" panose="020F0502020204030204" pitchFamily="34" charset="0"/>
              </a:rPr>
              <a:t>(b)    any interest of anyone participating in the making of the statement;</a:t>
            </a:r>
          </a:p>
          <a:p>
            <a:pPr algn="l">
              <a:spcBef>
                <a:spcPts val="0"/>
              </a:spcBef>
              <a:spcAft>
                <a:spcPts val="0"/>
              </a:spcAft>
            </a:pPr>
            <a:r>
              <a:rPr lang="en-CA" sz="1400" b="0" i="0" dirty="0">
                <a:solidFill>
                  <a:srgbClr val="000000"/>
                </a:solidFill>
                <a:effectLst/>
                <a:latin typeface="Calibri" panose="020F0502020204030204" pitchFamily="34" charset="0"/>
                <a:cs typeface="Calibri" panose="020F0502020204030204" pitchFamily="34" charset="0"/>
              </a:rPr>
              <a:t> </a:t>
            </a:r>
          </a:p>
          <a:p>
            <a:pPr marL="985520" indent="-254000" algn="just">
              <a:spcBef>
                <a:spcPts val="0"/>
              </a:spcBef>
              <a:spcAft>
                <a:spcPts val="0"/>
              </a:spcAft>
            </a:pPr>
            <a:r>
              <a:rPr lang="en-CA" sz="1400" b="0" i="0" dirty="0">
                <a:solidFill>
                  <a:srgbClr val="000000"/>
                </a:solidFill>
                <a:effectLst/>
                <a:latin typeface="Calibri" panose="020F0502020204030204" pitchFamily="34" charset="0"/>
                <a:cs typeface="Calibri" panose="020F0502020204030204" pitchFamily="34" charset="0"/>
              </a:rPr>
              <a:t>(c)     the quality of the video and audio reproduction;</a:t>
            </a:r>
          </a:p>
          <a:p>
            <a:pPr algn="l">
              <a:spcBef>
                <a:spcPts val="0"/>
              </a:spcBef>
              <a:spcAft>
                <a:spcPts val="0"/>
              </a:spcAft>
            </a:pPr>
            <a:r>
              <a:rPr lang="en-CA" sz="1400" b="0" i="0" dirty="0">
                <a:solidFill>
                  <a:srgbClr val="000000"/>
                </a:solidFill>
                <a:effectLst/>
                <a:latin typeface="Calibri" panose="020F0502020204030204" pitchFamily="34" charset="0"/>
                <a:cs typeface="Calibri" panose="020F0502020204030204" pitchFamily="34" charset="0"/>
              </a:rPr>
              <a:t> </a:t>
            </a:r>
          </a:p>
          <a:p>
            <a:pPr marL="985520" indent="-254000" algn="just">
              <a:spcBef>
                <a:spcPts val="0"/>
              </a:spcBef>
              <a:spcAft>
                <a:spcPts val="0"/>
              </a:spcAft>
            </a:pPr>
            <a:r>
              <a:rPr lang="en-CA" sz="1400" b="0" i="0" dirty="0">
                <a:solidFill>
                  <a:srgbClr val="000000"/>
                </a:solidFill>
                <a:effectLst/>
                <a:latin typeface="Calibri" panose="020F0502020204030204" pitchFamily="34" charset="0"/>
                <a:cs typeface="Calibri" panose="020F0502020204030204" pitchFamily="34" charset="0"/>
              </a:rPr>
              <a:t>(d)    the presence or absence of inadmissible evidence in the statement;</a:t>
            </a:r>
          </a:p>
          <a:p>
            <a:pPr algn="l">
              <a:spcBef>
                <a:spcPts val="0"/>
              </a:spcBef>
              <a:spcAft>
                <a:spcPts val="0"/>
              </a:spcAft>
            </a:pPr>
            <a:r>
              <a:rPr lang="en-CA" sz="1400" b="0" i="0" dirty="0">
                <a:solidFill>
                  <a:srgbClr val="000000"/>
                </a:solidFill>
                <a:effectLst/>
                <a:latin typeface="Calibri" panose="020F0502020204030204" pitchFamily="34" charset="0"/>
                <a:cs typeface="Calibri" panose="020F0502020204030204" pitchFamily="34" charset="0"/>
              </a:rPr>
              <a:t> </a:t>
            </a:r>
          </a:p>
          <a:p>
            <a:pPr marL="985520" indent="-254000" algn="just">
              <a:spcBef>
                <a:spcPts val="0"/>
              </a:spcBef>
              <a:spcAft>
                <a:spcPts val="0"/>
              </a:spcAft>
            </a:pPr>
            <a:r>
              <a:rPr lang="en-CA" sz="1400" b="0" i="0" dirty="0">
                <a:solidFill>
                  <a:srgbClr val="000000"/>
                </a:solidFill>
                <a:effectLst/>
                <a:latin typeface="Calibri" panose="020F0502020204030204" pitchFamily="34" charset="0"/>
                <a:cs typeface="Calibri" panose="020F0502020204030204" pitchFamily="34" charset="0"/>
              </a:rPr>
              <a:t>(e)    the ability to eliminate inappropriate material by editing the tape;</a:t>
            </a:r>
          </a:p>
          <a:p>
            <a:pPr algn="l">
              <a:spcBef>
                <a:spcPts val="0"/>
              </a:spcBef>
              <a:spcAft>
                <a:spcPts val="0"/>
              </a:spcAft>
            </a:pPr>
            <a:r>
              <a:rPr lang="en-CA" sz="1400" b="0" i="0" dirty="0">
                <a:solidFill>
                  <a:srgbClr val="000000"/>
                </a:solidFill>
                <a:effectLst/>
                <a:latin typeface="Calibri" panose="020F0502020204030204" pitchFamily="34" charset="0"/>
                <a:cs typeface="Calibri" panose="020F0502020204030204" pitchFamily="34" charset="0"/>
              </a:rPr>
              <a:t> </a:t>
            </a:r>
          </a:p>
          <a:p>
            <a:pPr marL="985520" indent="-254000" algn="just">
              <a:spcBef>
                <a:spcPts val="0"/>
              </a:spcBef>
              <a:spcAft>
                <a:spcPts val="0"/>
              </a:spcAft>
            </a:pPr>
            <a:r>
              <a:rPr lang="en-CA" sz="1400" b="0" i="0" dirty="0">
                <a:solidFill>
                  <a:srgbClr val="000000"/>
                </a:solidFill>
                <a:effectLst/>
                <a:latin typeface="Calibri" panose="020F0502020204030204" pitchFamily="34" charset="0"/>
                <a:cs typeface="Calibri" panose="020F0502020204030204" pitchFamily="34" charset="0"/>
              </a:rPr>
              <a:t>(f)      whether other out‑of‑court statements by the complainant have been entered;</a:t>
            </a:r>
          </a:p>
          <a:p>
            <a:pPr algn="l">
              <a:spcBef>
                <a:spcPts val="0"/>
              </a:spcBef>
              <a:spcAft>
                <a:spcPts val="0"/>
              </a:spcAft>
            </a:pPr>
            <a:r>
              <a:rPr lang="en-CA" sz="1400" b="0" i="0" dirty="0">
                <a:solidFill>
                  <a:srgbClr val="000000"/>
                </a:solidFill>
                <a:effectLst/>
                <a:latin typeface="Calibri" panose="020F0502020204030204" pitchFamily="34" charset="0"/>
                <a:cs typeface="Calibri" panose="020F0502020204030204" pitchFamily="34" charset="0"/>
              </a:rPr>
              <a:t> </a:t>
            </a:r>
          </a:p>
          <a:p>
            <a:pPr marL="985520" indent="-254000" algn="just">
              <a:spcBef>
                <a:spcPts val="0"/>
              </a:spcBef>
              <a:spcAft>
                <a:spcPts val="0"/>
              </a:spcAft>
            </a:pPr>
            <a:r>
              <a:rPr lang="en-CA" sz="1400" b="0" i="0" dirty="0">
                <a:solidFill>
                  <a:srgbClr val="000000"/>
                </a:solidFill>
                <a:effectLst/>
                <a:latin typeface="Calibri" panose="020F0502020204030204" pitchFamily="34" charset="0"/>
                <a:cs typeface="Calibri" panose="020F0502020204030204" pitchFamily="34" charset="0"/>
              </a:rPr>
              <a:t>(g)    whether any visual information in the statement might tend to prejudice the accused (for example, unrelated injuries visible on the victim);</a:t>
            </a:r>
          </a:p>
          <a:p>
            <a:pPr algn="l">
              <a:spcBef>
                <a:spcPts val="0"/>
              </a:spcBef>
              <a:spcAft>
                <a:spcPts val="0"/>
              </a:spcAft>
            </a:pPr>
            <a:r>
              <a:rPr lang="en-CA" sz="1400" b="0" i="0" dirty="0">
                <a:solidFill>
                  <a:srgbClr val="000000"/>
                </a:solidFill>
                <a:effectLst/>
                <a:latin typeface="Calibri" panose="020F0502020204030204" pitchFamily="34" charset="0"/>
                <a:cs typeface="Calibri" panose="020F0502020204030204" pitchFamily="34" charset="0"/>
              </a:rPr>
              <a:t> </a:t>
            </a:r>
          </a:p>
          <a:p>
            <a:pPr marL="985520" indent="-254000" algn="just">
              <a:spcBef>
                <a:spcPts val="0"/>
              </a:spcBef>
              <a:spcAft>
                <a:spcPts val="0"/>
              </a:spcAft>
            </a:pPr>
            <a:r>
              <a:rPr lang="en-CA" sz="1400" b="0" i="0" dirty="0">
                <a:solidFill>
                  <a:srgbClr val="000000"/>
                </a:solidFill>
                <a:effectLst/>
                <a:latin typeface="Calibri" panose="020F0502020204030204" pitchFamily="34" charset="0"/>
                <a:cs typeface="Calibri" panose="020F0502020204030204" pitchFamily="34" charset="0"/>
              </a:rPr>
              <a:t>(h)    whether the prosecution has been allowed to use any other method to facilitate the giving of evidence by the complainant;</a:t>
            </a:r>
          </a:p>
          <a:p>
            <a:pPr algn="l">
              <a:spcBef>
                <a:spcPts val="0"/>
              </a:spcBef>
              <a:spcAft>
                <a:spcPts val="0"/>
              </a:spcAft>
            </a:pPr>
            <a:r>
              <a:rPr lang="en-CA" sz="1400" b="0" i="0" dirty="0">
                <a:solidFill>
                  <a:srgbClr val="000000"/>
                </a:solidFill>
                <a:effectLst/>
                <a:latin typeface="Calibri" panose="020F0502020204030204" pitchFamily="34" charset="0"/>
                <a:cs typeface="Calibri" panose="020F0502020204030204" pitchFamily="34" charset="0"/>
              </a:rPr>
              <a:t> </a:t>
            </a:r>
          </a:p>
          <a:p>
            <a:pPr marL="985520" indent="-254000" algn="just">
              <a:spcBef>
                <a:spcPts val="0"/>
              </a:spcBef>
              <a:spcAft>
                <a:spcPts val="0"/>
              </a:spcAft>
            </a:pPr>
            <a:r>
              <a:rPr lang="en-CA" sz="1400" b="0" i="0" dirty="0">
                <a:solidFill>
                  <a:srgbClr val="000000"/>
                </a:solidFill>
                <a:effectLst/>
                <a:latin typeface="Calibri" panose="020F0502020204030204" pitchFamily="34" charset="0"/>
                <a:cs typeface="Calibri" panose="020F0502020204030204" pitchFamily="34" charset="0"/>
              </a:rPr>
              <a:t>(</a:t>
            </a:r>
            <a:r>
              <a:rPr lang="en-CA" sz="1400" b="0" i="0" dirty="0" err="1">
                <a:solidFill>
                  <a:srgbClr val="000000"/>
                </a:solidFill>
                <a:effectLst/>
                <a:latin typeface="Calibri" panose="020F0502020204030204" pitchFamily="34" charset="0"/>
                <a:cs typeface="Calibri" panose="020F0502020204030204" pitchFamily="34" charset="0"/>
              </a:rPr>
              <a:t>i</a:t>
            </a:r>
            <a:r>
              <a:rPr lang="en-CA" sz="1400" b="0" i="0" dirty="0">
                <a:solidFill>
                  <a:srgbClr val="000000"/>
                </a:solidFill>
                <a:effectLst/>
                <a:latin typeface="Calibri" panose="020F0502020204030204" pitchFamily="34" charset="0"/>
                <a:cs typeface="Calibri" panose="020F0502020204030204" pitchFamily="34" charset="0"/>
              </a:rPr>
              <a:t>)       whether the trial is one by judge alone or by a jury; and</a:t>
            </a:r>
          </a:p>
          <a:p>
            <a:pPr algn="l">
              <a:spcBef>
                <a:spcPts val="0"/>
              </a:spcBef>
              <a:spcAft>
                <a:spcPts val="0"/>
              </a:spcAft>
            </a:pPr>
            <a:r>
              <a:rPr lang="en-CA" sz="1400" b="0" i="0" dirty="0">
                <a:solidFill>
                  <a:srgbClr val="000000"/>
                </a:solidFill>
                <a:effectLst/>
                <a:latin typeface="Calibri" panose="020F0502020204030204" pitchFamily="34" charset="0"/>
                <a:cs typeface="Calibri" panose="020F0502020204030204" pitchFamily="34" charset="0"/>
              </a:rPr>
              <a:t> </a:t>
            </a:r>
          </a:p>
          <a:p>
            <a:pPr marL="985520" indent="-254000" algn="just">
              <a:spcBef>
                <a:spcPts val="0"/>
              </a:spcBef>
              <a:spcAft>
                <a:spcPts val="0"/>
              </a:spcAft>
            </a:pPr>
            <a:r>
              <a:rPr lang="en-CA" sz="1400" b="0" i="0" dirty="0">
                <a:solidFill>
                  <a:srgbClr val="000000"/>
                </a:solidFill>
                <a:effectLst/>
                <a:latin typeface="Calibri" panose="020F0502020204030204" pitchFamily="34" charset="0"/>
                <a:cs typeface="Calibri" panose="020F0502020204030204" pitchFamily="34" charset="0"/>
              </a:rPr>
              <a:t>(j)       the amount of time which has passed since the making of the tape and the present ability of the witness to effectively relate to the events described.</a:t>
            </a:r>
          </a:p>
          <a:p>
            <a:pPr algn="l">
              <a:spcBef>
                <a:spcPts val="0"/>
              </a:spcBef>
              <a:spcAft>
                <a:spcPts val="0"/>
              </a:spcAft>
            </a:pPr>
            <a:r>
              <a:rPr lang="en-CA" sz="1400" b="1" i="0" dirty="0">
                <a:solidFill>
                  <a:srgbClr val="000000"/>
                </a:solidFill>
                <a:effectLst/>
                <a:latin typeface="Segoe UI" panose="020B0502040204020203" pitchFamily="34" charset="0"/>
              </a:rPr>
              <a:t> </a:t>
            </a:r>
            <a:endParaRPr lang="en-CA" sz="1400" b="0" i="0" dirty="0">
              <a:solidFill>
                <a:srgbClr val="000000"/>
              </a:solidFill>
              <a:effectLst/>
              <a:latin typeface="Times New Roman" panose="02020603050405020304" pitchFamily="18" charset="0"/>
            </a:endParaRPr>
          </a:p>
        </p:txBody>
      </p:sp>
    </p:spTree>
    <p:extLst>
      <p:ext uri="{BB962C8B-B14F-4D97-AF65-F5344CB8AC3E}">
        <p14:creationId xmlns:p14="http://schemas.microsoft.com/office/powerpoint/2010/main" val="3593386496"/>
      </p:ext>
    </p:extLst>
  </p:cSld>
  <p:clrMapOvr>
    <a:overrideClrMapping bg1="lt1" tx1="dk1" bg2="lt2" tx2="dk2" accent1="accent1" accent2="accent2" accent3="accent3" accent4="accent4" accent5="accent5" accent6="accent6" hlink="hlink" folHlink="folHlink"/>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2" name="Rectangle 61">
            <a:extLst>
              <a:ext uri="{FF2B5EF4-FFF2-40B4-BE49-F238E27FC236}">
                <a16:creationId xmlns:a16="http://schemas.microsoft.com/office/drawing/2014/main" id="{CA758F27-EB0A-4675-AACF-0CD47C91120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EC577D4E-A921-4B64-9B49-27BACB0365E8}"/>
              </a:ext>
            </a:extLst>
          </p:cNvPr>
          <p:cNvSpPr>
            <a:spLocks noGrp="1"/>
          </p:cNvSpPr>
          <p:nvPr>
            <p:ph type="ctrTitle"/>
          </p:nvPr>
        </p:nvSpPr>
        <p:spPr>
          <a:xfrm>
            <a:off x="643467" y="648269"/>
            <a:ext cx="10905065" cy="662672"/>
          </a:xfrm>
        </p:spPr>
        <p:txBody>
          <a:bodyPr anchor="b">
            <a:normAutofit/>
          </a:bodyPr>
          <a:lstStyle/>
          <a:p>
            <a:r>
              <a:rPr lang="en-CA" sz="2800" dirty="0">
                <a:solidFill>
                  <a:schemeClr val="tx2"/>
                </a:solidFill>
                <a:latin typeface="Calibri" panose="020F0502020204030204" pitchFamily="34" charset="0"/>
                <a:cs typeface="Calibri" panose="020F0502020204030204" pitchFamily="34" charset="0"/>
              </a:rPr>
              <a:t>Weight or admissibility?</a:t>
            </a:r>
          </a:p>
        </p:txBody>
      </p:sp>
      <p:sp>
        <p:nvSpPr>
          <p:cNvPr id="68" name="Rectangle 63">
            <a:extLst>
              <a:ext uri="{FF2B5EF4-FFF2-40B4-BE49-F238E27FC236}">
                <a16:creationId xmlns:a16="http://schemas.microsoft.com/office/drawing/2014/main" id="{CFDF506A-FD4E-4BBC-A10A-DEB94F9BAA5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173255"/>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Rectangle 65">
            <a:extLst>
              <a:ext uri="{FF2B5EF4-FFF2-40B4-BE49-F238E27FC236}">
                <a16:creationId xmlns:a16="http://schemas.microsoft.com/office/drawing/2014/main" id="{3571FB1B-4FFC-43D6-8121-390B3A44E83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6373369"/>
            <a:ext cx="12192000" cy="484632"/>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C20677B6-6525-4458-9842-0FA1272DBE35}"/>
              </a:ext>
            </a:extLst>
          </p:cNvPr>
          <p:cNvSpPr txBox="1"/>
          <p:nvPr/>
        </p:nvSpPr>
        <p:spPr>
          <a:xfrm>
            <a:off x="1843974" y="1561514"/>
            <a:ext cx="8504049" cy="3724096"/>
          </a:xfrm>
          <a:prstGeom prst="rect">
            <a:avLst/>
          </a:prstGeom>
          <a:noFill/>
        </p:spPr>
        <p:txBody>
          <a:bodyPr wrap="square">
            <a:spAutoFit/>
          </a:bodyPr>
          <a:lstStyle/>
          <a:p>
            <a:pPr algn="l">
              <a:spcBef>
                <a:spcPts val="0"/>
              </a:spcBef>
              <a:spcAft>
                <a:spcPts val="0"/>
              </a:spcAft>
            </a:pPr>
            <a:r>
              <a:rPr lang="en-CA" sz="2000" b="0" i="0" dirty="0">
                <a:solidFill>
                  <a:srgbClr val="000000"/>
                </a:solidFill>
                <a:effectLst/>
                <a:latin typeface="Calibri" panose="020F0502020204030204" pitchFamily="34" charset="0"/>
                <a:cs typeface="Calibri" panose="020F0502020204030204" pitchFamily="34" charset="0"/>
              </a:rPr>
              <a:t>Issues that go to weight</a:t>
            </a:r>
            <a:r>
              <a:rPr lang="en-CA" sz="2000" b="0" i="0">
                <a:solidFill>
                  <a:srgbClr val="000000"/>
                </a:solidFill>
                <a:effectLst/>
                <a:latin typeface="Calibri" panose="020F0502020204030204" pitchFamily="34" charset="0"/>
                <a:cs typeface="Calibri" panose="020F0502020204030204" pitchFamily="34" charset="0"/>
              </a:rPr>
              <a:t>: </a:t>
            </a:r>
          </a:p>
          <a:p>
            <a:pPr algn="l">
              <a:spcBef>
                <a:spcPts val="0"/>
              </a:spcBef>
              <a:spcAft>
                <a:spcPts val="0"/>
              </a:spcAft>
            </a:pPr>
            <a:endParaRPr lang="en-CA" sz="2000" dirty="0">
              <a:solidFill>
                <a:srgbClr val="000000"/>
              </a:solidFill>
              <a:latin typeface="Calibri" panose="020F0502020204030204" pitchFamily="34" charset="0"/>
              <a:cs typeface="Calibri" panose="020F0502020204030204" pitchFamily="34" charset="0"/>
            </a:endParaRPr>
          </a:p>
          <a:p>
            <a:pPr marL="285750" indent="-285750" algn="l">
              <a:spcBef>
                <a:spcPts val="0"/>
              </a:spcBef>
              <a:spcAft>
                <a:spcPts val="0"/>
              </a:spcAft>
              <a:buFont typeface="Arial" panose="020B0604020202020204" pitchFamily="34" charset="0"/>
              <a:buChar char="•"/>
            </a:pPr>
            <a:r>
              <a:rPr lang="en-CA" sz="2000" b="0" i="0" dirty="0">
                <a:solidFill>
                  <a:srgbClr val="000000"/>
                </a:solidFill>
                <a:effectLst/>
                <a:latin typeface="Calibri" panose="020F0502020204030204" pitchFamily="34" charset="0"/>
                <a:cs typeface="Calibri" panose="020F0502020204030204" pitchFamily="34" charset="0"/>
              </a:rPr>
              <a:t>Inconsistencies between video statement and cross</a:t>
            </a:r>
          </a:p>
          <a:p>
            <a:pPr lvl="1"/>
            <a:r>
              <a:rPr lang="en-CA" sz="2000" i="1" strike="noStrike" dirty="0">
                <a:effectLst/>
                <a:latin typeface="Calibri" panose="020F0502020204030204" pitchFamily="34" charset="0"/>
                <a:cs typeface="Calibri" panose="020F0502020204030204" pitchFamily="34" charset="0"/>
              </a:rPr>
              <a:t>R. v. F.(C.C.)</a:t>
            </a:r>
            <a:r>
              <a:rPr lang="en-CA" sz="2000" strike="noStrike" dirty="0">
                <a:effectLst/>
                <a:latin typeface="Calibri" panose="020F0502020204030204" pitchFamily="34" charset="0"/>
                <a:cs typeface="Calibri" panose="020F0502020204030204" pitchFamily="34" charset="0"/>
              </a:rPr>
              <a:t>, [1997] 3 S.C.R. 1183</a:t>
            </a:r>
            <a:r>
              <a:rPr lang="en-CA" sz="2000" dirty="0">
                <a:effectLst/>
                <a:latin typeface="Calibri" panose="020F0502020204030204" pitchFamily="34" charset="0"/>
                <a:cs typeface="Calibri" panose="020F0502020204030204" pitchFamily="34" charset="0"/>
              </a:rPr>
              <a:t> at paras. 48-49</a:t>
            </a:r>
            <a:endParaRPr lang="en-CA" sz="2000" dirty="0">
              <a:latin typeface="Calibri" panose="020F0502020204030204" pitchFamily="34" charset="0"/>
              <a:cs typeface="Calibri" panose="020F0502020204030204" pitchFamily="34" charset="0"/>
            </a:endParaRPr>
          </a:p>
          <a:p>
            <a:pPr marL="285750" indent="-285750" algn="l">
              <a:spcBef>
                <a:spcPts val="0"/>
              </a:spcBef>
              <a:spcAft>
                <a:spcPts val="0"/>
              </a:spcAft>
              <a:buFont typeface="Arial" panose="020B0604020202020204" pitchFamily="34" charset="0"/>
              <a:buChar char="•"/>
            </a:pPr>
            <a:endParaRPr lang="en-CA" sz="2000" b="0" i="0" dirty="0">
              <a:solidFill>
                <a:srgbClr val="000000"/>
              </a:solidFill>
              <a:effectLst/>
              <a:latin typeface="Calibri" panose="020F0502020204030204" pitchFamily="34" charset="0"/>
              <a:cs typeface="Calibri" panose="020F0502020204030204" pitchFamily="34" charset="0"/>
            </a:endParaRPr>
          </a:p>
          <a:p>
            <a:pPr marL="285750" indent="-285750" algn="l">
              <a:spcBef>
                <a:spcPts val="0"/>
              </a:spcBef>
              <a:spcAft>
                <a:spcPts val="0"/>
              </a:spcAft>
              <a:buFont typeface="Arial" panose="020B0604020202020204" pitchFamily="34" charset="0"/>
              <a:buChar char="•"/>
            </a:pPr>
            <a:r>
              <a:rPr lang="en-CA" sz="2000" b="0" i="0" dirty="0">
                <a:solidFill>
                  <a:srgbClr val="000000"/>
                </a:solidFill>
                <a:effectLst/>
                <a:latin typeface="Calibri" panose="020F0502020204030204" pitchFamily="34" charset="0"/>
                <a:cs typeface="Calibri" panose="020F0502020204030204" pitchFamily="34" charset="0"/>
              </a:rPr>
              <a:t>Unrecorded interactions with the police</a:t>
            </a:r>
          </a:p>
          <a:p>
            <a:pPr lvl="1"/>
            <a:r>
              <a:rPr lang="en-CA" sz="2000" b="0" i="1" dirty="0">
                <a:solidFill>
                  <a:srgbClr val="000000"/>
                </a:solidFill>
                <a:effectLst/>
                <a:latin typeface="Calibri" panose="020F0502020204030204" pitchFamily="34" charset="0"/>
                <a:cs typeface="Calibri" panose="020F0502020204030204" pitchFamily="34" charset="0"/>
              </a:rPr>
              <a:t>R. v. F.(C.C.), </a:t>
            </a:r>
            <a:r>
              <a:rPr lang="en-CA" sz="2000" b="0" i="0" dirty="0">
                <a:solidFill>
                  <a:srgbClr val="000000"/>
                </a:solidFill>
                <a:effectLst/>
                <a:latin typeface="Calibri" panose="020F0502020204030204" pitchFamily="34" charset="0"/>
                <a:cs typeface="Calibri" panose="020F0502020204030204" pitchFamily="34" charset="0"/>
              </a:rPr>
              <a:t>[1997] 3 S.C.R. 1183 at paras 53</a:t>
            </a:r>
          </a:p>
          <a:p>
            <a:pPr marL="285750" indent="-285750" algn="l">
              <a:spcBef>
                <a:spcPts val="0"/>
              </a:spcBef>
              <a:spcAft>
                <a:spcPts val="0"/>
              </a:spcAft>
              <a:buFont typeface="Arial" panose="020B0604020202020204" pitchFamily="34" charset="0"/>
              <a:buChar char="•"/>
            </a:pPr>
            <a:endParaRPr lang="en-CA" sz="2000" dirty="0">
              <a:solidFill>
                <a:srgbClr val="000000"/>
              </a:solidFill>
              <a:latin typeface="Calibri" panose="020F0502020204030204" pitchFamily="34" charset="0"/>
              <a:cs typeface="Calibri" panose="020F0502020204030204" pitchFamily="34" charset="0"/>
            </a:endParaRPr>
          </a:p>
          <a:p>
            <a:pPr marL="285750" indent="-285750" algn="l">
              <a:spcBef>
                <a:spcPts val="0"/>
              </a:spcBef>
              <a:spcAft>
                <a:spcPts val="0"/>
              </a:spcAft>
              <a:buFont typeface="Arial" panose="020B0604020202020204" pitchFamily="34" charset="0"/>
              <a:buChar char="•"/>
            </a:pPr>
            <a:r>
              <a:rPr lang="en-CA" sz="2000" dirty="0">
                <a:solidFill>
                  <a:srgbClr val="000000"/>
                </a:solidFill>
                <a:latin typeface="Calibri" panose="020F0502020204030204" pitchFamily="34" charset="0"/>
                <a:cs typeface="Calibri" panose="020F0502020204030204" pitchFamily="34" charset="0"/>
              </a:rPr>
              <a:t>Leading questions</a:t>
            </a:r>
          </a:p>
          <a:p>
            <a:pPr lvl="1"/>
            <a:r>
              <a:rPr lang="en-CA" sz="2000" i="1" dirty="0">
                <a:solidFill>
                  <a:srgbClr val="000000"/>
                </a:solidFill>
                <a:latin typeface="Calibri" panose="020F0502020204030204" pitchFamily="34" charset="0"/>
                <a:cs typeface="Calibri" panose="020F0502020204030204" pitchFamily="34" charset="0"/>
              </a:rPr>
              <a:t>R. v. F.(C.C.), </a:t>
            </a:r>
            <a:r>
              <a:rPr lang="en-CA" sz="2000" dirty="0">
                <a:solidFill>
                  <a:srgbClr val="000000"/>
                </a:solidFill>
                <a:latin typeface="Calibri" panose="020F0502020204030204" pitchFamily="34" charset="0"/>
                <a:cs typeface="Calibri" panose="020F0502020204030204" pitchFamily="34" charset="0"/>
              </a:rPr>
              <a:t>[1997] 3 S.C.R. 1183 at paras 53</a:t>
            </a:r>
          </a:p>
          <a:p>
            <a:pPr algn="l">
              <a:spcBef>
                <a:spcPts val="0"/>
              </a:spcBef>
              <a:spcAft>
                <a:spcPts val="0"/>
              </a:spcAft>
            </a:pPr>
            <a:endParaRPr lang="en-CA" sz="1800" b="0" i="0" dirty="0">
              <a:solidFill>
                <a:srgbClr val="000000"/>
              </a:solidFill>
              <a:effectLst/>
              <a:latin typeface="Times New Roman" panose="02020603050405020304" pitchFamily="18" charset="0"/>
            </a:endParaRPr>
          </a:p>
          <a:p>
            <a:endParaRPr lang="en-CA" b="1" u="sng" dirty="0"/>
          </a:p>
        </p:txBody>
      </p:sp>
    </p:spTree>
    <p:extLst>
      <p:ext uri="{BB962C8B-B14F-4D97-AF65-F5344CB8AC3E}">
        <p14:creationId xmlns:p14="http://schemas.microsoft.com/office/powerpoint/2010/main" val="976744542"/>
      </p:ext>
    </p:extLst>
  </p:cSld>
  <p:clrMapOvr>
    <a:overrideClrMapping bg1="lt1" tx1="dk1" bg2="lt2" tx2="dk2" accent1="accent1" accent2="accent2" accent3="accent3" accent4="accent4" accent5="accent5" accent6="accent6" hlink="hlink" folHlink="folHlink"/>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EA15864A-1153-44FB-940F-ECC9AB518E8E}"/>
              </a:ext>
            </a:extLst>
          </p:cNvPr>
          <p:cNvSpPr>
            <a:spLocks noGrp="1"/>
          </p:cNvSpPr>
          <p:nvPr>
            <p:ph type="title"/>
          </p:nvPr>
        </p:nvSpPr>
        <p:spPr/>
        <p:txBody>
          <a:bodyPr/>
          <a:lstStyle/>
          <a:p>
            <a:r>
              <a:rPr lang="en-US" dirty="0"/>
              <a:t>Procedure</a:t>
            </a:r>
            <a:endParaRPr lang="en-CA" dirty="0"/>
          </a:p>
        </p:txBody>
      </p:sp>
      <p:sp>
        <p:nvSpPr>
          <p:cNvPr id="5" name="Text Placeholder 4">
            <a:extLst>
              <a:ext uri="{FF2B5EF4-FFF2-40B4-BE49-F238E27FC236}">
                <a16:creationId xmlns:a16="http://schemas.microsoft.com/office/drawing/2014/main" id="{661A72EC-529C-40BD-991D-6F67213F3B78}"/>
              </a:ext>
            </a:extLst>
          </p:cNvPr>
          <p:cNvSpPr>
            <a:spLocks noGrp="1"/>
          </p:cNvSpPr>
          <p:nvPr>
            <p:ph type="body" idx="1"/>
          </p:nvPr>
        </p:nvSpPr>
        <p:spPr/>
        <p:txBody>
          <a:bodyPr/>
          <a:lstStyle/>
          <a:p>
            <a:r>
              <a:rPr lang="en-US" dirty="0"/>
              <a:t>How to 715.1</a:t>
            </a:r>
            <a:endParaRPr lang="en-CA" dirty="0"/>
          </a:p>
        </p:txBody>
      </p:sp>
      <p:sp>
        <p:nvSpPr>
          <p:cNvPr id="2" name="Slide Number Placeholder 1">
            <a:extLst>
              <a:ext uri="{FF2B5EF4-FFF2-40B4-BE49-F238E27FC236}">
                <a16:creationId xmlns:a16="http://schemas.microsoft.com/office/drawing/2014/main" id="{4CD4E06A-1F27-49D0-9C95-D58FA07F316A}"/>
              </a:ext>
            </a:extLst>
          </p:cNvPr>
          <p:cNvSpPr>
            <a:spLocks noGrp="1"/>
          </p:cNvSpPr>
          <p:nvPr>
            <p:ph type="sldNum" sz="quarter" idx="12"/>
          </p:nvPr>
        </p:nvSpPr>
        <p:spPr/>
        <p:txBody>
          <a:bodyPr/>
          <a:lstStyle/>
          <a:p>
            <a:fld id="{4FAB73BC-B049-4115-A692-8D63A059BFB8}" type="slidenum">
              <a:rPr lang="en-US" smtClean="0"/>
              <a:pPr/>
              <a:t>29</a:t>
            </a:fld>
            <a:endParaRPr lang="en-US" dirty="0"/>
          </a:p>
        </p:txBody>
      </p:sp>
    </p:spTree>
    <p:extLst>
      <p:ext uri="{BB962C8B-B14F-4D97-AF65-F5344CB8AC3E}">
        <p14:creationId xmlns:p14="http://schemas.microsoft.com/office/powerpoint/2010/main" val="69004646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2" name="Rectangle 61">
            <a:extLst>
              <a:ext uri="{FF2B5EF4-FFF2-40B4-BE49-F238E27FC236}">
                <a16:creationId xmlns:a16="http://schemas.microsoft.com/office/drawing/2014/main" id="{CA758F27-EB0A-4675-AACF-0CD47C91120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EC577D4E-A921-4B64-9B49-27BACB0365E8}"/>
              </a:ext>
            </a:extLst>
          </p:cNvPr>
          <p:cNvSpPr>
            <a:spLocks noGrp="1"/>
          </p:cNvSpPr>
          <p:nvPr>
            <p:ph type="ctrTitle"/>
          </p:nvPr>
        </p:nvSpPr>
        <p:spPr>
          <a:xfrm>
            <a:off x="643467" y="648269"/>
            <a:ext cx="10905065" cy="662672"/>
          </a:xfrm>
        </p:spPr>
        <p:txBody>
          <a:bodyPr anchor="b">
            <a:normAutofit/>
          </a:bodyPr>
          <a:lstStyle/>
          <a:p>
            <a:r>
              <a:rPr lang="en-CA" sz="2800" dirty="0">
                <a:solidFill>
                  <a:schemeClr val="tx2"/>
                </a:solidFill>
                <a:latin typeface="Calibri" panose="020F0502020204030204" pitchFamily="34" charset="0"/>
                <a:cs typeface="Calibri" panose="020F0502020204030204" pitchFamily="34" charset="0"/>
              </a:rPr>
              <a:t>715.1(1) Evidence of victim or witness under 18</a:t>
            </a:r>
          </a:p>
        </p:txBody>
      </p:sp>
      <p:sp>
        <p:nvSpPr>
          <p:cNvPr id="68" name="Rectangle 63">
            <a:extLst>
              <a:ext uri="{FF2B5EF4-FFF2-40B4-BE49-F238E27FC236}">
                <a16:creationId xmlns:a16="http://schemas.microsoft.com/office/drawing/2014/main" id="{CFDF506A-FD4E-4BBC-A10A-DEB94F9BAA5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173255"/>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Rectangle 65">
            <a:extLst>
              <a:ext uri="{FF2B5EF4-FFF2-40B4-BE49-F238E27FC236}">
                <a16:creationId xmlns:a16="http://schemas.microsoft.com/office/drawing/2014/main" id="{3571FB1B-4FFC-43D6-8121-390B3A44E83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6373369"/>
            <a:ext cx="12192000" cy="484632"/>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C20677B6-6525-4458-9842-0FA1272DBE35}"/>
              </a:ext>
            </a:extLst>
          </p:cNvPr>
          <p:cNvSpPr txBox="1"/>
          <p:nvPr/>
        </p:nvSpPr>
        <p:spPr>
          <a:xfrm>
            <a:off x="1843974" y="1561514"/>
            <a:ext cx="8504049" cy="3416320"/>
          </a:xfrm>
          <a:prstGeom prst="rect">
            <a:avLst/>
          </a:prstGeom>
          <a:noFill/>
        </p:spPr>
        <p:txBody>
          <a:bodyPr wrap="square">
            <a:spAutoFit/>
          </a:bodyPr>
          <a:lstStyle/>
          <a:p>
            <a:r>
              <a:rPr lang="en-CA" sz="2400" dirty="0">
                <a:latin typeface="Calibri" panose="020F0502020204030204" pitchFamily="34" charset="0"/>
                <a:cs typeface="Calibri" panose="020F0502020204030204" pitchFamily="34" charset="0"/>
              </a:rPr>
              <a:t>In any proceeding against an accused in which a victim or other witness was under the age of eighteen years at the time the offence is alleged to have been committed, a video recording made within a reasonable time after the alleged offence, in which the victim or witness describes the acts complained of, is admissible in evidence if the victim or witness, while testifying, adopts the contents of the video recording, unless the presiding judge or justice is of the opinion that admission of the video recording in evidence would interfere with the proper administration of justice.</a:t>
            </a:r>
          </a:p>
        </p:txBody>
      </p:sp>
    </p:spTree>
    <p:extLst>
      <p:ext uri="{BB962C8B-B14F-4D97-AF65-F5344CB8AC3E}">
        <p14:creationId xmlns:p14="http://schemas.microsoft.com/office/powerpoint/2010/main" val="533765205"/>
      </p:ext>
    </p:extLst>
  </p:cSld>
  <p:clrMapOvr>
    <a:overrideClrMapping bg1="lt1" tx1="dk1" bg2="lt2" tx2="dk2" accent1="accent1" accent2="accent2" accent3="accent3" accent4="accent4" accent5="accent5" accent6="accent6" hlink="hlink" folHlink="folHlink"/>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A4AE5F-EB05-4A66-8AD2-60630209371C}"/>
              </a:ext>
            </a:extLst>
          </p:cNvPr>
          <p:cNvSpPr>
            <a:spLocks noGrp="1"/>
          </p:cNvSpPr>
          <p:nvPr>
            <p:ph type="title"/>
          </p:nvPr>
        </p:nvSpPr>
        <p:spPr/>
        <p:txBody>
          <a:bodyPr/>
          <a:lstStyle/>
          <a:p>
            <a:r>
              <a:rPr lang="en-US" dirty="0"/>
              <a:t>True or False? </a:t>
            </a:r>
            <a:endParaRPr lang="en-CA" dirty="0"/>
          </a:p>
        </p:txBody>
      </p:sp>
      <p:sp>
        <p:nvSpPr>
          <p:cNvPr id="3" name="Content Placeholder 2">
            <a:extLst>
              <a:ext uri="{FF2B5EF4-FFF2-40B4-BE49-F238E27FC236}">
                <a16:creationId xmlns:a16="http://schemas.microsoft.com/office/drawing/2014/main" id="{C57B8E05-75A1-4CDC-AA56-14CD062A0779}"/>
              </a:ext>
            </a:extLst>
          </p:cNvPr>
          <p:cNvSpPr>
            <a:spLocks noGrp="1"/>
          </p:cNvSpPr>
          <p:nvPr>
            <p:ph idx="1"/>
          </p:nvPr>
        </p:nvSpPr>
        <p:spPr/>
        <p:txBody>
          <a:bodyPr>
            <a:normAutofit/>
          </a:bodyPr>
          <a:lstStyle/>
          <a:p>
            <a:pPr algn="ctr"/>
            <a:r>
              <a:rPr lang="en-US" sz="3600" dirty="0"/>
              <a:t>You must enter into a </a:t>
            </a:r>
            <a:r>
              <a:rPr lang="en-US" sz="3600" i="1" dirty="0" err="1"/>
              <a:t>voir</a:t>
            </a:r>
            <a:r>
              <a:rPr lang="en-US" sz="3600" i="1" dirty="0"/>
              <a:t> dire </a:t>
            </a:r>
            <a:r>
              <a:rPr lang="en-US" sz="3600" dirty="0"/>
              <a:t>to determine the admissibility of a statement pursuant to s715.1</a:t>
            </a:r>
            <a:endParaRPr lang="en-CA" sz="3600" dirty="0"/>
          </a:p>
        </p:txBody>
      </p:sp>
      <p:sp>
        <p:nvSpPr>
          <p:cNvPr id="4" name="Slide Number Placeholder 3">
            <a:extLst>
              <a:ext uri="{FF2B5EF4-FFF2-40B4-BE49-F238E27FC236}">
                <a16:creationId xmlns:a16="http://schemas.microsoft.com/office/drawing/2014/main" id="{757FBF23-5D90-4A87-96EF-A110841BB690}"/>
              </a:ext>
            </a:extLst>
          </p:cNvPr>
          <p:cNvSpPr>
            <a:spLocks noGrp="1"/>
          </p:cNvSpPr>
          <p:nvPr>
            <p:ph type="sldNum" sz="quarter" idx="12"/>
          </p:nvPr>
        </p:nvSpPr>
        <p:spPr/>
        <p:txBody>
          <a:bodyPr/>
          <a:lstStyle/>
          <a:p>
            <a:fld id="{4FAB73BC-B049-4115-A692-8D63A059BFB8}" type="slidenum">
              <a:rPr lang="en-US" smtClean="0"/>
              <a:t>30</a:t>
            </a:fld>
            <a:endParaRPr lang="en-US" dirty="0"/>
          </a:p>
        </p:txBody>
      </p:sp>
    </p:spTree>
    <p:extLst>
      <p:ext uri="{BB962C8B-B14F-4D97-AF65-F5344CB8AC3E}">
        <p14:creationId xmlns:p14="http://schemas.microsoft.com/office/powerpoint/2010/main" val="259150519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56AEA5-BA5A-49A6-AA0F-860194F661D8}"/>
              </a:ext>
            </a:extLst>
          </p:cNvPr>
          <p:cNvSpPr>
            <a:spLocks noGrp="1"/>
          </p:cNvSpPr>
          <p:nvPr>
            <p:ph type="title"/>
          </p:nvPr>
        </p:nvSpPr>
        <p:spPr>
          <a:xfrm>
            <a:off x="1202919" y="284176"/>
            <a:ext cx="9784080" cy="1508760"/>
          </a:xfrm>
        </p:spPr>
        <p:txBody>
          <a:bodyPr>
            <a:normAutofit/>
          </a:bodyPr>
          <a:lstStyle/>
          <a:p>
            <a:r>
              <a:rPr lang="en-US" dirty="0"/>
              <a:t>True </a:t>
            </a:r>
            <a:endParaRPr lang="en-CA" dirty="0"/>
          </a:p>
        </p:txBody>
      </p:sp>
      <p:sp>
        <p:nvSpPr>
          <p:cNvPr id="3" name="Content Placeholder 2">
            <a:extLst>
              <a:ext uri="{FF2B5EF4-FFF2-40B4-BE49-F238E27FC236}">
                <a16:creationId xmlns:a16="http://schemas.microsoft.com/office/drawing/2014/main" id="{037B7998-D4BE-4BAA-877B-2B0278FEE764}"/>
              </a:ext>
            </a:extLst>
          </p:cNvPr>
          <p:cNvSpPr>
            <a:spLocks noGrp="1"/>
          </p:cNvSpPr>
          <p:nvPr>
            <p:ph idx="1"/>
          </p:nvPr>
        </p:nvSpPr>
        <p:spPr>
          <a:xfrm>
            <a:off x="1202920" y="2011680"/>
            <a:ext cx="4557800" cy="4206240"/>
          </a:xfrm>
        </p:spPr>
        <p:txBody>
          <a:bodyPr>
            <a:normAutofit/>
          </a:bodyPr>
          <a:lstStyle/>
          <a:p>
            <a:r>
              <a:rPr lang="en-CA" sz="2000" b="1" i="0" dirty="0">
                <a:effectLst/>
                <a:latin typeface="times new roman" panose="02020603050405020304" pitchFamily="18" charset="0"/>
              </a:rPr>
              <a:t>54</a:t>
            </a:r>
            <a:r>
              <a:rPr lang="en-CA" sz="2000" b="0" i="0" dirty="0">
                <a:effectLst/>
                <a:latin typeface="times new roman" panose="02020603050405020304" pitchFamily="18" charset="0"/>
              </a:rPr>
              <a:t>  Wherever evidence is tendered for admission under s. </a:t>
            </a:r>
            <a:r>
              <a:rPr lang="en-CA" sz="2000" i="0" dirty="0">
                <a:effectLst/>
                <a:latin typeface="times new roman" panose="02020603050405020304" pitchFamily="18" charset="0"/>
              </a:rPr>
              <a:t>715.1</a:t>
            </a:r>
            <a:r>
              <a:rPr lang="en-CA" sz="2000" b="0" i="0" dirty="0">
                <a:effectLst/>
                <a:latin typeface="times new roman" panose="02020603050405020304" pitchFamily="18" charset="0"/>
              </a:rPr>
              <a:t> of the </a:t>
            </a:r>
            <a:r>
              <a:rPr lang="en-CA" sz="2000" b="0" i="1" dirty="0">
                <a:effectLst/>
                <a:latin typeface="times new roman" panose="02020603050405020304" pitchFamily="18" charset="0"/>
              </a:rPr>
              <a:t>Code</a:t>
            </a:r>
            <a:r>
              <a:rPr lang="en-CA" sz="2000" b="0" i="0" dirty="0">
                <a:effectLst/>
                <a:latin typeface="times new roman" panose="02020603050405020304" pitchFamily="18" charset="0"/>
              </a:rPr>
              <a:t>, a formal </a:t>
            </a:r>
            <a:r>
              <a:rPr lang="en-CA" sz="2000" i="1" dirty="0" err="1">
                <a:effectLst/>
                <a:latin typeface="times new roman" panose="02020603050405020304" pitchFamily="18" charset="0"/>
              </a:rPr>
              <a:t>voir</a:t>
            </a:r>
            <a:r>
              <a:rPr lang="en-CA" sz="2000" i="1" dirty="0">
                <a:effectLst/>
                <a:latin typeface="times new roman" panose="02020603050405020304" pitchFamily="18" charset="0"/>
              </a:rPr>
              <a:t> dire</a:t>
            </a:r>
            <a:r>
              <a:rPr lang="en-CA" sz="2000" b="0" i="1" dirty="0">
                <a:effectLst/>
                <a:latin typeface="times new roman" panose="02020603050405020304" pitchFamily="18" charset="0"/>
              </a:rPr>
              <a:t> </a:t>
            </a:r>
            <a:r>
              <a:rPr lang="en-CA" sz="2000" b="0" i="0" dirty="0">
                <a:effectLst/>
                <a:latin typeface="times new roman" panose="02020603050405020304" pitchFamily="18" charset="0"/>
              </a:rPr>
              <a:t>must be held to determine whether the </a:t>
            </a:r>
            <a:r>
              <a:rPr lang="en-CA" sz="2000" i="0" dirty="0">
                <a:effectLst/>
                <a:latin typeface="times new roman" panose="02020603050405020304" pitchFamily="18" charset="0"/>
              </a:rPr>
              <a:t>requirements</a:t>
            </a:r>
            <a:r>
              <a:rPr lang="en-CA" sz="2000" b="0" i="0" dirty="0">
                <a:effectLst/>
                <a:latin typeface="times new roman" panose="02020603050405020304" pitchFamily="18" charset="0"/>
              </a:rPr>
              <a:t> of the section are met and to ensure that the videotape conforms with the rules of evidence.</a:t>
            </a:r>
            <a:br>
              <a:rPr lang="en-CA" sz="2000" dirty="0"/>
            </a:br>
            <a:r>
              <a:rPr lang="en-CA" sz="2000" b="0" i="1" dirty="0">
                <a:effectLst/>
                <a:latin typeface="times new roman" panose="02020603050405020304" pitchFamily="18" charset="0"/>
              </a:rPr>
              <a:t>R v CCF</a:t>
            </a:r>
            <a:r>
              <a:rPr lang="en-CA" sz="2000" b="0" i="0" dirty="0">
                <a:effectLst/>
                <a:latin typeface="times new roman" panose="02020603050405020304" pitchFamily="18" charset="0"/>
              </a:rPr>
              <a:t>, [1997] SCJ No 89 (SCC) @54</a:t>
            </a:r>
            <a:endParaRPr lang="en-CA" sz="2000" dirty="0"/>
          </a:p>
        </p:txBody>
      </p:sp>
      <p:pic>
        <p:nvPicPr>
          <p:cNvPr id="5" name="Picture 4" descr="green checkmark&#10;&#10;&#10;Description automatically generated">
            <a:extLst>
              <a:ext uri="{FF2B5EF4-FFF2-40B4-BE49-F238E27FC236}">
                <a16:creationId xmlns:a16="http://schemas.microsoft.com/office/drawing/2014/main" id="{BFF649D1-71B6-4FF7-A207-71A18541B2BF}"/>
              </a:ext>
            </a:extLst>
          </p:cNvPr>
          <p:cNvPicPr>
            <a:picLocks noChangeAspect="1"/>
          </p:cNvPicPr>
          <p:nvPr/>
        </p:nvPicPr>
        <p:blipFill>
          <a:blip r:embed="rId2">
            <a:extLst>
              <a:ext uri="{837473B0-CC2E-450A-ABE3-18F120FF3D39}">
                <a1611:picAttrSrcUrl xmlns:a1611="http://schemas.microsoft.com/office/drawing/2016/11/main" r:id="rId3"/>
              </a:ext>
            </a:extLst>
          </a:blip>
          <a:stretch>
            <a:fillRect/>
          </a:stretch>
        </p:blipFill>
        <p:spPr>
          <a:xfrm>
            <a:off x="6095999" y="2239575"/>
            <a:ext cx="4742951" cy="3533498"/>
          </a:xfrm>
          <a:prstGeom prst="rect">
            <a:avLst/>
          </a:prstGeom>
        </p:spPr>
      </p:pic>
      <p:sp>
        <p:nvSpPr>
          <p:cNvPr id="6" name="Slide Number Placeholder 5">
            <a:extLst>
              <a:ext uri="{FF2B5EF4-FFF2-40B4-BE49-F238E27FC236}">
                <a16:creationId xmlns:a16="http://schemas.microsoft.com/office/drawing/2014/main" id="{37D8EBCC-846C-4322-853D-3FCF75EE1DF4}"/>
              </a:ext>
            </a:extLst>
          </p:cNvPr>
          <p:cNvSpPr>
            <a:spLocks noGrp="1"/>
          </p:cNvSpPr>
          <p:nvPr>
            <p:ph type="sldNum" sz="quarter" idx="12"/>
          </p:nvPr>
        </p:nvSpPr>
        <p:spPr/>
        <p:txBody>
          <a:bodyPr/>
          <a:lstStyle/>
          <a:p>
            <a:fld id="{4FAB73BC-B049-4115-A692-8D63A059BFB8}" type="slidenum">
              <a:rPr lang="en-US" smtClean="0"/>
              <a:t>31</a:t>
            </a:fld>
            <a:endParaRPr lang="en-US" dirty="0"/>
          </a:p>
        </p:txBody>
      </p:sp>
    </p:spTree>
    <p:extLst>
      <p:ext uri="{BB962C8B-B14F-4D97-AF65-F5344CB8AC3E}">
        <p14:creationId xmlns:p14="http://schemas.microsoft.com/office/powerpoint/2010/main" val="215725367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5ECAB0-89E2-4A37-946C-CEF753D77C93}"/>
              </a:ext>
            </a:extLst>
          </p:cNvPr>
          <p:cNvSpPr>
            <a:spLocks noGrp="1"/>
          </p:cNvSpPr>
          <p:nvPr>
            <p:ph type="title"/>
          </p:nvPr>
        </p:nvSpPr>
        <p:spPr/>
        <p:txBody>
          <a:bodyPr/>
          <a:lstStyle/>
          <a:p>
            <a:r>
              <a:rPr lang="en-US" dirty="0"/>
              <a:t>True or False	</a:t>
            </a:r>
            <a:endParaRPr lang="en-CA" dirty="0"/>
          </a:p>
        </p:txBody>
      </p:sp>
      <p:sp>
        <p:nvSpPr>
          <p:cNvPr id="3" name="Content Placeholder 2">
            <a:extLst>
              <a:ext uri="{FF2B5EF4-FFF2-40B4-BE49-F238E27FC236}">
                <a16:creationId xmlns:a16="http://schemas.microsoft.com/office/drawing/2014/main" id="{234D4153-7916-4D0B-9326-0E78D99824E0}"/>
              </a:ext>
            </a:extLst>
          </p:cNvPr>
          <p:cNvSpPr>
            <a:spLocks noGrp="1"/>
          </p:cNvSpPr>
          <p:nvPr>
            <p:ph idx="1"/>
          </p:nvPr>
        </p:nvSpPr>
        <p:spPr/>
        <p:txBody>
          <a:bodyPr>
            <a:normAutofit/>
          </a:bodyPr>
          <a:lstStyle/>
          <a:p>
            <a:pPr algn="ctr"/>
            <a:r>
              <a:rPr lang="en-US" sz="4000" dirty="0"/>
              <a:t>A 715.1 </a:t>
            </a:r>
            <a:r>
              <a:rPr lang="en-US" sz="4000" i="1" dirty="0" err="1"/>
              <a:t>voir</a:t>
            </a:r>
            <a:r>
              <a:rPr lang="en-US" sz="4000" i="1" dirty="0"/>
              <a:t> dire </a:t>
            </a:r>
            <a:r>
              <a:rPr lang="en-US" sz="4000" dirty="0"/>
              <a:t>shares the same discovery function as a preliminary inquiry </a:t>
            </a:r>
            <a:endParaRPr lang="en-CA" sz="4000" dirty="0"/>
          </a:p>
        </p:txBody>
      </p:sp>
      <p:sp>
        <p:nvSpPr>
          <p:cNvPr id="4" name="Slide Number Placeholder 3">
            <a:extLst>
              <a:ext uri="{FF2B5EF4-FFF2-40B4-BE49-F238E27FC236}">
                <a16:creationId xmlns:a16="http://schemas.microsoft.com/office/drawing/2014/main" id="{1EDDAECA-5550-4E90-B7D2-89469BE66876}"/>
              </a:ext>
            </a:extLst>
          </p:cNvPr>
          <p:cNvSpPr>
            <a:spLocks noGrp="1"/>
          </p:cNvSpPr>
          <p:nvPr>
            <p:ph type="sldNum" sz="quarter" idx="12"/>
          </p:nvPr>
        </p:nvSpPr>
        <p:spPr/>
        <p:txBody>
          <a:bodyPr/>
          <a:lstStyle/>
          <a:p>
            <a:fld id="{4FAB73BC-B049-4115-A692-8D63A059BFB8}" type="slidenum">
              <a:rPr lang="en-US" smtClean="0"/>
              <a:t>32</a:t>
            </a:fld>
            <a:endParaRPr lang="en-US" dirty="0"/>
          </a:p>
        </p:txBody>
      </p:sp>
    </p:spTree>
    <p:extLst>
      <p:ext uri="{BB962C8B-B14F-4D97-AF65-F5344CB8AC3E}">
        <p14:creationId xmlns:p14="http://schemas.microsoft.com/office/powerpoint/2010/main" val="352344258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F1E7D3-272B-4CEF-A05F-09A169BD8128}"/>
              </a:ext>
            </a:extLst>
          </p:cNvPr>
          <p:cNvSpPr>
            <a:spLocks noGrp="1"/>
          </p:cNvSpPr>
          <p:nvPr>
            <p:ph type="title"/>
          </p:nvPr>
        </p:nvSpPr>
        <p:spPr>
          <a:xfrm>
            <a:off x="1202919" y="284176"/>
            <a:ext cx="9784080" cy="1508760"/>
          </a:xfrm>
        </p:spPr>
        <p:txBody>
          <a:bodyPr>
            <a:normAutofit/>
          </a:bodyPr>
          <a:lstStyle/>
          <a:p>
            <a:r>
              <a:rPr lang="en-US" dirty="0"/>
              <a:t>False</a:t>
            </a:r>
            <a:endParaRPr lang="en-CA" dirty="0"/>
          </a:p>
        </p:txBody>
      </p:sp>
      <p:sp>
        <p:nvSpPr>
          <p:cNvPr id="3" name="Content Placeholder 2">
            <a:extLst>
              <a:ext uri="{FF2B5EF4-FFF2-40B4-BE49-F238E27FC236}">
                <a16:creationId xmlns:a16="http://schemas.microsoft.com/office/drawing/2014/main" id="{DA898F90-C404-49DE-9046-5732CB1523F9}"/>
              </a:ext>
            </a:extLst>
          </p:cNvPr>
          <p:cNvSpPr>
            <a:spLocks noGrp="1"/>
          </p:cNvSpPr>
          <p:nvPr>
            <p:ph idx="1"/>
          </p:nvPr>
        </p:nvSpPr>
        <p:spPr>
          <a:xfrm>
            <a:off x="1202920" y="2011680"/>
            <a:ext cx="6263640" cy="4206240"/>
          </a:xfrm>
        </p:spPr>
        <p:txBody>
          <a:bodyPr>
            <a:normAutofit/>
          </a:bodyPr>
          <a:lstStyle/>
          <a:p>
            <a:r>
              <a:rPr lang="en-CA" b="0" i="0" dirty="0">
                <a:effectLst/>
                <a:latin typeface="verdana" panose="020B0604030504040204" pitchFamily="34" charset="0"/>
              </a:rPr>
              <a:t> s. </a:t>
            </a:r>
            <a:r>
              <a:rPr lang="en-CA" b="1" i="0" dirty="0">
                <a:effectLst/>
                <a:latin typeface="verdana" panose="020B0604030504040204" pitchFamily="34" charset="0"/>
              </a:rPr>
              <a:t>715.1</a:t>
            </a:r>
            <a:r>
              <a:rPr lang="en-CA" b="0" i="0" dirty="0">
                <a:effectLst/>
                <a:latin typeface="verdana" panose="020B0604030504040204" pitchFamily="34" charset="0"/>
              </a:rPr>
              <a:t>(1) application does not share the same discovery function as a preliminary inquiry. Determining any details about a complainant's counselling that took place after the video-recorded statement was created would be immaterial and irrelevant to the question of whether the s. </a:t>
            </a:r>
            <a:r>
              <a:rPr lang="en-CA" i="0" dirty="0">
                <a:effectLst/>
                <a:latin typeface="verdana" panose="020B0604030504040204" pitchFamily="34" charset="0"/>
              </a:rPr>
              <a:t>715.1</a:t>
            </a:r>
            <a:r>
              <a:rPr lang="en-CA" b="0" i="0" dirty="0">
                <a:effectLst/>
                <a:latin typeface="verdana" panose="020B0604030504040204" pitchFamily="34" charset="0"/>
              </a:rPr>
              <a:t>(1) test has been met: </a:t>
            </a:r>
            <a:r>
              <a:rPr lang="en-CA" b="0" i="1" dirty="0">
                <a:effectLst/>
                <a:latin typeface="verdana" panose="020B0604030504040204" pitchFamily="34" charset="0"/>
              </a:rPr>
              <a:t>R v PS</a:t>
            </a:r>
            <a:r>
              <a:rPr lang="en-CA" b="0" i="0" dirty="0">
                <a:effectLst/>
                <a:latin typeface="verdana" panose="020B0604030504040204" pitchFamily="34" charset="0"/>
              </a:rPr>
              <a:t>, 2019 ONCA 637 @42</a:t>
            </a:r>
            <a:endParaRPr lang="en-CA" dirty="0"/>
          </a:p>
        </p:txBody>
      </p:sp>
      <p:pic>
        <p:nvPicPr>
          <p:cNvPr id="5" name="Picture 4" descr="red circle with white x inside&#10;&#10;&#10;Description automatically generated">
            <a:extLst>
              <a:ext uri="{FF2B5EF4-FFF2-40B4-BE49-F238E27FC236}">
                <a16:creationId xmlns:a16="http://schemas.microsoft.com/office/drawing/2014/main" id="{6C0567AB-CA82-4360-91F8-0FB924BE37DB}"/>
              </a:ext>
            </a:extLst>
          </p:cNvPr>
          <p:cNvPicPr>
            <a:picLocks noChangeAspect="1"/>
          </p:cNvPicPr>
          <p:nvPr/>
        </p:nvPicPr>
        <p:blipFill rotWithShape="1">
          <a:blip r:embed="rId2">
            <a:extLst>
              <a:ext uri="{837473B0-CC2E-450A-ABE3-18F120FF3D39}">
                <a1611:picAttrSrcUrl xmlns:a1611="http://schemas.microsoft.com/office/drawing/2016/11/main" r:id="rId3"/>
              </a:ext>
            </a:extLst>
          </a:blip>
          <a:srcRect l="6888" r="6888" b="1"/>
          <a:stretch/>
        </p:blipFill>
        <p:spPr>
          <a:xfrm>
            <a:off x="7847215" y="1822028"/>
            <a:ext cx="4342220" cy="5035972"/>
          </a:xfrm>
          <a:prstGeom prst="rect">
            <a:avLst/>
          </a:prstGeom>
        </p:spPr>
      </p:pic>
      <p:sp>
        <p:nvSpPr>
          <p:cNvPr id="6" name="Slide Number Placeholder 5">
            <a:extLst>
              <a:ext uri="{FF2B5EF4-FFF2-40B4-BE49-F238E27FC236}">
                <a16:creationId xmlns:a16="http://schemas.microsoft.com/office/drawing/2014/main" id="{D764D007-A26A-4F34-83DD-7BBF109B32B4}"/>
              </a:ext>
            </a:extLst>
          </p:cNvPr>
          <p:cNvSpPr>
            <a:spLocks noGrp="1"/>
          </p:cNvSpPr>
          <p:nvPr>
            <p:ph type="sldNum" sz="quarter" idx="12"/>
          </p:nvPr>
        </p:nvSpPr>
        <p:spPr/>
        <p:txBody>
          <a:bodyPr/>
          <a:lstStyle/>
          <a:p>
            <a:fld id="{4FAB73BC-B049-4115-A692-8D63A059BFB8}" type="slidenum">
              <a:rPr lang="en-US" smtClean="0"/>
              <a:t>33</a:t>
            </a:fld>
            <a:endParaRPr lang="en-US" dirty="0"/>
          </a:p>
        </p:txBody>
      </p:sp>
    </p:spTree>
    <p:extLst>
      <p:ext uri="{BB962C8B-B14F-4D97-AF65-F5344CB8AC3E}">
        <p14:creationId xmlns:p14="http://schemas.microsoft.com/office/powerpoint/2010/main" val="78669616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98E238-CBE7-41A9-AD77-2D5B2495F450}"/>
              </a:ext>
            </a:extLst>
          </p:cNvPr>
          <p:cNvSpPr>
            <a:spLocks noGrp="1"/>
          </p:cNvSpPr>
          <p:nvPr>
            <p:ph type="title"/>
          </p:nvPr>
        </p:nvSpPr>
        <p:spPr/>
        <p:txBody>
          <a:bodyPr/>
          <a:lstStyle/>
          <a:p>
            <a:r>
              <a:rPr lang="en-US" dirty="0"/>
              <a:t>Tangent: Discovery &amp; Prelims</a:t>
            </a:r>
            <a:endParaRPr lang="en-CA" dirty="0"/>
          </a:p>
        </p:txBody>
      </p:sp>
      <p:sp>
        <p:nvSpPr>
          <p:cNvPr id="3" name="Content Placeholder 2">
            <a:extLst>
              <a:ext uri="{FF2B5EF4-FFF2-40B4-BE49-F238E27FC236}">
                <a16:creationId xmlns:a16="http://schemas.microsoft.com/office/drawing/2014/main" id="{1A0D852F-0844-42E2-A83B-107D9D7E94EC}"/>
              </a:ext>
            </a:extLst>
          </p:cNvPr>
          <p:cNvSpPr>
            <a:spLocks noGrp="1"/>
          </p:cNvSpPr>
          <p:nvPr>
            <p:ph idx="1"/>
          </p:nvPr>
        </p:nvSpPr>
        <p:spPr/>
        <p:txBody>
          <a:bodyPr>
            <a:normAutofit/>
          </a:bodyPr>
          <a:lstStyle/>
          <a:p>
            <a:pPr algn="just">
              <a:lnSpc>
                <a:spcPct val="100000"/>
              </a:lnSpc>
              <a:spcBef>
                <a:spcPts val="0"/>
              </a:spcBef>
              <a:spcAft>
                <a:spcPts val="0"/>
              </a:spcAft>
            </a:pPr>
            <a:r>
              <a:rPr lang="en-CA" sz="2400" dirty="0">
                <a:effectLst/>
                <a:ea typeface="Calibri" panose="020F0502020204030204" pitchFamily="34" charset="0"/>
                <a:cs typeface="Times New Roman" panose="02020603050405020304" pitchFamily="18" charset="0"/>
              </a:rPr>
              <a:t>A preliminary inquiry is NOT designed to constitute a discovery hearing. The discovery function of the preliminary inquiry is ancillary. This is “incidental to the central mandate of the preliminary inquiry as clearly prescribed by the Criminal Code; that is, the determination of whether ‘there is sufficient evidence to put the accused on trial.”: </a:t>
            </a:r>
            <a:r>
              <a:rPr lang="en-CA" sz="2400" i="1" dirty="0">
                <a:effectLst/>
                <a:ea typeface="Calibri" panose="020F0502020204030204" pitchFamily="34" charset="0"/>
                <a:cs typeface="Times New Roman" panose="02020603050405020304" pitchFamily="18" charset="0"/>
              </a:rPr>
              <a:t>R v Hynes</a:t>
            </a:r>
            <a:r>
              <a:rPr lang="en-CA" sz="2400" dirty="0">
                <a:effectLst/>
                <a:ea typeface="Calibri" panose="020F0502020204030204" pitchFamily="34" charset="0"/>
                <a:cs typeface="Times New Roman" panose="02020603050405020304" pitchFamily="18" charset="0"/>
              </a:rPr>
              <a:t>, 2001 SCC 82 @31</a:t>
            </a:r>
          </a:p>
          <a:p>
            <a:pPr algn="just">
              <a:lnSpc>
                <a:spcPct val="100000"/>
              </a:lnSpc>
              <a:spcBef>
                <a:spcPts val="0"/>
              </a:spcBef>
              <a:spcAft>
                <a:spcPts val="0"/>
              </a:spcAft>
            </a:pPr>
            <a:endParaRPr lang="en-CA" sz="2400" dirty="0">
              <a:effectLst/>
              <a:ea typeface="Calibri" panose="020F0502020204030204" pitchFamily="34" charset="0"/>
              <a:cs typeface="Times New Roman" panose="02020603050405020304" pitchFamily="18" charset="0"/>
            </a:endParaRPr>
          </a:p>
          <a:p>
            <a:pPr algn="just">
              <a:lnSpc>
                <a:spcPct val="100000"/>
              </a:lnSpc>
              <a:spcBef>
                <a:spcPts val="0"/>
              </a:spcBef>
              <a:spcAft>
                <a:spcPts val="0"/>
              </a:spcAft>
            </a:pPr>
            <a:r>
              <a:rPr lang="en-CA" sz="2400" dirty="0">
                <a:effectLst/>
                <a:ea typeface="Calibri" panose="020F0502020204030204" pitchFamily="34" charset="0"/>
                <a:cs typeface="Times New Roman" panose="02020603050405020304" pitchFamily="18" charset="0"/>
              </a:rPr>
              <a:t>Moreover, “the incidental function of the preliminary inquiry as discovery mechanism has lost much of its relevance: </a:t>
            </a:r>
            <a:r>
              <a:rPr lang="en-CA" sz="2400" i="1" dirty="0">
                <a:effectLst/>
                <a:ea typeface="Calibri" panose="020F0502020204030204" pitchFamily="34" charset="0"/>
                <a:cs typeface="Times New Roman" panose="02020603050405020304" pitchFamily="18" charset="0"/>
              </a:rPr>
              <a:t>R v SJL</a:t>
            </a:r>
            <a:r>
              <a:rPr lang="en-CA" sz="2400" dirty="0">
                <a:effectLst/>
                <a:ea typeface="Calibri" panose="020F0502020204030204" pitchFamily="34" charset="0"/>
                <a:cs typeface="Times New Roman" panose="02020603050405020304" pitchFamily="18" charset="0"/>
              </a:rPr>
              <a:t>, 2009 SCC 14 @23</a:t>
            </a:r>
          </a:p>
          <a:p>
            <a:pPr>
              <a:lnSpc>
                <a:spcPct val="100000"/>
              </a:lnSpc>
              <a:spcBef>
                <a:spcPts val="0"/>
              </a:spcBef>
              <a:spcAft>
                <a:spcPts val="0"/>
              </a:spcAft>
            </a:pPr>
            <a:endParaRPr lang="en-CA" dirty="0"/>
          </a:p>
        </p:txBody>
      </p:sp>
      <p:sp>
        <p:nvSpPr>
          <p:cNvPr id="4" name="Slide Number Placeholder 3">
            <a:extLst>
              <a:ext uri="{FF2B5EF4-FFF2-40B4-BE49-F238E27FC236}">
                <a16:creationId xmlns:a16="http://schemas.microsoft.com/office/drawing/2014/main" id="{DD88C571-6C0D-4DC0-866F-4CAA57318ED0}"/>
              </a:ext>
            </a:extLst>
          </p:cNvPr>
          <p:cNvSpPr>
            <a:spLocks noGrp="1"/>
          </p:cNvSpPr>
          <p:nvPr>
            <p:ph type="sldNum" sz="quarter" idx="12"/>
          </p:nvPr>
        </p:nvSpPr>
        <p:spPr/>
        <p:txBody>
          <a:bodyPr/>
          <a:lstStyle/>
          <a:p>
            <a:fld id="{4FAB73BC-B049-4115-A692-8D63A059BFB8}" type="slidenum">
              <a:rPr lang="en-US" smtClean="0"/>
              <a:t>34</a:t>
            </a:fld>
            <a:endParaRPr lang="en-US" dirty="0"/>
          </a:p>
        </p:txBody>
      </p:sp>
    </p:spTree>
    <p:extLst>
      <p:ext uri="{BB962C8B-B14F-4D97-AF65-F5344CB8AC3E}">
        <p14:creationId xmlns:p14="http://schemas.microsoft.com/office/powerpoint/2010/main" val="221335914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0F8013-485A-46CB-A035-8A6D88EEFD03}"/>
              </a:ext>
            </a:extLst>
          </p:cNvPr>
          <p:cNvSpPr>
            <a:spLocks noGrp="1"/>
          </p:cNvSpPr>
          <p:nvPr>
            <p:ph type="title"/>
          </p:nvPr>
        </p:nvSpPr>
        <p:spPr/>
        <p:txBody>
          <a:bodyPr/>
          <a:lstStyle/>
          <a:p>
            <a:r>
              <a:rPr lang="en-US" dirty="0"/>
              <a:t>File an Application? 	</a:t>
            </a:r>
            <a:endParaRPr lang="en-CA" dirty="0"/>
          </a:p>
        </p:txBody>
      </p:sp>
      <p:sp>
        <p:nvSpPr>
          <p:cNvPr id="3" name="Content Placeholder 2">
            <a:extLst>
              <a:ext uri="{FF2B5EF4-FFF2-40B4-BE49-F238E27FC236}">
                <a16:creationId xmlns:a16="http://schemas.microsoft.com/office/drawing/2014/main" id="{97B08A5C-F7B1-4D4B-8CCE-E52BA0FB5284}"/>
              </a:ext>
            </a:extLst>
          </p:cNvPr>
          <p:cNvSpPr>
            <a:spLocks noGrp="1"/>
          </p:cNvSpPr>
          <p:nvPr>
            <p:ph idx="1"/>
          </p:nvPr>
        </p:nvSpPr>
        <p:spPr/>
        <p:txBody>
          <a:bodyPr>
            <a:normAutofit/>
          </a:bodyPr>
          <a:lstStyle/>
          <a:p>
            <a:r>
              <a:rPr lang="en-US" sz="2800" dirty="0"/>
              <a:t>OCJ Rules: no mention of 715.1</a:t>
            </a:r>
          </a:p>
          <a:p>
            <a:r>
              <a:rPr lang="en-US" sz="2800" dirty="0"/>
              <a:t>SCJ Rules: no mention of 715.1 BUT it is on SCJ pre-trial conference report </a:t>
            </a:r>
          </a:p>
          <a:p>
            <a:r>
              <a:rPr lang="en-US" sz="2800" i="1" dirty="0"/>
              <a:t>Criminal Code</a:t>
            </a:r>
            <a:r>
              <a:rPr lang="en-US" sz="2800" dirty="0"/>
              <a:t>: no mention of an application </a:t>
            </a:r>
            <a:endParaRPr lang="en-CA" sz="2800" dirty="0"/>
          </a:p>
        </p:txBody>
      </p:sp>
      <p:sp>
        <p:nvSpPr>
          <p:cNvPr id="4" name="Slide Number Placeholder 3">
            <a:extLst>
              <a:ext uri="{FF2B5EF4-FFF2-40B4-BE49-F238E27FC236}">
                <a16:creationId xmlns:a16="http://schemas.microsoft.com/office/drawing/2014/main" id="{4E01B8F1-BBBF-495E-94BE-1533D54DB078}"/>
              </a:ext>
            </a:extLst>
          </p:cNvPr>
          <p:cNvSpPr>
            <a:spLocks noGrp="1"/>
          </p:cNvSpPr>
          <p:nvPr>
            <p:ph type="sldNum" sz="quarter" idx="12"/>
          </p:nvPr>
        </p:nvSpPr>
        <p:spPr/>
        <p:txBody>
          <a:bodyPr/>
          <a:lstStyle/>
          <a:p>
            <a:fld id="{4FAB73BC-B049-4115-A692-8D63A059BFB8}" type="slidenum">
              <a:rPr lang="en-US" smtClean="0"/>
              <a:t>35</a:t>
            </a:fld>
            <a:endParaRPr lang="en-US" dirty="0"/>
          </a:p>
        </p:txBody>
      </p:sp>
    </p:spTree>
    <p:extLst>
      <p:ext uri="{BB962C8B-B14F-4D97-AF65-F5344CB8AC3E}">
        <p14:creationId xmlns:p14="http://schemas.microsoft.com/office/powerpoint/2010/main" val="298536033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E92E86-EAFD-4745-A6B2-AD4C185EBAB0}"/>
              </a:ext>
            </a:extLst>
          </p:cNvPr>
          <p:cNvSpPr>
            <a:spLocks noGrp="1"/>
          </p:cNvSpPr>
          <p:nvPr>
            <p:ph type="title"/>
          </p:nvPr>
        </p:nvSpPr>
        <p:spPr/>
        <p:txBody>
          <a:bodyPr/>
          <a:lstStyle/>
          <a:p>
            <a:r>
              <a:rPr lang="en-US" dirty="0"/>
              <a:t>Application Not Required But	</a:t>
            </a:r>
            <a:endParaRPr lang="en-CA" dirty="0"/>
          </a:p>
        </p:txBody>
      </p:sp>
      <p:sp>
        <p:nvSpPr>
          <p:cNvPr id="3" name="Content Placeholder 2">
            <a:extLst>
              <a:ext uri="{FF2B5EF4-FFF2-40B4-BE49-F238E27FC236}">
                <a16:creationId xmlns:a16="http://schemas.microsoft.com/office/drawing/2014/main" id="{F90D47C1-211C-4442-A9FD-C44C62A534D5}"/>
              </a:ext>
            </a:extLst>
          </p:cNvPr>
          <p:cNvSpPr>
            <a:spLocks noGrp="1"/>
          </p:cNvSpPr>
          <p:nvPr>
            <p:ph idx="1"/>
          </p:nvPr>
        </p:nvSpPr>
        <p:spPr/>
        <p:txBody>
          <a:bodyPr>
            <a:normAutofit/>
          </a:bodyPr>
          <a:lstStyle/>
          <a:p>
            <a:r>
              <a:rPr lang="en-US" sz="3200" dirty="0"/>
              <a:t>Best practice</a:t>
            </a:r>
          </a:p>
          <a:p>
            <a:pPr lvl="1"/>
            <a:r>
              <a:rPr lang="en-US" sz="3200" dirty="0"/>
              <a:t>Raise it at JPT</a:t>
            </a:r>
          </a:p>
          <a:p>
            <a:pPr lvl="1"/>
            <a:r>
              <a:rPr lang="en-US" sz="3200" dirty="0"/>
              <a:t>Confirm position by email following JPT</a:t>
            </a:r>
          </a:p>
        </p:txBody>
      </p:sp>
      <p:sp>
        <p:nvSpPr>
          <p:cNvPr id="4" name="Slide Number Placeholder 3">
            <a:extLst>
              <a:ext uri="{FF2B5EF4-FFF2-40B4-BE49-F238E27FC236}">
                <a16:creationId xmlns:a16="http://schemas.microsoft.com/office/drawing/2014/main" id="{386F9A63-0A73-4AA8-B9EA-496FF54FA693}"/>
              </a:ext>
            </a:extLst>
          </p:cNvPr>
          <p:cNvSpPr>
            <a:spLocks noGrp="1"/>
          </p:cNvSpPr>
          <p:nvPr>
            <p:ph type="sldNum" sz="quarter" idx="12"/>
          </p:nvPr>
        </p:nvSpPr>
        <p:spPr/>
        <p:txBody>
          <a:bodyPr/>
          <a:lstStyle/>
          <a:p>
            <a:fld id="{4FAB73BC-B049-4115-A692-8D63A059BFB8}" type="slidenum">
              <a:rPr lang="en-US" smtClean="0"/>
              <a:t>36</a:t>
            </a:fld>
            <a:endParaRPr lang="en-US" dirty="0"/>
          </a:p>
        </p:txBody>
      </p:sp>
    </p:spTree>
    <p:extLst>
      <p:ext uri="{BB962C8B-B14F-4D97-AF65-F5344CB8AC3E}">
        <p14:creationId xmlns:p14="http://schemas.microsoft.com/office/powerpoint/2010/main" val="2610083246"/>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53FD8994-38E8-4E51-9444-3447A171944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6125497" cy="6858000"/>
          </a:xfrm>
          <a:prstGeom prst="rect">
            <a:avLst/>
          </a:prstGeom>
          <a:ln>
            <a:noFill/>
          </a:ln>
        </p:spPr>
        <p:style>
          <a:lnRef idx="2">
            <a:schemeClr val="accent1">
              <a:shade val="50000"/>
            </a:schemeClr>
          </a:lnRef>
          <a:fillRef idx="1001">
            <a:schemeClr val="lt1"/>
          </a:fillRef>
          <a:effectRef idx="0">
            <a:schemeClr val="accent1"/>
          </a:effectRef>
          <a:fontRef idx="minor">
            <a:schemeClr val="lt1"/>
          </a:fontRef>
        </p:style>
        <p:txBody>
          <a:bodyPr rtlCol="0" anchor="ctr"/>
          <a:lstStyle/>
          <a:p>
            <a:pPr algn="ctr"/>
            <a:endParaRPr lang="en-US" dirty="0"/>
          </a:p>
        </p:txBody>
      </p:sp>
      <p:sp>
        <p:nvSpPr>
          <p:cNvPr id="12" name="Rectangle 11">
            <a:extLst>
              <a:ext uri="{FF2B5EF4-FFF2-40B4-BE49-F238E27FC236}">
                <a16:creationId xmlns:a16="http://schemas.microsoft.com/office/drawing/2014/main" id="{F71673FE-0587-4591-8D3B-D7F7345E8AC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129910" y="176109"/>
            <a:ext cx="6059524" cy="1645919"/>
          </a:xfrm>
          <a:prstGeom prst="rect">
            <a:avLst/>
          </a:prstGeom>
          <a:solidFill>
            <a:schemeClr val="tx1">
              <a:alpha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dirty="0">
              <a:solidFill>
                <a:srgbClr val="FFFFFF"/>
              </a:solidFill>
            </a:endParaRPr>
          </a:p>
        </p:txBody>
      </p:sp>
      <p:sp>
        <p:nvSpPr>
          <p:cNvPr id="2" name="Title 1">
            <a:extLst>
              <a:ext uri="{FF2B5EF4-FFF2-40B4-BE49-F238E27FC236}">
                <a16:creationId xmlns:a16="http://schemas.microsoft.com/office/drawing/2014/main" id="{C9C7E3A6-6D0D-42BE-8EFC-B3B3AE2C40C3}"/>
              </a:ext>
            </a:extLst>
          </p:cNvPr>
          <p:cNvSpPr>
            <a:spLocks noGrp="1"/>
          </p:cNvSpPr>
          <p:nvPr>
            <p:ph type="title"/>
          </p:nvPr>
        </p:nvSpPr>
        <p:spPr>
          <a:xfrm>
            <a:off x="6449961" y="284176"/>
            <a:ext cx="5094980" cy="1508760"/>
          </a:xfrm>
        </p:spPr>
        <p:txBody>
          <a:bodyPr>
            <a:normAutofit/>
          </a:bodyPr>
          <a:lstStyle/>
          <a:p>
            <a:r>
              <a:rPr lang="en-US" dirty="0"/>
              <a:t>Don’t just hit play</a:t>
            </a:r>
            <a:endParaRPr lang="en-CA" dirty="0"/>
          </a:p>
        </p:txBody>
      </p:sp>
      <p:pic>
        <p:nvPicPr>
          <p:cNvPr id="5" name="Picture 4" descr="Icon&#10;&#10;Description automatically generated">
            <a:extLst>
              <a:ext uri="{FF2B5EF4-FFF2-40B4-BE49-F238E27FC236}">
                <a16:creationId xmlns:a16="http://schemas.microsoft.com/office/drawing/2014/main" id="{3B792253-3E73-477B-A274-E8EC6A633E5F}"/>
              </a:ext>
            </a:extLst>
          </p:cNvPr>
          <p:cNvPicPr>
            <a:picLocks noChangeAspect="1"/>
          </p:cNvPicPr>
          <p:nvPr/>
        </p:nvPicPr>
        <p:blipFill rotWithShape="1">
          <a:blip r:embed="rId2">
            <a:extLst>
              <a:ext uri="{837473B0-CC2E-450A-ABE3-18F120FF3D39}">
                <a1611:picAttrSrcUrl xmlns:a1611="http://schemas.microsoft.com/office/drawing/2016/11/main" r:id="rId3"/>
              </a:ext>
            </a:extLst>
          </a:blip>
          <a:srcRect l="6456" r="7213" b="-2"/>
          <a:stretch/>
        </p:blipFill>
        <p:spPr>
          <a:xfrm>
            <a:off x="634275" y="598634"/>
            <a:ext cx="4851141" cy="5619286"/>
          </a:xfrm>
          <a:prstGeom prst="rect">
            <a:avLst/>
          </a:prstGeom>
        </p:spPr>
      </p:pic>
      <p:sp>
        <p:nvSpPr>
          <p:cNvPr id="3" name="Content Placeholder 2">
            <a:extLst>
              <a:ext uri="{FF2B5EF4-FFF2-40B4-BE49-F238E27FC236}">
                <a16:creationId xmlns:a16="http://schemas.microsoft.com/office/drawing/2014/main" id="{95BD9795-B49D-4272-83CE-59ABDEA5926D}"/>
              </a:ext>
            </a:extLst>
          </p:cNvPr>
          <p:cNvSpPr>
            <a:spLocks noGrp="1"/>
          </p:cNvSpPr>
          <p:nvPr>
            <p:ph idx="1"/>
          </p:nvPr>
        </p:nvSpPr>
        <p:spPr>
          <a:xfrm>
            <a:off x="6454363" y="2011680"/>
            <a:ext cx="5090578" cy="4206240"/>
          </a:xfrm>
        </p:spPr>
        <p:txBody>
          <a:bodyPr>
            <a:normAutofit lnSpcReduction="10000"/>
          </a:bodyPr>
          <a:lstStyle/>
          <a:p>
            <a:r>
              <a:rPr lang="en-CA" b="0" i="0" dirty="0">
                <a:effectLst/>
                <a:latin typeface="verdana" panose="020B0604030504040204" pitchFamily="34" charset="0"/>
              </a:rPr>
              <a:t>Once the trial judge rules that the statement has been adopted, the video becomes the evidence of the events described as if the child were giving the statements on the videotape in open court (L. (D.O.), supra, at p. 458). An adopted videotaped statement should</a:t>
            </a:r>
            <a:r>
              <a:rPr lang="en-CA" b="1" i="0" dirty="0">
                <a:effectLst/>
                <a:latin typeface="verdana" panose="020B0604030504040204" pitchFamily="34" charset="0"/>
              </a:rPr>
              <a:t>, together with the viva voce evidence given at trial</a:t>
            </a:r>
            <a:r>
              <a:rPr lang="en-CA" b="0" i="0" dirty="0">
                <a:effectLst/>
                <a:latin typeface="verdana" panose="020B0604030504040204" pitchFamily="34" charset="0"/>
              </a:rPr>
              <a:t>, comprise the whole of the evidence-</a:t>
            </a:r>
            <a:r>
              <a:rPr lang="en-CA" i="0" dirty="0">
                <a:effectLst/>
                <a:latin typeface="verdana" panose="020B0604030504040204" pitchFamily="34" charset="0"/>
              </a:rPr>
              <a:t>in-chief</a:t>
            </a:r>
            <a:r>
              <a:rPr lang="en-CA" b="0" i="0" dirty="0">
                <a:effectLst/>
                <a:latin typeface="verdana" panose="020B0604030504040204" pitchFamily="34" charset="0"/>
              </a:rPr>
              <a:t> of the complainant: </a:t>
            </a:r>
            <a:r>
              <a:rPr lang="en-CA" sz="2400" b="0" i="1" dirty="0">
                <a:effectLst/>
                <a:latin typeface="times new roman" panose="02020603050405020304" pitchFamily="18" charset="0"/>
              </a:rPr>
              <a:t>R v CCF</a:t>
            </a:r>
            <a:r>
              <a:rPr lang="en-CA" sz="2400" b="0" i="0" dirty="0">
                <a:effectLst/>
                <a:latin typeface="times new roman" panose="02020603050405020304" pitchFamily="18" charset="0"/>
              </a:rPr>
              <a:t>, [1997] SCJ No 89 (SCC) @45</a:t>
            </a:r>
            <a:endParaRPr lang="en-CA" dirty="0"/>
          </a:p>
        </p:txBody>
      </p:sp>
      <p:sp>
        <p:nvSpPr>
          <p:cNvPr id="6" name="Slide Number Placeholder 5">
            <a:extLst>
              <a:ext uri="{FF2B5EF4-FFF2-40B4-BE49-F238E27FC236}">
                <a16:creationId xmlns:a16="http://schemas.microsoft.com/office/drawing/2014/main" id="{6C342830-4158-4D07-90EE-3DBAA8F9FCCC}"/>
              </a:ext>
            </a:extLst>
          </p:cNvPr>
          <p:cNvSpPr>
            <a:spLocks noGrp="1"/>
          </p:cNvSpPr>
          <p:nvPr>
            <p:ph type="sldNum" sz="quarter" idx="12"/>
          </p:nvPr>
        </p:nvSpPr>
        <p:spPr/>
        <p:txBody>
          <a:bodyPr/>
          <a:lstStyle/>
          <a:p>
            <a:fld id="{4FAB73BC-B049-4115-A692-8D63A059BFB8}" type="slidenum">
              <a:rPr lang="en-US" smtClean="0"/>
              <a:t>37</a:t>
            </a:fld>
            <a:endParaRPr lang="en-US" dirty="0"/>
          </a:p>
        </p:txBody>
      </p:sp>
    </p:spTree>
    <p:extLst>
      <p:ext uri="{BB962C8B-B14F-4D97-AF65-F5344CB8AC3E}">
        <p14:creationId xmlns:p14="http://schemas.microsoft.com/office/powerpoint/2010/main" val="2531300183"/>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961769-D66E-42E5-9819-A16C5648511B}"/>
              </a:ext>
            </a:extLst>
          </p:cNvPr>
          <p:cNvSpPr>
            <a:spLocks noGrp="1"/>
          </p:cNvSpPr>
          <p:nvPr>
            <p:ph type="title"/>
          </p:nvPr>
        </p:nvSpPr>
        <p:spPr/>
        <p:txBody>
          <a:bodyPr/>
          <a:lstStyle/>
          <a:p>
            <a:r>
              <a:rPr lang="en-US" dirty="0"/>
              <a:t>715.1 as a pre-trial motion? 	</a:t>
            </a:r>
            <a:endParaRPr lang="en-CA" dirty="0"/>
          </a:p>
        </p:txBody>
      </p:sp>
      <p:sp>
        <p:nvSpPr>
          <p:cNvPr id="3" name="Content Placeholder 2">
            <a:extLst>
              <a:ext uri="{FF2B5EF4-FFF2-40B4-BE49-F238E27FC236}">
                <a16:creationId xmlns:a16="http://schemas.microsoft.com/office/drawing/2014/main" id="{AEEE0C2A-6156-4E3F-9004-66AC088AFC72}"/>
              </a:ext>
            </a:extLst>
          </p:cNvPr>
          <p:cNvSpPr>
            <a:spLocks noGrp="1"/>
          </p:cNvSpPr>
          <p:nvPr>
            <p:ph idx="1"/>
          </p:nvPr>
        </p:nvSpPr>
        <p:spPr/>
        <p:txBody>
          <a:bodyPr/>
          <a:lstStyle/>
          <a:p>
            <a:r>
              <a:rPr lang="en-US" dirty="0"/>
              <a:t>Only if the issue is something other than adoption</a:t>
            </a:r>
          </a:p>
          <a:p>
            <a:r>
              <a:rPr lang="en-CA" dirty="0"/>
              <a:t>Adoption is the key to admissibility and that can only come from the complainant. </a:t>
            </a:r>
          </a:p>
        </p:txBody>
      </p:sp>
      <p:sp>
        <p:nvSpPr>
          <p:cNvPr id="4" name="Slide Number Placeholder 3">
            <a:extLst>
              <a:ext uri="{FF2B5EF4-FFF2-40B4-BE49-F238E27FC236}">
                <a16:creationId xmlns:a16="http://schemas.microsoft.com/office/drawing/2014/main" id="{7C105A35-8309-4E4D-B5D9-584524E37BBA}"/>
              </a:ext>
            </a:extLst>
          </p:cNvPr>
          <p:cNvSpPr>
            <a:spLocks noGrp="1"/>
          </p:cNvSpPr>
          <p:nvPr>
            <p:ph type="sldNum" sz="quarter" idx="12"/>
          </p:nvPr>
        </p:nvSpPr>
        <p:spPr/>
        <p:txBody>
          <a:bodyPr/>
          <a:lstStyle/>
          <a:p>
            <a:fld id="{4FAB73BC-B049-4115-A692-8D63A059BFB8}" type="slidenum">
              <a:rPr lang="en-US" smtClean="0"/>
              <a:t>38</a:t>
            </a:fld>
            <a:endParaRPr lang="en-US" dirty="0"/>
          </a:p>
        </p:txBody>
      </p:sp>
    </p:spTree>
    <p:extLst>
      <p:ext uri="{BB962C8B-B14F-4D97-AF65-F5344CB8AC3E}">
        <p14:creationId xmlns:p14="http://schemas.microsoft.com/office/powerpoint/2010/main" val="1353105594"/>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AECE67-E800-4701-9E4B-F35576614EC7}"/>
              </a:ext>
            </a:extLst>
          </p:cNvPr>
          <p:cNvSpPr>
            <a:spLocks noGrp="1"/>
          </p:cNvSpPr>
          <p:nvPr>
            <p:ph type="title"/>
          </p:nvPr>
        </p:nvSpPr>
        <p:spPr/>
        <p:txBody>
          <a:bodyPr/>
          <a:lstStyle/>
          <a:p>
            <a:r>
              <a:rPr lang="en-US" dirty="0"/>
              <a:t>If Jury trial 	</a:t>
            </a:r>
            <a:endParaRPr lang="en-CA" dirty="0"/>
          </a:p>
        </p:txBody>
      </p:sp>
      <p:sp>
        <p:nvSpPr>
          <p:cNvPr id="3" name="Content Placeholder 2">
            <a:extLst>
              <a:ext uri="{FF2B5EF4-FFF2-40B4-BE49-F238E27FC236}">
                <a16:creationId xmlns:a16="http://schemas.microsoft.com/office/drawing/2014/main" id="{D0A8BED3-83EF-43B9-A18B-165C762108A3}"/>
              </a:ext>
            </a:extLst>
          </p:cNvPr>
          <p:cNvSpPr>
            <a:spLocks noGrp="1"/>
          </p:cNvSpPr>
          <p:nvPr>
            <p:ph idx="1"/>
          </p:nvPr>
        </p:nvSpPr>
        <p:spPr/>
        <p:txBody>
          <a:bodyPr/>
          <a:lstStyle/>
          <a:p>
            <a:r>
              <a:rPr lang="en-US" dirty="0"/>
              <a:t>Remind your judge that an instruction (mid-trial and/or) may be appropriate </a:t>
            </a:r>
            <a:endParaRPr lang="en-CA" dirty="0"/>
          </a:p>
        </p:txBody>
      </p:sp>
      <p:sp>
        <p:nvSpPr>
          <p:cNvPr id="4" name="Slide Number Placeholder 3">
            <a:extLst>
              <a:ext uri="{FF2B5EF4-FFF2-40B4-BE49-F238E27FC236}">
                <a16:creationId xmlns:a16="http://schemas.microsoft.com/office/drawing/2014/main" id="{238191C8-CBDC-4D12-A90E-A3E8C76D640F}"/>
              </a:ext>
            </a:extLst>
          </p:cNvPr>
          <p:cNvSpPr>
            <a:spLocks noGrp="1"/>
          </p:cNvSpPr>
          <p:nvPr>
            <p:ph type="sldNum" sz="quarter" idx="12"/>
          </p:nvPr>
        </p:nvSpPr>
        <p:spPr/>
        <p:txBody>
          <a:bodyPr/>
          <a:lstStyle/>
          <a:p>
            <a:fld id="{4FAB73BC-B049-4115-A692-8D63A059BFB8}" type="slidenum">
              <a:rPr lang="en-US" smtClean="0"/>
              <a:t>39</a:t>
            </a:fld>
            <a:endParaRPr lang="en-US" dirty="0"/>
          </a:p>
        </p:txBody>
      </p:sp>
    </p:spTree>
    <p:extLst>
      <p:ext uri="{BB962C8B-B14F-4D97-AF65-F5344CB8AC3E}">
        <p14:creationId xmlns:p14="http://schemas.microsoft.com/office/powerpoint/2010/main" val="3278791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2" name="Rectangle 61">
            <a:extLst>
              <a:ext uri="{FF2B5EF4-FFF2-40B4-BE49-F238E27FC236}">
                <a16:creationId xmlns:a16="http://schemas.microsoft.com/office/drawing/2014/main" id="{CA758F27-EB0A-4675-AACF-0CD47C91120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EC577D4E-A921-4B64-9B49-27BACB0365E8}"/>
              </a:ext>
            </a:extLst>
          </p:cNvPr>
          <p:cNvSpPr>
            <a:spLocks noGrp="1"/>
          </p:cNvSpPr>
          <p:nvPr>
            <p:ph type="ctrTitle"/>
          </p:nvPr>
        </p:nvSpPr>
        <p:spPr>
          <a:xfrm>
            <a:off x="643467" y="648269"/>
            <a:ext cx="10905065" cy="662672"/>
          </a:xfrm>
        </p:spPr>
        <p:txBody>
          <a:bodyPr anchor="b">
            <a:normAutofit/>
          </a:bodyPr>
          <a:lstStyle/>
          <a:p>
            <a:r>
              <a:rPr lang="en-CA" sz="2800" dirty="0">
                <a:solidFill>
                  <a:schemeClr val="tx2"/>
                </a:solidFill>
                <a:latin typeface="Calibri" panose="020F0502020204030204" pitchFamily="34" charset="0"/>
                <a:cs typeface="Calibri" panose="020F0502020204030204" pitchFamily="34" charset="0"/>
              </a:rPr>
              <a:t>What is 715.1?</a:t>
            </a:r>
          </a:p>
        </p:txBody>
      </p:sp>
      <p:sp>
        <p:nvSpPr>
          <p:cNvPr id="68" name="Rectangle 63">
            <a:extLst>
              <a:ext uri="{FF2B5EF4-FFF2-40B4-BE49-F238E27FC236}">
                <a16:creationId xmlns:a16="http://schemas.microsoft.com/office/drawing/2014/main" id="{CFDF506A-FD4E-4BBC-A10A-DEB94F9BAA5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173255"/>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Rectangle 65">
            <a:extLst>
              <a:ext uri="{FF2B5EF4-FFF2-40B4-BE49-F238E27FC236}">
                <a16:creationId xmlns:a16="http://schemas.microsoft.com/office/drawing/2014/main" id="{3571FB1B-4FFC-43D6-8121-390B3A44E83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6373369"/>
            <a:ext cx="12192000" cy="484632"/>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C20677B6-6525-4458-9842-0FA1272DBE35}"/>
              </a:ext>
            </a:extLst>
          </p:cNvPr>
          <p:cNvSpPr txBox="1"/>
          <p:nvPr/>
        </p:nvSpPr>
        <p:spPr>
          <a:xfrm>
            <a:off x="1204686" y="1561513"/>
            <a:ext cx="9143337" cy="2677656"/>
          </a:xfrm>
          <a:prstGeom prst="rect">
            <a:avLst/>
          </a:prstGeom>
          <a:noFill/>
        </p:spPr>
        <p:txBody>
          <a:bodyPr wrap="square">
            <a:spAutoFit/>
          </a:bodyPr>
          <a:lstStyle/>
          <a:p>
            <a:pPr marL="285750" indent="-285750">
              <a:buFont typeface="Arial" panose="020B0604020202020204" pitchFamily="34" charset="0"/>
              <a:buChar char="•"/>
            </a:pPr>
            <a:r>
              <a:rPr lang="en-CA" sz="2400" dirty="0">
                <a:latin typeface="Calibri" panose="020F0502020204030204" pitchFamily="34" charset="0"/>
                <a:cs typeface="Calibri" panose="020F0502020204030204" pitchFamily="34" charset="0"/>
              </a:rPr>
              <a:t>A statutory exception to the common law hearsay rule</a:t>
            </a:r>
          </a:p>
          <a:p>
            <a:pPr marL="285750" indent="-285750">
              <a:buFont typeface="Arial" panose="020B0604020202020204" pitchFamily="34" charset="0"/>
              <a:buChar char="•"/>
            </a:pPr>
            <a:r>
              <a:rPr lang="en-CA" sz="2400" dirty="0">
                <a:latin typeface="Calibri" panose="020F0502020204030204" pitchFamily="34" charset="0"/>
                <a:cs typeface="Calibri" panose="020F0502020204030204" pitchFamily="34" charset="0"/>
              </a:rPr>
              <a:t>Allows the victim or witness to adopt the prior video recorded statement as part of their “in chief” trial testimony</a:t>
            </a:r>
          </a:p>
          <a:p>
            <a:pPr marL="285750" indent="-285750">
              <a:buFont typeface="Arial" panose="020B0604020202020204" pitchFamily="34" charset="0"/>
              <a:buChar char="•"/>
            </a:pPr>
            <a:r>
              <a:rPr lang="en-CA" sz="2400" dirty="0">
                <a:latin typeface="Calibri" panose="020F0502020204030204" pitchFamily="34" charset="0"/>
                <a:cs typeface="Calibri" panose="020F0502020204030204" pitchFamily="34" charset="0"/>
              </a:rPr>
              <a:t>Allows the witness’s best recollection of events to form part of their trial testimony</a:t>
            </a:r>
          </a:p>
          <a:p>
            <a:pPr marL="285750" indent="-285750">
              <a:buFont typeface="Arial" panose="020B0604020202020204" pitchFamily="34" charset="0"/>
              <a:buChar char="•"/>
            </a:pPr>
            <a:r>
              <a:rPr lang="en-CA" sz="2400" dirty="0">
                <a:latin typeface="Calibri" panose="020F0502020204030204" pitchFamily="34" charset="0"/>
                <a:cs typeface="Calibri" panose="020F0502020204030204" pitchFamily="34" charset="0"/>
              </a:rPr>
              <a:t>Attempts to reduce the harm on a young person participating in the Court process</a:t>
            </a:r>
          </a:p>
        </p:txBody>
      </p:sp>
      <p:pic>
        <p:nvPicPr>
          <p:cNvPr id="4098" name="Picture 2">
            <a:extLst>
              <a:ext uri="{FF2B5EF4-FFF2-40B4-BE49-F238E27FC236}">
                <a16:creationId xmlns:a16="http://schemas.microsoft.com/office/drawing/2014/main" id="{48F61E30-98AD-4368-9437-4F78890D342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617501" y="3975269"/>
            <a:ext cx="3201585" cy="239809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31108079"/>
      </p:ext>
    </p:extLst>
  </p:cSld>
  <p:clrMapOvr>
    <a:overrideClrMapping bg1="lt1" tx1="dk1" bg2="lt2" tx2="dk2" accent1="accent1" accent2="accent2" accent3="accent3" accent4="accent4" accent5="accent5" accent6="accent6" hlink="hlink" folHlink="folHlink"/>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BB1B94-75C9-461E-93A8-AAA565C5FD67}"/>
              </a:ext>
            </a:extLst>
          </p:cNvPr>
          <p:cNvSpPr>
            <a:spLocks noGrp="1"/>
          </p:cNvSpPr>
          <p:nvPr>
            <p:ph type="title"/>
          </p:nvPr>
        </p:nvSpPr>
        <p:spPr/>
        <p:txBody>
          <a:bodyPr/>
          <a:lstStyle/>
          <a:p>
            <a:r>
              <a:rPr lang="en-US" dirty="0"/>
              <a:t>The end!</a:t>
            </a:r>
            <a:endParaRPr lang="en-CA" dirty="0"/>
          </a:p>
        </p:txBody>
      </p:sp>
      <p:pic>
        <p:nvPicPr>
          <p:cNvPr id="2050" name="Picture 2" descr="Best Of Homer Simpson | The simpsons guy, The simpsons, Simpsons quotes">
            <a:extLst>
              <a:ext uri="{FF2B5EF4-FFF2-40B4-BE49-F238E27FC236}">
                <a16:creationId xmlns:a16="http://schemas.microsoft.com/office/drawing/2014/main" id="{2AC38AA9-0079-46AD-B8FA-2E9FF1F7BD02}"/>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3237706" y="2147888"/>
            <a:ext cx="5715000" cy="3933825"/>
          </a:xfrm>
          <a:prstGeom prst="rect">
            <a:avLst/>
          </a:prstGeom>
          <a:noFill/>
          <a:extLst>
            <a:ext uri="{909E8E84-426E-40DD-AFC4-6F175D3DCCD1}">
              <a14:hiddenFill xmlns:a14="http://schemas.microsoft.com/office/drawing/2010/main">
                <a:solidFill>
                  <a:srgbClr val="FFFFFF"/>
                </a:solidFill>
              </a14:hiddenFill>
            </a:ext>
          </a:extLst>
        </p:spPr>
      </p:pic>
      <p:sp>
        <p:nvSpPr>
          <p:cNvPr id="3" name="Slide Number Placeholder 2">
            <a:extLst>
              <a:ext uri="{FF2B5EF4-FFF2-40B4-BE49-F238E27FC236}">
                <a16:creationId xmlns:a16="http://schemas.microsoft.com/office/drawing/2014/main" id="{5A4B56DF-E250-4005-9D05-A586204C98BE}"/>
              </a:ext>
            </a:extLst>
          </p:cNvPr>
          <p:cNvSpPr>
            <a:spLocks noGrp="1"/>
          </p:cNvSpPr>
          <p:nvPr>
            <p:ph type="sldNum" sz="quarter" idx="12"/>
          </p:nvPr>
        </p:nvSpPr>
        <p:spPr/>
        <p:txBody>
          <a:bodyPr/>
          <a:lstStyle/>
          <a:p>
            <a:fld id="{4FAB73BC-B049-4115-A692-8D63A059BFB8}" type="slidenum">
              <a:rPr lang="en-US" smtClean="0"/>
              <a:t>40</a:t>
            </a:fld>
            <a:endParaRPr lang="en-US" dirty="0"/>
          </a:p>
        </p:txBody>
      </p:sp>
    </p:spTree>
    <p:extLst>
      <p:ext uri="{BB962C8B-B14F-4D97-AF65-F5344CB8AC3E}">
        <p14:creationId xmlns:p14="http://schemas.microsoft.com/office/powerpoint/2010/main" val="160997188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2" name="Rectangle 61">
            <a:extLst>
              <a:ext uri="{FF2B5EF4-FFF2-40B4-BE49-F238E27FC236}">
                <a16:creationId xmlns:a16="http://schemas.microsoft.com/office/drawing/2014/main" id="{CA758F27-EB0A-4675-AACF-0CD47C91120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EC577D4E-A921-4B64-9B49-27BACB0365E8}"/>
              </a:ext>
            </a:extLst>
          </p:cNvPr>
          <p:cNvSpPr>
            <a:spLocks noGrp="1"/>
          </p:cNvSpPr>
          <p:nvPr>
            <p:ph type="ctrTitle"/>
          </p:nvPr>
        </p:nvSpPr>
        <p:spPr>
          <a:xfrm>
            <a:off x="643467" y="648269"/>
            <a:ext cx="10905065" cy="662672"/>
          </a:xfrm>
        </p:spPr>
        <p:txBody>
          <a:bodyPr anchor="b">
            <a:normAutofit/>
          </a:bodyPr>
          <a:lstStyle/>
          <a:p>
            <a:r>
              <a:rPr lang="da-DK" sz="2800" i="1" dirty="0">
                <a:solidFill>
                  <a:schemeClr val="tx2"/>
                </a:solidFill>
                <a:latin typeface="Calibri" panose="020F0502020204030204" pitchFamily="34" charset="0"/>
                <a:cs typeface="Calibri" panose="020F0502020204030204" pitchFamily="34" charset="0"/>
              </a:rPr>
              <a:t>R. V. L (D.O.),  </a:t>
            </a:r>
            <a:r>
              <a:rPr lang="da-DK" sz="2800" dirty="0">
                <a:solidFill>
                  <a:schemeClr val="tx2"/>
                </a:solidFill>
                <a:latin typeface="Calibri" panose="020F0502020204030204" pitchFamily="34" charset="0"/>
                <a:cs typeface="Calibri" panose="020F0502020204030204" pitchFamily="34" charset="0"/>
              </a:rPr>
              <a:t>[1993] 4 S.C.R. 419</a:t>
            </a:r>
          </a:p>
        </p:txBody>
      </p:sp>
      <p:sp>
        <p:nvSpPr>
          <p:cNvPr id="68" name="Rectangle 63">
            <a:extLst>
              <a:ext uri="{FF2B5EF4-FFF2-40B4-BE49-F238E27FC236}">
                <a16:creationId xmlns:a16="http://schemas.microsoft.com/office/drawing/2014/main" id="{CFDF506A-FD4E-4BBC-A10A-DEB94F9BAA5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173255"/>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Rectangle 65">
            <a:extLst>
              <a:ext uri="{FF2B5EF4-FFF2-40B4-BE49-F238E27FC236}">
                <a16:creationId xmlns:a16="http://schemas.microsoft.com/office/drawing/2014/main" id="{3571FB1B-4FFC-43D6-8121-390B3A44E83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6373369"/>
            <a:ext cx="12192000" cy="484632"/>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C20677B6-6525-4458-9842-0FA1272DBE35}"/>
              </a:ext>
            </a:extLst>
          </p:cNvPr>
          <p:cNvSpPr txBox="1"/>
          <p:nvPr/>
        </p:nvSpPr>
        <p:spPr>
          <a:xfrm>
            <a:off x="1204686" y="1561513"/>
            <a:ext cx="9143337" cy="3785652"/>
          </a:xfrm>
          <a:prstGeom prst="rect">
            <a:avLst/>
          </a:prstGeom>
          <a:noFill/>
        </p:spPr>
        <p:txBody>
          <a:bodyPr wrap="square">
            <a:spAutoFit/>
          </a:bodyPr>
          <a:lstStyle/>
          <a:p>
            <a:pPr marL="285750" indent="-285750">
              <a:buFont typeface="Arial" panose="020B0604020202020204" pitchFamily="34" charset="0"/>
              <a:buChar char="•"/>
            </a:pPr>
            <a:r>
              <a:rPr lang="en-CA" sz="2400" b="0" i="0" dirty="0">
                <a:solidFill>
                  <a:srgbClr val="3D3D3D"/>
                </a:solidFill>
                <a:effectLst/>
                <a:latin typeface="Calibri" panose="020F0502020204030204" pitchFamily="34" charset="0"/>
                <a:cs typeface="Calibri" panose="020F0502020204030204" pitchFamily="34" charset="0"/>
              </a:rPr>
              <a:t>Paragraph 1:</a:t>
            </a:r>
          </a:p>
          <a:p>
            <a:pPr lvl="1"/>
            <a:r>
              <a:rPr lang="en-CA" sz="2400" dirty="0">
                <a:latin typeface="Calibri" panose="020F0502020204030204" pitchFamily="34" charset="0"/>
                <a:cs typeface="Calibri" panose="020F0502020204030204" pitchFamily="34" charset="0"/>
              </a:rPr>
              <a:t>It is my view that s. 715.1 of the Criminal Code is a response to the dominance and power which adults, by virtue of their age, have over children. Accordingly, s. 715.1 is designed to accommodate the needs and to safeguard the interests of young victims of various forms of sexual abuse, irrespective of their sex. By allowing for the videotaping of evidence under certain express conditions, s. 715.1 not only makes participation in the criminal justice system less stressful and traumatic for child and adolescent complainants, but also aids in the preservation of evidence and the discovery of truth.</a:t>
            </a:r>
          </a:p>
        </p:txBody>
      </p:sp>
    </p:spTree>
    <p:extLst>
      <p:ext uri="{BB962C8B-B14F-4D97-AF65-F5344CB8AC3E}">
        <p14:creationId xmlns:p14="http://schemas.microsoft.com/office/powerpoint/2010/main" val="2282574408"/>
      </p:ext>
    </p:extLst>
  </p:cSld>
  <p:clrMapOvr>
    <a:overrideClrMapping bg1="lt1" tx1="dk1" bg2="lt2" tx2="dk2" accent1="accent1" accent2="accent2" accent3="accent3" accent4="accent4" accent5="accent5" accent6="accent6" hlink="hlink" folHlink="folHlink"/>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55" name="Rectangle 54">
            <a:extLst>
              <a:ext uri="{FF2B5EF4-FFF2-40B4-BE49-F238E27FC236}">
                <a16:creationId xmlns:a16="http://schemas.microsoft.com/office/drawing/2014/main" id="{CE957058-57AD-46A9-BAE9-7145CB3504F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2"/>
            <a:ext cx="7537703" cy="6858002"/>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EC577D4E-A921-4B64-9B49-27BACB0365E8}"/>
              </a:ext>
            </a:extLst>
          </p:cNvPr>
          <p:cNvSpPr>
            <a:spLocks noGrp="1"/>
          </p:cNvSpPr>
          <p:nvPr>
            <p:ph type="ctrTitle"/>
          </p:nvPr>
        </p:nvSpPr>
        <p:spPr>
          <a:xfrm>
            <a:off x="965201" y="2112021"/>
            <a:ext cx="5824018" cy="2451887"/>
          </a:xfrm>
        </p:spPr>
        <p:txBody>
          <a:bodyPr>
            <a:normAutofit fontScale="90000"/>
          </a:bodyPr>
          <a:lstStyle/>
          <a:p>
            <a:pPr algn="ctr">
              <a:lnSpc>
                <a:spcPct val="100000"/>
              </a:lnSpc>
              <a:spcBef>
                <a:spcPts val="0"/>
              </a:spcBef>
            </a:pPr>
            <a:br>
              <a:rPr lang="en-CA" dirty="0">
                <a:latin typeface="Calibri" panose="020F0502020204030204" pitchFamily="34" charset="0"/>
                <a:cs typeface="Calibri" panose="020F0502020204030204" pitchFamily="34" charset="0"/>
              </a:rPr>
            </a:br>
            <a:r>
              <a:rPr lang="en-CA" sz="1800" b="0" i="1" dirty="0">
                <a:solidFill>
                  <a:schemeClr val="bg1"/>
                </a:solidFill>
                <a:effectLst/>
                <a:latin typeface="Calibri" panose="020F0502020204030204" pitchFamily="34" charset="0"/>
                <a:cs typeface="Calibri" panose="020F0502020204030204" pitchFamily="34" charset="0"/>
              </a:rPr>
              <a:t>One of the main purposes of this provision is to ensure that the courts have access to the best description possible of the events, as a child is more likely to have an accurate and complete memory of the events when the videotape is made, than several months later at the time of trial.  Children are also more likely to fully remember and relate often painful memories in a relatively relaxed interview than in the strange, stressful, and formal court environment.</a:t>
            </a:r>
            <a:br>
              <a:rPr lang="en-CA" dirty="0">
                <a:latin typeface="Calibri" panose="020F0502020204030204" pitchFamily="34" charset="0"/>
                <a:cs typeface="Calibri" panose="020F0502020204030204" pitchFamily="34" charset="0"/>
              </a:rPr>
            </a:br>
            <a:endParaRPr lang="en-CA" sz="1800" dirty="0">
              <a:solidFill>
                <a:schemeClr val="bg1"/>
              </a:solidFill>
              <a:latin typeface="Calibri" panose="020F0502020204030204" pitchFamily="34" charset="0"/>
              <a:cs typeface="Calibri" panose="020F0502020204030204" pitchFamily="34" charset="0"/>
            </a:endParaRPr>
          </a:p>
        </p:txBody>
      </p:sp>
      <p:sp>
        <p:nvSpPr>
          <p:cNvPr id="57" name="Rectangle 56">
            <a:extLst>
              <a:ext uri="{FF2B5EF4-FFF2-40B4-BE49-F238E27FC236}">
                <a16:creationId xmlns:a16="http://schemas.microsoft.com/office/drawing/2014/main" id="{1A6D86F0-98E0-4468-9315-41BF7B0F2E6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537704" y="0"/>
            <a:ext cx="4654296"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descr="A picture containing text, clipart&#10;&#10;Description automatically generated">
            <a:extLst>
              <a:ext uri="{FF2B5EF4-FFF2-40B4-BE49-F238E27FC236}">
                <a16:creationId xmlns:a16="http://schemas.microsoft.com/office/drawing/2014/main" id="{E93E86FC-5DD4-473B-A15C-3BF343D73AB8}"/>
              </a:ext>
            </a:extLst>
          </p:cNvPr>
          <p:cNvPicPr>
            <a:picLocks noChangeAspect="1"/>
          </p:cNvPicPr>
          <p:nvPr/>
        </p:nvPicPr>
        <p:blipFill>
          <a:blip r:embed="rId2"/>
          <a:stretch>
            <a:fillRect/>
          </a:stretch>
        </p:blipFill>
        <p:spPr>
          <a:xfrm>
            <a:off x="7537702" y="1714498"/>
            <a:ext cx="4654295" cy="3490721"/>
          </a:xfrm>
          <a:prstGeom prst="rect">
            <a:avLst/>
          </a:prstGeom>
        </p:spPr>
      </p:pic>
      <p:sp>
        <p:nvSpPr>
          <p:cNvPr id="3" name="TextBox 2">
            <a:extLst>
              <a:ext uri="{FF2B5EF4-FFF2-40B4-BE49-F238E27FC236}">
                <a16:creationId xmlns:a16="http://schemas.microsoft.com/office/drawing/2014/main" id="{F02EB0CD-0FB1-46C3-89DD-8460856DF450}"/>
              </a:ext>
            </a:extLst>
          </p:cNvPr>
          <p:cNvSpPr txBox="1"/>
          <p:nvPr/>
        </p:nvSpPr>
        <p:spPr>
          <a:xfrm>
            <a:off x="1727070" y="5205219"/>
            <a:ext cx="4300280" cy="369332"/>
          </a:xfrm>
          <a:prstGeom prst="rect">
            <a:avLst/>
          </a:prstGeom>
          <a:noFill/>
        </p:spPr>
        <p:txBody>
          <a:bodyPr wrap="none" rtlCol="0">
            <a:spAutoFit/>
          </a:bodyPr>
          <a:lstStyle/>
          <a:p>
            <a:r>
              <a:rPr lang="da-DK" sz="1800" i="1" dirty="0">
                <a:solidFill>
                  <a:schemeClr val="bg1"/>
                </a:solidFill>
                <a:latin typeface="Calibri" panose="020F0502020204030204" pitchFamily="34" charset="0"/>
                <a:cs typeface="Calibri" panose="020F0502020204030204" pitchFamily="34" charset="0"/>
              </a:rPr>
              <a:t>R. v. F.(C.C.) </a:t>
            </a:r>
            <a:r>
              <a:rPr lang="da-DK" sz="1800" dirty="0">
                <a:solidFill>
                  <a:schemeClr val="bg1"/>
                </a:solidFill>
                <a:latin typeface="Calibri" panose="020F0502020204030204" pitchFamily="34" charset="0"/>
                <a:cs typeface="Calibri" panose="020F0502020204030204" pitchFamily="34" charset="0"/>
              </a:rPr>
              <a:t>[1997] 3 S.C.R. 1183 at para. 23</a:t>
            </a:r>
            <a:endParaRPr lang="en-CA" dirty="0"/>
          </a:p>
        </p:txBody>
      </p:sp>
      <p:sp>
        <p:nvSpPr>
          <p:cNvPr id="6" name="TextBox 5">
            <a:extLst>
              <a:ext uri="{FF2B5EF4-FFF2-40B4-BE49-F238E27FC236}">
                <a16:creationId xmlns:a16="http://schemas.microsoft.com/office/drawing/2014/main" id="{F68F5AB8-D7A9-4ECB-8B40-B072F464B665}"/>
              </a:ext>
            </a:extLst>
          </p:cNvPr>
          <p:cNvSpPr txBox="1"/>
          <p:nvPr/>
        </p:nvSpPr>
        <p:spPr>
          <a:xfrm>
            <a:off x="2461058" y="1283449"/>
            <a:ext cx="2615588" cy="646331"/>
          </a:xfrm>
          <a:prstGeom prst="rect">
            <a:avLst/>
          </a:prstGeom>
          <a:noFill/>
        </p:spPr>
        <p:txBody>
          <a:bodyPr wrap="none" rtlCol="0">
            <a:spAutoFit/>
          </a:bodyPr>
          <a:lstStyle/>
          <a:p>
            <a:r>
              <a:rPr kumimoji="0" lang="en-CA" sz="3600" b="0" i="0" u="none" strike="noStrike" kern="1200" cap="all" spc="150" normalizeH="0" baseline="0" noProof="0">
                <a:ln>
                  <a:noFill/>
                </a:ln>
                <a:solidFill>
                  <a:srgbClr val="099BDD"/>
                </a:solidFill>
                <a:effectLst/>
                <a:uLnTx/>
                <a:uFillTx/>
                <a:latin typeface="Calibri" panose="020F0502020204030204" pitchFamily="34" charset="0"/>
                <a:ea typeface="+mj-ea"/>
                <a:cs typeface="Calibri" panose="020F0502020204030204" pitchFamily="34" charset="0"/>
              </a:rPr>
              <a:t>RATIONALE:</a:t>
            </a:r>
            <a:endParaRPr lang="en-CA" dirty="0"/>
          </a:p>
        </p:txBody>
      </p:sp>
    </p:spTree>
    <p:extLst>
      <p:ext uri="{BB962C8B-B14F-4D97-AF65-F5344CB8AC3E}">
        <p14:creationId xmlns:p14="http://schemas.microsoft.com/office/powerpoint/2010/main" val="35304391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51" name="Rectangle 39">
            <a:extLst>
              <a:ext uri="{FF2B5EF4-FFF2-40B4-BE49-F238E27FC236}">
                <a16:creationId xmlns:a16="http://schemas.microsoft.com/office/drawing/2014/main" id="{1A6D86F0-98E0-4468-9315-41BF7B0F2E6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654296"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52" name="Rectangle 41">
            <a:extLst>
              <a:ext uri="{FF2B5EF4-FFF2-40B4-BE49-F238E27FC236}">
                <a16:creationId xmlns:a16="http://schemas.microsoft.com/office/drawing/2014/main" id="{CE957058-57AD-46A9-BAE9-7145CB3504F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54295" y="-2"/>
            <a:ext cx="7537703" cy="685800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C20677B6-6525-4458-9842-0FA1272DBE35}"/>
              </a:ext>
            </a:extLst>
          </p:cNvPr>
          <p:cNvSpPr txBox="1"/>
          <p:nvPr/>
        </p:nvSpPr>
        <p:spPr>
          <a:xfrm>
            <a:off x="5297761" y="643467"/>
            <a:ext cx="6250769" cy="5571066"/>
          </a:xfrm>
          <a:prstGeom prst="rect">
            <a:avLst/>
          </a:prstGeom>
        </p:spPr>
        <p:txBody>
          <a:bodyPr vert="horz" lIns="91440" tIns="45720" rIns="91440" bIns="45720" rtlCol="0" anchor="ctr">
            <a:normAutofit/>
          </a:bodyPr>
          <a:lstStyle/>
          <a:p>
            <a:pPr defTabSz="914400">
              <a:lnSpc>
                <a:spcPct val="80000"/>
              </a:lnSpc>
              <a:spcBef>
                <a:spcPct val="0"/>
              </a:spcBef>
              <a:spcAft>
                <a:spcPts val="600"/>
              </a:spcAft>
              <a:buClr>
                <a:schemeClr val="tx1"/>
              </a:buClr>
            </a:pPr>
            <a:r>
              <a:rPr lang="en-US" sz="6000" cap="all" spc="150" dirty="0">
                <a:solidFill>
                  <a:schemeClr val="tx2"/>
                </a:solidFill>
                <a:latin typeface="Calibri" panose="020F0502020204030204" pitchFamily="34" charset="0"/>
                <a:ea typeface="+mj-ea"/>
                <a:cs typeface="Calibri" panose="020F0502020204030204" pitchFamily="34" charset="0"/>
              </a:rPr>
              <a:t>ELEMENTS OF 715.1</a:t>
            </a:r>
          </a:p>
          <a:p>
            <a:pPr defTabSz="914400">
              <a:lnSpc>
                <a:spcPct val="80000"/>
              </a:lnSpc>
              <a:spcBef>
                <a:spcPct val="0"/>
              </a:spcBef>
              <a:spcAft>
                <a:spcPts val="600"/>
              </a:spcAft>
              <a:buClr>
                <a:schemeClr val="tx1"/>
              </a:buClr>
            </a:pPr>
            <a:endParaRPr lang="en-US" sz="6000" cap="all" spc="150" dirty="0">
              <a:solidFill>
                <a:schemeClr val="tx2"/>
              </a:solidFill>
              <a:latin typeface="+mj-lt"/>
              <a:ea typeface="+mj-ea"/>
              <a:cs typeface="+mj-cs"/>
            </a:endParaRPr>
          </a:p>
          <a:p>
            <a:pPr marL="274320" lvl="1" defTabSz="914400">
              <a:lnSpc>
                <a:spcPct val="80000"/>
              </a:lnSpc>
              <a:spcBef>
                <a:spcPct val="0"/>
              </a:spcBef>
              <a:spcAft>
                <a:spcPts val="600"/>
              </a:spcAft>
              <a:buClr>
                <a:schemeClr val="tx1"/>
              </a:buClr>
            </a:pPr>
            <a:endParaRPr lang="en-US" sz="6000" cap="all" spc="150" dirty="0">
              <a:solidFill>
                <a:schemeClr val="tx2"/>
              </a:solidFill>
              <a:latin typeface="+mj-lt"/>
              <a:ea typeface="+mj-ea"/>
              <a:cs typeface="+mj-cs"/>
            </a:endParaRPr>
          </a:p>
        </p:txBody>
      </p:sp>
    </p:spTree>
    <p:extLst>
      <p:ext uri="{BB962C8B-B14F-4D97-AF65-F5344CB8AC3E}">
        <p14:creationId xmlns:p14="http://schemas.microsoft.com/office/powerpoint/2010/main" val="3928938868"/>
      </p:ext>
    </p:extLst>
  </p:cSld>
  <p:clrMapOvr>
    <a:overrideClrMapping bg1="dk1" tx1="lt1" bg2="dk2" tx2="lt2" accent1="accent1" accent2="accent2" accent3="accent3" accent4="accent4" accent5="accent5" accent6="accent6" hlink="hlink" folHlink="folHlink"/>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62" name="Rectangle 61">
            <a:extLst>
              <a:ext uri="{FF2B5EF4-FFF2-40B4-BE49-F238E27FC236}">
                <a16:creationId xmlns:a16="http://schemas.microsoft.com/office/drawing/2014/main" id="{CB972422-B794-4FA8-BCC6-BAF6938A1B5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EC577D4E-A921-4B64-9B49-27BACB0365E8}"/>
              </a:ext>
            </a:extLst>
          </p:cNvPr>
          <p:cNvSpPr>
            <a:spLocks noGrp="1"/>
          </p:cNvSpPr>
          <p:nvPr>
            <p:ph type="ctrTitle"/>
          </p:nvPr>
        </p:nvSpPr>
        <p:spPr>
          <a:xfrm>
            <a:off x="4378000" y="2167391"/>
            <a:ext cx="6280927" cy="2523219"/>
          </a:xfrm>
        </p:spPr>
        <p:txBody>
          <a:bodyPr>
            <a:normAutofit fontScale="90000"/>
          </a:bodyPr>
          <a:lstStyle/>
          <a:p>
            <a:pPr algn="l">
              <a:spcBef>
                <a:spcPts val="0"/>
              </a:spcBef>
              <a:spcAft>
                <a:spcPts val="0"/>
              </a:spcAft>
            </a:pPr>
            <a:r>
              <a:rPr lang="en-US" sz="4400" b="1" u="sng" dirty="0">
                <a:solidFill>
                  <a:schemeClr val="tx2"/>
                </a:solidFill>
                <a:latin typeface="Calibri" panose="020F0502020204030204" pitchFamily="34" charset="0"/>
                <a:cs typeface="Calibri" panose="020F0502020204030204" pitchFamily="34" charset="0"/>
              </a:rPr>
              <a:t>True or false:</a:t>
            </a:r>
            <a:br>
              <a:rPr lang="en-US" sz="4400" b="1" u="sng" dirty="0">
                <a:solidFill>
                  <a:schemeClr val="tx2"/>
                </a:solidFill>
                <a:latin typeface="Calibri" panose="020F0502020204030204" pitchFamily="34" charset="0"/>
                <a:cs typeface="Calibri" panose="020F0502020204030204" pitchFamily="34" charset="0"/>
              </a:rPr>
            </a:br>
            <a:br>
              <a:rPr lang="en-US" sz="4400" dirty="0">
                <a:solidFill>
                  <a:schemeClr val="tx2"/>
                </a:solidFill>
                <a:latin typeface="Calibri" panose="020F0502020204030204" pitchFamily="34" charset="0"/>
                <a:cs typeface="Calibri" panose="020F0502020204030204" pitchFamily="34" charset="0"/>
              </a:rPr>
            </a:br>
            <a:r>
              <a:rPr lang="en-US" sz="4400" dirty="0">
                <a:solidFill>
                  <a:schemeClr val="tx2"/>
                </a:solidFill>
                <a:latin typeface="Calibri" panose="020F0502020204030204" pitchFamily="34" charset="0"/>
                <a:cs typeface="Calibri" panose="020F0502020204030204" pitchFamily="34" charset="0"/>
              </a:rPr>
              <a:t>This section is only available for WITNESS who IS 18 </a:t>
            </a:r>
            <a:r>
              <a:rPr lang="en-US" sz="4400" b="1" dirty="0">
                <a:solidFill>
                  <a:schemeClr val="tx2"/>
                </a:solidFill>
                <a:latin typeface="Calibri" panose="020F0502020204030204" pitchFamily="34" charset="0"/>
                <a:cs typeface="Calibri" panose="020F0502020204030204" pitchFamily="34" charset="0"/>
              </a:rPr>
              <a:t>at the time of testifying?</a:t>
            </a:r>
            <a:endParaRPr lang="en-CA" sz="4400" b="1" dirty="0">
              <a:solidFill>
                <a:schemeClr val="tx2"/>
              </a:solidFill>
              <a:latin typeface="Calibri" panose="020F0502020204030204" pitchFamily="34" charset="0"/>
              <a:cs typeface="Calibri" panose="020F0502020204030204" pitchFamily="34" charset="0"/>
            </a:endParaRPr>
          </a:p>
        </p:txBody>
      </p:sp>
      <p:sp>
        <p:nvSpPr>
          <p:cNvPr id="64" name="Rectangle 63">
            <a:extLst>
              <a:ext uri="{FF2B5EF4-FFF2-40B4-BE49-F238E27FC236}">
                <a16:creationId xmlns:a16="http://schemas.microsoft.com/office/drawing/2014/main" id="{89DE9E2B-5611-49C8-862E-AD4D43A8AA6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5668" cy="4826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cxnSp>
        <p:nvCxnSpPr>
          <p:cNvPr id="66" name="Straight Connector 65">
            <a:extLst>
              <a:ext uri="{FF2B5EF4-FFF2-40B4-BE49-F238E27FC236}">
                <a16:creationId xmlns:a16="http://schemas.microsoft.com/office/drawing/2014/main" id="{5296EC4F-8732-481B-94CB-C98E4EF297FF}"/>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059935" y="1836869"/>
            <a:ext cx="0" cy="3184263"/>
          </a:xfrm>
          <a:prstGeom prst="line">
            <a:avLst/>
          </a:prstGeom>
          <a:ln w="25400">
            <a:solidFill>
              <a:schemeClr val="tx2"/>
            </a:solidFill>
          </a:ln>
        </p:spPr>
        <p:style>
          <a:lnRef idx="1">
            <a:schemeClr val="accent1"/>
          </a:lnRef>
          <a:fillRef idx="0">
            <a:schemeClr val="accent1"/>
          </a:fillRef>
          <a:effectRef idx="0">
            <a:schemeClr val="accent1"/>
          </a:effectRef>
          <a:fontRef idx="minor">
            <a:schemeClr val="tx1"/>
          </a:fontRef>
        </p:style>
      </p:cxnSp>
      <p:sp>
        <p:nvSpPr>
          <p:cNvPr id="68" name="Rectangle 67">
            <a:extLst>
              <a:ext uri="{FF2B5EF4-FFF2-40B4-BE49-F238E27FC236}">
                <a16:creationId xmlns:a16="http://schemas.microsoft.com/office/drawing/2014/main" id="{519C7155-1644-4C60-B0B5-32B1800D604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6375400"/>
            <a:ext cx="12195668" cy="4826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2756473793"/>
      </p:ext>
    </p:extLst>
  </p:cSld>
  <p:clrMapOvr>
    <a:overrideClrMapping bg1="lt1" tx1="dk1" bg2="lt2" tx2="dk2" accent1="accent1" accent2="accent2" accent3="accent3" accent4="accent4" accent5="accent5" accent6="accent6" hlink="hlink" folHlink="folHlink"/>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3" name="Rectangle 72">
            <a:extLst>
              <a:ext uri="{FF2B5EF4-FFF2-40B4-BE49-F238E27FC236}">
                <a16:creationId xmlns:a16="http://schemas.microsoft.com/office/drawing/2014/main" id="{CB972422-B794-4FA8-BCC6-BAF6938A1B5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EC577D4E-A921-4B64-9B49-27BACB0365E8}"/>
              </a:ext>
            </a:extLst>
          </p:cNvPr>
          <p:cNvSpPr>
            <a:spLocks noGrp="1"/>
          </p:cNvSpPr>
          <p:nvPr>
            <p:ph type="ctrTitle"/>
          </p:nvPr>
        </p:nvSpPr>
        <p:spPr>
          <a:xfrm>
            <a:off x="4378000" y="2167391"/>
            <a:ext cx="6280927" cy="2523219"/>
          </a:xfrm>
        </p:spPr>
        <p:txBody>
          <a:bodyPr>
            <a:normAutofit/>
          </a:bodyPr>
          <a:lstStyle/>
          <a:p>
            <a:pPr algn="l">
              <a:spcBef>
                <a:spcPts val="0"/>
              </a:spcBef>
              <a:spcAft>
                <a:spcPts val="0"/>
              </a:spcAft>
            </a:pPr>
            <a:r>
              <a:rPr lang="en-US" sz="4400" dirty="0">
                <a:solidFill>
                  <a:schemeClr val="tx2"/>
                </a:solidFill>
                <a:latin typeface="Calibri" panose="020F0502020204030204" pitchFamily="34" charset="0"/>
                <a:cs typeface="Calibri" panose="020F0502020204030204" pitchFamily="34" charset="0"/>
              </a:rPr>
              <a:t>FALSE!</a:t>
            </a:r>
            <a:endParaRPr lang="en-CA" sz="4400" b="1" dirty="0">
              <a:solidFill>
                <a:schemeClr val="tx2"/>
              </a:solidFill>
              <a:latin typeface="Calibri" panose="020F0502020204030204" pitchFamily="34" charset="0"/>
              <a:cs typeface="Calibri" panose="020F0502020204030204" pitchFamily="34" charset="0"/>
            </a:endParaRPr>
          </a:p>
        </p:txBody>
      </p:sp>
      <p:sp>
        <p:nvSpPr>
          <p:cNvPr id="75" name="Rectangle 74">
            <a:extLst>
              <a:ext uri="{FF2B5EF4-FFF2-40B4-BE49-F238E27FC236}">
                <a16:creationId xmlns:a16="http://schemas.microsoft.com/office/drawing/2014/main" id="{89DE9E2B-5611-49C8-862E-AD4D43A8AA6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5668" cy="4826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cxnSp>
        <p:nvCxnSpPr>
          <p:cNvPr id="77" name="Straight Connector 76">
            <a:extLst>
              <a:ext uri="{FF2B5EF4-FFF2-40B4-BE49-F238E27FC236}">
                <a16:creationId xmlns:a16="http://schemas.microsoft.com/office/drawing/2014/main" id="{5296EC4F-8732-481B-94CB-C98E4EF297FF}"/>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059935" y="1836869"/>
            <a:ext cx="0" cy="3184263"/>
          </a:xfrm>
          <a:prstGeom prst="line">
            <a:avLst/>
          </a:prstGeom>
          <a:ln w="25400">
            <a:solidFill>
              <a:schemeClr val="tx2"/>
            </a:solidFill>
          </a:ln>
        </p:spPr>
        <p:style>
          <a:lnRef idx="1">
            <a:schemeClr val="accent1"/>
          </a:lnRef>
          <a:fillRef idx="0">
            <a:schemeClr val="accent1"/>
          </a:fillRef>
          <a:effectRef idx="0">
            <a:schemeClr val="accent1"/>
          </a:effectRef>
          <a:fontRef idx="minor">
            <a:schemeClr val="tx1"/>
          </a:fontRef>
        </p:style>
      </p:cxnSp>
      <p:sp>
        <p:nvSpPr>
          <p:cNvPr id="79" name="Rectangle 78">
            <a:extLst>
              <a:ext uri="{FF2B5EF4-FFF2-40B4-BE49-F238E27FC236}">
                <a16:creationId xmlns:a16="http://schemas.microsoft.com/office/drawing/2014/main" id="{519C7155-1644-4C60-B0B5-32B1800D604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6375400"/>
            <a:ext cx="12195668" cy="4826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388587163"/>
      </p:ext>
    </p:extLst>
  </p:cSld>
  <p:clrMapOvr>
    <a:overrideClrMapping bg1="lt1" tx1="dk1" bg2="lt2" tx2="dk2" accent1="accent1" accent2="accent2" accent3="accent3" accent4="accent4" accent5="accent5" accent6="accent6" hlink="hlink" folHlink="folHlink"/>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Banded">
  <a:themeElements>
    <a:clrScheme name="Banded">
      <a:dk1>
        <a:srgbClr val="2C2C2C"/>
      </a:dk1>
      <a:lt1>
        <a:srgbClr val="FFFFFF"/>
      </a:lt1>
      <a:dk2>
        <a:srgbClr val="099BDD"/>
      </a:dk2>
      <a:lt2>
        <a:srgbClr val="F2F2F2"/>
      </a:lt2>
      <a:accent1>
        <a:srgbClr val="FFC000"/>
      </a:accent1>
      <a:accent2>
        <a:srgbClr val="A5D028"/>
      </a:accent2>
      <a:accent3>
        <a:srgbClr val="08CC78"/>
      </a:accent3>
      <a:accent4>
        <a:srgbClr val="F24099"/>
      </a:accent4>
      <a:accent5>
        <a:srgbClr val="828288"/>
      </a:accent5>
      <a:accent6>
        <a:srgbClr val="F56617"/>
      </a:accent6>
      <a:hlink>
        <a:srgbClr val="005DBA"/>
      </a:hlink>
      <a:folHlink>
        <a:srgbClr val="6C606A"/>
      </a:folHlink>
    </a:clrScheme>
    <a:fontScheme name="Banded">
      <a:majorFont>
        <a:latin typeface="Corbel" panose="020B0503020204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panose="020B0503020204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Banded">
      <a:fillStyleLst>
        <a:solidFill>
          <a:schemeClr val="phClr"/>
        </a:solidFill>
        <a:gradFill rotWithShape="1">
          <a:gsLst>
            <a:gs pos="0">
              <a:schemeClr val="phClr">
                <a:tint val="65000"/>
                <a:satMod val="120000"/>
                <a:lumMod val="107000"/>
              </a:schemeClr>
            </a:gs>
            <a:gs pos="50000">
              <a:schemeClr val="phClr">
                <a:tint val="70000"/>
                <a:satMod val="124000"/>
                <a:lumMod val="103000"/>
              </a:schemeClr>
            </a:gs>
            <a:gs pos="100000">
              <a:schemeClr val="phClr">
                <a:tint val="85000"/>
                <a:satMod val="120000"/>
                <a:lumMod val="100000"/>
              </a:schemeClr>
            </a:gs>
          </a:gsLst>
          <a:lin ang="5400000" scaled="0"/>
        </a:gradFill>
        <a:gradFill rotWithShape="1">
          <a:gsLst>
            <a:gs pos="0">
              <a:schemeClr val="phClr">
                <a:tint val="85000"/>
                <a:shade val="98000"/>
                <a:satMod val="110000"/>
                <a:lumMod val="103000"/>
              </a:schemeClr>
            </a:gs>
            <a:gs pos="50000">
              <a:schemeClr val="phClr">
                <a:shade val="85000"/>
                <a:satMod val="105000"/>
                <a:lumMod val="100000"/>
              </a:schemeClr>
            </a:gs>
            <a:gs pos="100000">
              <a:schemeClr val="phClr">
                <a:shade val="60000"/>
                <a:satMod val="120000"/>
                <a:lumMod val="100000"/>
              </a:schemeClr>
            </a:gs>
          </a:gsLst>
          <a:lin ang="5400000" scaled="0"/>
        </a:gradFill>
      </a:fillStyleLst>
      <a:lnStyleLst>
        <a:ln w="9525" cap="flat" cmpd="sng" algn="ctr">
          <a:solidFill>
            <a:schemeClr val="phClr"/>
          </a:solidFill>
          <a:prstDash val="solid"/>
        </a:ln>
        <a:ln w="12700"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50800" dist="15875" dir="5400000" algn="ctr" rotWithShape="0">
              <a:srgbClr val="000000">
                <a:alpha val="68000"/>
              </a:srgbClr>
            </a:outerShdw>
          </a:effectLst>
        </a:effectStyle>
        <a:effectStyle>
          <a:effectLst>
            <a:outerShdw blurRad="88900" dist="27940" dir="5400000" algn="ctr" rotWithShape="0">
              <a:srgbClr val="000000">
                <a:alpha val="63000"/>
              </a:srgbClr>
            </a:outerShdw>
          </a:effectLst>
        </a:effectStyle>
      </a:effectStyleLst>
      <a:bgFillStyleLst>
        <a:solidFill>
          <a:schemeClr val="phClr"/>
        </a:solidFill>
        <a:blipFill rotWithShape="1">
          <a:blip xmlns:r="http://schemas.openxmlformats.org/officeDocument/2006/relationships" r:embed="rId1">
            <a:duotone>
              <a:schemeClr val="phClr"/>
              <a:schemeClr val="phClr">
                <a:shade val="91000"/>
                <a:satMod val="105000"/>
              </a:schemeClr>
            </a:duotone>
          </a:blip>
          <a:tile tx="0" ty="0" sx="100000" sy="100000" flip="none" algn="tl"/>
        </a:blipFill>
        <a:gradFill rotWithShape="1">
          <a:gsLst>
            <a:gs pos="0">
              <a:schemeClr val="phClr">
                <a:tint val="100000"/>
                <a:shade val="0"/>
                <a:satMod val="100000"/>
              </a:schemeClr>
            </a:gs>
            <a:gs pos="100000">
              <a:schemeClr val="phClr">
                <a:shade val="100000"/>
                <a:satMod val="100000"/>
              </a:schemeClr>
            </a:gs>
          </a:gsLst>
          <a:lin ang="5400000" scaled="0"/>
        </a:gradFill>
      </a:bgFillStyleLst>
    </a:fmtScheme>
  </a:themeElements>
  <a:objectDefaults/>
  <a:extraClrSchemeLst/>
  <a:extLst>
    <a:ext uri="{05A4C25C-085E-4340-85A3-A5531E510DB2}">
      <thm15:themeFamily xmlns:thm15="http://schemas.microsoft.com/office/thememl/2012/main" name="Banded" id="{98DFF888-2449-4D28-977C-6306C017633E}" vid="{9792607F-9579-4224-82FF-9C88C3E1E53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TM03090430[[fn=Banded]]</Template>
  <TotalTime>1144</TotalTime>
  <Words>3096</Words>
  <Application>Microsoft Office PowerPoint</Application>
  <PresentationFormat>Widescreen</PresentationFormat>
  <Paragraphs>202</Paragraphs>
  <Slides>40</Slides>
  <Notes>1</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40</vt:i4>
      </vt:variant>
    </vt:vector>
  </HeadingPairs>
  <TitlesOfParts>
    <vt:vector size="51" baseType="lpstr">
      <vt:lpstr>Arial</vt:lpstr>
      <vt:lpstr>Calibri</vt:lpstr>
      <vt:lpstr>Corbel</vt:lpstr>
      <vt:lpstr>Segoe UI</vt:lpstr>
      <vt:lpstr>Source Sans Pro</vt:lpstr>
      <vt:lpstr>Times New Roman</vt:lpstr>
      <vt:lpstr>Times New Roman</vt:lpstr>
      <vt:lpstr>Verdana</vt:lpstr>
      <vt:lpstr>Verdana</vt:lpstr>
      <vt:lpstr>Wingdings</vt:lpstr>
      <vt:lpstr>Banded</vt:lpstr>
      <vt:lpstr>MCM #149: 715.1   Evidence of a victim or witness under 18  Moreno &amp; Tansey  5apr2023</vt:lpstr>
      <vt:lpstr>Overview </vt:lpstr>
      <vt:lpstr>715.1(1) Evidence of victim or witness under 18</vt:lpstr>
      <vt:lpstr>What is 715.1?</vt:lpstr>
      <vt:lpstr>R. V. L (D.O.),  [1993] 4 S.C.R. 419</vt:lpstr>
      <vt:lpstr> One of the main purposes of this provision is to ensure that the courts have access to the best description possible of the events, as a child is more likely to have an accurate and complete memory of the events when the videotape is made, than several months later at the time of trial.  Children are also more likely to fully remember and relate often painful memories in a relatively relaxed interview than in the strange, stressful, and formal court environment. </vt:lpstr>
      <vt:lpstr>PowerPoint Presentation</vt:lpstr>
      <vt:lpstr>True or false:  This section is only available for WITNESS who IS 18 at the time of testifying?</vt:lpstr>
      <vt:lpstr>FALSE!</vt:lpstr>
      <vt:lpstr>False! Age at the time of the offence</vt:lpstr>
      <vt:lpstr>NOT TO BE CONFUSED WITH 486.2</vt:lpstr>
      <vt:lpstr>(1) Under the age of 18 at the time of the offence</vt:lpstr>
      <vt:lpstr>(1) Under the age of 18 at the time of the offence</vt:lpstr>
      <vt:lpstr>(2) Video taken “within a reasonable time after the alleged offence”</vt:lpstr>
      <vt:lpstr>(2) Video taken “within a reasonable time after the alleged offence”</vt:lpstr>
      <vt:lpstr>(2) Video taken “within a reasonable time after the alleged offence”</vt:lpstr>
      <vt:lpstr>(2) Video taken “within a reasonable time after the alleged offence”</vt:lpstr>
      <vt:lpstr>(2) Video taken “within a reasonable time after the alleged offence”</vt:lpstr>
      <vt:lpstr>(2) Video taken “within a reasonable time after the alleged offence”</vt:lpstr>
      <vt:lpstr>(3) the witness describes the acts complained of</vt:lpstr>
      <vt:lpstr>(3) the witness describes the acts complained of</vt:lpstr>
      <vt:lpstr>(4) while testifying, adopts the contents of the video recording</vt:lpstr>
      <vt:lpstr>(4) while testifying, adopts the contents of the video recording</vt:lpstr>
      <vt:lpstr>(4) while testifying, adopts the contents of the video recording</vt:lpstr>
      <vt:lpstr>(5) admission of the statement would interfere with the proper administration of justice.</vt:lpstr>
      <vt:lpstr>(5) admission of the statement would interfere with the proper administration of justice.</vt:lpstr>
      <vt:lpstr>(5) admission of the statement would interfere with the proper administration of justice.</vt:lpstr>
      <vt:lpstr>Weight or admissibility?</vt:lpstr>
      <vt:lpstr>Procedure</vt:lpstr>
      <vt:lpstr>True or False? </vt:lpstr>
      <vt:lpstr>True </vt:lpstr>
      <vt:lpstr>True or False </vt:lpstr>
      <vt:lpstr>False</vt:lpstr>
      <vt:lpstr>Tangent: Discovery &amp; Prelims</vt:lpstr>
      <vt:lpstr>File an Application?  </vt:lpstr>
      <vt:lpstr>Application Not Required But </vt:lpstr>
      <vt:lpstr>Don’t just hit play</vt:lpstr>
      <vt:lpstr>715.1 as a pre-trial motion?  </vt:lpstr>
      <vt:lpstr>If Jury trial  </vt:lpstr>
      <vt:lpstr>The end!</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MCM #149: 715.1   Evidence of a victim or witness under 18</dc:title>
  <dc:creator>Moreno, Christian (MAG)</dc:creator>
  <cp:lastModifiedBy>Tansey, Louise (MAG)</cp:lastModifiedBy>
  <cp:revision>3</cp:revision>
  <dcterms:created xsi:type="dcterms:W3CDTF">2023-04-04T20:38:05Z</dcterms:created>
  <dcterms:modified xsi:type="dcterms:W3CDTF">2023-04-05T19:29:26Z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034a106e-6316-442c-ad35-738afd673d2b_Enabled">
    <vt:lpwstr>true</vt:lpwstr>
  </property>
  <property fmtid="{D5CDD505-2E9C-101B-9397-08002B2CF9AE}" pid="3" name="MSIP_Label_034a106e-6316-442c-ad35-738afd673d2b_SetDate">
    <vt:lpwstr>2023-04-04T20:38:05Z</vt:lpwstr>
  </property>
  <property fmtid="{D5CDD505-2E9C-101B-9397-08002B2CF9AE}" pid="4" name="MSIP_Label_034a106e-6316-442c-ad35-738afd673d2b_Method">
    <vt:lpwstr>Standard</vt:lpwstr>
  </property>
  <property fmtid="{D5CDD505-2E9C-101B-9397-08002B2CF9AE}" pid="5" name="MSIP_Label_034a106e-6316-442c-ad35-738afd673d2b_Name">
    <vt:lpwstr>034a106e-6316-442c-ad35-738afd673d2b</vt:lpwstr>
  </property>
  <property fmtid="{D5CDD505-2E9C-101B-9397-08002B2CF9AE}" pid="6" name="MSIP_Label_034a106e-6316-442c-ad35-738afd673d2b_SiteId">
    <vt:lpwstr>cddc1229-ac2a-4b97-b78a-0e5cacb5865c</vt:lpwstr>
  </property>
  <property fmtid="{D5CDD505-2E9C-101B-9397-08002B2CF9AE}" pid="7" name="MSIP_Label_034a106e-6316-442c-ad35-738afd673d2b_ActionId">
    <vt:lpwstr>fe218ce1-4a79-4374-80d8-160ad8b381d6</vt:lpwstr>
  </property>
  <property fmtid="{D5CDD505-2E9C-101B-9397-08002B2CF9AE}" pid="8" name="MSIP_Label_034a106e-6316-442c-ad35-738afd673d2b_ContentBits">
    <vt:lpwstr>0</vt:lpwstr>
  </property>
</Properties>
</file>