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45"/>
  </p:notesMasterIdLst>
  <p:sldIdLst>
    <p:sldId id="272" r:id="rId3"/>
    <p:sldId id="297" r:id="rId4"/>
    <p:sldId id="283" r:id="rId5"/>
    <p:sldId id="284" r:id="rId6"/>
    <p:sldId id="285" r:id="rId7"/>
    <p:sldId id="286" r:id="rId8"/>
    <p:sldId id="287" r:id="rId9"/>
    <p:sldId id="288" r:id="rId10"/>
    <p:sldId id="289" r:id="rId11"/>
    <p:sldId id="290" r:id="rId12"/>
    <p:sldId id="274" r:id="rId13"/>
    <p:sldId id="275" r:id="rId14"/>
    <p:sldId id="276" r:id="rId15"/>
    <p:sldId id="291" r:id="rId16"/>
    <p:sldId id="292" r:id="rId17"/>
    <p:sldId id="277" r:id="rId18"/>
    <p:sldId id="293" r:id="rId19"/>
    <p:sldId id="294" r:id="rId20"/>
    <p:sldId id="278" r:id="rId21"/>
    <p:sldId id="279" r:id="rId22"/>
    <p:sldId id="280" r:id="rId23"/>
    <p:sldId id="295" r:id="rId24"/>
    <p:sldId id="296" r:id="rId25"/>
    <p:sldId id="281" r:id="rId26"/>
    <p:sldId id="282" r:id="rId27"/>
    <p:sldId id="257" r:id="rId28"/>
    <p:sldId id="298" r:id="rId29"/>
    <p:sldId id="258" r:id="rId30"/>
    <p:sldId id="259" r:id="rId31"/>
    <p:sldId id="261" r:id="rId32"/>
    <p:sldId id="260" r:id="rId33"/>
    <p:sldId id="262" r:id="rId34"/>
    <p:sldId id="263" r:id="rId35"/>
    <p:sldId id="264" r:id="rId36"/>
    <p:sldId id="265" r:id="rId37"/>
    <p:sldId id="266" r:id="rId38"/>
    <p:sldId id="267" r:id="rId39"/>
    <p:sldId id="268" r:id="rId40"/>
    <p:sldId id="269" r:id="rId41"/>
    <p:sldId id="271" r:id="rId42"/>
    <p:sldId id="270" r:id="rId43"/>
    <p:sldId id="299"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A1489F-E07D-496E-ADAB-FB044CC4E4E3}" v="26" dt="2023-01-11T19:14:12.2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44" autoAdjust="0"/>
  </p:normalViewPr>
  <p:slideViewPr>
    <p:cSldViewPr snapToGrid="0" showGuides="1">
      <p:cViewPr varScale="1">
        <p:scale>
          <a:sx n="47" d="100"/>
          <a:sy n="47" d="100"/>
        </p:scale>
        <p:origin x="608" y="5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C27BF4-6ED6-492A-B80C-6089947DAA79}" type="datetimeFigureOut">
              <a:rPr lang="en-CA" smtClean="0"/>
              <a:t>01/11/2023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A0378F-1729-4B2C-9A22-DDA2D6C95E74}" type="slidenum">
              <a:rPr lang="en-CA" smtClean="0"/>
              <a:t>‹#›</a:t>
            </a:fld>
            <a:endParaRPr lang="en-CA"/>
          </a:p>
        </p:txBody>
      </p:sp>
    </p:spTree>
    <p:extLst>
      <p:ext uri="{BB962C8B-B14F-4D97-AF65-F5344CB8AC3E}">
        <p14:creationId xmlns:p14="http://schemas.microsoft.com/office/powerpoint/2010/main" val="1304729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anlii.org/en/on/onca/doc/1996/1996canlii1268/1996canlii1268.html?autocompleteStr=Miapo&amp;autocompletePos=1" TargetMode="External"/><Relationship Id="rId7" Type="http://schemas.openxmlformats.org/officeDocument/2006/relationships/hyperlink" Target="https://intra.elibrary.mag.jus.gov.on.ca/Library/ViewPaper.aspx?ID=28958"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intra.elibrary.mag.jus.gov.on.ca/Library/ViewPaper.aspx?Id=30911" TargetMode="External"/><Relationship Id="rId5" Type="http://schemas.openxmlformats.org/officeDocument/2006/relationships/hyperlink" Target="https://intra.elibrary.mag.jus.gov.on.ca/Library/ViewPaper.aspx?ID=2743" TargetMode="External"/><Relationship Id="rId4" Type="http://schemas.openxmlformats.org/officeDocument/2006/relationships/hyperlink" Target="https://intra.elibrary.mag.jus.gov.on.ca/Library/ViewPaper.aspx?ID=6046"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Dangers of ID evidence: </a:t>
            </a:r>
            <a:r>
              <a:rPr lang="en-US" dirty="0"/>
              <a:t>R v MB,</a:t>
            </a:r>
            <a:r>
              <a:rPr lang="en-US" baseline="0" dirty="0"/>
              <a:t> 2017 ONCA 653 at para 61 </a:t>
            </a:r>
          </a:p>
          <a:p>
            <a:r>
              <a:rPr lang="en-US" baseline="0" dirty="0"/>
              <a:t>confidence vs accuracy of ID evidence : R v Hibbert 2022 SCC 39 at para 5</a:t>
            </a:r>
          </a:p>
          <a:p>
            <a:endParaRPr lang="en-US" baseline="0" dirty="0"/>
          </a:p>
          <a:p>
            <a:r>
              <a:rPr lang="en-US" baseline="0" dirty="0"/>
              <a:t>Heightened danger: </a:t>
            </a:r>
            <a:r>
              <a:rPr lang="en-US" sz="1200" i="1" dirty="0">
                <a:effectLst/>
                <a:latin typeface="Segoe UI" panose="020B0502040204020203" pitchFamily="34" charset="0"/>
                <a:ea typeface="Times New Roman" panose="02020603050405020304" pitchFamily="18" charset="0"/>
                <a:cs typeface="Times New Roman" panose="02020603050405020304" pitchFamily="18" charset="0"/>
              </a:rPr>
              <a:t>R. v. </a:t>
            </a:r>
            <a:r>
              <a:rPr lang="en-US" sz="1200" i="1" dirty="0" err="1">
                <a:effectLst/>
                <a:latin typeface="Segoe UI" panose="020B0502040204020203" pitchFamily="34" charset="0"/>
                <a:ea typeface="Times New Roman" panose="02020603050405020304" pitchFamily="18" charset="0"/>
                <a:cs typeface="Times New Roman" panose="02020603050405020304" pitchFamily="18" charset="0"/>
              </a:rPr>
              <a:t>Miaponoose</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(1996), </a:t>
            </a:r>
            <a:r>
              <a:rPr lang="en-US" sz="1200" u="sng" strike="noStrike" dirty="0">
                <a:solidFill>
                  <a:srgbClr val="2A18AC"/>
                </a:solidFill>
                <a:effectLst/>
                <a:latin typeface="Segoe UI" panose="020B0502040204020203" pitchFamily="34" charset="0"/>
                <a:ea typeface="Times New Roman" panose="02020603050405020304" pitchFamily="18" charset="0"/>
                <a:cs typeface="Times New Roman" panose="02020603050405020304" pitchFamily="18" charset="0"/>
                <a:hlinkClick r:id="rId3"/>
              </a:rPr>
              <a:t>110 C.C.C. (3d) 445</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(Ont. C.A.) at pp. 450-451; </a:t>
            </a:r>
            <a:r>
              <a:rPr lang="en-US" sz="1200" i="1" dirty="0">
                <a:effectLst/>
                <a:latin typeface="Segoe UI" panose="020B0502040204020203" pitchFamily="34" charset="0"/>
                <a:ea typeface="Times New Roman" panose="02020603050405020304" pitchFamily="18" charset="0"/>
                <a:cs typeface="Times New Roman" panose="02020603050405020304" pitchFamily="18" charset="0"/>
              </a:rPr>
              <a:t>R. v. Pelletier</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r>
              <a:rPr lang="en-US" sz="1200" u="sng" strike="noStrike" dirty="0">
                <a:solidFill>
                  <a:srgbClr val="2A18AC"/>
                </a:solidFill>
                <a:effectLst/>
                <a:latin typeface="Segoe UI" panose="020B0502040204020203" pitchFamily="34" charset="0"/>
                <a:ea typeface="Times New Roman" panose="02020603050405020304" pitchFamily="18" charset="0"/>
                <a:cs typeface="Times New Roman" panose="02020603050405020304" pitchFamily="18" charset="0"/>
                <a:hlinkClick r:id="rId4"/>
              </a:rPr>
              <a:t>2012 ONCA 566</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para. 90, </a:t>
            </a:r>
            <a:r>
              <a:rPr lang="en-US" sz="1200" i="1" dirty="0">
                <a:effectLst/>
                <a:latin typeface="Segoe UI" panose="020B0502040204020203" pitchFamily="34" charset="0"/>
                <a:ea typeface="Times New Roman" panose="02020603050405020304" pitchFamily="18" charset="0"/>
                <a:cs typeface="Times New Roman" panose="02020603050405020304" pitchFamily="18" charset="0"/>
              </a:rPr>
              <a:t>R. v. </a:t>
            </a:r>
            <a:r>
              <a:rPr lang="en-US" sz="1200" i="1" dirty="0" err="1">
                <a:effectLst/>
                <a:latin typeface="Segoe UI" panose="020B0502040204020203" pitchFamily="34" charset="0"/>
                <a:ea typeface="Times New Roman" panose="02020603050405020304" pitchFamily="18" charset="0"/>
                <a:cs typeface="Times New Roman" panose="02020603050405020304" pitchFamily="18" charset="0"/>
              </a:rPr>
              <a:t>Olliffe</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r>
              <a:rPr lang="en-US" sz="1200" u="sng" strike="noStrike" dirty="0">
                <a:solidFill>
                  <a:srgbClr val="2A18AC"/>
                </a:solidFill>
                <a:effectLst/>
                <a:latin typeface="Segoe UI" panose="020B0502040204020203" pitchFamily="34" charset="0"/>
                <a:ea typeface="Times New Roman" panose="02020603050405020304" pitchFamily="18" charset="0"/>
                <a:cs typeface="Times New Roman" panose="02020603050405020304" pitchFamily="18" charset="0"/>
                <a:hlinkClick r:id="rId5"/>
              </a:rPr>
              <a:t>2015 ONCA 242</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para. 36; </a:t>
            </a:r>
            <a:r>
              <a:rPr lang="en-US" sz="1200" i="1" dirty="0">
                <a:effectLst/>
                <a:latin typeface="Segoe UI" panose="020B0502040204020203" pitchFamily="34" charset="0"/>
                <a:ea typeface="Times New Roman" panose="02020603050405020304" pitchFamily="18" charset="0"/>
                <a:cs typeface="Times New Roman" panose="02020603050405020304" pitchFamily="18" charset="0"/>
              </a:rPr>
              <a:t>R. v. Mills</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r>
              <a:rPr lang="en-US" sz="1200" u="sng" strike="noStrike" dirty="0">
                <a:solidFill>
                  <a:srgbClr val="2A18AC"/>
                </a:solidFill>
                <a:effectLst/>
                <a:latin typeface="Segoe UI" panose="020B0502040204020203" pitchFamily="34" charset="0"/>
                <a:ea typeface="Times New Roman" panose="02020603050405020304" pitchFamily="18" charset="0"/>
                <a:cs typeface="Times New Roman" panose="02020603050405020304" pitchFamily="18" charset="0"/>
                <a:hlinkClick r:id="rId6"/>
              </a:rPr>
              <a:t>2019 ONCA 940</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para. 186; </a:t>
            </a:r>
            <a:r>
              <a:rPr lang="en-US" sz="1200" i="1" dirty="0">
                <a:effectLst/>
                <a:latin typeface="Segoe UI" panose="020B0502040204020203" pitchFamily="34" charset="0"/>
                <a:ea typeface="Times New Roman" panose="02020603050405020304" pitchFamily="18" charset="0"/>
                <a:cs typeface="Times New Roman" panose="02020603050405020304" pitchFamily="18" charset="0"/>
              </a:rPr>
              <a:t>R. v. Huerta</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r>
              <a:rPr lang="en-US" sz="1200" u="sng" strike="noStrike" dirty="0">
                <a:solidFill>
                  <a:srgbClr val="2A18AC"/>
                </a:solidFill>
                <a:effectLst/>
                <a:latin typeface="Segoe UI" panose="020B0502040204020203" pitchFamily="34" charset="0"/>
                <a:ea typeface="Times New Roman" panose="02020603050405020304" pitchFamily="18" charset="0"/>
                <a:cs typeface="Times New Roman" panose="02020603050405020304" pitchFamily="18" charset="0"/>
                <a:hlinkClick r:id="rId7"/>
              </a:rPr>
              <a:t>2020 ONCA 59</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para. 34. </a:t>
            </a:r>
            <a:endParaRPr lang="en-C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8570DC3-553B-4874-ACCB-721AB0260213}"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9609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8570DC3-553B-4874-ACCB-721AB0260213}"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9422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was a convenience store robbery. The victim picked out the accused in a photo line-up, but also tentatively identified a second person. He testified that the person in the video was the robbery, but was not able to point out the accused in court.</a:t>
            </a:r>
          </a:p>
          <a:p>
            <a:r>
              <a:rPr lang="en-CA" b="1" dirty="0"/>
              <a:t>Trial Judge: </a:t>
            </a:r>
            <a:r>
              <a:rPr lang="en-CA" dirty="0"/>
              <a:t>“ I looked at that video, and I looked at it very carefully, and I can honestly tell you there is no doubt in my mind that the man who committed that robbery on that video was your client.”</a:t>
            </a:r>
          </a:p>
          <a:p>
            <a:endParaRPr lang="en-C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8570DC3-553B-4874-ACCB-721AB0260213}"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4661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Aka </a:t>
            </a:r>
            <a:r>
              <a:rPr lang="en-US" dirty="0" err="1"/>
              <a:t>Leaney</a:t>
            </a:r>
            <a:endParaRPr lang="en-US" dirty="0"/>
          </a:p>
          <a:p>
            <a:r>
              <a:rPr lang="en-US" dirty="0"/>
              <a:t>A exposed penis to a family in subway. Chased but got away. Dad couldn’t ID in lineup. Mom wasn’t shown lineup. Both in-docked. Transit officer testified he could ID from the video b/c was familiar w/ A due to prior dealings. No </a:t>
            </a:r>
            <a:r>
              <a:rPr lang="en-US" dirty="0" err="1"/>
              <a:t>voir</a:t>
            </a:r>
            <a:r>
              <a:rPr lang="en-US" dirty="0"/>
              <a:t> dire held re: admissibility of this </a:t>
            </a:r>
            <a:r>
              <a:rPr lang="en-US" dirty="0" err="1"/>
              <a:t>ev</a:t>
            </a:r>
            <a:r>
              <a:rPr lang="en-US" dirty="0"/>
              <a:t>. At sentencing, it came out that the  “previous dealings” were one brief incident 2 years earlier.</a:t>
            </a:r>
            <a:endParaRPr lang="en-C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8570DC3-553B-4874-ACCB-721AB0260213}"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4973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CA0378F-1729-4B2C-9A22-DDA2D6C95E74}" type="slidenum">
              <a:rPr lang="en-CA" smtClean="0"/>
              <a:t>35</a:t>
            </a:fld>
            <a:endParaRPr lang="en-CA"/>
          </a:p>
        </p:txBody>
      </p:sp>
    </p:spTree>
    <p:extLst>
      <p:ext uri="{BB962C8B-B14F-4D97-AF65-F5344CB8AC3E}">
        <p14:creationId xmlns:p14="http://schemas.microsoft.com/office/powerpoint/2010/main" val="579986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360"/>
              </a:spcAft>
            </a:pPr>
            <a:r>
              <a:rPr lang="en-CA" sz="1800" b="1" dirty="0">
                <a:solidFill>
                  <a:srgbClr val="333333"/>
                </a:solidFill>
                <a:effectLst/>
                <a:latin typeface="Times New Roman" panose="02020603050405020304" pitchFamily="18" charset="0"/>
                <a:ea typeface="Times New Roman" panose="02020603050405020304" pitchFamily="18" charset="0"/>
              </a:rPr>
              <a:t>The Inquiry Regarding Thomas </a:t>
            </a:r>
            <a:r>
              <a:rPr lang="en-CA" sz="1800" b="1" dirty="0" err="1">
                <a:solidFill>
                  <a:srgbClr val="333333"/>
                </a:solidFill>
                <a:effectLst/>
                <a:latin typeface="Times New Roman" panose="02020603050405020304" pitchFamily="18" charset="0"/>
                <a:ea typeface="Times New Roman" panose="02020603050405020304" pitchFamily="18" charset="0"/>
              </a:rPr>
              <a:t>Sophonow</a:t>
            </a:r>
            <a:endParaRPr lang="en-CA" sz="1800" b="1" dirty="0">
              <a:solidFill>
                <a:srgbClr val="333333"/>
              </a:solidFill>
              <a:effectLst/>
              <a:latin typeface="Arial" panose="020B0604020202020204" pitchFamily="34" charset="0"/>
              <a:ea typeface="Calibri" panose="020F0502020204030204" pitchFamily="34" charset="0"/>
            </a:endParaRPr>
          </a:p>
          <a:p>
            <a:pPr>
              <a:spcBef>
                <a:spcPts val="600"/>
              </a:spcBef>
              <a:spcAft>
                <a:spcPts val="360"/>
              </a:spcAft>
            </a:pPr>
            <a:r>
              <a:rPr lang="en-CA" sz="1800" b="1" dirty="0">
                <a:solidFill>
                  <a:srgbClr val="333333"/>
                </a:solidFill>
                <a:effectLst/>
                <a:latin typeface="Times New Roman" panose="02020603050405020304" pitchFamily="18" charset="0"/>
                <a:ea typeface="Times New Roman" panose="02020603050405020304" pitchFamily="18" charset="0"/>
              </a:rPr>
              <a:t>Photo pack line-up</a:t>
            </a:r>
            <a:endParaRPr lang="en-CA" sz="1800" b="1" dirty="0">
              <a:solidFill>
                <a:srgbClr val="333333"/>
              </a:solidFill>
              <a:effectLst/>
              <a:latin typeface="Arial" panose="020B0604020202020204" pitchFamily="34" charset="0"/>
              <a:ea typeface="Calibri" panose="020F0502020204030204" pitchFamily="34" charset="0"/>
            </a:endParaRPr>
          </a:p>
          <a:p>
            <a:pPr>
              <a:lnSpc>
                <a:spcPts val="1560"/>
              </a:lnSpc>
            </a:pPr>
            <a:endParaRPr lang="en-CA" sz="1800" dirty="0">
              <a:effectLst/>
              <a:latin typeface="Times New Roman" panose="02020603050405020304" pitchFamily="18" charset="0"/>
              <a:ea typeface="Calibri" panose="020F0502020204030204" pitchFamily="34" charset="0"/>
            </a:endParaRPr>
          </a:p>
          <a:p>
            <a:pPr>
              <a:lnSpc>
                <a:spcPts val="1560"/>
              </a:lnSpc>
            </a:pPr>
            <a:r>
              <a:rPr lang="en-CA" sz="1800" dirty="0">
                <a:effectLst/>
                <a:latin typeface="Times New Roman" panose="02020603050405020304" pitchFamily="18" charset="0"/>
                <a:ea typeface="Calibri" panose="020F0502020204030204" pitchFamily="34" charset="0"/>
              </a:rPr>
              <a:t>The photo pack should contain at least 10 subjects. </a:t>
            </a:r>
            <a:endParaRPr lang="en-CA" sz="1800" dirty="0">
              <a:effectLst/>
              <a:latin typeface="Calibri" panose="020F0502020204030204" pitchFamily="34" charset="0"/>
              <a:ea typeface="Calibri" panose="020F0502020204030204" pitchFamily="34" charset="0"/>
            </a:endParaRPr>
          </a:p>
          <a:p>
            <a:pPr>
              <a:lnSpc>
                <a:spcPts val="1560"/>
              </a:lnSpc>
            </a:pPr>
            <a:endParaRPr lang="en-CA" sz="1800" dirty="0">
              <a:effectLst/>
              <a:latin typeface="Times New Roman" panose="02020603050405020304" pitchFamily="18" charset="0"/>
              <a:ea typeface="Calibri" panose="020F0502020204030204" pitchFamily="34" charset="0"/>
            </a:endParaRPr>
          </a:p>
          <a:p>
            <a:pPr>
              <a:lnSpc>
                <a:spcPts val="1560"/>
              </a:lnSpc>
            </a:pPr>
            <a:r>
              <a:rPr lang="en-CA" sz="1800" dirty="0">
                <a:effectLst/>
                <a:latin typeface="Times New Roman" panose="02020603050405020304" pitchFamily="18" charset="0"/>
                <a:ea typeface="Calibri" panose="020F0502020204030204" pitchFamily="34" charset="0"/>
              </a:rPr>
              <a:t>The photos should resemble as closely as possible the eyewitnesses' description. If that is not possible, the photos should be as close as possible to the suspect.</a:t>
            </a:r>
            <a:endParaRPr lang="en-CA" sz="1800" dirty="0">
              <a:effectLst/>
              <a:latin typeface="Calibri" panose="020F0502020204030204" pitchFamily="34" charset="0"/>
              <a:ea typeface="Calibri" panose="020F0502020204030204" pitchFamily="34" charset="0"/>
            </a:endParaRPr>
          </a:p>
          <a:p>
            <a:pPr>
              <a:lnSpc>
                <a:spcPts val="1560"/>
              </a:lnSpc>
            </a:pPr>
            <a:endParaRPr lang="en-CA" sz="1800" dirty="0">
              <a:effectLst/>
              <a:latin typeface="Times New Roman" panose="02020603050405020304" pitchFamily="18" charset="0"/>
              <a:ea typeface="Calibri" panose="020F0502020204030204" pitchFamily="34" charset="0"/>
            </a:endParaRPr>
          </a:p>
          <a:p>
            <a:pPr>
              <a:lnSpc>
                <a:spcPts val="1560"/>
              </a:lnSpc>
            </a:pPr>
            <a:r>
              <a:rPr lang="en-CA" sz="1800" dirty="0">
                <a:effectLst/>
                <a:latin typeface="Times New Roman" panose="02020603050405020304" pitchFamily="18" charset="0"/>
                <a:ea typeface="Calibri" panose="020F0502020204030204" pitchFamily="34" charset="0"/>
              </a:rPr>
              <a:t>Everything should be recorded on video or audiotape from the time that the officer meets the witness, before the photographs are shown through until the completion of the interview. Once again, it is essential that an officer who does not know who the suspect is and who is not involved in the investigation conducts the photo pack line-up.</a:t>
            </a:r>
            <a:endParaRPr lang="en-CA" sz="1800" dirty="0">
              <a:effectLst/>
              <a:latin typeface="Calibri" panose="020F0502020204030204" pitchFamily="34" charset="0"/>
              <a:ea typeface="Calibri" panose="020F0502020204030204" pitchFamily="34" charset="0"/>
            </a:endParaRPr>
          </a:p>
          <a:p>
            <a:pPr>
              <a:lnSpc>
                <a:spcPts val="1560"/>
              </a:lnSpc>
            </a:pPr>
            <a:endParaRPr lang="en-CA" sz="1800" dirty="0">
              <a:effectLst/>
              <a:latin typeface="Times New Roman" panose="02020603050405020304" pitchFamily="18" charset="0"/>
              <a:ea typeface="Calibri" panose="020F0502020204030204" pitchFamily="34" charset="0"/>
            </a:endParaRPr>
          </a:p>
          <a:p>
            <a:pPr>
              <a:lnSpc>
                <a:spcPts val="1560"/>
              </a:lnSpc>
            </a:pPr>
            <a:r>
              <a:rPr lang="en-CA" sz="1800" dirty="0">
                <a:effectLst/>
                <a:latin typeface="Times New Roman" panose="02020603050405020304" pitchFamily="18" charset="0"/>
                <a:ea typeface="Calibri" panose="020F0502020204030204" pitchFamily="34" charset="0"/>
              </a:rPr>
              <a:t>Before the showing of the photo pack, the officer conducting the line-up should confirm that he does not know who the suspect is or whether his photo is contained in the line-up. In addition, before showing the photo pack to a witness, the officer should advise the witness that it is just as important to clear the innocent as it is to identify the suspect. The photo pack should be presented by the officer to each witness separately.</a:t>
            </a:r>
            <a:endParaRPr lang="en-CA" sz="1800" dirty="0">
              <a:effectLst/>
              <a:latin typeface="Calibri" panose="020F0502020204030204" pitchFamily="34" charset="0"/>
              <a:ea typeface="Calibri" panose="020F0502020204030204" pitchFamily="34" charset="0"/>
            </a:endParaRPr>
          </a:p>
          <a:p>
            <a:pPr>
              <a:lnSpc>
                <a:spcPts val="1560"/>
              </a:lnSpc>
            </a:pPr>
            <a:endParaRPr lang="en-CA" sz="1800" dirty="0">
              <a:effectLst/>
              <a:latin typeface="Times New Roman" panose="02020603050405020304" pitchFamily="18" charset="0"/>
              <a:ea typeface="Calibri" panose="020F0502020204030204" pitchFamily="34" charset="0"/>
            </a:endParaRPr>
          </a:p>
          <a:p>
            <a:pPr>
              <a:lnSpc>
                <a:spcPts val="1560"/>
              </a:lnSpc>
            </a:pPr>
            <a:r>
              <a:rPr lang="en-CA" sz="1800" dirty="0">
                <a:effectLst/>
                <a:latin typeface="Times New Roman" panose="02020603050405020304" pitchFamily="18" charset="0"/>
                <a:ea typeface="Calibri" panose="020F0502020204030204" pitchFamily="34" charset="0"/>
              </a:rPr>
              <a:t>The photo pack must be presented sequentially and not as a package.</a:t>
            </a:r>
            <a:endParaRPr lang="en-CA" sz="1800" dirty="0">
              <a:effectLst/>
              <a:latin typeface="Calibri" panose="020F0502020204030204" pitchFamily="34" charset="0"/>
              <a:ea typeface="Calibri" panose="020F0502020204030204" pitchFamily="34" charset="0"/>
            </a:endParaRPr>
          </a:p>
          <a:p>
            <a:pPr>
              <a:lnSpc>
                <a:spcPts val="1560"/>
              </a:lnSpc>
            </a:pPr>
            <a:endParaRPr lang="en-CA" sz="1800" dirty="0">
              <a:effectLst/>
              <a:latin typeface="Times New Roman" panose="02020603050405020304" pitchFamily="18" charset="0"/>
              <a:ea typeface="Calibri" panose="020F0502020204030204" pitchFamily="34" charset="0"/>
            </a:endParaRPr>
          </a:p>
          <a:p>
            <a:pPr>
              <a:lnSpc>
                <a:spcPts val="1560"/>
              </a:lnSpc>
            </a:pPr>
            <a:r>
              <a:rPr lang="en-CA" sz="1800" dirty="0">
                <a:effectLst/>
                <a:latin typeface="Times New Roman" panose="02020603050405020304" pitchFamily="18" charset="0"/>
                <a:ea typeface="Calibri" panose="020F0502020204030204" pitchFamily="34" charset="0"/>
              </a:rPr>
              <a:t>In addition to the videotape, if possible, or, as a minimum alternative, the audiotape, there should be a form provided for setting out in writing and for signature the comments of both the officer conducting the line-up and the witness. All comments of each witness must be noted and recorded verbatim and signed by the witness.</a:t>
            </a:r>
            <a:endParaRPr lang="en-CA" sz="1800" dirty="0">
              <a:effectLst/>
              <a:latin typeface="Calibri" panose="020F0502020204030204" pitchFamily="34" charset="0"/>
              <a:ea typeface="Calibri" panose="020F0502020204030204" pitchFamily="34" charset="0"/>
            </a:endParaRPr>
          </a:p>
          <a:p>
            <a:pPr>
              <a:lnSpc>
                <a:spcPts val="1560"/>
              </a:lnSpc>
            </a:pPr>
            <a:r>
              <a:rPr lang="en-CA" sz="1800" dirty="0">
                <a:effectLst/>
                <a:latin typeface="Times New Roman" panose="02020603050405020304" pitchFamily="18" charset="0"/>
                <a:ea typeface="Calibri" panose="020F0502020204030204" pitchFamily="34" charset="0"/>
              </a:rPr>
              <a:t>Police officers should not speak to eyewitnesses after the line-ups regarding their identification or their inability to identify anyone. This can only cast suspicion on any identification made and raise concerns that it was reinforced.</a:t>
            </a:r>
            <a:endParaRPr lang="en-CA" sz="1800" dirty="0">
              <a:effectLst/>
              <a:latin typeface="Calibri" panose="020F0502020204030204" pitchFamily="34" charset="0"/>
              <a:ea typeface="Calibri" panose="020F0502020204030204" pitchFamily="34" charset="0"/>
            </a:endParaRPr>
          </a:p>
          <a:p>
            <a:pPr>
              <a:lnSpc>
                <a:spcPts val="1560"/>
              </a:lnSpc>
            </a:pPr>
            <a:r>
              <a:rPr lang="en-CA" sz="1800" dirty="0">
                <a:effectLst/>
                <a:latin typeface="Times New Roman" panose="02020603050405020304" pitchFamily="18" charset="0"/>
                <a:ea typeface="Calibri" panose="020F0502020204030204" pitchFamily="34" charset="0"/>
              </a:rPr>
              <a:t>It was suggested that, because of the importance of eyewitness evidence and the high risk of contaminating it, a police force other than the one conducting the investigation of the crime should conduct the interviews and the line-ups with the eyewitnesses. Ideal as that procedure might be, I think that it would unduly complicate the investigation, add to its cost and increase the time required. At some point, there must be reasonable degree of trust placed in the police. The interviews of eyewitnesses and the line-up may be conducted by the same force as that investigating the crime, provided that the officers dealing with the eyewitnesses are not involved in the investigation of the crime and do not know the suspect or whether his photo forms part of the line-up. If this were done and the other recommendations complied with, that would provide adequate protection of the process.</a:t>
            </a:r>
            <a:endParaRPr lang="en-CA"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ECA0378F-1729-4B2C-9A22-DDA2D6C95E74}" type="slidenum">
              <a:rPr lang="en-CA" smtClean="0"/>
              <a:t>38</a:t>
            </a:fld>
            <a:endParaRPr lang="en-CA"/>
          </a:p>
        </p:txBody>
      </p:sp>
    </p:spTree>
    <p:extLst>
      <p:ext uri="{BB962C8B-B14F-4D97-AF65-F5344CB8AC3E}">
        <p14:creationId xmlns:p14="http://schemas.microsoft.com/office/powerpoint/2010/main" val="1692958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AF70AD-08AB-4606-82FA-C963518183A3}"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D3E5FA-C43D-4779-81CD-7EE2C1D74B3F}" type="slidenum">
              <a:rPr lang="en-CA" smtClean="0"/>
              <a:t>‹#›</a:t>
            </a:fld>
            <a:endParaRPr lang="en-CA"/>
          </a:p>
        </p:txBody>
      </p:sp>
    </p:spTree>
    <p:extLst>
      <p:ext uri="{BB962C8B-B14F-4D97-AF65-F5344CB8AC3E}">
        <p14:creationId xmlns:p14="http://schemas.microsoft.com/office/powerpoint/2010/main" val="274009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AF70AD-08AB-4606-82FA-C963518183A3}"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D3E5FA-C43D-4779-81CD-7EE2C1D74B3F}" type="slidenum">
              <a:rPr lang="en-CA" smtClean="0"/>
              <a:t>‹#›</a:t>
            </a:fld>
            <a:endParaRPr lang="en-CA"/>
          </a:p>
        </p:txBody>
      </p:sp>
    </p:spTree>
    <p:extLst>
      <p:ext uri="{BB962C8B-B14F-4D97-AF65-F5344CB8AC3E}">
        <p14:creationId xmlns:p14="http://schemas.microsoft.com/office/powerpoint/2010/main" val="415632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AF70AD-08AB-4606-82FA-C963518183A3}"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D3E5FA-C43D-4779-81CD-7EE2C1D74B3F}" type="slidenum">
              <a:rPr lang="en-CA" smtClean="0"/>
              <a:t>‹#›</a:t>
            </a:fld>
            <a:endParaRPr lang="en-CA"/>
          </a:p>
        </p:txBody>
      </p:sp>
    </p:spTree>
    <p:extLst>
      <p:ext uri="{BB962C8B-B14F-4D97-AF65-F5344CB8AC3E}">
        <p14:creationId xmlns:p14="http://schemas.microsoft.com/office/powerpoint/2010/main" val="3043264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5E8401-C236-4189-A7C9-83D02E407B69}"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3448193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5E8401-C236-4189-A7C9-83D02E407B69}"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3164940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5E8401-C236-4189-A7C9-83D02E407B69}"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449147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5E8401-C236-4189-A7C9-83D02E407B69}" type="datetimeFigureOut">
              <a:rPr lang="en-CA" smtClean="0"/>
              <a:t>01/11/2023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527263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5E8401-C236-4189-A7C9-83D02E407B69}" type="datetimeFigureOut">
              <a:rPr lang="en-CA" smtClean="0"/>
              <a:t>01/11/2023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1461652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5E8401-C236-4189-A7C9-83D02E407B69}" type="datetimeFigureOut">
              <a:rPr lang="en-CA" smtClean="0"/>
              <a:t>01/11/2023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573564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E8401-C236-4189-A7C9-83D02E407B69}" type="datetimeFigureOut">
              <a:rPr lang="en-CA" smtClean="0"/>
              <a:t>01/11/2023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19642316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5E8401-C236-4189-A7C9-83D02E407B69}" type="datetimeFigureOut">
              <a:rPr lang="en-CA" smtClean="0"/>
              <a:t>01/11/2023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171171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AF70AD-08AB-4606-82FA-C963518183A3}"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D3E5FA-C43D-4779-81CD-7EE2C1D74B3F}" type="slidenum">
              <a:rPr lang="en-CA" smtClean="0"/>
              <a:t>‹#›</a:t>
            </a:fld>
            <a:endParaRPr lang="en-CA"/>
          </a:p>
        </p:txBody>
      </p:sp>
    </p:spTree>
    <p:extLst>
      <p:ext uri="{BB962C8B-B14F-4D97-AF65-F5344CB8AC3E}">
        <p14:creationId xmlns:p14="http://schemas.microsoft.com/office/powerpoint/2010/main" val="12148190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5E8401-C236-4189-A7C9-83D02E407B69}" type="datetimeFigureOut">
              <a:rPr lang="en-CA" smtClean="0"/>
              <a:t>01/11/2023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3145289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5E8401-C236-4189-A7C9-83D02E407B69}"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3272590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5E8401-C236-4189-A7C9-83D02E407B69}"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B355F3-2586-42D7-99C0-E35232AF4859}"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536867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5E8401-C236-4189-A7C9-83D02E407B69}"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3926037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5E8401-C236-4189-A7C9-83D02E407B69}"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B355F3-2586-42D7-99C0-E35232AF4859}"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697585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5E8401-C236-4189-A7C9-83D02E407B69}"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31816946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5E8401-C236-4189-A7C9-83D02E407B69}"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161702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5E8401-C236-4189-A7C9-83D02E407B69}"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1B355F3-2586-42D7-99C0-E35232AF4859}" type="slidenum">
              <a:rPr lang="en-CA" smtClean="0"/>
              <a:t>‹#›</a:t>
            </a:fld>
            <a:endParaRPr lang="en-CA"/>
          </a:p>
        </p:txBody>
      </p:sp>
    </p:spTree>
    <p:extLst>
      <p:ext uri="{BB962C8B-B14F-4D97-AF65-F5344CB8AC3E}">
        <p14:creationId xmlns:p14="http://schemas.microsoft.com/office/powerpoint/2010/main" val="3065960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AF70AD-08AB-4606-82FA-C963518183A3}" type="datetimeFigureOut">
              <a:rPr lang="en-CA" smtClean="0"/>
              <a:t>01/11/2023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D3E5FA-C43D-4779-81CD-7EE2C1D74B3F}" type="slidenum">
              <a:rPr lang="en-CA" smtClean="0"/>
              <a:t>‹#›</a:t>
            </a:fld>
            <a:endParaRPr lang="en-CA"/>
          </a:p>
        </p:txBody>
      </p:sp>
    </p:spTree>
    <p:extLst>
      <p:ext uri="{BB962C8B-B14F-4D97-AF65-F5344CB8AC3E}">
        <p14:creationId xmlns:p14="http://schemas.microsoft.com/office/powerpoint/2010/main" val="3311110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AF70AD-08AB-4606-82FA-C963518183A3}" type="datetimeFigureOut">
              <a:rPr lang="en-CA" smtClean="0"/>
              <a:t>01/11/2023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ED3E5FA-C43D-4779-81CD-7EE2C1D74B3F}" type="slidenum">
              <a:rPr lang="en-CA" smtClean="0"/>
              <a:t>‹#›</a:t>
            </a:fld>
            <a:endParaRPr lang="en-CA"/>
          </a:p>
        </p:txBody>
      </p:sp>
    </p:spTree>
    <p:extLst>
      <p:ext uri="{BB962C8B-B14F-4D97-AF65-F5344CB8AC3E}">
        <p14:creationId xmlns:p14="http://schemas.microsoft.com/office/powerpoint/2010/main" val="60394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AF70AD-08AB-4606-82FA-C963518183A3}" type="datetimeFigureOut">
              <a:rPr lang="en-CA" smtClean="0"/>
              <a:t>01/11/2023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ED3E5FA-C43D-4779-81CD-7EE2C1D74B3F}" type="slidenum">
              <a:rPr lang="en-CA" smtClean="0"/>
              <a:t>‹#›</a:t>
            </a:fld>
            <a:endParaRPr lang="en-CA"/>
          </a:p>
        </p:txBody>
      </p:sp>
    </p:spTree>
    <p:extLst>
      <p:ext uri="{BB962C8B-B14F-4D97-AF65-F5344CB8AC3E}">
        <p14:creationId xmlns:p14="http://schemas.microsoft.com/office/powerpoint/2010/main" val="1347892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AF70AD-08AB-4606-82FA-C963518183A3}" type="datetimeFigureOut">
              <a:rPr lang="en-CA" smtClean="0"/>
              <a:t>01/11/2023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ED3E5FA-C43D-4779-81CD-7EE2C1D74B3F}" type="slidenum">
              <a:rPr lang="en-CA" smtClean="0"/>
              <a:t>‹#›</a:t>
            </a:fld>
            <a:endParaRPr lang="en-CA"/>
          </a:p>
        </p:txBody>
      </p:sp>
    </p:spTree>
    <p:extLst>
      <p:ext uri="{BB962C8B-B14F-4D97-AF65-F5344CB8AC3E}">
        <p14:creationId xmlns:p14="http://schemas.microsoft.com/office/powerpoint/2010/main" val="3143208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F70AD-08AB-4606-82FA-C963518183A3}" type="datetimeFigureOut">
              <a:rPr lang="en-CA" smtClean="0"/>
              <a:t>01/11/2023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ED3E5FA-C43D-4779-81CD-7EE2C1D74B3F}" type="slidenum">
              <a:rPr lang="en-CA" smtClean="0"/>
              <a:t>‹#›</a:t>
            </a:fld>
            <a:endParaRPr lang="en-CA"/>
          </a:p>
        </p:txBody>
      </p:sp>
    </p:spTree>
    <p:extLst>
      <p:ext uri="{BB962C8B-B14F-4D97-AF65-F5344CB8AC3E}">
        <p14:creationId xmlns:p14="http://schemas.microsoft.com/office/powerpoint/2010/main" val="1140252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AF70AD-08AB-4606-82FA-C963518183A3}" type="datetimeFigureOut">
              <a:rPr lang="en-CA" smtClean="0"/>
              <a:t>01/11/2023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ED3E5FA-C43D-4779-81CD-7EE2C1D74B3F}" type="slidenum">
              <a:rPr lang="en-CA" smtClean="0"/>
              <a:t>‹#›</a:t>
            </a:fld>
            <a:endParaRPr lang="en-CA"/>
          </a:p>
        </p:txBody>
      </p:sp>
    </p:spTree>
    <p:extLst>
      <p:ext uri="{BB962C8B-B14F-4D97-AF65-F5344CB8AC3E}">
        <p14:creationId xmlns:p14="http://schemas.microsoft.com/office/powerpoint/2010/main" val="1750159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AF70AD-08AB-4606-82FA-C963518183A3}" type="datetimeFigureOut">
              <a:rPr lang="en-CA" smtClean="0"/>
              <a:t>01/11/2023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ED3E5FA-C43D-4779-81CD-7EE2C1D74B3F}" type="slidenum">
              <a:rPr lang="en-CA" smtClean="0"/>
              <a:t>‹#›</a:t>
            </a:fld>
            <a:endParaRPr lang="en-CA"/>
          </a:p>
        </p:txBody>
      </p:sp>
    </p:spTree>
    <p:extLst>
      <p:ext uri="{BB962C8B-B14F-4D97-AF65-F5344CB8AC3E}">
        <p14:creationId xmlns:p14="http://schemas.microsoft.com/office/powerpoint/2010/main" val="303012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F70AD-08AB-4606-82FA-C963518183A3}" type="datetimeFigureOut">
              <a:rPr lang="en-CA" smtClean="0"/>
              <a:t>01/11/2023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D3E5FA-C43D-4779-81CD-7EE2C1D74B3F}" type="slidenum">
              <a:rPr lang="en-CA" smtClean="0"/>
              <a:t>‹#›</a:t>
            </a:fld>
            <a:endParaRPr lang="en-CA"/>
          </a:p>
        </p:txBody>
      </p:sp>
    </p:spTree>
    <p:extLst>
      <p:ext uri="{BB962C8B-B14F-4D97-AF65-F5344CB8AC3E}">
        <p14:creationId xmlns:p14="http://schemas.microsoft.com/office/powerpoint/2010/main" val="260047794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5E8401-C236-4189-A7C9-83D02E407B69}" type="datetimeFigureOut">
              <a:rPr lang="en-CA" smtClean="0"/>
              <a:t>01/11/2023</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B355F3-2586-42D7-99C0-E35232AF4859}" type="slidenum">
              <a:rPr lang="en-CA" smtClean="0"/>
              <a:t>‹#›</a:t>
            </a:fld>
            <a:endParaRPr lang="en-CA"/>
          </a:p>
        </p:txBody>
      </p:sp>
    </p:spTree>
    <p:extLst>
      <p:ext uri="{BB962C8B-B14F-4D97-AF65-F5344CB8AC3E}">
        <p14:creationId xmlns:p14="http://schemas.microsoft.com/office/powerpoint/2010/main" val="124231006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https://intra.elibrary.mag.jus.gov.on.ca/Library/ViewPaper.aspx?ID=2743" TargetMode="External"/><Relationship Id="rId2" Type="http://schemas.openxmlformats.org/officeDocument/2006/relationships/hyperlink" Target="https://www.canlii.org/en/on/onsc/doc/2018/2018onsc1607/2018onsc1607.html#par91" TargetMode="External"/><Relationship Id="rId1" Type="http://schemas.openxmlformats.org/officeDocument/2006/relationships/slideLayout" Target="../slideLayouts/slideLayout13.xml"/><Relationship Id="rId6" Type="http://schemas.openxmlformats.org/officeDocument/2006/relationships/hyperlink" Target="https://intra.elibrary.mag.jus.gov.on.ca/Library/ViewPaper.aspx?ID=27599" TargetMode="External"/><Relationship Id="rId5" Type="http://schemas.openxmlformats.org/officeDocument/2006/relationships/hyperlink" Target="https://www.canlii.org/en/on/onca/doc/1970/1970canlii390/1970canlii390.html?autocompleteStr=%5B1970%5D%20OJ%20No%201502%20&amp;autocompletePos=1" TargetMode="External"/><Relationship Id="rId4" Type="http://schemas.openxmlformats.org/officeDocument/2006/relationships/hyperlink" Target="https://intra.elibrary.mag.jus.gov.on.ca/Library/ViewPaper.aspx?ID=3159"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s://intra.elibrary.mag.jus.gov.on.ca/Library/ViewPaper.aspx?ID=3392" TargetMode="External"/><Relationship Id="rId7" Type="http://schemas.openxmlformats.org/officeDocument/2006/relationships/image" Target="../media/image9.jpeg"/><Relationship Id="rId2" Type="http://schemas.openxmlformats.org/officeDocument/2006/relationships/hyperlink" Target="https://intra.elibrary.mag.jus.gov.on.ca/Library/ViewPaper.aspx?ID=8174" TargetMode="External"/><Relationship Id="rId1" Type="http://schemas.openxmlformats.org/officeDocument/2006/relationships/slideLayout" Target="../slideLayouts/slideLayout13.xml"/><Relationship Id="rId6" Type="http://schemas.openxmlformats.org/officeDocument/2006/relationships/hyperlink" Target="https://intra.elibrary.mag.jus.gov.on.ca/Library/ViewPaper.aspx?Id=40532" TargetMode="External"/><Relationship Id="rId5" Type="http://schemas.openxmlformats.org/officeDocument/2006/relationships/hyperlink" Target="https://intra.elibrary.mag.jus.gov.on.ca/Library/ViewPaper.aspx?Id=40531" TargetMode="External"/><Relationship Id="rId4" Type="http://schemas.openxmlformats.org/officeDocument/2006/relationships/hyperlink" Target="https://www.canlii.org/en/on/onca/doc/2016/2016onca516/2016onca516.html#par48"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canlii.ca/t/544lz"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canlii.ca/t/1mjp2" TargetMode="External"/><Relationship Id="rId2" Type="http://schemas.openxmlformats.org/officeDocument/2006/relationships/hyperlink" Target="https://intra.elibrary.mag.jus.gov.on.ca/Library/ViewPaper.aspx?ID=12689"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canlii.ca/t/1cj6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canlii.org/en/on/onca/doc/2013/2013onca80/2013onca80.html?resultIndex=4"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hyperlink" Target="https://intra.elibrary.mag.jus.gov.on.ca/Library/ViewPaper.aspx?ID=274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anlii.org/en/on/onca/doc/1990/1990canlii2595/1990canlii2595.html?autocompleteStr=Querci&amp;autocompletePos=1" TargetMode="External"/><Relationship Id="rId2" Type="http://schemas.openxmlformats.org/officeDocument/2006/relationships/hyperlink" Target="https://www.canlii.org/en/on/onca/doc/2000/2000canlii16911/2000canlii16911.html#par14" TargetMode="External"/><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hyperlink" Target="https://intra.elibrary.mag.jus.gov.on.ca/Library/ViewPaper.aspx?Id=2087"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canlii.org/en/on/onsc/doc/2007/2007canlii45918/2007canlii45918.html#par15"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AAFD8-2D24-46A4-A497-9F8536F7B0CA}"/>
              </a:ext>
            </a:extLst>
          </p:cNvPr>
          <p:cNvSpPr>
            <a:spLocks noGrp="1"/>
          </p:cNvSpPr>
          <p:nvPr>
            <p:ph type="ctrTitle"/>
          </p:nvPr>
        </p:nvSpPr>
        <p:spPr/>
        <p:txBody>
          <a:bodyPr/>
          <a:lstStyle/>
          <a:p>
            <a:r>
              <a:rPr lang="en-US" sz="8800" dirty="0"/>
              <a:t>Wasn’t me!</a:t>
            </a:r>
            <a:br>
              <a:rPr lang="en-US" sz="8800" dirty="0"/>
            </a:br>
            <a:r>
              <a:rPr lang="en-US" sz="3200" dirty="0"/>
              <a:t>Presented by MGM and the Champ</a:t>
            </a:r>
            <a:endParaRPr lang="en-CA" sz="3200" dirty="0"/>
          </a:p>
        </p:txBody>
      </p:sp>
      <p:sp>
        <p:nvSpPr>
          <p:cNvPr id="5" name="Subtitle 4">
            <a:extLst>
              <a:ext uri="{FF2B5EF4-FFF2-40B4-BE49-F238E27FC236}">
                <a16:creationId xmlns:a16="http://schemas.microsoft.com/office/drawing/2014/main" id="{EAD0A673-B515-4EA6-B4A7-13A0B16F1230}"/>
              </a:ext>
            </a:extLst>
          </p:cNvPr>
          <p:cNvSpPr>
            <a:spLocks noGrp="1"/>
          </p:cNvSpPr>
          <p:nvPr>
            <p:ph type="subTitle" idx="1"/>
          </p:nvPr>
        </p:nvSpPr>
        <p:spPr>
          <a:xfrm>
            <a:off x="1507067" y="4521965"/>
            <a:ext cx="7766936" cy="1646302"/>
          </a:xfrm>
        </p:spPr>
        <p:txBody>
          <a:bodyPr>
            <a:noAutofit/>
          </a:bodyPr>
          <a:lstStyle/>
          <a:p>
            <a:r>
              <a:rPr lang="en-US" sz="2000" b="1" dirty="0">
                <a:solidFill>
                  <a:schemeClr val="accent1">
                    <a:lumMod val="50000"/>
                  </a:schemeClr>
                </a:solidFill>
              </a:rPr>
              <a:t>Identification Evidence 101</a:t>
            </a:r>
          </a:p>
          <a:p>
            <a:r>
              <a:rPr lang="en-CA" sz="2000" dirty="0">
                <a:solidFill>
                  <a:schemeClr val="accent1">
                    <a:lumMod val="50000"/>
                  </a:schemeClr>
                </a:solidFill>
              </a:rPr>
              <a:t>MCM #144</a:t>
            </a:r>
            <a:endParaRPr lang="en-US" sz="2000" b="1" dirty="0">
              <a:solidFill>
                <a:schemeClr val="accent1">
                  <a:lumMod val="50000"/>
                </a:schemeClr>
              </a:solidFill>
            </a:endParaRPr>
          </a:p>
          <a:p>
            <a:r>
              <a:rPr lang="en-CA" sz="2000" dirty="0">
                <a:solidFill>
                  <a:schemeClr val="accent1">
                    <a:lumMod val="50000"/>
                  </a:schemeClr>
                </a:solidFill>
              </a:rPr>
              <a:t>Sonia Beauchamp and Matthew Geigen-Miller</a:t>
            </a:r>
          </a:p>
          <a:p>
            <a:r>
              <a:rPr lang="en-CA" sz="2000" dirty="0">
                <a:solidFill>
                  <a:schemeClr val="accent1">
                    <a:lumMod val="50000"/>
                  </a:schemeClr>
                </a:solidFill>
              </a:rPr>
              <a:t>January 11, 2023</a:t>
            </a:r>
          </a:p>
        </p:txBody>
      </p:sp>
    </p:spTree>
    <p:extLst>
      <p:ext uri="{BB962C8B-B14F-4D97-AF65-F5344CB8AC3E}">
        <p14:creationId xmlns:p14="http://schemas.microsoft.com/office/powerpoint/2010/main" val="2880321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643E2-6E2D-4665-9C1E-FC19260B3113}"/>
              </a:ext>
            </a:extLst>
          </p:cNvPr>
          <p:cNvSpPr>
            <a:spLocks noGrp="1"/>
          </p:cNvSpPr>
          <p:nvPr>
            <p:ph type="title"/>
          </p:nvPr>
        </p:nvSpPr>
        <p:spPr/>
        <p:txBody>
          <a:bodyPr/>
          <a:lstStyle/>
          <a:p>
            <a:r>
              <a:rPr lang="en-US" dirty="0"/>
              <a:t>DNA databank hit</a:t>
            </a:r>
            <a:endParaRPr lang="en-CA" dirty="0"/>
          </a:p>
        </p:txBody>
      </p:sp>
      <p:sp>
        <p:nvSpPr>
          <p:cNvPr id="3" name="Content Placeholder 2">
            <a:extLst>
              <a:ext uri="{FF2B5EF4-FFF2-40B4-BE49-F238E27FC236}">
                <a16:creationId xmlns:a16="http://schemas.microsoft.com/office/drawing/2014/main" id="{BEFE97CE-DEA7-4379-B6ED-E69B7B529675}"/>
              </a:ext>
            </a:extLst>
          </p:cNvPr>
          <p:cNvSpPr>
            <a:spLocks noGrp="1"/>
          </p:cNvSpPr>
          <p:nvPr>
            <p:ph idx="1"/>
          </p:nvPr>
        </p:nvSpPr>
        <p:spPr/>
        <p:txBody>
          <a:bodyPr>
            <a:normAutofit/>
          </a:bodyPr>
          <a:lstStyle/>
          <a:p>
            <a:r>
              <a:rPr lang="en-US" b="1" dirty="0"/>
              <a:t>Hit cannot be used to prove ID in court.</a:t>
            </a:r>
          </a:p>
          <a:p>
            <a:pPr lvl="1"/>
            <a:r>
              <a:rPr lang="en-US" dirty="0"/>
              <a:t>DNA Identification Act, SC 1998, C.37  prohibition</a:t>
            </a:r>
          </a:p>
          <a:p>
            <a:pPr lvl="1"/>
            <a:r>
              <a:rPr lang="en-US" dirty="0"/>
              <a:t>DNA hit would be evidence of Prior Discreditable Conduct – A’s presence in DNA databank is evidence of prior conviction (R v Dehart, [2015] OJ No 1899 (Ct. J.))</a:t>
            </a:r>
          </a:p>
          <a:p>
            <a:pPr lvl="1"/>
            <a:endParaRPr lang="en-US" dirty="0"/>
          </a:p>
          <a:p>
            <a:pPr marL="0" indent="0">
              <a:buNone/>
            </a:pPr>
            <a:r>
              <a:rPr lang="en-US" dirty="0">
                <a:solidFill>
                  <a:schemeClr val="accent1">
                    <a:lumMod val="75000"/>
                  </a:schemeClr>
                </a:solidFill>
              </a:rPr>
              <a:t>We will need a sample of A’s DNA to substitute the comparison sample.</a:t>
            </a:r>
          </a:p>
          <a:p>
            <a:pPr lvl="1"/>
            <a:endParaRPr lang="en-US" dirty="0">
              <a:solidFill>
                <a:schemeClr val="accent1">
                  <a:lumMod val="75000"/>
                </a:schemeClr>
              </a:solidFill>
            </a:endParaRPr>
          </a:p>
          <a:p>
            <a:pPr marL="0" indent="0">
              <a:buNone/>
            </a:pPr>
            <a:endParaRPr lang="en-US" dirty="0"/>
          </a:p>
          <a:p>
            <a:pPr marL="0" indent="0">
              <a:buNone/>
            </a:pPr>
            <a:endParaRPr lang="en-CA" dirty="0"/>
          </a:p>
        </p:txBody>
      </p:sp>
      <p:pic>
        <p:nvPicPr>
          <p:cNvPr id="5122" name="Picture 2" descr="No symbol - Wikipedia">
            <a:extLst>
              <a:ext uri="{FF2B5EF4-FFF2-40B4-BE49-F238E27FC236}">
                <a16:creationId xmlns:a16="http://schemas.microsoft.com/office/drawing/2014/main" id="{DF38B553-F8C7-4B74-B946-430C7DB489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6414" y="0"/>
            <a:ext cx="1525586" cy="15255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No symbol - Wikipedia">
            <a:extLst>
              <a:ext uri="{FF2B5EF4-FFF2-40B4-BE49-F238E27FC236}">
                <a16:creationId xmlns:a16="http://schemas.microsoft.com/office/drawing/2014/main" id="{FB6613A7-469E-4E45-A04B-DB65969323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6414" y="1808957"/>
            <a:ext cx="1525586" cy="152558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o symbol - Wikipedia">
            <a:extLst>
              <a:ext uri="{FF2B5EF4-FFF2-40B4-BE49-F238E27FC236}">
                <a16:creationId xmlns:a16="http://schemas.microsoft.com/office/drawing/2014/main" id="{BF35D8A5-B80D-43ED-94F1-B43D420018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6414" y="3570685"/>
            <a:ext cx="1525586" cy="1525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No symbol - Wikipedia">
            <a:extLst>
              <a:ext uri="{FF2B5EF4-FFF2-40B4-BE49-F238E27FC236}">
                <a16:creationId xmlns:a16="http://schemas.microsoft.com/office/drawing/2014/main" id="{BF718054-C18C-4133-8F4F-B5FCF7A54F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6414" y="5332414"/>
            <a:ext cx="1525586" cy="1525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603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83EA-5E83-446D-B1AD-0A036E69D295}"/>
              </a:ext>
            </a:extLst>
          </p:cNvPr>
          <p:cNvSpPr>
            <a:spLocks noGrp="1"/>
          </p:cNvSpPr>
          <p:nvPr>
            <p:ph type="title"/>
          </p:nvPr>
        </p:nvSpPr>
        <p:spPr/>
        <p:txBody>
          <a:bodyPr/>
          <a:lstStyle/>
          <a:p>
            <a:r>
              <a:rPr lang="en-US" dirty="0"/>
              <a:t>DNA databank hit</a:t>
            </a:r>
            <a:endParaRPr lang="en-CA" dirty="0"/>
          </a:p>
        </p:txBody>
      </p:sp>
      <p:sp>
        <p:nvSpPr>
          <p:cNvPr id="3" name="Content Placeholder 2">
            <a:extLst>
              <a:ext uri="{FF2B5EF4-FFF2-40B4-BE49-F238E27FC236}">
                <a16:creationId xmlns:a16="http://schemas.microsoft.com/office/drawing/2014/main" id="{731A2C1A-1351-4394-9CA0-13BD86D04E09}"/>
              </a:ext>
            </a:extLst>
          </p:cNvPr>
          <p:cNvSpPr>
            <a:spLocks noGrp="1"/>
          </p:cNvSpPr>
          <p:nvPr>
            <p:ph idx="1"/>
          </p:nvPr>
        </p:nvSpPr>
        <p:spPr>
          <a:xfrm>
            <a:off x="677334" y="1485901"/>
            <a:ext cx="8596668" cy="4555462"/>
          </a:xfrm>
        </p:spPr>
        <p:txBody>
          <a:bodyPr>
            <a:normAutofit/>
          </a:bodyPr>
          <a:lstStyle/>
          <a:p>
            <a:pPr marL="457200" lvl="1" indent="0">
              <a:buNone/>
            </a:pPr>
            <a:r>
              <a:rPr lang="en-US" sz="2000" b="1" dirty="0"/>
              <a:t>First, seek consent sample </a:t>
            </a:r>
          </a:p>
          <a:p>
            <a:pPr lvl="2"/>
            <a:r>
              <a:rPr lang="en-US" dirty="0"/>
              <a:t>Crown or police can communicate with </a:t>
            </a:r>
            <a:r>
              <a:rPr lang="en-US" dirty="0" err="1"/>
              <a:t>defence</a:t>
            </a:r>
            <a:r>
              <a:rPr lang="en-US" dirty="0"/>
              <a:t> counsel to canvass. Set firm time limit for response to avoid delay.</a:t>
            </a:r>
          </a:p>
          <a:p>
            <a:pPr lvl="2"/>
            <a:r>
              <a:rPr lang="en-US" dirty="0"/>
              <a:t>Police will arrange for DNA sample to be taken</a:t>
            </a:r>
          </a:p>
          <a:p>
            <a:pPr lvl="2"/>
            <a:r>
              <a:rPr lang="en-US" dirty="0"/>
              <a:t>+: faster </a:t>
            </a:r>
          </a:p>
          <a:p>
            <a:pPr lvl="2"/>
            <a:r>
              <a:rPr lang="en-US" dirty="0"/>
              <a:t>-: </a:t>
            </a:r>
            <a:r>
              <a:rPr lang="en-US" dirty="0" err="1"/>
              <a:t>defence</a:t>
            </a:r>
            <a:r>
              <a:rPr lang="en-US" dirty="0"/>
              <a:t> may challenge if consent not properly informed (</a:t>
            </a:r>
            <a:r>
              <a:rPr lang="en-US" dirty="0" err="1"/>
              <a:t>ie</a:t>
            </a:r>
            <a:r>
              <a:rPr lang="en-US" dirty="0"/>
              <a:t> beware consent DNA sample if A not represented)</a:t>
            </a:r>
          </a:p>
          <a:p>
            <a:pPr marL="914400" lvl="2" indent="0">
              <a:buNone/>
            </a:pPr>
            <a:endParaRPr lang="en-US" dirty="0"/>
          </a:p>
          <a:p>
            <a:pPr marL="914400" lvl="2" indent="0">
              <a:buNone/>
            </a:pPr>
            <a:endParaRPr lang="en-US" dirty="0"/>
          </a:p>
          <a:p>
            <a:pPr marL="457200" lvl="1" indent="0">
              <a:buNone/>
            </a:pPr>
            <a:r>
              <a:rPr lang="en-US" sz="2000" b="1" dirty="0"/>
              <a:t>If no consent sample </a:t>
            </a:r>
            <a:r>
              <a:rPr lang="en-US" dirty="0"/>
              <a:t>-&gt; police will need to get warrant</a:t>
            </a:r>
          </a:p>
          <a:p>
            <a:pPr lvl="2"/>
            <a:r>
              <a:rPr lang="en-US" dirty="0"/>
              <a:t>The databank hit can be used as grounds to obtained DNA warrant</a:t>
            </a:r>
          </a:p>
          <a:p>
            <a:pPr lvl="2"/>
            <a:r>
              <a:rPr lang="en-US" dirty="0"/>
              <a:t>ITO will also include that consent sample was canvassed</a:t>
            </a:r>
          </a:p>
          <a:p>
            <a:pPr marL="914400" lvl="2" indent="0">
              <a:buNone/>
            </a:pPr>
            <a:endParaRPr lang="en-US" dirty="0"/>
          </a:p>
          <a:p>
            <a:endParaRPr lang="en-CA" dirty="0"/>
          </a:p>
        </p:txBody>
      </p:sp>
    </p:spTree>
    <p:extLst>
      <p:ext uri="{BB962C8B-B14F-4D97-AF65-F5344CB8AC3E}">
        <p14:creationId xmlns:p14="http://schemas.microsoft.com/office/powerpoint/2010/main" val="263142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0F095-25A5-4FAB-A12D-7FCFD0C6089B}"/>
              </a:ext>
            </a:extLst>
          </p:cNvPr>
          <p:cNvSpPr>
            <a:spLocks noGrp="1"/>
          </p:cNvSpPr>
          <p:nvPr>
            <p:ph type="title"/>
          </p:nvPr>
        </p:nvSpPr>
        <p:spPr/>
        <p:txBody>
          <a:bodyPr/>
          <a:lstStyle/>
          <a:p>
            <a:r>
              <a:rPr lang="en-US" dirty="0"/>
              <a:t>CFS has a DNA profile, no hit on databank</a:t>
            </a:r>
            <a:endParaRPr lang="en-CA" dirty="0"/>
          </a:p>
        </p:txBody>
      </p:sp>
      <p:sp>
        <p:nvSpPr>
          <p:cNvPr id="3" name="Content Placeholder 2">
            <a:extLst>
              <a:ext uri="{FF2B5EF4-FFF2-40B4-BE49-F238E27FC236}">
                <a16:creationId xmlns:a16="http://schemas.microsoft.com/office/drawing/2014/main" id="{3C2788E1-6DEC-4110-8A06-E03301898919}"/>
              </a:ext>
            </a:extLst>
          </p:cNvPr>
          <p:cNvSpPr>
            <a:spLocks noGrp="1"/>
          </p:cNvSpPr>
          <p:nvPr>
            <p:ph idx="1"/>
          </p:nvPr>
        </p:nvSpPr>
        <p:spPr/>
        <p:txBody>
          <a:bodyPr/>
          <a:lstStyle/>
          <a:p>
            <a:r>
              <a:rPr lang="en-US" dirty="0"/>
              <a:t>Methods to obtain DNA sample</a:t>
            </a:r>
          </a:p>
          <a:p>
            <a:pPr lvl="1"/>
            <a:r>
              <a:rPr lang="en-US" dirty="0"/>
              <a:t>Consent sample</a:t>
            </a:r>
          </a:p>
          <a:p>
            <a:pPr lvl="1"/>
            <a:r>
              <a:rPr lang="en-US" dirty="0"/>
              <a:t>Discard or abandoned sample</a:t>
            </a:r>
          </a:p>
          <a:p>
            <a:pPr lvl="2"/>
            <a:r>
              <a:rPr lang="en-US" dirty="0"/>
              <a:t>Police can’t seize A’s bodily substance when detained or search incident to arrest – R v Stillman, [1997] 1 SCR 607</a:t>
            </a:r>
          </a:p>
          <a:p>
            <a:pPr lvl="2"/>
            <a:r>
              <a:rPr lang="en-US" dirty="0"/>
              <a:t>Discarded glass in restaurant = abandoned  R v </a:t>
            </a:r>
            <a:r>
              <a:rPr lang="en-US" dirty="0" err="1"/>
              <a:t>Usereau</a:t>
            </a:r>
            <a:r>
              <a:rPr lang="en-US" dirty="0"/>
              <a:t>, 2010 JQ No 4050 (C.A.)</a:t>
            </a:r>
          </a:p>
          <a:p>
            <a:pPr lvl="2"/>
            <a:r>
              <a:rPr lang="en-US" dirty="0"/>
              <a:t>A not detained when discarded tissue at police station while picking up items police had seized R v Chukwu, 2016 ABCA 146</a:t>
            </a:r>
          </a:p>
          <a:p>
            <a:pPr lvl="1"/>
            <a:r>
              <a:rPr lang="en-US" dirty="0"/>
              <a:t>Search warrant</a:t>
            </a:r>
            <a:endParaRPr lang="en-CA" dirty="0"/>
          </a:p>
        </p:txBody>
      </p:sp>
    </p:spTree>
    <p:extLst>
      <p:ext uri="{BB962C8B-B14F-4D97-AF65-F5344CB8AC3E}">
        <p14:creationId xmlns:p14="http://schemas.microsoft.com/office/powerpoint/2010/main" val="1417906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B0717-301D-4F6C-A431-55CA357188CC}"/>
              </a:ext>
            </a:extLst>
          </p:cNvPr>
          <p:cNvSpPr>
            <a:spLocks noGrp="1"/>
          </p:cNvSpPr>
          <p:nvPr>
            <p:ph type="title"/>
          </p:nvPr>
        </p:nvSpPr>
        <p:spPr/>
        <p:txBody>
          <a:bodyPr/>
          <a:lstStyle/>
          <a:p>
            <a:r>
              <a:rPr lang="en-US" dirty="0"/>
              <a:t>Proving ID through V’s DNA on A</a:t>
            </a:r>
            <a:endParaRPr lang="en-CA" dirty="0"/>
          </a:p>
        </p:txBody>
      </p:sp>
      <p:sp>
        <p:nvSpPr>
          <p:cNvPr id="3" name="Content Placeholder 2">
            <a:extLst>
              <a:ext uri="{FF2B5EF4-FFF2-40B4-BE49-F238E27FC236}">
                <a16:creationId xmlns:a16="http://schemas.microsoft.com/office/drawing/2014/main" id="{80DB9620-AC59-4CF3-918F-099E57CF348E}"/>
              </a:ext>
            </a:extLst>
          </p:cNvPr>
          <p:cNvSpPr>
            <a:spLocks noGrp="1"/>
          </p:cNvSpPr>
          <p:nvPr>
            <p:ph idx="1"/>
          </p:nvPr>
        </p:nvSpPr>
        <p:spPr/>
        <p:txBody>
          <a:bodyPr/>
          <a:lstStyle/>
          <a:p>
            <a:r>
              <a:rPr lang="en-US" dirty="0"/>
              <a:t>Police can take skin swabs from A during search incident to arrest if grounds to believe V’s DNA on A’s skin.</a:t>
            </a:r>
          </a:p>
          <a:p>
            <a:pPr lvl="1"/>
            <a:r>
              <a:rPr lang="en-US" dirty="0"/>
              <a:t>Penile swabs to locate V’s DNA – R v Saeed, [2016] 1 SCR 518</a:t>
            </a:r>
          </a:p>
          <a:p>
            <a:pPr lvl="1"/>
            <a:endParaRPr lang="en-US" dirty="0"/>
          </a:p>
          <a:p>
            <a:pPr marL="457200" lvl="1" indent="0">
              <a:buNone/>
            </a:pPr>
            <a:r>
              <a:rPr lang="en-CA" dirty="0"/>
              <a:t>*But remember, if A’s DNA is also found on this swab, it CANNOT  be used to compare to the crime scene samples (b/c he was detained). Will need a DNA warrant.</a:t>
            </a:r>
            <a:endParaRPr lang="en-US" dirty="0"/>
          </a:p>
        </p:txBody>
      </p:sp>
      <p:pic>
        <p:nvPicPr>
          <p:cNvPr id="6146" name="Picture 2" descr="Rewind button - Free interface icons">
            <a:extLst>
              <a:ext uri="{FF2B5EF4-FFF2-40B4-BE49-F238E27FC236}">
                <a16:creationId xmlns:a16="http://schemas.microsoft.com/office/drawing/2014/main" id="{A873EA69-C51A-4519-8737-A264AC6270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471487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1759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54C8A-97B8-495C-A2F8-E937BC880930}"/>
              </a:ext>
            </a:extLst>
          </p:cNvPr>
          <p:cNvSpPr>
            <a:spLocks noGrp="1"/>
          </p:cNvSpPr>
          <p:nvPr>
            <p:ph type="title"/>
          </p:nvPr>
        </p:nvSpPr>
        <p:spPr/>
        <p:txBody>
          <a:bodyPr/>
          <a:lstStyle/>
          <a:p>
            <a:r>
              <a:rPr lang="en-US" dirty="0"/>
              <a:t>Tips on dealing with DNA and CFS</a:t>
            </a:r>
            <a:endParaRPr lang="en-CA" dirty="0"/>
          </a:p>
        </p:txBody>
      </p:sp>
      <p:sp>
        <p:nvSpPr>
          <p:cNvPr id="3" name="Content Placeholder 2">
            <a:extLst>
              <a:ext uri="{FF2B5EF4-FFF2-40B4-BE49-F238E27FC236}">
                <a16:creationId xmlns:a16="http://schemas.microsoft.com/office/drawing/2014/main" id="{83E70CE5-2CFF-43EB-9054-9FEAE291AECB}"/>
              </a:ext>
            </a:extLst>
          </p:cNvPr>
          <p:cNvSpPr>
            <a:spLocks noGrp="1"/>
          </p:cNvSpPr>
          <p:nvPr>
            <p:ph idx="1"/>
          </p:nvPr>
        </p:nvSpPr>
        <p:spPr>
          <a:xfrm>
            <a:off x="677334" y="1703389"/>
            <a:ext cx="8596668" cy="4802186"/>
          </a:xfrm>
        </p:spPr>
        <p:txBody>
          <a:bodyPr>
            <a:normAutofit fontScale="77500" lnSpcReduction="20000"/>
          </a:bodyPr>
          <a:lstStyle/>
          <a:p>
            <a:r>
              <a:rPr lang="en-US" dirty="0"/>
              <a:t>Timing </a:t>
            </a:r>
          </a:p>
          <a:p>
            <a:pPr lvl="1"/>
            <a:r>
              <a:rPr lang="en-US" dirty="0"/>
              <a:t> CFS delayed testing/backlog (watch how close your trial date is)</a:t>
            </a:r>
          </a:p>
          <a:p>
            <a:pPr marL="457200" lvl="1" indent="0">
              <a:buNone/>
            </a:pPr>
            <a:endParaRPr lang="en-US" dirty="0"/>
          </a:p>
          <a:p>
            <a:r>
              <a:rPr lang="en-US" dirty="0"/>
              <a:t>Push for CFS testing</a:t>
            </a:r>
          </a:p>
          <a:p>
            <a:pPr lvl="1"/>
            <a:r>
              <a:rPr lang="en-US" dirty="0"/>
              <a:t>Submit other samples</a:t>
            </a:r>
          </a:p>
          <a:p>
            <a:pPr lvl="1"/>
            <a:r>
              <a:rPr lang="en-US" dirty="0"/>
              <a:t>Conducting other or further testing</a:t>
            </a:r>
          </a:p>
          <a:p>
            <a:pPr marL="457200" lvl="1" indent="0">
              <a:buNone/>
            </a:pPr>
            <a:endParaRPr lang="en-US" dirty="0"/>
          </a:p>
          <a:p>
            <a:r>
              <a:rPr lang="en-US" dirty="0"/>
              <a:t>Talk to your expert!!!! They will often give you golden nuggets.</a:t>
            </a:r>
          </a:p>
          <a:p>
            <a:pPr lvl="1"/>
            <a:r>
              <a:rPr lang="en-US" dirty="0"/>
              <a:t>Have someone present and must disclose</a:t>
            </a:r>
          </a:p>
          <a:p>
            <a:pPr lvl="1"/>
            <a:endParaRPr lang="en-US" dirty="0"/>
          </a:p>
          <a:p>
            <a:r>
              <a:rPr lang="en-US" dirty="0"/>
              <a:t>REMEMBER TO CALL ALL OF THE EVIDENCE LEADING UP TO THE CFS REPORTS</a:t>
            </a:r>
          </a:p>
          <a:p>
            <a:pPr lvl="1"/>
            <a:r>
              <a:rPr lang="en-US" dirty="0"/>
              <a:t>Witness who collected the evidence and everyone thereafter</a:t>
            </a:r>
          </a:p>
          <a:p>
            <a:pPr lvl="1"/>
            <a:r>
              <a:rPr lang="en-US" b="1" u="sng" dirty="0">
                <a:solidFill>
                  <a:schemeClr val="accent1">
                    <a:lumMod val="75000"/>
                  </a:schemeClr>
                </a:solidFill>
              </a:rPr>
              <a:t>OR SEEK ADMISSION OF CONTINUITY OF SAMPLES ONCE SEIZED BY POLICE</a:t>
            </a:r>
          </a:p>
          <a:p>
            <a:pPr marL="457200" lvl="1" indent="0">
              <a:buNone/>
            </a:pPr>
            <a:endParaRPr lang="en-US" dirty="0"/>
          </a:p>
          <a:p>
            <a:r>
              <a:rPr lang="en-US" dirty="0"/>
              <a:t>Expert notice, disclose reports, virtual testimony</a:t>
            </a:r>
          </a:p>
          <a:p>
            <a:pPr marL="0" indent="0">
              <a:buNone/>
            </a:pPr>
            <a:endParaRPr lang="en-US" dirty="0"/>
          </a:p>
          <a:p>
            <a:r>
              <a:rPr lang="en-US" dirty="0"/>
              <a:t>Disclosing CFS file</a:t>
            </a:r>
            <a:endParaRPr lang="en-CA" dirty="0"/>
          </a:p>
        </p:txBody>
      </p:sp>
      <p:pic>
        <p:nvPicPr>
          <p:cNvPr id="10242" name="Picture 2" descr="Create meme: I don't know what I'm doing! dog , i have no idea what i m doing , i have no idea what im doing ">
            <a:extLst>
              <a:ext uri="{FF2B5EF4-FFF2-40B4-BE49-F238E27FC236}">
                <a16:creationId xmlns:a16="http://schemas.microsoft.com/office/drawing/2014/main" id="{D3EA30DE-BFC5-4053-9D2A-C6EBE37A20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500" y="40005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890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AAFD8-2D24-46A4-A497-9F8536F7B0CA}"/>
              </a:ext>
            </a:extLst>
          </p:cNvPr>
          <p:cNvSpPr>
            <a:spLocks noGrp="1"/>
          </p:cNvSpPr>
          <p:nvPr>
            <p:ph type="ctrTitle"/>
          </p:nvPr>
        </p:nvSpPr>
        <p:spPr/>
        <p:txBody>
          <a:bodyPr/>
          <a:lstStyle/>
          <a:p>
            <a:pPr algn="ctr"/>
            <a:r>
              <a:rPr lang="en-US" sz="8800" i="1" dirty="0" err="1"/>
              <a:t>Nikolovski</a:t>
            </a:r>
            <a:endParaRPr lang="en-CA" sz="8800" i="1" dirty="0"/>
          </a:p>
        </p:txBody>
      </p:sp>
    </p:spTree>
    <p:extLst>
      <p:ext uri="{BB962C8B-B14F-4D97-AF65-F5344CB8AC3E}">
        <p14:creationId xmlns:p14="http://schemas.microsoft.com/office/powerpoint/2010/main" val="1802065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787D8-DE0C-4A7B-ACB6-FFEF998B9FC6}"/>
              </a:ext>
            </a:extLst>
          </p:cNvPr>
          <p:cNvSpPr>
            <a:spLocks noGrp="1"/>
          </p:cNvSpPr>
          <p:nvPr>
            <p:ph type="title"/>
          </p:nvPr>
        </p:nvSpPr>
        <p:spPr>
          <a:xfrm>
            <a:off x="677334" y="609600"/>
            <a:ext cx="8596668" cy="790575"/>
          </a:xfrm>
        </p:spPr>
        <p:txBody>
          <a:bodyPr/>
          <a:lstStyle/>
          <a:p>
            <a:r>
              <a:rPr lang="en-US" dirty="0"/>
              <a:t>R v </a:t>
            </a:r>
            <a:r>
              <a:rPr lang="en-US" dirty="0" err="1"/>
              <a:t>Nikolovski</a:t>
            </a:r>
            <a:r>
              <a:rPr lang="en-US" dirty="0"/>
              <a:t> – </a:t>
            </a:r>
            <a:r>
              <a:rPr lang="en-US" sz="1400" dirty="0"/>
              <a:t>[1996] SCJ No 122</a:t>
            </a:r>
            <a:endParaRPr lang="en-CA" sz="1400" dirty="0"/>
          </a:p>
        </p:txBody>
      </p:sp>
      <p:sp>
        <p:nvSpPr>
          <p:cNvPr id="3" name="Content Placeholder 2">
            <a:extLst>
              <a:ext uri="{FF2B5EF4-FFF2-40B4-BE49-F238E27FC236}">
                <a16:creationId xmlns:a16="http://schemas.microsoft.com/office/drawing/2014/main" id="{00FF60F5-0B57-4978-AF98-2B43A2CBAADC}"/>
              </a:ext>
            </a:extLst>
          </p:cNvPr>
          <p:cNvSpPr>
            <a:spLocks noGrp="1"/>
          </p:cNvSpPr>
          <p:nvPr>
            <p:ph idx="1"/>
          </p:nvPr>
        </p:nvSpPr>
        <p:spPr>
          <a:xfrm>
            <a:off x="563034" y="1636714"/>
            <a:ext cx="8596668" cy="3880773"/>
          </a:xfrm>
        </p:spPr>
        <p:txBody>
          <a:bodyPr/>
          <a:lstStyle/>
          <a:p>
            <a:r>
              <a:rPr lang="en-US" dirty="0"/>
              <a:t>Trier of fact can use a surveillance video as the </a:t>
            </a:r>
            <a:r>
              <a:rPr lang="en-US" u="sng" dirty="0"/>
              <a:t>sole basis </a:t>
            </a:r>
            <a:r>
              <a:rPr lang="en-US" dirty="0"/>
              <a:t>for identifying the accused.</a:t>
            </a:r>
          </a:p>
          <a:p>
            <a:pPr lvl="1"/>
            <a:r>
              <a:rPr lang="en-US" dirty="0"/>
              <a:t>Weight of that evidence will depend on quality of video</a:t>
            </a:r>
          </a:p>
          <a:p>
            <a:pPr lvl="1"/>
            <a:r>
              <a:rPr lang="en-US" dirty="0"/>
              <a:t>Another, although lesser factor, is how long A is depicted on video</a:t>
            </a:r>
          </a:p>
          <a:p>
            <a:pPr lvl="2"/>
            <a:r>
              <a:rPr lang="en-US" dirty="0"/>
              <a:t>But this can be outweighed by a few frames which clearly show A and/or trier reviewing the video several times, stopping it to study pertinent frames</a:t>
            </a:r>
          </a:p>
          <a:p>
            <a:pPr marL="914400" lvl="2" indent="0">
              <a:buNone/>
            </a:pPr>
            <a:endParaRPr lang="en-CA" dirty="0"/>
          </a:p>
        </p:txBody>
      </p:sp>
      <p:pic>
        <p:nvPicPr>
          <p:cNvPr id="3074" name="Picture 2" descr="Awkward Stare - Meme by Shelbelski :) Memedroid">
            <a:extLst>
              <a:ext uri="{FF2B5EF4-FFF2-40B4-BE49-F238E27FC236}">
                <a16:creationId xmlns:a16="http://schemas.microsoft.com/office/drawing/2014/main" id="{7E0963C9-D192-4D86-8D78-C08C462373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5825" y="4052949"/>
            <a:ext cx="3686175" cy="2805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460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AAFD8-2D24-46A4-A497-9F8536F7B0CA}"/>
              </a:ext>
            </a:extLst>
          </p:cNvPr>
          <p:cNvSpPr>
            <a:spLocks noGrp="1"/>
          </p:cNvSpPr>
          <p:nvPr>
            <p:ph type="ctrTitle"/>
          </p:nvPr>
        </p:nvSpPr>
        <p:spPr/>
        <p:txBody>
          <a:bodyPr/>
          <a:lstStyle/>
          <a:p>
            <a:pPr algn="ctr"/>
            <a:r>
              <a:rPr lang="en-US" sz="8800" i="1" dirty="0"/>
              <a:t>Recognition Evidence</a:t>
            </a:r>
            <a:endParaRPr lang="en-CA" sz="8800" i="1" dirty="0"/>
          </a:p>
        </p:txBody>
      </p:sp>
    </p:spTree>
    <p:extLst>
      <p:ext uri="{BB962C8B-B14F-4D97-AF65-F5344CB8AC3E}">
        <p14:creationId xmlns:p14="http://schemas.microsoft.com/office/powerpoint/2010/main" val="842068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6A5B4-0B6A-437D-9380-7B94B42FC1A9}"/>
              </a:ext>
            </a:extLst>
          </p:cNvPr>
          <p:cNvSpPr>
            <a:spLocks noGrp="1"/>
          </p:cNvSpPr>
          <p:nvPr>
            <p:ph type="title"/>
          </p:nvPr>
        </p:nvSpPr>
        <p:spPr/>
        <p:txBody>
          <a:bodyPr/>
          <a:lstStyle/>
          <a:p>
            <a:r>
              <a:rPr lang="en-US" dirty="0"/>
              <a:t>Recognition Evidence</a:t>
            </a:r>
            <a:endParaRPr lang="en-CA" dirty="0"/>
          </a:p>
        </p:txBody>
      </p:sp>
      <p:sp>
        <p:nvSpPr>
          <p:cNvPr id="3" name="Content Placeholder 2">
            <a:extLst>
              <a:ext uri="{FF2B5EF4-FFF2-40B4-BE49-F238E27FC236}">
                <a16:creationId xmlns:a16="http://schemas.microsoft.com/office/drawing/2014/main" id="{23800C46-96BB-434F-9E3B-B7A94CA17385}"/>
              </a:ext>
            </a:extLst>
          </p:cNvPr>
          <p:cNvSpPr>
            <a:spLocks noGrp="1"/>
          </p:cNvSpPr>
          <p:nvPr>
            <p:ph idx="1"/>
          </p:nvPr>
        </p:nvSpPr>
        <p:spPr/>
        <p:txBody>
          <a:bodyPr>
            <a:normAutofit lnSpcReduction="10000"/>
          </a:bodyPr>
          <a:lstStyle/>
          <a:p>
            <a:r>
              <a:rPr lang="en-CA" b="0" i="0" dirty="0">
                <a:solidFill>
                  <a:srgbClr val="000000"/>
                </a:solidFill>
                <a:effectLst/>
                <a:latin typeface="Segoe UI" panose="020B0502040204020203" pitchFamily="34" charset="0"/>
              </a:rPr>
              <a:t>Recognition evidence is a subset of eyewitness identification evidence, where the eyewitness’ identification is </a:t>
            </a:r>
            <a:r>
              <a:rPr lang="en-CA" b="1" i="0" u="sng" dirty="0">
                <a:solidFill>
                  <a:srgbClr val="000000"/>
                </a:solidFill>
                <a:effectLst/>
                <a:latin typeface="Segoe UI" panose="020B0502040204020203" pitchFamily="34" charset="0"/>
              </a:rPr>
              <a:t>based on prior acquaintance</a:t>
            </a:r>
            <a:r>
              <a:rPr lang="en-CA" b="0" i="0" dirty="0">
                <a:solidFill>
                  <a:srgbClr val="000000"/>
                </a:solidFill>
                <a:effectLst/>
                <a:latin typeface="Segoe UI" panose="020B0502040204020203" pitchFamily="34" charset="0"/>
              </a:rPr>
              <a:t>.</a:t>
            </a:r>
            <a:r>
              <a:rPr lang="en-CA" sz="1000" b="0" i="0" dirty="0">
                <a:solidFill>
                  <a:srgbClr val="000000"/>
                </a:solidFill>
                <a:effectLst/>
                <a:latin typeface="Segoe UI" panose="020B0502040204020203" pitchFamily="34" charset="0"/>
              </a:rPr>
              <a:t> </a:t>
            </a:r>
            <a:r>
              <a:rPr lang="en-CA" sz="1000" b="0" i="1" dirty="0">
                <a:solidFill>
                  <a:srgbClr val="000000"/>
                </a:solidFill>
                <a:effectLst/>
                <a:latin typeface="Segoe UI" panose="020B0502040204020203" pitchFamily="34" charset="0"/>
              </a:rPr>
              <a:t>R. v. </a:t>
            </a:r>
            <a:r>
              <a:rPr lang="en-CA" sz="1000" b="0" i="1" dirty="0" err="1">
                <a:solidFill>
                  <a:srgbClr val="000000"/>
                </a:solidFill>
                <a:effectLst/>
                <a:latin typeface="Segoe UI" panose="020B0502040204020203" pitchFamily="34" charset="0"/>
              </a:rPr>
              <a:t>Thind</a:t>
            </a:r>
            <a:r>
              <a:rPr lang="en-CA" sz="1000" b="0" i="0" dirty="0">
                <a:solidFill>
                  <a:srgbClr val="000000"/>
                </a:solidFill>
                <a:effectLst/>
                <a:latin typeface="Segoe UI" panose="020B0502040204020203" pitchFamily="34" charset="0"/>
              </a:rPr>
              <a:t>, </a:t>
            </a:r>
            <a:r>
              <a:rPr lang="en-CA" sz="1000" b="0" i="0" u="sng" strike="noStrike" dirty="0">
                <a:solidFill>
                  <a:srgbClr val="2A18AC"/>
                </a:solidFill>
                <a:effectLst/>
                <a:latin typeface="Segoe UI" panose="020B0502040204020203" pitchFamily="34" charset="0"/>
                <a:hlinkClick r:id="rId2"/>
              </a:rPr>
              <a:t>2018 ONSC 1607</a:t>
            </a:r>
            <a:r>
              <a:rPr lang="en-CA" sz="1000" b="0" i="0" dirty="0">
                <a:solidFill>
                  <a:srgbClr val="000000"/>
                </a:solidFill>
                <a:effectLst/>
                <a:latin typeface="Segoe UI" panose="020B0502040204020203" pitchFamily="34" charset="0"/>
              </a:rPr>
              <a:t>, at para. 91.</a:t>
            </a:r>
          </a:p>
          <a:p>
            <a:endParaRPr lang="en-CA" dirty="0">
              <a:solidFill>
                <a:srgbClr val="000000"/>
              </a:solidFill>
              <a:latin typeface="Segoe UI" panose="020B0502040204020203" pitchFamily="34" charset="0"/>
            </a:endParaRPr>
          </a:p>
          <a:p>
            <a:r>
              <a:rPr lang="en-CA" dirty="0">
                <a:solidFill>
                  <a:srgbClr val="000000"/>
                </a:solidFill>
                <a:latin typeface="Segoe UI" panose="020B0502040204020203" pitchFamily="34" charset="0"/>
              </a:rPr>
              <a:t>D</a:t>
            </a:r>
            <a:r>
              <a:rPr lang="en-CA" b="0" i="0" dirty="0">
                <a:solidFill>
                  <a:srgbClr val="000000"/>
                </a:solidFill>
                <a:effectLst/>
                <a:latin typeface="Segoe UI" panose="020B0502040204020203" pitchFamily="34" charset="0"/>
              </a:rPr>
              <a:t>egree of level of familiarity with the accused may enhance the reliability of an eyewitness’ identification.</a:t>
            </a:r>
            <a:r>
              <a:rPr lang="en-CA" sz="1000" b="0" i="0" dirty="0">
                <a:solidFill>
                  <a:srgbClr val="000000"/>
                </a:solidFill>
                <a:effectLst/>
                <a:latin typeface="Segoe UI" panose="020B0502040204020203" pitchFamily="34" charset="0"/>
              </a:rPr>
              <a:t> </a:t>
            </a:r>
            <a:r>
              <a:rPr lang="en-CA" sz="1000" b="0" i="1" dirty="0">
                <a:solidFill>
                  <a:srgbClr val="000000"/>
                </a:solidFill>
                <a:effectLst/>
                <a:latin typeface="Segoe UI" panose="020B0502040204020203" pitchFamily="34" charset="0"/>
              </a:rPr>
              <a:t>R. v. </a:t>
            </a:r>
            <a:r>
              <a:rPr lang="en-CA" sz="1000" b="0" i="1" dirty="0" err="1">
                <a:solidFill>
                  <a:srgbClr val="000000"/>
                </a:solidFill>
                <a:effectLst/>
                <a:latin typeface="Segoe UI" panose="020B0502040204020203" pitchFamily="34" charset="0"/>
              </a:rPr>
              <a:t>Olliffe</a:t>
            </a:r>
            <a:r>
              <a:rPr lang="en-CA" sz="1000" b="0" i="0" dirty="0">
                <a:solidFill>
                  <a:srgbClr val="000000"/>
                </a:solidFill>
                <a:effectLst/>
                <a:latin typeface="Segoe UI" panose="020B0502040204020203" pitchFamily="34" charset="0"/>
              </a:rPr>
              <a:t>, </a:t>
            </a:r>
            <a:r>
              <a:rPr lang="en-CA" sz="1000" b="0" i="0" u="sng" strike="noStrike" dirty="0">
                <a:solidFill>
                  <a:srgbClr val="2A18AC"/>
                </a:solidFill>
                <a:effectLst/>
                <a:latin typeface="Segoe UI" panose="020B0502040204020203" pitchFamily="34" charset="0"/>
                <a:hlinkClick r:id="rId3"/>
              </a:rPr>
              <a:t>2015 ONCA 242</a:t>
            </a:r>
            <a:r>
              <a:rPr lang="en-CA" sz="1000" b="0" i="0" dirty="0">
                <a:solidFill>
                  <a:srgbClr val="000000"/>
                </a:solidFill>
                <a:effectLst/>
                <a:latin typeface="Segoe UI" panose="020B0502040204020203" pitchFamily="34" charset="0"/>
              </a:rPr>
              <a:t> at para. 38; </a:t>
            </a:r>
            <a:r>
              <a:rPr lang="en-CA" sz="1000" b="0" i="1" dirty="0">
                <a:solidFill>
                  <a:srgbClr val="000000"/>
                </a:solidFill>
                <a:effectLst/>
                <a:latin typeface="Segoe UI" panose="020B0502040204020203" pitchFamily="34" charset="0"/>
              </a:rPr>
              <a:t>R. v. Benson</a:t>
            </a:r>
            <a:r>
              <a:rPr lang="en-CA" sz="1000" b="0" i="0" dirty="0">
                <a:solidFill>
                  <a:srgbClr val="000000"/>
                </a:solidFill>
                <a:effectLst/>
                <a:latin typeface="Segoe UI" panose="020B0502040204020203" pitchFamily="34" charset="0"/>
              </a:rPr>
              <a:t>, </a:t>
            </a:r>
            <a:r>
              <a:rPr lang="en-CA" sz="1000" b="0" i="0" u="sng" strike="noStrike" dirty="0">
                <a:solidFill>
                  <a:srgbClr val="2A18AC"/>
                </a:solidFill>
                <a:effectLst/>
                <a:latin typeface="Segoe UI" panose="020B0502040204020203" pitchFamily="34" charset="0"/>
                <a:hlinkClick r:id="rId4"/>
              </a:rPr>
              <a:t>2015 ONCA 827</a:t>
            </a:r>
            <a:r>
              <a:rPr lang="en-CA" sz="1000" b="0" i="0" dirty="0">
                <a:solidFill>
                  <a:srgbClr val="000000"/>
                </a:solidFill>
                <a:effectLst/>
                <a:latin typeface="Segoe UI" panose="020B0502040204020203" pitchFamily="34" charset="0"/>
              </a:rPr>
              <a:t> at para 25; </a:t>
            </a:r>
            <a:r>
              <a:rPr lang="en-CA" sz="1000" b="0" i="1" dirty="0">
                <a:solidFill>
                  <a:srgbClr val="000000"/>
                </a:solidFill>
                <a:effectLst/>
                <a:latin typeface="Segoe UI" panose="020B0502040204020203" pitchFamily="34" charset="0"/>
              </a:rPr>
              <a:t>R. v. </a:t>
            </a:r>
            <a:r>
              <a:rPr lang="en-CA" sz="1000" b="0" i="1" dirty="0" err="1">
                <a:solidFill>
                  <a:srgbClr val="000000"/>
                </a:solidFill>
                <a:effectLst/>
                <a:latin typeface="Segoe UI" panose="020B0502040204020203" pitchFamily="34" charset="0"/>
              </a:rPr>
              <a:t>Spatola</a:t>
            </a:r>
            <a:r>
              <a:rPr lang="en-CA" sz="1000" b="0" i="0" dirty="0">
                <a:solidFill>
                  <a:srgbClr val="000000"/>
                </a:solidFill>
                <a:effectLst/>
                <a:latin typeface="Segoe UI" panose="020B0502040204020203" pitchFamily="34" charset="0"/>
              </a:rPr>
              <a:t> (1970), </a:t>
            </a:r>
            <a:r>
              <a:rPr lang="en-CA" sz="1000" b="0" i="0" u="sng" strike="noStrike" dirty="0">
                <a:solidFill>
                  <a:srgbClr val="2A18AC"/>
                </a:solidFill>
                <a:effectLst/>
                <a:latin typeface="Segoe UI" panose="020B0502040204020203" pitchFamily="34" charset="0"/>
                <a:hlinkClick r:id="rId5"/>
              </a:rPr>
              <a:t>4 C.C.C. 241</a:t>
            </a:r>
            <a:r>
              <a:rPr lang="en-CA" sz="1000" b="0" i="0" dirty="0">
                <a:solidFill>
                  <a:srgbClr val="000000"/>
                </a:solidFill>
                <a:effectLst/>
                <a:latin typeface="Segoe UI" panose="020B0502040204020203" pitchFamily="34" charset="0"/>
              </a:rPr>
              <a:t> at para. 22.</a:t>
            </a:r>
          </a:p>
          <a:p>
            <a:pPr algn="l">
              <a:spcBef>
                <a:spcPts val="0"/>
              </a:spcBef>
              <a:spcAft>
                <a:spcPts val="0"/>
              </a:spcAft>
            </a:pPr>
            <a:endParaRPr lang="en-CA" sz="1800" b="0" i="0" dirty="0">
              <a:solidFill>
                <a:srgbClr val="000000"/>
              </a:solidFill>
              <a:effectLst/>
              <a:latin typeface="Times New Roman" panose="02020603050405020304" pitchFamily="18" charset="0"/>
            </a:endParaRPr>
          </a:p>
          <a:p>
            <a:pPr marL="857250" marR="362585" lvl="1">
              <a:spcBef>
                <a:spcPts val="0"/>
              </a:spcBef>
            </a:pPr>
            <a:r>
              <a:rPr lang="en-CA" dirty="0">
                <a:solidFill>
                  <a:srgbClr val="000000"/>
                </a:solidFill>
                <a:latin typeface="Segoe UI" panose="020B0502040204020203" pitchFamily="34" charset="0"/>
              </a:rPr>
              <a:t>Ti</a:t>
            </a:r>
            <a:r>
              <a:rPr lang="en-CA" b="0" i="0" dirty="0">
                <a:solidFill>
                  <a:srgbClr val="000000"/>
                </a:solidFill>
                <a:effectLst/>
                <a:latin typeface="Segoe UI" panose="020B0502040204020203" pitchFamily="34" charset="0"/>
              </a:rPr>
              <a:t>me to observe,  circumstances of the observation, and conflicting evidence constitute are still factors/frailties.</a:t>
            </a:r>
            <a:r>
              <a:rPr lang="en-CA" sz="900" b="0" i="0" dirty="0">
                <a:solidFill>
                  <a:srgbClr val="000000"/>
                </a:solidFill>
                <a:effectLst/>
                <a:latin typeface="Segoe UI" panose="020B0502040204020203" pitchFamily="34" charset="0"/>
              </a:rPr>
              <a:t> R. v. </a:t>
            </a:r>
            <a:r>
              <a:rPr lang="en-CA" sz="900" b="0" i="1" dirty="0">
                <a:solidFill>
                  <a:srgbClr val="000000"/>
                </a:solidFill>
                <a:effectLst/>
                <a:latin typeface="Segoe UI" panose="020B0502040204020203" pitchFamily="34" charset="0"/>
              </a:rPr>
              <a:t>Chafe</a:t>
            </a:r>
            <a:r>
              <a:rPr lang="en-CA" sz="900" b="0" i="0" dirty="0">
                <a:solidFill>
                  <a:srgbClr val="000000"/>
                </a:solidFill>
                <a:effectLst/>
                <a:latin typeface="Segoe UI" panose="020B0502040204020203" pitchFamily="34" charset="0"/>
              </a:rPr>
              <a:t>, </a:t>
            </a:r>
            <a:r>
              <a:rPr lang="en-CA" sz="900" b="0" i="0" u="sng" strike="noStrike" dirty="0">
                <a:solidFill>
                  <a:srgbClr val="2A18AC"/>
                </a:solidFill>
                <a:effectLst/>
                <a:latin typeface="Segoe UI" panose="020B0502040204020203" pitchFamily="34" charset="0"/>
                <a:hlinkClick r:id="rId6"/>
              </a:rPr>
              <a:t>2019 ONCA 113</a:t>
            </a:r>
            <a:r>
              <a:rPr lang="en-CA" sz="900" b="0" i="0" dirty="0">
                <a:solidFill>
                  <a:srgbClr val="000000"/>
                </a:solidFill>
                <a:effectLst/>
                <a:latin typeface="Segoe UI" panose="020B0502040204020203" pitchFamily="34" charset="0"/>
              </a:rPr>
              <a:t> at para. 30</a:t>
            </a:r>
          </a:p>
          <a:p>
            <a:pPr marL="857250" marR="362585" lvl="1">
              <a:spcBef>
                <a:spcPts val="0"/>
              </a:spcBef>
            </a:pPr>
            <a:endParaRPr lang="en-CA" sz="900" dirty="0">
              <a:solidFill>
                <a:srgbClr val="000000"/>
              </a:solidFill>
              <a:latin typeface="Segoe UI" panose="020B0502040204020203" pitchFamily="34" charset="0"/>
            </a:endParaRPr>
          </a:p>
          <a:p>
            <a:pPr marL="571500" marR="362585" lvl="1" indent="0">
              <a:spcBef>
                <a:spcPts val="0"/>
              </a:spcBef>
              <a:buNone/>
            </a:pPr>
            <a:endParaRPr lang="en-CA" sz="900" dirty="0">
              <a:solidFill>
                <a:srgbClr val="000000"/>
              </a:solidFill>
              <a:latin typeface="Segoe UI" panose="020B0502040204020203" pitchFamily="34" charset="0"/>
            </a:endParaRPr>
          </a:p>
          <a:p>
            <a:pPr marL="571500" marR="362585" lvl="1" indent="0">
              <a:spcBef>
                <a:spcPts val="0"/>
              </a:spcBef>
              <a:buNone/>
            </a:pPr>
            <a:endParaRPr lang="en-CA" sz="900" b="0" i="0" dirty="0">
              <a:solidFill>
                <a:srgbClr val="000000"/>
              </a:solidFill>
              <a:effectLst/>
              <a:latin typeface="Segoe UI" panose="020B0502040204020203" pitchFamily="34" charset="0"/>
            </a:endParaRPr>
          </a:p>
          <a:p>
            <a:pPr marL="571500" marR="362585" lvl="1" indent="0">
              <a:spcBef>
                <a:spcPts val="0"/>
              </a:spcBef>
              <a:buNone/>
            </a:pPr>
            <a:endParaRPr lang="en-CA" sz="900" dirty="0">
              <a:solidFill>
                <a:srgbClr val="000000"/>
              </a:solidFill>
              <a:latin typeface="Segoe UI" panose="020B0502040204020203" pitchFamily="34" charset="0"/>
            </a:endParaRPr>
          </a:p>
          <a:p>
            <a:pPr marL="571500" marR="362585" lvl="1" indent="0">
              <a:spcBef>
                <a:spcPts val="0"/>
              </a:spcBef>
              <a:buNone/>
            </a:pPr>
            <a:endParaRPr lang="en-CA" sz="900" dirty="0">
              <a:solidFill>
                <a:srgbClr val="000000"/>
              </a:solidFill>
              <a:latin typeface="Segoe UI" panose="020B0502040204020203" pitchFamily="34" charset="0"/>
            </a:endParaRPr>
          </a:p>
          <a:p>
            <a:pPr marL="571500" marR="362585" lvl="1" indent="0">
              <a:spcBef>
                <a:spcPts val="0"/>
              </a:spcBef>
              <a:buNone/>
            </a:pPr>
            <a:r>
              <a:rPr lang="en-CA" b="0" i="0" dirty="0">
                <a:solidFill>
                  <a:srgbClr val="000000"/>
                </a:solidFill>
                <a:effectLst/>
                <a:latin typeface="Segoe UI" panose="020B0502040204020203" pitchFamily="34" charset="0"/>
              </a:rPr>
              <a:t>TIP: Ascertain W’s familiarity and extent of relationship prior to trial! Prep. </a:t>
            </a:r>
            <a:r>
              <a:rPr lang="en-CA" dirty="0">
                <a:solidFill>
                  <a:srgbClr val="000000"/>
                </a:solidFill>
                <a:latin typeface="Segoe UI" panose="020B0502040204020203" pitchFamily="34" charset="0"/>
              </a:rPr>
              <a:t>Trial resources are precious.</a:t>
            </a:r>
            <a:endParaRPr lang="en-CA" b="0" i="0" dirty="0">
              <a:solidFill>
                <a:srgbClr val="000000"/>
              </a:solidFill>
              <a:effectLst/>
              <a:latin typeface="Times New Roman" panose="02020603050405020304" pitchFamily="18" charset="0"/>
            </a:endParaRPr>
          </a:p>
          <a:p>
            <a:pPr marL="114300" marR="362585" indent="0" algn="l">
              <a:spcBef>
                <a:spcPts val="0"/>
              </a:spcBef>
              <a:spcAft>
                <a:spcPts val="0"/>
              </a:spcAft>
              <a:buNone/>
            </a:pPr>
            <a:endParaRPr lang="en-CA" sz="1800" b="0" i="0" dirty="0">
              <a:solidFill>
                <a:srgbClr val="000000"/>
              </a:solidFill>
              <a:effectLst/>
              <a:latin typeface="Times New Roman" panose="02020603050405020304" pitchFamily="18" charset="0"/>
            </a:endParaRPr>
          </a:p>
          <a:p>
            <a:endParaRPr lang="en-CA" dirty="0">
              <a:solidFill>
                <a:srgbClr val="000000"/>
              </a:solidFill>
              <a:latin typeface="Segoe UI" panose="020B0502040204020203" pitchFamily="34" charset="0"/>
            </a:endParaRPr>
          </a:p>
        </p:txBody>
      </p:sp>
    </p:spTree>
    <p:extLst>
      <p:ext uri="{BB962C8B-B14F-4D97-AF65-F5344CB8AC3E}">
        <p14:creationId xmlns:p14="http://schemas.microsoft.com/office/powerpoint/2010/main" val="1105441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C4795-3CC0-47B0-B152-DE46FC94226D}"/>
              </a:ext>
            </a:extLst>
          </p:cNvPr>
          <p:cNvSpPr>
            <a:spLocks noGrp="1"/>
          </p:cNvSpPr>
          <p:nvPr>
            <p:ph type="title"/>
          </p:nvPr>
        </p:nvSpPr>
        <p:spPr/>
        <p:txBody>
          <a:bodyPr/>
          <a:lstStyle/>
          <a:p>
            <a:r>
              <a:rPr lang="en-US" i="1" dirty="0" err="1"/>
              <a:t>Berhe</a:t>
            </a:r>
            <a:r>
              <a:rPr lang="en-US" dirty="0"/>
              <a:t> Identification </a:t>
            </a:r>
            <a:r>
              <a:rPr lang="en-US" sz="1100" dirty="0"/>
              <a:t>[2012] OJ No 5029 (C.A.)  See also R v </a:t>
            </a:r>
            <a:r>
              <a:rPr lang="en-US" sz="1100" dirty="0" err="1"/>
              <a:t>Leaney</a:t>
            </a:r>
            <a:r>
              <a:rPr lang="en-US" sz="1100" dirty="0"/>
              <a:t> [1989] 2 SCR 393</a:t>
            </a:r>
            <a:endParaRPr lang="en-CA" sz="1100" dirty="0"/>
          </a:p>
        </p:txBody>
      </p:sp>
      <p:sp>
        <p:nvSpPr>
          <p:cNvPr id="3" name="Content Placeholder 2">
            <a:extLst>
              <a:ext uri="{FF2B5EF4-FFF2-40B4-BE49-F238E27FC236}">
                <a16:creationId xmlns:a16="http://schemas.microsoft.com/office/drawing/2014/main" id="{7494393E-C38D-4BF5-A914-21D5203B6F35}"/>
              </a:ext>
            </a:extLst>
          </p:cNvPr>
          <p:cNvSpPr>
            <a:spLocks noGrp="1"/>
          </p:cNvSpPr>
          <p:nvPr>
            <p:ph idx="1"/>
          </p:nvPr>
        </p:nvSpPr>
        <p:spPr>
          <a:xfrm>
            <a:off x="610659" y="1617664"/>
            <a:ext cx="8596668" cy="4897436"/>
          </a:xfrm>
        </p:spPr>
        <p:txBody>
          <a:bodyPr>
            <a:normAutofit/>
          </a:bodyPr>
          <a:lstStyle/>
          <a:p>
            <a:pPr marL="0" indent="0">
              <a:buNone/>
            </a:pPr>
            <a:r>
              <a:rPr lang="en-CA" b="1" dirty="0">
                <a:solidFill>
                  <a:srgbClr val="000000"/>
                </a:solidFill>
                <a:latin typeface="Segoe UI" panose="020B0502040204020203" pitchFamily="34" charset="0"/>
              </a:rPr>
              <a:t>When someone other than the trier, and who wasn’t present during offence, will ID A based on surveillance video</a:t>
            </a:r>
          </a:p>
          <a:p>
            <a:pPr marL="0" indent="0">
              <a:buNone/>
            </a:pPr>
            <a:r>
              <a:rPr lang="en-CA" dirty="0">
                <a:solidFill>
                  <a:srgbClr val="000000"/>
                </a:solidFill>
                <a:latin typeface="Segoe UI" panose="020B0502040204020203" pitchFamily="34" charset="0"/>
              </a:rPr>
              <a:t>Ex: 	Civilian responding to a press release/CP24</a:t>
            </a:r>
          </a:p>
          <a:p>
            <a:pPr marL="0" indent="0">
              <a:buNone/>
            </a:pPr>
            <a:r>
              <a:rPr lang="en-CA" dirty="0">
                <a:solidFill>
                  <a:srgbClr val="000000"/>
                </a:solidFill>
                <a:latin typeface="Segoe UI" panose="020B0502040204020203" pitchFamily="34" charset="0"/>
              </a:rPr>
              <a:t>	But more often, is from officers who have interacted with A before.</a:t>
            </a:r>
          </a:p>
          <a:p>
            <a:pPr marL="0" indent="0">
              <a:buNone/>
            </a:pPr>
            <a:endParaRPr lang="en-CA" dirty="0">
              <a:solidFill>
                <a:srgbClr val="000000"/>
              </a:solidFill>
              <a:latin typeface="Segoe UI" panose="020B0502040204020203" pitchFamily="34" charset="0"/>
            </a:endParaRPr>
          </a:p>
          <a:p>
            <a:pPr marL="0" indent="0">
              <a:buNone/>
            </a:pPr>
            <a:r>
              <a:rPr lang="en-CA" u="sng" dirty="0">
                <a:solidFill>
                  <a:srgbClr val="000000"/>
                </a:solidFill>
                <a:latin typeface="Segoe UI" panose="020B0502040204020203" pitchFamily="34" charset="0"/>
              </a:rPr>
              <a:t>When would you want to do this?</a:t>
            </a:r>
          </a:p>
          <a:p>
            <a:r>
              <a:rPr lang="en-CA" dirty="0">
                <a:solidFill>
                  <a:srgbClr val="000000"/>
                </a:solidFill>
                <a:latin typeface="Segoe UI" panose="020B0502040204020203" pitchFamily="34" charset="0"/>
              </a:rPr>
              <a:t>As confirmatory evidence , to supplement other ID evidence (which can include other </a:t>
            </a:r>
            <a:r>
              <a:rPr lang="en-CA" dirty="0" err="1">
                <a:solidFill>
                  <a:srgbClr val="000000"/>
                </a:solidFill>
                <a:latin typeface="Segoe UI" panose="020B0502040204020203" pitchFamily="34" charset="0"/>
              </a:rPr>
              <a:t>Berhe</a:t>
            </a:r>
            <a:r>
              <a:rPr lang="en-CA" dirty="0">
                <a:solidFill>
                  <a:srgbClr val="000000"/>
                </a:solidFill>
                <a:latin typeface="Segoe UI" panose="020B0502040204020203" pitchFamily="34" charset="0"/>
              </a:rPr>
              <a:t> witnesses)</a:t>
            </a:r>
          </a:p>
          <a:p>
            <a:r>
              <a:rPr lang="en-CA" dirty="0">
                <a:solidFill>
                  <a:srgbClr val="000000"/>
                </a:solidFill>
                <a:latin typeface="Segoe UI" panose="020B0502040204020203" pitchFamily="34" charset="0"/>
              </a:rPr>
              <a:t>If the quality of your video isn’t great </a:t>
            </a:r>
            <a:r>
              <a:rPr lang="en-CA" dirty="0" err="1">
                <a:solidFill>
                  <a:srgbClr val="000000"/>
                </a:solidFill>
                <a:latin typeface="Segoe UI" panose="020B0502040204020203" pitchFamily="34" charset="0"/>
              </a:rPr>
              <a:t>ie</a:t>
            </a:r>
            <a:r>
              <a:rPr lang="en-CA" dirty="0">
                <a:solidFill>
                  <a:srgbClr val="000000"/>
                </a:solidFill>
                <a:latin typeface="Segoe UI" panose="020B0502040204020203" pitchFamily="34" charset="0"/>
              </a:rPr>
              <a:t> to supplement </a:t>
            </a:r>
            <a:r>
              <a:rPr lang="en-CA" dirty="0" err="1">
                <a:solidFill>
                  <a:srgbClr val="000000"/>
                </a:solidFill>
                <a:latin typeface="Segoe UI" panose="020B0502040204020203" pitchFamily="34" charset="0"/>
              </a:rPr>
              <a:t>Nikolovski</a:t>
            </a:r>
            <a:r>
              <a:rPr lang="en-CA" dirty="0">
                <a:solidFill>
                  <a:srgbClr val="000000"/>
                </a:solidFill>
                <a:latin typeface="Segoe UI" panose="020B0502040204020203" pitchFamily="34" charset="0"/>
              </a:rPr>
              <a:t> type evidence  (and so ability of trier per </a:t>
            </a:r>
            <a:r>
              <a:rPr lang="en-CA" dirty="0" err="1">
                <a:solidFill>
                  <a:srgbClr val="000000"/>
                </a:solidFill>
                <a:latin typeface="Segoe UI" panose="020B0502040204020203" pitchFamily="34" charset="0"/>
              </a:rPr>
              <a:t>Nikolovski</a:t>
            </a:r>
            <a:r>
              <a:rPr lang="en-CA" dirty="0">
                <a:solidFill>
                  <a:srgbClr val="000000"/>
                </a:solidFill>
                <a:latin typeface="Segoe UI" panose="020B0502040204020203" pitchFamily="34" charset="0"/>
              </a:rPr>
              <a:t> to ID could be diminished/evidence given less weight)</a:t>
            </a:r>
          </a:p>
          <a:p>
            <a:r>
              <a:rPr lang="en-CA" dirty="0">
                <a:solidFill>
                  <a:srgbClr val="000000"/>
                </a:solidFill>
                <a:latin typeface="Segoe UI" panose="020B0502040204020203" pitchFamily="34" charset="0"/>
              </a:rPr>
              <a:t>When it’s the only ID evidence you’ve got</a:t>
            </a:r>
          </a:p>
          <a:p>
            <a:pPr marL="0" indent="0">
              <a:buNone/>
            </a:pPr>
            <a:endParaRPr lang="en-CA" dirty="0">
              <a:solidFill>
                <a:srgbClr val="000000"/>
              </a:solidFill>
              <a:latin typeface="Segoe UI" panose="020B0502040204020203" pitchFamily="34" charset="0"/>
            </a:endParaRPr>
          </a:p>
          <a:p>
            <a:pPr marL="457200" lvl="1" indent="0">
              <a:buNone/>
            </a:pPr>
            <a:endParaRPr lang="en-CA" dirty="0">
              <a:solidFill>
                <a:srgbClr val="000000"/>
              </a:solidFill>
              <a:latin typeface="Segoe UI" panose="020B0502040204020203" pitchFamily="34" charset="0"/>
            </a:endParaRPr>
          </a:p>
          <a:p>
            <a:pPr marL="457200" lvl="1" indent="0">
              <a:buNone/>
            </a:pPr>
            <a:endParaRPr lang="en-CA" dirty="0">
              <a:solidFill>
                <a:srgbClr val="000000"/>
              </a:solidFill>
              <a:latin typeface="Segoe UI" panose="020B0502040204020203" pitchFamily="34" charset="0"/>
            </a:endParaRPr>
          </a:p>
          <a:p>
            <a:endParaRPr lang="en-CA" dirty="0"/>
          </a:p>
        </p:txBody>
      </p:sp>
    </p:spTree>
    <p:extLst>
      <p:ext uri="{BB962C8B-B14F-4D97-AF65-F5344CB8AC3E}">
        <p14:creationId xmlns:p14="http://schemas.microsoft.com/office/powerpoint/2010/main" val="2118624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BF2C66-4D1A-4C4E-AB76-E9037C86DE63}"/>
              </a:ext>
            </a:extLst>
          </p:cNvPr>
          <p:cNvSpPr>
            <a:spLocks noGrp="1"/>
          </p:cNvSpPr>
          <p:nvPr>
            <p:ph type="ctrTitle"/>
          </p:nvPr>
        </p:nvSpPr>
        <p:spPr/>
        <p:txBody>
          <a:bodyPr/>
          <a:lstStyle/>
          <a:p>
            <a:pPr algn="ctr"/>
            <a:r>
              <a:rPr lang="en-US" dirty="0"/>
              <a:t>The Champ’s Slides</a:t>
            </a:r>
            <a:endParaRPr lang="en-CA" dirty="0"/>
          </a:p>
        </p:txBody>
      </p:sp>
    </p:spTree>
    <p:extLst>
      <p:ext uri="{BB962C8B-B14F-4D97-AF65-F5344CB8AC3E}">
        <p14:creationId xmlns:p14="http://schemas.microsoft.com/office/powerpoint/2010/main" val="3181162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2D9A9-066E-4D6F-AB23-E4055D6547EA}"/>
              </a:ext>
            </a:extLst>
          </p:cNvPr>
          <p:cNvSpPr>
            <a:spLocks noGrp="1"/>
          </p:cNvSpPr>
          <p:nvPr>
            <p:ph type="title"/>
          </p:nvPr>
        </p:nvSpPr>
        <p:spPr/>
        <p:txBody>
          <a:bodyPr/>
          <a:lstStyle/>
          <a:p>
            <a:r>
              <a:rPr lang="en-US" i="1" dirty="0" err="1"/>
              <a:t>Berhe</a:t>
            </a:r>
            <a:r>
              <a:rPr lang="en-US" dirty="0"/>
              <a:t> Identification </a:t>
            </a:r>
            <a:r>
              <a:rPr lang="en-US" sz="1100" dirty="0"/>
              <a:t>[2012] OJ No 5029 (C.A.) </a:t>
            </a:r>
            <a:endParaRPr lang="en-CA" sz="1100" dirty="0"/>
          </a:p>
        </p:txBody>
      </p:sp>
      <p:sp>
        <p:nvSpPr>
          <p:cNvPr id="3" name="Content Placeholder 2">
            <a:extLst>
              <a:ext uri="{FF2B5EF4-FFF2-40B4-BE49-F238E27FC236}">
                <a16:creationId xmlns:a16="http://schemas.microsoft.com/office/drawing/2014/main" id="{6B1AE8CB-ABE5-40EB-A93B-47F0050A824B}"/>
              </a:ext>
            </a:extLst>
          </p:cNvPr>
          <p:cNvSpPr>
            <a:spLocks noGrp="1"/>
          </p:cNvSpPr>
          <p:nvPr>
            <p:ph idx="1"/>
          </p:nvPr>
        </p:nvSpPr>
        <p:spPr>
          <a:xfrm>
            <a:off x="677334" y="1428751"/>
            <a:ext cx="8596668" cy="4612612"/>
          </a:xfrm>
        </p:spPr>
        <p:txBody>
          <a:bodyPr>
            <a:normAutofit fontScale="92500" lnSpcReduction="20000"/>
          </a:bodyPr>
          <a:lstStyle/>
          <a:p>
            <a:pPr marL="0" indent="0">
              <a:buNone/>
            </a:pPr>
            <a:r>
              <a:rPr lang="en-CA" u="sng" dirty="0">
                <a:solidFill>
                  <a:srgbClr val="000000"/>
                </a:solidFill>
                <a:latin typeface="Segoe UI" panose="020B0502040204020203" pitchFamily="34" charset="0"/>
              </a:rPr>
              <a:t>How do you enter this evidence</a:t>
            </a:r>
          </a:p>
          <a:p>
            <a:r>
              <a:rPr lang="en-CA" i="1" dirty="0" err="1">
                <a:solidFill>
                  <a:srgbClr val="000000"/>
                </a:solidFill>
                <a:latin typeface="Segoe UI" panose="020B0502040204020203" pitchFamily="34" charset="0"/>
              </a:rPr>
              <a:t>Voir</a:t>
            </a:r>
            <a:r>
              <a:rPr lang="en-CA" i="1" dirty="0">
                <a:solidFill>
                  <a:srgbClr val="000000"/>
                </a:solidFill>
                <a:latin typeface="Segoe UI" panose="020B0502040204020203" pitchFamily="34" charset="0"/>
              </a:rPr>
              <a:t> dire </a:t>
            </a:r>
            <a:r>
              <a:rPr lang="en-CA" dirty="0">
                <a:solidFill>
                  <a:srgbClr val="000000"/>
                </a:solidFill>
                <a:latin typeface="Segoe UI" panose="020B0502040204020203" pitchFamily="34" charset="0"/>
              </a:rPr>
              <a:t>must be conducted</a:t>
            </a:r>
          </a:p>
          <a:p>
            <a:r>
              <a:rPr lang="en-CA" b="1" dirty="0">
                <a:solidFill>
                  <a:schemeClr val="accent5"/>
                </a:solidFill>
                <a:latin typeface="Segoe UI" panose="020B0502040204020203" pitchFamily="34" charset="0"/>
              </a:rPr>
              <a:t>Test: prior acquaintance/better position test</a:t>
            </a:r>
          </a:p>
          <a:p>
            <a:pPr lvl="1"/>
            <a:r>
              <a:rPr lang="en-CA" dirty="0">
                <a:solidFill>
                  <a:schemeClr val="accent5"/>
                </a:solidFill>
                <a:latin typeface="Segoe UI" panose="020B0502040204020203" pitchFamily="34" charset="0"/>
              </a:rPr>
              <a:t>Witness has a prior acquaintance with the accused and is thus in a better position than the trier of fact to ID the perpetrator (para 14)</a:t>
            </a:r>
          </a:p>
          <a:p>
            <a:pPr lvl="2"/>
            <a:r>
              <a:rPr lang="en-CA" dirty="0">
                <a:solidFill>
                  <a:schemeClr val="tx1"/>
                </a:solidFill>
                <a:latin typeface="Segoe UI" panose="020B0502040204020203" pitchFamily="34" charset="0"/>
              </a:rPr>
              <a:t>Witness does not need to be able to identify a unique feature or idiosyncrasy of the person</a:t>
            </a:r>
          </a:p>
          <a:p>
            <a:pPr lvl="2"/>
            <a:r>
              <a:rPr lang="en-CA" dirty="0">
                <a:solidFill>
                  <a:schemeClr val="tx1"/>
                </a:solidFill>
                <a:latin typeface="Segoe UI" panose="020B0502040204020203" pitchFamily="34" charset="0"/>
              </a:rPr>
              <a:t>Factors: duration of prior relationship, time between prior contact and offence, circumstances of prior relationship (</a:t>
            </a:r>
            <a:r>
              <a:rPr lang="en-CA" dirty="0" err="1">
                <a:solidFill>
                  <a:schemeClr val="tx1"/>
                </a:solidFill>
                <a:latin typeface="Segoe UI" panose="020B0502040204020203" pitchFamily="34" charset="0"/>
              </a:rPr>
              <a:t>ie</a:t>
            </a:r>
            <a:r>
              <a:rPr lang="en-CA" dirty="0">
                <a:solidFill>
                  <a:schemeClr val="tx1"/>
                </a:solidFill>
                <a:latin typeface="Segoe UI" panose="020B0502040204020203" pitchFamily="34" charset="0"/>
              </a:rPr>
              <a:t> did they have opportunity to engage with A up close)</a:t>
            </a:r>
          </a:p>
          <a:p>
            <a:pPr lvl="3"/>
            <a:r>
              <a:rPr lang="en-CA" dirty="0">
                <a:solidFill>
                  <a:schemeClr val="tx1"/>
                </a:solidFill>
                <a:latin typeface="Segoe UI" panose="020B0502040204020203" pitchFamily="34" charset="0"/>
              </a:rPr>
              <a:t>Fleeting interactions, if memorable, may be enough (i.e. the interaction having a notable feature for the witness)</a:t>
            </a:r>
          </a:p>
          <a:p>
            <a:pPr lvl="3"/>
            <a:r>
              <a:rPr lang="en-CA" dirty="0">
                <a:solidFill>
                  <a:schemeClr val="tx1"/>
                </a:solidFill>
                <a:latin typeface="Segoe UI" panose="020B0502040204020203" pitchFamily="34" charset="0"/>
              </a:rPr>
              <a:t>Prior relationship does not require inter-personal history (</a:t>
            </a:r>
            <a:r>
              <a:rPr lang="en-CA" dirty="0" err="1">
                <a:solidFill>
                  <a:schemeClr val="tx1"/>
                </a:solidFill>
                <a:latin typeface="Segoe UI" panose="020B0502040204020203" pitchFamily="34" charset="0"/>
              </a:rPr>
              <a:t>ie</a:t>
            </a:r>
            <a:r>
              <a:rPr lang="en-CA" dirty="0">
                <a:solidFill>
                  <a:schemeClr val="tx1"/>
                </a:solidFill>
                <a:latin typeface="Segoe UI" panose="020B0502040204020203" pitchFamily="34" charset="0"/>
              </a:rPr>
              <a:t> officers who have spent hours looking at photos of A or surveillance of A)</a:t>
            </a:r>
          </a:p>
          <a:p>
            <a:pPr lvl="3"/>
            <a:r>
              <a:rPr lang="en-CA" dirty="0">
                <a:solidFill>
                  <a:schemeClr val="tx1"/>
                </a:solidFill>
                <a:latin typeface="Segoe UI" panose="020B0502040204020203" pitchFamily="34" charset="0"/>
              </a:rPr>
              <a:t>Length of trial may provide trier with more familiarity/better position than the witness (***recent flavour)</a:t>
            </a:r>
          </a:p>
          <a:p>
            <a:pPr lvl="1"/>
            <a:r>
              <a:rPr lang="en-CA" dirty="0">
                <a:solidFill>
                  <a:schemeClr val="tx1"/>
                </a:solidFill>
                <a:latin typeface="Segoe UI" panose="020B0502040204020203" pitchFamily="34" charset="0"/>
              </a:rPr>
              <a:t>Low threshold + </a:t>
            </a:r>
            <a:r>
              <a:rPr lang="en-CA" dirty="0" err="1">
                <a:solidFill>
                  <a:schemeClr val="tx1"/>
                </a:solidFill>
                <a:latin typeface="Segoe UI" panose="020B0502040204020203" pitchFamily="34" charset="0"/>
              </a:rPr>
              <a:t>bal</a:t>
            </a:r>
            <a:r>
              <a:rPr lang="en-CA" dirty="0">
                <a:solidFill>
                  <a:schemeClr val="tx1"/>
                </a:solidFill>
                <a:latin typeface="Segoe UI" panose="020B0502040204020203" pitchFamily="34" charset="0"/>
              </a:rPr>
              <a:t> of prob</a:t>
            </a:r>
          </a:p>
          <a:p>
            <a:pPr marL="457200" lvl="1" indent="0">
              <a:buNone/>
            </a:pPr>
            <a:endParaRPr lang="en-CA" dirty="0">
              <a:solidFill>
                <a:schemeClr val="tx1"/>
              </a:solidFill>
              <a:latin typeface="Segoe UI" panose="020B0502040204020203" pitchFamily="34" charset="0"/>
            </a:endParaRPr>
          </a:p>
          <a:p>
            <a:pPr marL="457200" lvl="1" indent="0">
              <a:buNone/>
            </a:pPr>
            <a:r>
              <a:rPr lang="en-CA" dirty="0">
                <a:solidFill>
                  <a:schemeClr val="tx1"/>
                </a:solidFill>
                <a:latin typeface="Segoe UI" panose="020B0502040204020203" pitchFamily="34" charset="0"/>
              </a:rPr>
              <a:t>**As for ultimate reliability of this evidence, careful tainting of witness -&gt; where officer was aware person X was arrested for the offence and then they are asked to look at the video to ID</a:t>
            </a:r>
          </a:p>
          <a:p>
            <a:pPr lvl="1"/>
            <a:endParaRPr lang="en-CA" dirty="0">
              <a:solidFill>
                <a:schemeClr val="tx1"/>
              </a:solidFill>
              <a:latin typeface="Segoe UI" panose="020B0502040204020203" pitchFamily="34" charset="0"/>
            </a:endParaRP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281833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2E57-06CC-4BB8-8208-3F54334C5A09}"/>
              </a:ext>
            </a:extLst>
          </p:cNvPr>
          <p:cNvSpPr>
            <a:spLocks noGrp="1"/>
          </p:cNvSpPr>
          <p:nvPr>
            <p:ph type="title"/>
          </p:nvPr>
        </p:nvSpPr>
        <p:spPr/>
        <p:txBody>
          <a:bodyPr/>
          <a:lstStyle/>
          <a:p>
            <a:r>
              <a:rPr lang="en-US" i="1" dirty="0" err="1"/>
              <a:t>Berhe</a:t>
            </a:r>
            <a:r>
              <a:rPr lang="en-US" dirty="0"/>
              <a:t> tips</a:t>
            </a:r>
            <a:endParaRPr lang="en-CA" dirty="0"/>
          </a:p>
        </p:txBody>
      </p:sp>
      <p:sp>
        <p:nvSpPr>
          <p:cNvPr id="3" name="Content Placeholder 2">
            <a:extLst>
              <a:ext uri="{FF2B5EF4-FFF2-40B4-BE49-F238E27FC236}">
                <a16:creationId xmlns:a16="http://schemas.microsoft.com/office/drawing/2014/main" id="{8CBBC714-B356-4F58-B33F-D6EAF31A7FAD}"/>
              </a:ext>
            </a:extLst>
          </p:cNvPr>
          <p:cNvSpPr>
            <a:spLocks noGrp="1"/>
          </p:cNvSpPr>
          <p:nvPr>
            <p:ph idx="1"/>
          </p:nvPr>
        </p:nvSpPr>
        <p:spPr/>
        <p:txBody>
          <a:bodyPr/>
          <a:lstStyle/>
          <a:p>
            <a:r>
              <a:rPr lang="en-CA" dirty="0">
                <a:solidFill>
                  <a:srgbClr val="000000"/>
                </a:solidFill>
                <a:latin typeface="Segoe UI" panose="020B0502040204020203" pitchFamily="34" charset="0"/>
              </a:rPr>
              <a:t>Get officer’s notes of prior interactions  and disclose them</a:t>
            </a:r>
          </a:p>
          <a:p>
            <a:r>
              <a:rPr lang="en-CA" dirty="0">
                <a:solidFill>
                  <a:srgbClr val="000000"/>
                </a:solidFill>
                <a:latin typeface="Segoe UI" panose="020B0502040204020203" pitchFamily="34" charset="0"/>
              </a:rPr>
              <a:t>Consider calling more than one </a:t>
            </a:r>
            <a:r>
              <a:rPr lang="en-CA" dirty="0" err="1">
                <a:solidFill>
                  <a:srgbClr val="000000"/>
                </a:solidFill>
                <a:latin typeface="Segoe UI" panose="020B0502040204020203" pitchFamily="34" charset="0"/>
              </a:rPr>
              <a:t>Berhe</a:t>
            </a:r>
            <a:r>
              <a:rPr lang="en-CA" dirty="0">
                <a:solidFill>
                  <a:srgbClr val="000000"/>
                </a:solidFill>
                <a:latin typeface="Segoe UI" panose="020B0502040204020203" pitchFamily="34" charset="0"/>
              </a:rPr>
              <a:t> witness</a:t>
            </a:r>
          </a:p>
          <a:p>
            <a:r>
              <a:rPr lang="en-CA" dirty="0">
                <a:solidFill>
                  <a:srgbClr val="000000"/>
                </a:solidFill>
                <a:latin typeface="Segoe UI" panose="020B0502040204020203" pitchFamily="34" charset="0"/>
              </a:rPr>
              <a:t>Prior discreditable conduct will often be intertwined because of the reasons for prior interaction with police. Lead only what you need so as to not tip probative vs prejudicial effect.</a:t>
            </a:r>
          </a:p>
          <a:p>
            <a:endParaRPr lang="en-CA" dirty="0"/>
          </a:p>
        </p:txBody>
      </p:sp>
    </p:spTree>
    <p:extLst>
      <p:ext uri="{BB962C8B-B14F-4D97-AF65-F5344CB8AC3E}">
        <p14:creationId xmlns:p14="http://schemas.microsoft.com/office/powerpoint/2010/main" val="3280371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AAFD8-2D24-46A4-A497-9F8536F7B0CA}"/>
              </a:ext>
            </a:extLst>
          </p:cNvPr>
          <p:cNvSpPr>
            <a:spLocks noGrp="1"/>
          </p:cNvSpPr>
          <p:nvPr>
            <p:ph type="ctrTitle"/>
          </p:nvPr>
        </p:nvSpPr>
        <p:spPr/>
        <p:txBody>
          <a:bodyPr/>
          <a:lstStyle/>
          <a:p>
            <a:pPr algn="ctr"/>
            <a:r>
              <a:rPr lang="en-US" sz="8800" i="1" dirty="0"/>
              <a:t>In-Dock ID</a:t>
            </a:r>
            <a:endParaRPr lang="en-CA" sz="8800" i="1" dirty="0"/>
          </a:p>
        </p:txBody>
      </p:sp>
    </p:spTree>
    <p:extLst>
      <p:ext uri="{BB962C8B-B14F-4D97-AF65-F5344CB8AC3E}">
        <p14:creationId xmlns:p14="http://schemas.microsoft.com/office/powerpoint/2010/main" val="1529215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BEC10-EC94-473F-823E-A994B67B850B}"/>
              </a:ext>
            </a:extLst>
          </p:cNvPr>
          <p:cNvSpPr>
            <a:spLocks noGrp="1"/>
          </p:cNvSpPr>
          <p:nvPr>
            <p:ph type="title"/>
          </p:nvPr>
        </p:nvSpPr>
        <p:spPr/>
        <p:txBody>
          <a:bodyPr/>
          <a:lstStyle/>
          <a:p>
            <a:r>
              <a:rPr lang="en-US" dirty="0"/>
              <a:t>In-dock identification – DO IT!</a:t>
            </a:r>
            <a:endParaRPr lang="en-CA" dirty="0"/>
          </a:p>
        </p:txBody>
      </p:sp>
      <p:sp>
        <p:nvSpPr>
          <p:cNvPr id="3" name="Content Placeholder 2">
            <a:extLst>
              <a:ext uri="{FF2B5EF4-FFF2-40B4-BE49-F238E27FC236}">
                <a16:creationId xmlns:a16="http://schemas.microsoft.com/office/drawing/2014/main" id="{20DF3B96-95E1-4E9B-AE98-A33BB763A478}"/>
              </a:ext>
            </a:extLst>
          </p:cNvPr>
          <p:cNvSpPr>
            <a:spLocks noGrp="1"/>
          </p:cNvSpPr>
          <p:nvPr>
            <p:ph idx="1"/>
          </p:nvPr>
        </p:nvSpPr>
        <p:spPr/>
        <p:txBody>
          <a:bodyPr>
            <a:normAutofit/>
          </a:bodyPr>
          <a:lstStyle/>
          <a:p>
            <a:pPr marL="0" marR="0">
              <a:lnSpc>
                <a:spcPct val="115000"/>
              </a:lnSpc>
              <a:spcBef>
                <a:spcPts val="0"/>
              </a:spcBef>
              <a:spcAft>
                <a:spcPts val="0"/>
              </a:spcAft>
            </a:pP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AKA in-court identification of accused</a:t>
            </a:r>
          </a:p>
          <a:p>
            <a:pPr marL="0" marR="0" indent="0">
              <a:lnSpc>
                <a:spcPct val="115000"/>
              </a:lnSpc>
              <a:spcBef>
                <a:spcPts val="0"/>
              </a:spcBef>
              <a:spcAft>
                <a:spcPts val="0"/>
              </a:spcAft>
              <a:buNone/>
            </a:pPr>
            <a:endParaRPr lang="en-US" sz="1800" dirty="0">
              <a:effectLst/>
              <a:latin typeface="Segoe UI" panose="020B0502040204020203"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b="1" dirty="0">
                <a:effectLst/>
                <a:latin typeface="Segoe UI" panose="020B0502040204020203" pitchFamily="34" charset="0"/>
                <a:ea typeface="Times New Roman" panose="02020603050405020304" pitchFamily="18" charset="0"/>
                <a:cs typeface="Times New Roman" panose="02020603050405020304" pitchFamily="18" charset="0"/>
              </a:rPr>
              <a:t>On it’s own, </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has little to no value. </a:t>
            </a:r>
          </a:p>
          <a:p>
            <a:pPr marL="0" marR="0" indent="0">
              <a:lnSpc>
                <a:spcPct val="115000"/>
              </a:lnSpc>
              <a:spcBef>
                <a:spcPts val="0"/>
              </a:spcBef>
              <a:spcAft>
                <a:spcPts val="0"/>
              </a:spcAft>
              <a:buNone/>
            </a:pPr>
            <a:r>
              <a:rPr lang="en-US" sz="1300" i="1" dirty="0">
                <a:effectLst/>
                <a:latin typeface="Segoe UI" panose="020B0502040204020203" pitchFamily="34" charset="0"/>
                <a:ea typeface="Times New Roman" panose="02020603050405020304" pitchFamily="18" charset="0"/>
                <a:cs typeface="Times New Roman" panose="02020603050405020304" pitchFamily="18" charset="0"/>
              </a:rPr>
              <a:t>	</a:t>
            </a:r>
            <a:r>
              <a:rPr lang="en-US" sz="1000" i="1"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R. v. Hibbert,</a:t>
            </a:r>
            <a:r>
              <a:rPr lang="en-US" sz="1000"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 </a:t>
            </a:r>
            <a:r>
              <a:rPr lang="en-US" sz="1000" u="sng" strike="noStrike"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2002 SCC 39</a:t>
            </a:r>
            <a:r>
              <a:rPr lang="en-US" sz="1000"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 at para. 50; </a:t>
            </a:r>
            <a:r>
              <a:rPr lang="en-US" sz="1000" i="1"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R. v. Jack</a:t>
            </a:r>
            <a:r>
              <a:rPr lang="en-US" sz="1000"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 </a:t>
            </a:r>
            <a:r>
              <a:rPr lang="en-US" sz="1000" u="sng" strike="noStrike"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2013 ONCA 80</a:t>
            </a:r>
            <a:r>
              <a:rPr lang="en-US" sz="1000"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 at para. 17; </a:t>
            </a:r>
            <a:r>
              <a:rPr lang="en-US" sz="1000" i="1"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R. v. Bailey</a:t>
            </a:r>
            <a:r>
              <a:rPr lang="en-US" sz="1000"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 </a:t>
            </a:r>
            <a:r>
              <a:rPr lang="en-US" sz="1000" u="sng" strike="noStrike"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2016 ONCA 516</a:t>
            </a:r>
            <a:r>
              <a:rPr lang="en-US" sz="1000"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 at para. 48; </a:t>
            </a:r>
            <a:r>
              <a:rPr lang="en-US" sz="1000" i="1"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R. v. Clark</a:t>
            </a:r>
            <a:r>
              <a:rPr lang="en-US" sz="1000"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 </a:t>
            </a:r>
            <a:r>
              <a:rPr lang="en-US" sz="1000" u="sng" strike="noStrike"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2022 SKCA 36</a:t>
            </a:r>
            <a:r>
              <a:rPr lang="en-US" sz="1000"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 	at para. 117 per </a:t>
            </a:r>
            <a:r>
              <a:rPr lang="en-US" sz="1000" dirty="0" err="1">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Leurer</a:t>
            </a:r>
            <a:r>
              <a:rPr lang="en-US" sz="1000"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 J.A. in dissent, aff’d </a:t>
            </a:r>
            <a:r>
              <a:rPr lang="en-US" sz="1000" u="sng" strike="noStrike"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2022 SCC 49</a:t>
            </a:r>
            <a:r>
              <a:rPr lang="en-US" sz="1000" u="sng" strike="noStrike" dirty="0">
                <a:solidFill>
                  <a:schemeClr val="bg1">
                    <a:lumMod val="50000"/>
                  </a:schemeClr>
                </a:solidFill>
                <a:effectLst/>
                <a:latin typeface="Segoe UI" panose="020B0502040204020203" pitchFamily="34" charset="0"/>
                <a:ea typeface="Times New Roman" panose="02020603050405020304" pitchFamily="18" charset="0"/>
                <a:cs typeface="Times New Roman" panose="02020603050405020304" pitchFamily="18" charset="0"/>
              </a:rPr>
              <a:t>.</a:t>
            </a:r>
          </a:p>
          <a:p>
            <a:pPr marL="400050" lvl="1">
              <a:lnSpc>
                <a:spcPct val="115000"/>
              </a:lnSpc>
              <a:spcBef>
                <a:spcPts val="0"/>
              </a:spcBef>
            </a:pPr>
            <a:endParaRPr lang="en-US" sz="1100" dirty="0">
              <a:effectLst/>
              <a:latin typeface="Segoe UI" panose="020B0502040204020203" pitchFamily="34" charset="0"/>
              <a:ea typeface="Times New Roman" panose="02020603050405020304" pitchFamily="18" charset="0"/>
              <a:cs typeface="Times New Roman" panose="02020603050405020304" pitchFamily="18" charset="0"/>
            </a:endParaRPr>
          </a:p>
          <a:p>
            <a:pPr marL="114300" lvl="1" indent="0">
              <a:lnSpc>
                <a:spcPct val="115000"/>
              </a:lnSpc>
              <a:spcBef>
                <a:spcPts val="0"/>
              </a:spcBef>
              <a:buNone/>
            </a:pPr>
            <a:endParaRPr lang="en-US" sz="1100" dirty="0">
              <a:effectLst/>
              <a:latin typeface="Segoe UI" panose="020B0502040204020203"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dirty="0">
                <a:latin typeface="Segoe UI" panose="020B0502040204020203" pitchFamily="34" charset="0"/>
                <a:ea typeface="Times New Roman" panose="02020603050405020304" pitchFamily="18" charset="0"/>
                <a:cs typeface="Times New Roman" panose="02020603050405020304" pitchFamily="18" charset="0"/>
              </a:rPr>
              <a:t>Value comes from entirety of the identification evidence, including prior identification, descriptions given. </a:t>
            </a:r>
          </a:p>
          <a:p>
            <a:pPr marL="400050" lvl="1">
              <a:lnSpc>
                <a:spcPct val="115000"/>
              </a:lnSpc>
              <a:spcBef>
                <a:spcPts val="0"/>
              </a:spcBef>
            </a:pPr>
            <a:r>
              <a:rPr lang="en-US" dirty="0">
                <a:latin typeface="Segoe UI" panose="020B0502040204020203" pitchFamily="34" charset="0"/>
                <a:ea typeface="Times New Roman" panose="02020603050405020304" pitchFamily="18" charset="0"/>
                <a:cs typeface="Times New Roman" panose="02020603050405020304" pitchFamily="18" charset="0"/>
              </a:rPr>
              <a:t>It is a chain that builds a bridge to pointing to the accused. Literally and figuratively.</a:t>
            </a:r>
          </a:p>
          <a:p>
            <a:pPr marL="400050" lvl="1">
              <a:lnSpc>
                <a:spcPct val="115000"/>
              </a:lnSpc>
              <a:spcBef>
                <a:spcPts val="0"/>
              </a:spcBef>
            </a:pPr>
            <a:endParaRPr lang="en-US" dirty="0">
              <a:latin typeface="Segoe UI" panose="020B0502040204020203" pitchFamily="34" charset="0"/>
              <a:ea typeface="Times New Roman" panose="02020603050405020304" pitchFamily="18" charset="0"/>
              <a:cs typeface="Times New Roman" panose="02020603050405020304" pitchFamily="18" charset="0"/>
            </a:endParaRPr>
          </a:p>
          <a:p>
            <a:pPr marL="400050" lvl="1">
              <a:lnSpc>
                <a:spcPct val="115000"/>
              </a:lnSpc>
              <a:spcBef>
                <a:spcPts val="0"/>
              </a:spcBef>
            </a:pPr>
            <a:endParaRPr lang="en-US" dirty="0">
              <a:effectLst/>
              <a:latin typeface="Segoe UI" panose="020B0502040204020203" pitchFamily="34"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Segoe UI" panose="020B0502040204020203"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CA" sz="1800" dirty="0">
              <a:effectLst/>
              <a:latin typeface="Segoe UI" panose="020B0502040204020203" pitchFamily="34" charset="0"/>
              <a:ea typeface="Times New Roman" panose="02020603050405020304" pitchFamily="18" charset="0"/>
              <a:cs typeface="Times New Roman" panose="02020603050405020304" pitchFamily="18" charset="0"/>
            </a:endParaRPr>
          </a:p>
          <a:p>
            <a:endParaRPr lang="en-CA" dirty="0"/>
          </a:p>
        </p:txBody>
      </p:sp>
      <p:pic>
        <p:nvPicPr>
          <p:cNvPr id="6" name="Picture 2" descr="You Know Who You Are - Angry Obama | Make a Meme">
            <a:extLst>
              <a:ext uri="{FF2B5EF4-FFF2-40B4-BE49-F238E27FC236}">
                <a16:creationId xmlns:a16="http://schemas.microsoft.com/office/drawing/2014/main" id="{587A9AEF-20D9-4700-A7B5-7DDFBE6A855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b="12857"/>
          <a:stretch/>
        </p:blipFill>
        <p:spPr bwMode="auto">
          <a:xfrm>
            <a:off x="9363075" y="0"/>
            <a:ext cx="2828925" cy="2946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2442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CFBF5DC0-AC88-43BB-AE8B-2B3C86A96469}"/>
              </a:ext>
            </a:extLst>
          </p:cNvPr>
          <p:cNvSpPr/>
          <p:nvPr/>
        </p:nvSpPr>
        <p:spPr>
          <a:xfrm>
            <a:off x="1162050" y="333375"/>
            <a:ext cx="7191375" cy="6229350"/>
          </a:xfrm>
          <a:prstGeom prst="ellipse">
            <a:avLst/>
          </a:prstGeom>
          <a:noFill/>
          <a:ln w="952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5" name="Oval 4">
            <a:extLst>
              <a:ext uri="{FF2B5EF4-FFF2-40B4-BE49-F238E27FC236}">
                <a16:creationId xmlns:a16="http://schemas.microsoft.com/office/drawing/2014/main" id="{6BAC8581-CED8-4618-874C-3D75B2606AFC}"/>
              </a:ext>
            </a:extLst>
          </p:cNvPr>
          <p:cNvSpPr/>
          <p:nvPr/>
        </p:nvSpPr>
        <p:spPr>
          <a:xfrm>
            <a:off x="4114800" y="90487"/>
            <a:ext cx="495300" cy="4857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TextBox 6">
            <a:extLst>
              <a:ext uri="{FF2B5EF4-FFF2-40B4-BE49-F238E27FC236}">
                <a16:creationId xmlns:a16="http://schemas.microsoft.com/office/drawing/2014/main" id="{C1D1884F-13EC-4BA5-8CE6-D5E19843DFF3}"/>
              </a:ext>
            </a:extLst>
          </p:cNvPr>
          <p:cNvSpPr txBox="1"/>
          <p:nvPr/>
        </p:nvSpPr>
        <p:spPr>
          <a:xfrm>
            <a:off x="3343274" y="2663220"/>
            <a:ext cx="2828925" cy="156966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lumMod val="50000"/>
                  </a:prstClr>
                </a:solidFill>
                <a:effectLst/>
                <a:uLnTx/>
                <a:uFillTx/>
                <a:latin typeface="Trebuchet MS" panose="020B0603020202020204"/>
                <a:ea typeface="+mn-ea"/>
                <a:cs typeface="+mn-cs"/>
              </a:rPr>
              <a:t>ID evidence</a:t>
            </a:r>
            <a:endParaRPr kumimoji="0" lang="en-CA" sz="4800" b="0" i="0" u="none" strike="noStrike" kern="1200" cap="none" spc="0" normalizeH="0" baseline="0" noProof="0" dirty="0">
              <a:ln>
                <a:noFill/>
              </a:ln>
              <a:solidFill>
                <a:prstClr val="white">
                  <a:lumMod val="50000"/>
                </a:prstClr>
              </a:solidFill>
              <a:effectLst/>
              <a:uLnTx/>
              <a:uFillTx/>
              <a:latin typeface="Trebuchet MS" panose="020B0603020202020204"/>
              <a:ea typeface="+mn-ea"/>
              <a:cs typeface="+mn-cs"/>
            </a:endParaRPr>
          </a:p>
        </p:txBody>
      </p:sp>
      <p:sp>
        <p:nvSpPr>
          <p:cNvPr id="8" name="TextBox 7">
            <a:extLst>
              <a:ext uri="{FF2B5EF4-FFF2-40B4-BE49-F238E27FC236}">
                <a16:creationId xmlns:a16="http://schemas.microsoft.com/office/drawing/2014/main" id="{98272E2E-F23F-4907-994D-4E2415D265CF}"/>
              </a:ext>
            </a:extLst>
          </p:cNvPr>
          <p:cNvSpPr txBox="1"/>
          <p:nvPr/>
        </p:nvSpPr>
        <p:spPr>
          <a:xfrm>
            <a:off x="4007210" y="816638"/>
            <a:ext cx="1205779" cy="369332"/>
          </a:xfrm>
          <a:prstGeom prst="rect">
            <a:avLst/>
          </a:prstGeom>
          <a:noFill/>
          <a:ln>
            <a:solidFill>
              <a:srgbClr val="FF0000"/>
            </a:solid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Trebuchet MS" panose="020B0603020202020204"/>
                <a:ea typeface="+mn-ea"/>
                <a:cs typeface="+mn-cs"/>
              </a:rPr>
              <a:t>In-dock id</a:t>
            </a:r>
            <a:endParaRPr kumimoji="0" lang="en-CA" sz="1800" b="0" i="0" u="none" strike="noStrike" kern="1200" cap="none" spc="0" normalizeH="0" baseline="0" noProof="0" dirty="0">
              <a:ln>
                <a:noFill/>
              </a:ln>
              <a:solidFill>
                <a:srgbClr val="FF0000"/>
              </a:solidFill>
              <a:effectLst/>
              <a:uLnTx/>
              <a:uFillTx/>
              <a:latin typeface="Trebuchet MS" panose="020B0603020202020204"/>
              <a:ea typeface="+mn-ea"/>
              <a:cs typeface="+mn-cs"/>
            </a:endParaRPr>
          </a:p>
        </p:txBody>
      </p:sp>
      <p:cxnSp>
        <p:nvCxnSpPr>
          <p:cNvPr id="10" name="Straight Arrow Connector 9">
            <a:extLst>
              <a:ext uri="{FF2B5EF4-FFF2-40B4-BE49-F238E27FC236}">
                <a16:creationId xmlns:a16="http://schemas.microsoft.com/office/drawing/2014/main" id="{40C7E5C4-65EF-438C-9706-FC775EDF1D6D}"/>
              </a:ext>
            </a:extLst>
          </p:cNvPr>
          <p:cNvCxnSpPr>
            <a:cxnSpLocks/>
            <a:stCxn id="8" idx="0"/>
          </p:cNvCxnSpPr>
          <p:nvPr/>
        </p:nvCxnSpPr>
        <p:spPr>
          <a:xfrm flipH="1" flipV="1">
            <a:off x="4362450" y="374318"/>
            <a:ext cx="247650" cy="442320"/>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0453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7584F-E3D9-4574-9679-CDA87AA7420A}"/>
              </a:ext>
            </a:extLst>
          </p:cNvPr>
          <p:cNvSpPr>
            <a:spLocks noGrp="1"/>
          </p:cNvSpPr>
          <p:nvPr>
            <p:ph type="title"/>
          </p:nvPr>
        </p:nvSpPr>
        <p:spPr/>
        <p:txBody>
          <a:bodyPr/>
          <a:lstStyle/>
          <a:p>
            <a:r>
              <a:rPr lang="en-US" dirty="0"/>
              <a:t>In-dock</a:t>
            </a:r>
            <a:endParaRPr lang="en-CA" dirty="0"/>
          </a:p>
        </p:txBody>
      </p:sp>
      <p:sp>
        <p:nvSpPr>
          <p:cNvPr id="3" name="Content Placeholder 2">
            <a:extLst>
              <a:ext uri="{FF2B5EF4-FFF2-40B4-BE49-F238E27FC236}">
                <a16:creationId xmlns:a16="http://schemas.microsoft.com/office/drawing/2014/main" id="{63E2220E-B34A-46FF-8B15-4A23A1C510CC}"/>
              </a:ext>
            </a:extLst>
          </p:cNvPr>
          <p:cNvSpPr>
            <a:spLocks noGrp="1"/>
          </p:cNvSpPr>
          <p:nvPr>
            <p:ph idx="1"/>
          </p:nvPr>
        </p:nvSpPr>
        <p:spPr/>
        <p:txBody>
          <a:bodyPr>
            <a:normAutofit/>
          </a:bodyPr>
          <a:lstStyle/>
          <a:p>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CCTV logistics</a:t>
            </a:r>
          </a:p>
          <a:p>
            <a:pPr lvl="1"/>
            <a:r>
              <a:rPr lang="en-US" dirty="0">
                <a:latin typeface="Segoe UI" panose="020B0502040204020203" pitchFamily="34" charset="0"/>
                <a:ea typeface="Times New Roman" panose="02020603050405020304" pitchFamily="18" charset="0"/>
                <a:cs typeface="Times New Roman" panose="02020603050405020304" pitchFamily="18" charset="0"/>
              </a:rPr>
              <a:t>Through courtroom window</a:t>
            </a:r>
          </a:p>
          <a:p>
            <a:pPr lvl="1"/>
            <a:r>
              <a:rPr lang="en-US" dirty="0">
                <a:effectLst/>
                <a:latin typeface="Segoe UI" panose="020B0502040204020203" pitchFamily="34" charset="0"/>
                <a:ea typeface="Times New Roman" panose="02020603050405020304" pitchFamily="18" charset="0"/>
                <a:cs typeface="Times New Roman" panose="02020603050405020304" pitchFamily="18" charset="0"/>
              </a:rPr>
              <a:t>Inside courtroom</a:t>
            </a:r>
          </a:p>
          <a:p>
            <a:pPr lvl="1"/>
            <a:r>
              <a:rPr lang="en-US" dirty="0">
                <a:latin typeface="Segoe UI" panose="020B0502040204020203" pitchFamily="34" charset="0"/>
                <a:ea typeface="Times New Roman" panose="02020603050405020304" pitchFamily="18" charset="0"/>
                <a:cs typeface="Times New Roman" panose="02020603050405020304" pitchFamily="18" charset="0"/>
              </a:rPr>
              <a:t>Panning the camera</a:t>
            </a:r>
          </a:p>
          <a:p>
            <a:pPr lvl="1"/>
            <a:r>
              <a:rPr lang="en-US" dirty="0">
                <a:latin typeface="Segoe UI" panose="020B0502040204020203" pitchFamily="34" charset="0"/>
                <a:ea typeface="Times New Roman" panose="02020603050405020304" pitchFamily="18" charset="0"/>
                <a:cs typeface="Times New Roman" panose="02020603050405020304" pitchFamily="18" charset="0"/>
              </a:rPr>
              <a:t>Timing: advantages/disadvantages of doing it at end of in-chief</a:t>
            </a:r>
          </a:p>
          <a:p>
            <a:pPr marL="457200" lvl="1" indent="0">
              <a:buNone/>
            </a:pPr>
            <a:endParaRPr lang="en-US" dirty="0">
              <a:latin typeface="Segoe UI" panose="020B0502040204020203" pitchFamily="34" charset="0"/>
              <a:ea typeface="Times New Roman" panose="02020603050405020304" pitchFamily="18" charset="0"/>
              <a:cs typeface="Times New Roman" panose="02020603050405020304" pitchFamily="18" charset="0"/>
            </a:endParaRPr>
          </a:p>
          <a:p>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ADMISSIONS on ID</a:t>
            </a:r>
          </a:p>
          <a:p>
            <a:pPr lvl="1"/>
            <a:r>
              <a:rPr lang="en-US" dirty="0">
                <a:effectLst/>
                <a:latin typeface="Segoe UI" panose="020B0502040204020203" pitchFamily="34" charset="0"/>
                <a:ea typeface="Times New Roman" panose="02020603050405020304" pitchFamily="18" charset="0"/>
                <a:cs typeface="Times New Roman" panose="02020603050405020304" pitchFamily="18" charset="0"/>
              </a:rPr>
              <a:t>Wording</a:t>
            </a:r>
          </a:p>
          <a:p>
            <a:pPr lvl="2"/>
            <a:r>
              <a:rPr lang="en-US" dirty="0">
                <a:effectLst/>
                <a:latin typeface="Segoe UI" panose="020B0502040204020203" pitchFamily="34" charset="0"/>
                <a:ea typeface="Times New Roman" panose="02020603050405020304" pitchFamily="18" charset="0"/>
                <a:cs typeface="Times New Roman" panose="02020603050405020304" pitchFamily="18" charset="0"/>
              </a:rPr>
              <a:t>At a minimum: That Mr. Doe is the person before the court.</a:t>
            </a:r>
          </a:p>
          <a:p>
            <a:pPr lvl="2"/>
            <a:endParaRPr lang="en-US" dirty="0">
              <a:effectLst/>
              <a:latin typeface="Segoe UI" panose="020B0502040204020203" pitchFamily="34" charset="0"/>
              <a:ea typeface="Times New Roman" panose="02020603050405020304" pitchFamily="18"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869925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95E3D-E8C6-4764-893B-8A1EC7CE4421}"/>
              </a:ext>
            </a:extLst>
          </p:cNvPr>
          <p:cNvSpPr>
            <a:spLocks noGrp="1"/>
          </p:cNvSpPr>
          <p:nvPr>
            <p:ph type="ctrTitle"/>
          </p:nvPr>
        </p:nvSpPr>
        <p:spPr/>
        <p:txBody>
          <a:bodyPr/>
          <a:lstStyle/>
          <a:p>
            <a:r>
              <a:rPr lang="en-US" dirty="0"/>
              <a:t>MGM’s Slides</a:t>
            </a:r>
            <a:endParaRPr lang="en-CA" dirty="0"/>
          </a:p>
        </p:txBody>
      </p:sp>
    </p:spTree>
    <p:extLst>
      <p:ext uri="{BB962C8B-B14F-4D97-AF65-F5344CB8AC3E}">
        <p14:creationId xmlns:p14="http://schemas.microsoft.com/office/powerpoint/2010/main" val="564732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95E3D-E8C6-4764-893B-8A1EC7CE4421}"/>
              </a:ext>
            </a:extLst>
          </p:cNvPr>
          <p:cNvSpPr>
            <a:spLocks noGrp="1"/>
          </p:cNvSpPr>
          <p:nvPr>
            <p:ph type="title"/>
          </p:nvPr>
        </p:nvSpPr>
        <p:spPr/>
        <p:txBody>
          <a:bodyPr/>
          <a:lstStyle/>
          <a:p>
            <a:r>
              <a:rPr lang="en-US" dirty="0"/>
              <a:t>Fingerprints</a:t>
            </a:r>
            <a:endParaRPr lang="en-CA" dirty="0"/>
          </a:p>
        </p:txBody>
      </p:sp>
      <p:sp>
        <p:nvSpPr>
          <p:cNvPr id="3" name="Content Placeholder 2">
            <a:extLst>
              <a:ext uri="{FF2B5EF4-FFF2-40B4-BE49-F238E27FC236}">
                <a16:creationId xmlns:a16="http://schemas.microsoft.com/office/drawing/2014/main" id="{0BA1CF72-F833-46EA-8E8C-75FF74395672}"/>
              </a:ext>
            </a:extLst>
          </p:cNvPr>
          <p:cNvSpPr>
            <a:spLocks noGrp="1"/>
          </p:cNvSpPr>
          <p:nvPr>
            <p:ph idx="1"/>
          </p:nvPr>
        </p:nvSpPr>
        <p:spPr/>
        <p:txBody>
          <a:bodyPr/>
          <a:lstStyle/>
          <a:p>
            <a:r>
              <a:rPr lang="en-US" dirty="0"/>
              <a:t>Fingerprinting of accused persons is authorized under the </a:t>
            </a:r>
            <a:r>
              <a:rPr lang="en-US" i="1" dirty="0">
                <a:hlinkClick r:id="rId2"/>
              </a:rPr>
              <a:t>Identification of Criminals Act</a:t>
            </a:r>
            <a:r>
              <a:rPr lang="en-US" dirty="0"/>
              <a:t>, RSC 1985, c I-1</a:t>
            </a:r>
          </a:p>
          <a:p>
            <a:r>
              <a:rPr lang="en-US" dirty="0"/>
              <a:t>Section 2 of the Act authorizes police to fingerprint and photograph persons charged with an indictable or hybrid offence</a:t>
            </a:r>
          </a:p>
          <a:p>
            <a:r>
              <a:rPr lang="en-US" dirty="0"/>
              <a:t>A person who is held for show cause will be fingerprinted while in custody at the police station. A person who released on an appearance notice or PTA is compelled to attend the police station to be fingerprinted and photographed on a specified date.</a:t>
            </a:r>
            <a:endParaRPr lang="en-CA" dirty="0"/>
          </a:p>
        </p:txBody>
      </p:sp>
    </p:spTree>
    <p:extLst>
      <p:ext uri="{BB962C8B-B14F-4D97-AF65-F5344CB8AC3E}">
        <p14:creationId xmlns:p14="http://schemas.microsoft.com/office/powerpoint/2010/main" val="266378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A1CF72-F833-46EA-8E8C-75FF74395672}"/>
              </a:ext>
            </a:extLst>
          </p:cNvPr>
          <p:cNvSpPr>
            <a:spLocks noGrp="1"/>
          </p:cNvSpPr>
          <p:nvPr>
            <p:ph idx="1"/>
          </p:nvPr>
        </p:nvSpPr>
        <p:spPr>
          <a:xfrm>
            <a:off x="556333" y="1536290"/>
            <a:ext cx="3651466" cy="3785419"/>
          </a:xfrm>
        </p:spPr>
        <p:txBody>
          <a:bodyPr>
            <a:normAutofit/>
          </a:bodyPr>
          <a:lstStyle/>
          <a:p>
            <a:pPr marL="0" indent="0">
              <a:buNone/>
            </a:pPr>
            <a:r>
              <a:rPr lang="en-US" sz="3200" dirty="0"/>
              <a:t>Depending on the police service, the fingerprints may be taken by an electronic scan or traditional ink-on-paper, using </a:t>
            </a:r>
            <a:r>
              <a:rPr lang="en-US" sz="3200" b="1" dirty="0"/>
              <a:t>Form C216</a:t>
            </a:r>
            <a:endParaRPr lang="en-CA" sz="3200" b="1" dirty="0"/>
          </a:p>
        </p:txBody>
      </p:sp>
      <p:pic>
        <p:nvPicPr>
          <p:cNvPr id="5" name="Picture 4" descr="A picture containing text&#10;&#10;Description automatically generated">
            <a:extLst>
              <a:ext uri="{FF2B5EF4-FFF2-40B4-BE49-F238E27FC236}">
                <a16:creationId xmlns:a16="http://schemas.microsoft.com/office/drawing/2014/main" id="{E982AE01-D5F5-4ACE-8B6A-BBA3FE0E061C}"/>
              </a:ext>
            </a:extLst>
          </p:cNvPr>
          <p:cNvPicPr>
            <a:picLocks noChangeAspect="1"/>
          </p:cNvPicPr>
          <p:nvPr/>
        </p:nvPicPr>
        <p:blipFill rotWithShape="1">
          <a:blip r:embed="rId2">
            <a:extLst>
              <a:ext uri="{28A0092B-C50C-407E-A947-70E740481C1C}">
                <a14:useLocalDpi xmlns:a14="http://schemas.microsoft.com/office/drawing/2010/main" val="0"/>
              </a:ext>
            </a:extLst>
          </a:blip>
          <a:srcRect t="221" r="-2" b="-2"/>
          <a:stretch/>
        </p:blipFill>
        <p:spPr>
          <a:xfrm>
            <a:off x="4639056" y="10"/>
            <a:ext cx="7552944" cy="6857990"/>
          </a:xfrm>
          <a:prstGeom prst="rect">
            <a:avLst/>
          </a:prstGeom>
          <a:effectLst/>
        </p:spPr>
      </p:pic>
    </p:spTree>
    <p:extLst>
      <p:ext uri="{BB962C8B-B14F-4D97-AF65-F5344CB8AC3E}">
        <p14:creationId xmlns:p14="http://schemas.microsoft.com/office/powerpoint/2010/main" val="1303015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1A6E5135-E973-4541-9E05-42C3EA18548C}"/>
              </a:ext>
            </a:extLst>
          </p:cNvPr>
          <p:cNvSpPr/>
          <p:nvPr/>
        </p:nvSpPr>
        <p:spPr>
          <a:xfrm>
            <a:off x="601883" y="3429000"/>
            <a:ext cx="4027990" cy="168701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CHARGED PERSON</a:t>
            </a:r>
            <a:endParaRPr lang="en-CA" sz="2800" dirty="0"/>
          </a:p>
        </p:txBody>
      </p:sp>
      <p:sp>
        <p:nvSpPr>
          <p:cNvPr id="5" name="Flowchart: Process 4">
            <a:extLst>
              <a:ext uri="{FF2B5EF4-FFF2-40B4-BE49-F238E27FC236}">
                <a16:creationId xmlns:a16="http://schemas.microsoft.com/office/drawing/2014/main" id="{66443685-F946-43C1-BEF6-2D37C28F89E5}"/>
              </a:ext>
            </a:extLst>
          </p:cNvPr>
          <p:cNvSpPr/>
          <p:nvPr/>
        </p:nvSpPr>
        <p:spPr>
          <a:xfrm>
            <a:off x="7562127" y="3429000"/>
            <a:ext cx="4027990" cy="1687010"/>
          </a:xfrm>
          <a:prstGeom prst="flowChart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t>CRIME SCENE</a:t>
            </a:r>
            <a:endParaRPr lang="en-CA" sz="2800" dirty="0"/>
          </a:p>
        </p:txBody>
      </p:sp>
      <p:sp>
        <p:nvSpPr>
          <p:cNvPr id="6" name="Flowchart: Decision 5">
            <a:extLst>
              <a:ext uri="{FF2B5EF4-FFF2-40B4-BE49-F238E27FC236}">
                <a16:creationId xmlns:a16="http://schemas.microsoft.com/office/drawing/2014/main" id="{66056029-E5DB-465D-A7C3-0E41C5B0B04F}"/>
              </a:ext>
            </a:extLst>
          </p:cNvPr>
          <p:cNvSpPr>
            <a:spLocks noChangeAspect="1"/>
          </p:cNvSpPr>
          <p:nvPr/>
        </p:nvSpPr>
        <p:spPr>
          <a:xfrm>
            <a:off x="4296000" y="887589"/>
            <a:ext cx="3600000" cy="2160000"/>
          </a:xfrm>
          <a:prstGeom prst="flowChartDecision">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3600" dirty="0"/>
              <a:t>AFIS</a:t>
            </a:r>
            <a:endParaRPr lang="en-CA" sz="3600" dirty="0"/>
          </a:p>
        </p:txBody>
      </p:sp>
      <p:sp>
        <p:nvSpPr>
          <p:cNvPr id="7" name="Flowchart: Process 6">
            <a:extLst>
              <a:ext uri="{FF2B5EF4-FFF2-40B4-BE49-F238E27FC236}">
                <a16:creationId xmlns:a16="http://schemas.microsoft.com/office/drawing/2014/main" id="{D69DA00B-94E6-4213-A539-1E1D0C79D4DE}"/>
              </a:ext>
            </a:extLst>
          </p:cNvPr>
          <p:cNvSpPr/>
          <p:nvPr/>
        </p:nvSpPr>
        <p:spPr>
          <a:xfrm>
            <a:off x="601883" y="5583821"/>
            <a:ext cx="4027990" cy="8864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SPECIAL CONSTABLE</a:t>
            </a:r>
          </a:p>
          <a:p>
            <a:pPr algn="ctr"/>
            <a:r>
              <a:rPr lang="en-US" dirty="0"/>
              <a:t>at police station</a:t>
            </a:r>
          </a:p>
        </p:txBody>
      </p:sp>
      <p:sp>
        <p:nvSpPr>
          <p:cNvPr id="10" name="Flowchart: Process 9">
            <a:extLst>
              <a:ext uri="{FF2B5EF4-FFF2-40B4-BE49-F238E27FC236}">
                <a16:creationId xmlns:a16="http://schemas.microsoft.com/office/drawing/2014/main" id="{B95B048D-7CF1-4DE1-BA10-555DE8E96A26}"/>
              </a:ext>
            </a:extLst>
          </p:cNvPr>
          <p:cNvSpPr/>
          <p:nvPr/>
        </p:nvSpPr>
        <p:spPr>
          <a:xfrm>
            <a:off x="7562127" y="5583821"/>
            <a:ext cx="4027990" cy="886428"/>
          </a:xfrm>
          <a:prstGeom prst="flowChartProcess">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IDENT OFFICER</a:t>
            </a:r>
          </a:p>
          <a:p>
            <a:pPr algn="ctr"/>
            <a:r>
              <a:rPr lang="en-US" dirty="0"/>
              <a:t>Who processes scene and/or exhibits</a:t>
            </a:r>
          </a:p>
        </p:txBody>
      </p:sp>
      <p:cxnSp>
        <p:nvCxnSpPr>
          <p:cNvPr id="15" name="Connector: Elbow 14">
            <a:extLst>
              <a:ext uri="{FF2B5EF4-FFF2-40B4-BE49-F238E27FC236}">
                <a16:creationId xmlns:a16="http://schemas.microsoft.com/office/drawing/2014/main" id="{EFDF2746-43E2-4FC9-97F5-928B73911C92}"/>
              </a:ext>
            </a:extLst>
          </p:cNvPr>
          <p:cNvCxnSpPr>
            <a:cxnSpLocks/>
          </p:cNvCxnSpPr>
          <p:nvPr/>
        </p:nvCxnSpPr>
        <p:spPr>
          <a:xfrm flipV="1">
            <a:off x="601883" y="1967589"/>
            <a:ext cx="3808071" cy="1522553"/>
          </a:xfrm>
          <a:prstGeom prst="bentConnector3">
            <a:avLst>
              <a:gd name="adj1" fmla="val 50000"/>
            </a:avLst>
          </a:prstGeom>
          <a:ln w="92075">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ADCDE18C-8577-4EA7-910A-ACB15C3F0BD2}"/>
              </a:ext>
            </a:extLst>
          </p:cNvPr>
          <p:cNvCxnSpPr>
            <a:cxnSpLocks/>
          </p:cNvCxnSpPr>
          <p:nvPr/>
        </p:nvCxnSpPr>
        <p:spPr>
          <a:xfrm rot="10800000">
            <a:off x="7782049" y="1967590"/>
            <a:ext cx="3526421" cy="1522555"/>
          </a:xfrm>
          <a:prstGeom prst="bentConnector3">
            <a:avLst>
              <a:gd name="adj1" fmla="val 50000"/>
            </a:avLst>
          </a:prstGeom>
          <a:ln w="920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7" name="Title 26">
            <a:extLst>
              <a:ext uri="{FF2B5EF4-FFF2-40B4-BE49-F238E27FC236}">
                <a16:creationId xmlns:a16="http://schemas.microsoft.com/office/drawing/2014/main" id="{862F9421-0A18-4DDA-9189-565352479D28}"/>
              </a:ext>
            </a:extLst>
          </p:cNvPr>
          <p:cNvSpPr>
            <a:spLocks noGrp="1"/>
          </p:cNvSpPr>
          <p:nvPr>
            <p:ph type="title"/>
          </p:nvPr>
        </p:nvSpPr>
        <p:spPr>
          <a:xfrm>
            <a:off x="838200" y="365126"/>
            <a:ext cx="10515600" cy="522464"/>
          </a:xfrm>
        </p:spPr>
        <p:txBody>
          <a:bodyPr>
            <a:normAutofit/>
          </a:bodyPr>
          <a:lstStyle/>
          <a:p>
            <a:pPr algn="ctr"/>
            <a:r>
              <a:rPr lang="en-US" sz="2800" b="1" dirty="0"/>
              <a:t>Automated Fingerprint Identification System (AFIS) Match</a:t>
            </a:r>
            <a:endParaRPr lang="en-CA" sz="2800" b="1" dirty="0"/>
          </a:p>
        </p:txBody>
      </p:sp>
    </p:spTree>
    <p:extLst>
      <p:ext uri="{BB962C8B-B14F-4D97-AF65-F5344CB8AC3E}">
        <p14:creationId xmlns:p14="http://schemas.microsoft.com/office/powerpoint/2010/main" val="1492102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8028F-49A7-41CE-9948-EE3863C05CCD}"/>
              </a:ext>
            </a:extLst>
          </p:cNvPr>
          <p:cNvSpPr>
            <a:spLocks noGrp="1"/>
          </p:cNvSpPr>
          <p:nvPr>
            <p:ph type="title"/>
          </p:nvPr>
        </p:nvSpPr>
        <p:spPr>
          <a:xfrm>
            <a:off x="567562" y="583537"/>
            <a:ext cx="7248055" cy="1048941"/>
          </a:xfrm>
        </p:spPr>
        <p:txBody>
          <a:bodyPr>
            <a:normAutofit fontScale="90000"/>
          </a:bodyPr>
          <a:lstStyle/>
          <a:p>
            <a:r>
              <a:rPr lang="en-US" dirty="0"/>
              <a:t>ID can be all or nothing – your trial may go down in flames.</a:t>
            </a:r>
            <a:endParaRPr lang="en-CA" dirty="0"/>
          </a:p>
        </p:txBody>
      </p:sp>
      <p:pic>
        <p:nvPicPr>
          <p:cNvPr id="13314" name="Picture 2" descr="OJ Simpson: A history of the fallen US football icon - BBC News">
            <a:extLst>
              <a:ext uri="{FF2B5EF4-FFF2-40B4-BE49-F238E27FC236}">
                <a16:creationId xmlns:a16="http://schemas.microsoft.com/office/drawing/2014/main" id="{1A787544-0FA1-4D1D-A823-8A75F39256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075" y="2160589"/>
            <a:ext cx="7838016" cy="4408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5320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1A6E5135-E973-4541-9E05-42C3EA18548C}"/>
              </a:ext>
            </a:extLst>
          </p:cNvPr>
          <p:cNvSpPr/>
          <p:nvPr/>
        </p:nvSpPr>
        <p:spPr>
          <a:xfrm>
            <a:off x="601883" y="3429000"/>
            <a:ext cx="4027990" cy="168701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SPECIAL CONSTABLE</a:t>
            </a:r>
          </a:p>
          <a:p>
            <a:pPr algn="ctr"/>
            <a:r>
              <a:rPr lang="en-US" sz="2800" dirty="0"/>
              <a:t>Took fingerprints of charged person</a:t>
            </a:r>
          </a:p>
        </p:txBody>
      </p:sp>
      <p:sp>
        <p:nvSpPr>
          <p:cNvPr id="5" name="Flowchart: Process 4">
            <a:extLst>
              <a:ext uri="{FF2B5EF4-FFF2-40B4-BE49-F238E27FC236}">
                <a16:creationId xmlns:a16="http://schemas.microsoft.com/office/drawing/2014/main" id="{66443685-F946-43C1-BEF6-2D37C28F89E5}"/>
              </a:ext>
            </a:extLst>
          </p:cNvPr>
          <p:cNvSpPr/>
          <p:nvPr/>
        </p:nvSpPr>
        <p:spPr>
          <a:xfrm>
            <a:off x="7562127" y="3429000"/>
            <a:ext cx="4027990" cy="1687010"/>
          </a:xfrm>
          <a:prstGeom prst="flowChart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dirty="0"/>
              <a:t>IDENT OFFICER</a:t>
            </a:r>
          </a:p>
          <a:p>
            <a:pPr algn="ctr"/>
            <a:r>
              <a:rPr lang="en-US" sz="2800" dirty="0"/>
              <a:t>Lifted fingerprints from exhibit or crime scene</a:t>
            </a:r>
            <a:endParaRPr lang="en-CA" sz="2800" dirty="0"/>
          </a:p>
        </p:txBody>
      </p:sp>
      <p:sp>
        <p:nvSpPr>
          <p:cNvPr id="6" name="Flowchart: Decision 5">
            <a:extLst>
              <a:ext uri="{FF2B5EF4-FFF2-40B4-BE49-F238E27FC236}">
                <a16:creationId xmlns:a16="http://schemas.microsoft.com/office/drawing/2014/main" id="{66056029-E5DB-465D-A7C3-0E41C5B0B04F}"/>
              </a:ext>
            </a:extLst>
          </p:cNvPr>
          <p:cNvSpPr>
            <a:spLocks noChangeAspect="1"/>
          </p:cNvSpPr>
          <p:nvPr/>
        </p:nvSpPr>
        <p:spPr>
          <a:xfrm>
            <a:off x="4296000" y="887589"/>
            <a:ext cx="3600000" cy="2160000"/>
          </a:xfrm>
          <a:prstGeom prst="flowChartDecision">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3600" dirty="0"/>
              <a:t>EXPERT</a:t>
            </a:r>
            <a:endParaRPr lang="en-CA" sz="3600" dirty="0"/>
          </a:p>
        </p:txBody>
      </p:sp>
      <p:cxnSp>
        <p:nvCxnSpPr>
          <p:cNvPr id="15" name="Connector: Elbow 14">
            <a:extLst>
              <a:ext uri="{FF2B5EF4-FFF2-40B4-BE49-F238E27FC236}">
                <a16:creationId xmlns:a16="http://schemas.microsoft.com/office/drawing/2014/main" id="{EFDF2746-43E2-4FC9-97F5-928B73911C92}"/>
              </a:ext>
            </a:extLst>
          </p:cNvPr>
          <p:cNvCxnSpPr>
            <a:cxnSpLocks/>
          </p:cNvCxnSpPr>
          <p:nvPr/>
        </p:nvCxnSpPr>
        <p:spPr>
          <a:xfrm flipV="1">
            <a:off x="601883" y="1967589"/>
            <a:ext cx="3808071" cy="1522553"/>
          </a:xfrm>
          <a:prstGeom prst="bentConnector3">
            <a:avLst>
              <a:gd name="adj1" fmla="val 50000"/>
            </a:avLst>
          </a:prstGeom>
          <a:ln w="92075">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ADCDE18C-8577-4EA7-910A-ACB15C3F0BD2}"/>
              </a:ext>
            </a:extLst>
          </p:cNvPr>
          <p:cNvCxnSpPr>
            <a:cxnSpLocks/>
          </p:cNvCxnSpPr>
          <p:nvPr/>
        </p:nvCxnSpPr>
        <p:spPr>
          <a:xfrm rot="10800000">
            <a:off x="7789032" y="1967590"/>
            <a:ext cx="3808800" cy="1522555"/>
          </a:xfrm>
          <a:prstGeom prst="bentConnector3">
            <a:avLst>
              <a:gd name="adj1" fmla="val 50000"/>
            </a:avLst>
          </a:prstGeom>
          <a:ln w="920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7" name="Title 26">
            <a:extLst>
              <a:ext uri="{FF2B5EF4-FFF2-40B4-BE49-F238E27FC236}">
                <a16:creationId xmlns:a16="http://schemas.microsoft.com/office/drawing/2014/main" id="{862F9421-0A18-4DDA-9189-565352479D28}"/>
              </a:ext>
            </a:extLst>
          </p:cNvPr>
          <p:cNvSpPr>
            <a:spLocks noGrp="1"/>
          </p:cNvSpPr>
          <p:nvPr>
            <p:ph type="title"/>
          </p:nvPr>
        </p:nvSpPr>
        <p:spPr>
          <a:xfrm>
            <a:off x="838200" y="365126"/>
            <a:ext cx="10515600" cy="522464"/>
          </a:xfrm>
        </p:spPr>
        <p:txBody>
          <a:bodyPr>
            <a:normAutofit/>
          </a:bodyPr>
          <a:lstStyle/>
          <a:p>
            <a:pPr algn="ctr"/>
            <a:r>
              <a:rPr lang="en-US" sz="2800" b="1" dirty="0"/>
              <a:t>Trial Evidence</a:t>
            </a:r>
            <a:endParaRPr lang="en-CA" sz="2800" b="1" dirty="0"/>
          </a:p>
        </p:txBody>
      </p:sp>
    </p:spTree>
    <p:extLst>
      <p:ext uri="{BB962C8B-B14F-4D97-AF65-F5344CB8AC3E}">
        <p14:creationId xmlns:p14="http://schemas.microsoft.com/office/powerpoint/2010/main" val="310673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95E3D-E8C6-4764-893B-8A1EC7CE4421}"/>
              </a:ext>
            </a:extLst>
          </p:cNvPr>
          <p:cNvSpPr>
            <a:spLocks noGrp="1"/>
          </p:cNvSpPr>
          <p:nvPr>
            <p:ph type="title"/>
          </p:nvPr>
        </p:nvSpPr>
        <p:spPr/>
        <p:txBody>
          <a:bodyPr/>
          <a:lstStyle/>
          <a:p>
            <a:r>
              <a:rPr lang="en-US" dirty="0"/>
              <a:t>Case management and trial considerations</a:t>
            </a:r>
            <a:endParaRPr lang="en-CA" dirty="0"/>
          </a:p>
        </p:txBody>
      </p:sp>
      <p:sp>
        <p:nvSpPr>
          <p:cNvPr id="3" name="Content Placeholder 2">
            <a:extLst>
              <a:ext uri="{FF2B5EF4-FFF2-40B4-BE49-F238E27FC236}">
                <a16:creationId xmlns:a16="http://schemas.microsoft.com/office/drawing/2014/main" id="{0BA1CF72-F833-46EA-8E8C-75FF74395672}"/>
              </a:ext>
            </a:extLst>
          </p:cNvPr>
          <p:cNvSpPr>
            <a:spLocks noGrp="1"/>
          </p:cNvSpPr>
          <p:nvPr>
            <p:ph idx="1"/>
          </p:nvPr>
        </p:nvSpPr>
        <p:spPr/>
        <p:txBody>
          <a:bodyPr>
            <a:normAutofit fontScale="92500" lnSpcReduction="20000"/>
          </a:bodyPr>
          <a:lstStyle/>
          <a:p>
            <a:r>
              <a:rPr lang="en-US" dirty="0"/>
              <a:t>Request a fingerprint expert report. This will usually be done by the IDENT officer who processed the scene/exhibit.</a:t>
            </a:r>
          </a:p>
          <a:p>
            <a:r>
              <a:rPr lang="en-US" dirty="0"/>
              <a:t>Give expert notice in accordance with s. 657.3 of the </a:t>
            </a:r>
            <a:r>
              <a:rPr lang="en-US" i="1" dirty="0"/>
              <a:t>Criminal Code</a:t>
            </a:r>
            <a:endParaRPr lang="en-US" dirty="0"/>
          </a:p>
          <a:p>
            <a:r>
              <a:rPr lang="en-US" dirty="0"/>
              <a:t>Carefully prepare your expert witness. Many IDENT officers have never given expert evidence on a fingerprint match.</a:t>
            </a:r>
          </a:p>
          <a:p>
            <a:r>
              <a:rPr lang="en-US" dirty="0"/>
              <a:t>E-Library has a </a:t>
            </a:r>
            <a:r>
              <a:rPr lang="en-US" dirty="0">
                <a:hlinkClick r:id="rId2"/>
              </a:rPr>
              <a:t>check-list for questioning the fingerprint expert</a:t>
            </a:r>
            <a:endParaRPr lang="en-US" dirty="0"/>
          </a:p>
          <a:p>
            <a:r>
              <a:rPr lang="en-US" dirty="0"/>
              <a:t>Always consider the significance of the fingerprint evidence. A fingerprint match is circumstantial evidence. It may play a large or small role in your case. For example, it may corroborate a witness, identify the accused, or rule out a person.</a:t>
            </a:r>
          </a:p>
          <a:p>
            <a:r>
              <a:rPr lang="en-US" dirty="0"/>
              <a:t>A fingerprint that cannot logically be connected to the crime has no probative value and does not support an identification: </a:t>
            </a:r>
            <a:r>
              <a:rPr lang="en-US" i="1" dirty="0">
                <a:hlinkClick r:id="rId3"/>
              </a:rPr>
              <a:t>R. v. Mars</a:t>
            </a:r>
            <a:r>
              <a:rPr lang="en-US" dirty="0">
                <a:hlinkClick r:id="rId3"/>
              </a:rPr>
              <a:t>, 2006 </a:t>
            </a:r>
            <a:r>
              <a:rPr lang="en-US" dirty="0" err="1">
                <a:hlinkClick r:id="rId3"/>
              </a:rPr>
              <a:t>CanLII</a:t>
            </a:r>
            <a:r>
              <a:rPr lang="en-US" dirty="0">
                <a:hlinkClick r:id="rId3"/>
              </a:rPr>
              <a:t> 2460</a:t>
            </a:r>
            <a:r>
              <a:rPr lang="en-US" dirty="0"/>
              <a:t> (ON CA) at paras 21-24</a:t>
            </a:r>
          </a:p>
          <a:p>
            <a:endParaRPr lang="en-CA" dirty="0"/>
          </a:p>
        </p:txBody>
      </p:sp>
    </p:spTree>
    <p:extLst>
      <p:ext uri="{BB962C8B-B14F-4D97-AF65-F5344CB8AC3E}">
        <p14:creationId xmlns:p14="http://schemas.microsoft.com/office/powerpoint/2010/main" val="313117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F8540-6E01-40DF-AEEC-752DDAF1C847}"/>
              </a:ext>
            </a:extLst>
          </p:cNvPr>
          <p:cNvSpPr>
            <a:spLocks noGrp="1"/>
          </p:cNvSpPr>
          <p:nvPr>
            <p:ph type="title"/>
          </p:nvPr>
        </p:nvSpPr>
        <p:spPr>
          <a:xfrm>
            <a:off x="479211" y="2590698"/>
            <a:ext cx="3605572" cy="1676603"/>
          </a:xfrm>
        </p:spPr>
        <p:txBody>
          <a:bodyPr>
            <a:normAutofit/>
          </a:bodyPr>
          <a:lstStyle/>
          <a:p>
            <a:r>
              <a:rPr lang="en-US" dirty="0"/>
              <a:t>Tracker dog</a:t>
            </a:r>
            <a:endParaRPr lang="en-CA" dirty="0"/>
          </a:p>
        </p:txBody>
      </p:sp>
      <p:pic>
        <p:nvPicPr>
          <p:cNvPr id="1026" name="Picture 2">
            <a:extLst>
              <a:ext uri="{FF2B5EF4-FFF2-40B4-BE49-F238E27FC236}">
                <a16:creationId xmlns:a16="http://schemas.microsoft.com/office/drawing/2014/main" id="{CFF85F21-1936-4AF0-AED9-1CEC9FA15A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791"/>
          <a:stretch/>
        </p:blipFill>
        <p:spPr bwMode="auto">
          <a:xfrm>
            <a:off x="5283708" y="722376"/>
            <a:ext cx="6263640" cy="5413248"/>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061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95E3D-E8C6-4764-893B-8A1EC7CE4421}"/>
              </a:ext>
            </a:extLst>
          </p:cNvPr>
          <p:cNvSpPr>
            <a:spLocks noGrp="1"/>
          </p:cNvSpPr>
          <p:nvPr>
            <p:ph type="title"/>
          </p:nvPr>
        </p:nvSpPr>
        <p:spPr/>
        <p:txBody>
          <a:bodyPr/>
          <a:lstStyle/>
          <a:p>
            <a:r>
              <a:rPr lang="en-US" dirty="0"/>
              <a:t>Case management and trial considerations</a:t>
            </a:r>
            <a:endParaRPr lang="en-CA" dirty="0"/>
          </a:p>
        </p:txBody>
      </p:sp>
      <p:sp>
        <p:nvSpPr>
          <p:cNvPr id="3" name="Content Placeholder 2">
            <a:extLst>
              <a:ext uri="{FF2B5EF4-FFF2-40B4-BE49-F238E27FC236}">
                <a16:creationId xmlns:a16="http://schemas.microsoft.com/office/drawing/2014/main" id="{0BA1CF72-F833-46EA-8E8C-75FF74395672}"/>
              </a:ext>
            </a:extLst>
          </p:cNvPr>
          <p:cNvSpPr>
            <a:spLocks noGrp="1"/>
          </p:cNvSpPr>
          <p:nvPr>
            <p:ph idx="1"/>
          </p:nvPr>
        </p:nvSpPr>
        <p:spPr/>
        <p:txBody>
          <a:bodyPr>
            <a:normAutofit fontScale="85000" lnSpcReduction="10000"/>
          </a:bodyPr>
          <a:lstStyle/>
          <a:p>
            <a:r>
              <a:rPr lang="en-US" dirty="0"/>
              <a:t>Tracker dog evidence is admissible as identification evidence</a:t>
            </a:r>
          </a:p>
          <a:p>
            <a:r>
              <a:rPr lang="en-US" dirty="0"/>
              <a:t>In some circumstances, the absence of a track will be admissible (</a:t>
            </a:r>
            <a:r>
              <a:rPr lang="en-US" i="1" dirty="0" err="1"/>
              <a:t>Klymchuk</a:t>
            </a:r>
            <a:r>
              <a:rPr lang="en-US" dirty="0"/>
              <a:t>)</a:t>
            </a:r>
          </a:p>
          <a:p>
            <a:r>
              <a:rPr lang="en-US" dirty="0"/>
              <a:t>Tracker dog evidence is </a:t>
            </a:r>
            <a:r>
              <a:rPr lang="en-US" b="1" dirty="0"/>
              <a:t>expert evidence</a:t>
            </a:r>
          </a:p>
          <a:p>
            <a:r>
              <a:rPr lang="en-US" dirty="0"/>
              <a:t>Obtain the handler’s statement of qualifications and give expert notice in accordance with s. 657.3 of the </a:t>
            </a:r>
            <a:r>
              <a:rPr lang="en-US" i="1" dirty="0"/>
              <a:t>Criminal Code</a:t>
            </a:r>
          </a:p>
          <a:p>
            <a:r>
              <a:rPr lang="en-US" dirty="0"/>
              <a:t>In jury trials an instruction is required because the dog cannot be cross-examined (</a:t>
            </a:r>
            <a:r>
              <a:rPr lang="en-US" i="1" dirty="0" err="1"/>
              <a:t>Klymchuk</a:t>
            </a:r>
            <a:r>
              <a:rPr lang="en-US" dirty="0"/>
              <a:t>, </a:t>
            </a:r>
            <a:r>
              <a:rPr lang="en-US" i="1" dirty="0"/>
              <a:t>Holmes</a:t>
            </a:r>
            <a:r>
              <a:rPr lang="en-US" dirty="0"/>
              <a:t>)</a:t>
            </a:r>
          </a:p>
          <a:p>
            <a:r>
              <a:rPr lang="en-US" dirty="0"/>
              <a:t>These authorities are a useful starting point:</a:t>
            </a:r>
          </a:p>
          <a:p>
            <a:pPr marL="625475"/>
            <a:r>
              <a:rPr lang="en-CA" b="0" i="1" dirty="0">
                <a:effectLst/>
              </a:rPr>
              <a:t>R. v. </a:t>
            </a:r>
            <a:r>
              <a:rPr lang="en-CA" b="0" i="1" dirty="0" err="1">
                <a:effectLst/>
              </a:rPr>
              <a:t>Klymchuk</a:t>
            </a:r>
            <a:r>
              <a:rPr lang="en-CA" b="0" i="0" dirty="0">
                <a:effectLst/>
              </a:rPr>
              <a:t>, [2000] OJ No 4435 (SCJ)</a:t>
            </a:r>
          </a:p>
          <a:p>
            <a:pPr marL="625475"/>
            <a:r>
              <a:rPr lang="en-CA" b="0" i="1" dirty="0">
                <a:effectLst/>
              </a:rPr>
              <a:t>R. v. Holmes</a:t>
            </a:r>
            <a:r>
              <a:rPr lang="en-CA" b="0" i="0" dirty="0">
                <a:effectLst/>
              </a:rPr>
              <a:t>, [2002] OJ No 4178,</a:t>
            </a:r>
            <a:r>
              <a:rPr lang="en-CA" b="0" i="0" dirty="0">
                <a:solidFill>
                  <a:srgbClr val="212529"/>
                </a:solidFill>
                <a:effectLst/>
              </a:rPr>
              <a:t> </a:t>
            </a:r>
            <a:r>
              <a:rPr lang="en-CA" b="0" i="0" dirty="0">
                <a:solidFill>
                  <a:srgbClr val="212529"/>
                </a:solidFill>
                <a:effectLst/>
                <a:hlinkClick r:id="rId2"/>
              </a:rPr>
              <a:t>2002 CanLII 45114</a:t>
            </a:r>
            <a:r>
              <a:rPr lang="en-CA" b="0" i="0" dirty="0">
                <a:solidFill>
                  <a:srgbClr val="212529"/>
                </a:solidFill>
                <a:effectLst/>
              </a:rPr>
              <a:t> </a:t>
            </a:r>
            <a:r>
              <a:rPr lang="en-CA" b="0" i="0" dirty="0">
                <a:effectLst/>
              </a:rPr>
              <a:t>(ON CA)</a:t>
            </a:r>
          </a:p>
          <a:p>
            <a:pPr marL="625475"/>
            <a:r>
              <a:rPr lang="pt-BR" i="1" dirty="0"/>
              <a:t>R. v. Menezes</a:t>
            </a:r>
            <a:r>
              <a:rPr lang="pt-BR" dirty="0"/>
              <a:t>, [2011] OJ No 3528 (CA)</a:t>
            </a:r>
            <a:endParaRPr lang="en-US" dirty="0"/>
          </a:p>
          <a:p>
            <a:endParaRPr lang="en-CA" dirty="0"/>
          </a:p>
        </p:txBody>
      </p:sp>
    </p:spTree>
    <p:extLst>
      <p:ext uri="{BB962C8B-B14F-4D97-AF65-F5344CB8AC3E}">
        <p14:creationId xmlns:p14="http://schemas.microsoft.com/office/powerpoint/2010/main" val="3045399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47A3D-CC17-4A26-927F-A09235C39E53}"/>
              </a:ext>
            </a:extLst>
          </p:cNvPr>
          <p:cNvSpPr>
            <a:spLocks noGrp="1"/>
          </p:cNvSpPr>
          <p:nvPr>
            <p:ph type="title"/>
          </p:nvPr>
        </p:nvSpPr>
        <p:spPr/>
        <p:txBody>
          <a:bodyPr/>
          <a:lstStyle/>
          <a:p>
            <a:r>
              <a:rPr lang="en-US" dirty="0"/>
              <a:t>ID by continuity</a:t>
            </a:r>
            <a:endParaRPr lang="en-CA" dirty="0"/>
          </a:p>
        </p:txBody>
      </p:sp>
      <p:sp>
        <p:nvSpPr>
          <p:cNvPr id="3" name="Content Placeholder 2">
            <a:extLst>
              <a:ext uri="{FF2B5EF4-FFF2-40B4-BE49-F238E27FC236}">
                <a16:creationId xmlns:a16="http://schemas.microsoft.com/office/drawing/2014/main" id="{1206A8BA-9EE6-48FF-BC38-68FA3BEB7E2C}"/>
              </a:ext>
            </a:extLst>
          </p:cNvPr>
          <p:cNvSpPr>
            <a:spLocks noGrp="1"/>
          </p:cNvSpPr>
          <p:nvPr>
            <p:ph idx="1"/>
          </p:nvPr>
        </p:nvSpPr>
        <p:spPr/>
        <p:txBody>
          <a:bodyPr/>
          <a:lstStyle/>
          <a:p>
            <a:r>
              <a:rPr lang="en-US" dirty="0"/>
              <a:t>This is not a formally recognized category of identification evidence but it is a very common means of proving ID</a:t>
            </a:r>
          </a:p>
          <a:p>
            <a:r>
              <a:rPr lang="en-US" dirty="0"/>
              <a:t>Generally, it takes the following form:</a:t>
            </a:r>
          </a:p>
          <a:p>
            <a:pPr marL="0" indent="0">
              <a:buNone/>
            </a:pPr>
            <a:endParaRPr lang="en-CA" dirty="0"/>
          </a:p>
        </p:txBody>
      </p:sp>
      <p:graphicFrame>
        <p:nvGraphicFramePr>
          <p:cNvPr id="4" name="Table 4">
            <a:extLst>
              <a:ext uri="{FF2B5EF4-FFF2-40B4-BE49-F238E27FC236}">
                <a16:creationId xmlns:a16="http://schemas.microsoft.com/office/drawing/2014/main" id="{2547A6E4-A231-4E0F-82ED-B092A35E76CF}"/>
              </a:ext>
            </a:extLst>
          </p:cNvPr>
          <p:cNvGraphicFramePr>
            <a:graphicFrameLocks noGrp="1"/>
          </p:cNvGraphicFramePr>
          <p:nvPr>
            <p:extLst>
              <p:ext uri="{D42A27DB-BD31-4B8C-83A1-F6EECF244321}">
                <p14:modId xmlns:p14="http://schemas.microsoft.com/office/powerpoint/2010/main" val="248043367"/>
              </p:ext>
            </p:extLst>
          </p:nvPr>
        </p:nvGraphicFramePr>
        <p:xfrm>
          <a:off x="1577513" y="3429000"/>
          <a:ext cx="8963950" cy="3138867"/>
        </p:xfrm>
        <a:graphic>
          <a:graphicData uri="http://schemas.openxmlformats.org/drawingml/2006/table">
            <a:tbl>
              <a:tblPr firstRow="1" bandRow="1">
                <a:tableStyleId>{5C22544A-7EE6-4342-B048-85BDC9FD1C3A}</a:tableStyleId>
              </a:tblPr>
              <a:tblGrid>
                <a:gridCol w="4481975">
                  <a:extLst>
                    <a:ext uri="{9D8B030D-6E8A-4147-A177-3AD203B41FA5}">
                      <a16:colId xmlns:a16="http://schemas.microsoft.com/office/drawing/2014/main" val="2126243812"/>
                    </a:ext>
                  </a:extLst>
                </a:gridCol>
                <a:gridCol w="4481975">
                  <a:extLst>
                    <a:ext uri="{9D8B030D-6E8A-4147-A177-3AD203B41FA5}">
                      <a16:colId xmlns:a16="http://schemas.microsoft.com/office/drawing/2014/main" val="1490705654"/>
                    </a:ext>
                  </a:extLst>
                </a:gridCol>
              </a:tblGrid>
              <a:tr h="438121">
                <a:tc>
                  <a:txBody>
                    <a:bodyPr/>
                    <a:lstStyle/>
                    <a:p>
                      <a:r>
                        <a:rPr lang="en-US" dirty="0"/>
                        <a:t>CIVILIAN WITNESS</a:t>
                      </a:r>
                      <a:endParaRPr lang="en-CA" dirty="0"/>
                    </a:p>
                  </a:txBody>
                  <a:tcPr/>
                </a:tc>
                <a:tc>
                  <a:txBody>
                    <a:bodyPr/>
                    <a:lstStyle/>
                    <a:p>
                      <a:r>
                        <a:rPr lang="en-US" dirty="0"/>
                        <a:t>POLICE OFFICER</a:t>
                      </a:r>
                      <a:endParaRPr lang="en-CA" dirty="0"/>
                    </a:p>
                  </a:txBody>
                  <a:tcPr/>
                </a:tc>
                <a:extLst>
                  <a:ext uri="{0D108BD9-81ED-4DB2-BD59-A6C34878D82A}">
                    <a16:rowId xmlns:a16="http://schemas.microsoft.com/office/drawing/2014/main" val="3950341759"/>
                  </a:ext>
                </a:extLst>
              </a:tr>
              <a:tr h="2700746">
                <a:tc>
                  <a:txBody>
                    <a:bodyPr/>
                    <a:lstStyle/>
                    <a:p>
                      <a:r>
                        <a:rPr lang="en-US" sz="2000" dirty="0"/>
                        <a:t>I witnessed the offence.</a:t>
                      </a:r>
                    </a:p>
                    <a:p>
                      <a:endParaRPr lang="en-US" sz="2000" dirty="0"/>
                    </a:p>
                    <a:p>
                      <a:r>
                        <a:rPr lang="en-US" sz="2000" dirty="0"/>
                        <a:t>I was on scene when the police arrived and arrested a person.</a:t>
                      </a:r>
                    </a:p>
                    <a:p>
                      <a:endParaRPr lang="en-US" sz="2000" dirty="0"/>
                    </a:p>
                    <a:p>
                      <a:r>
                        <a:rPr lang="en-US" sz="2000" dirty="0"/>
                        <a:t>The person who I saw being arrested by the police is the person who committed the crime.</a:t>
                      </a:r>
                      <a:endParaRPr lang="en-CA" sz="2000" dirty="0"/>
                    </a:p>
                  </a:txBody>
                  <a:tcPr/>
                </a:tc>
                <a:tc>
                  <a:txBody>
                    <a:bodyPr/>
                    <a:lstStyle/>
                    <a:p>
                      <a:r>
                        <a:rPr lang="en-US" sz="2000" dirty="0"/>
                        <a:t>I arrested a person.</a:t>
                      </a:r>
                    </a:p>
                    <a:p>
                      <a:endParaRPr lang="en-US" sz="2000" dirty="0"/>
                    </a:p>
                    <a:p>
                      <a:r>
                        <a:rPr lang="en-US" sz="2000" dirty="0"/>
                        <a:t>I identified the person by driver’s license. </a:t>
                      </a:r>
                    </a:p>
                    <a:p>
                      <a:endParaRPr lang="en-US" sz="2000" dirty="0"/>
                    </a:p>
                    <a:p>
                      <a:r>
                        <a:rPr lang="en-US" sz="2000" dirty="0"/>
                        <a:t>That person is in court today (DOCK ID).</a:t>
                      </a:r>
                      <a:endParaRPr lang="en-CA" sz="2000" dirty="0"/>
                    </a:p>
                  </a:txBody>
                  <a:tcPr/>
                </a:tc>
                <a:extLst>
                  <a:ext uri="{0D108BD9-81ED-4DB2-BD59-A6C34878D82A}">
                    <a16:rowId xmlns:a16="http://schemas.microsoft.com/office/drawing/2014/main" val="697274654"/>
                  </a:ext>
                </a:extLst>
              </a:tr>
            </a:tbl>
          </a:graphicData>
        </a:graphic>
      </p:graphicFrame>
    </p:spTree>
    <p:extLst>
      <p:ext uri="{BB962C8B-B14F-4D97-AF65-F5344CB8AC3E}">
        <p14:creationId xmlns:p14="http://schemas.microsoft.com/office/powerpoint/2010/main" val="3234075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95E3D-E8C6-4764-893B-8A1EC7CE4421}"/>
              </a:ext>
            </a:extLst>
          </p:cNvPr>
          <p:cNvSpPr>
            <a:spLocks noGrp="1"/>
          </p:cNvSpPr>
          <p:nvPr>
            <p:ph type="title"/>
          </p:nvPr>
        </p:nvSpPr>
        <p:spPr>
          <a:xfrm>
            <a:off x="838201" y="365125"/>
            <a:ext cx="5251316" cy="1807305"/>
          </a:xfrm>
        </p:spPr>
        <p:txBody>
          <a:bodyPr>
            <a:normAutofit/>
          </a:bodyPr>
          <a:lstStyle/>
          <a:p>
            <a:r>
              <a:rPr lang="en-US" sz="4100"/>
              <a:t>Case management and trial considerations</a:t>
            </a:r>
            <a:endParaRPr lang="en-CA" sz="4100"/>
          </a:p>
        </p:txBody>
      </p:sp>
      <p:sp>
        <p:nvSpPr>
          <p:cNvPr id="3" name="Content Placeholder 2">
            <a:extLst>
              <a:ext uri="{FF2B5EF4-FFF2-40B4-BE49-F238E27FC236}">
                <a16:creationId xmlns:a16="http://schemas.microsoft.com/office/drawing/2014/main" id="{0BA1CF72-F833-46EA-8E8C-75FF74395672}"/>
              </a:ext>
            </a:extLst>
          </p:cNvPr>
          <p:cNvSpPr>
            <a:spLocks noGrp="1"/>
          </p:cNvSpPr>
          <p:nvPr>
            <p:ph idx="1"/>
          </p:nvPr>
        </p:nvSpPr>
        <p:spPr>
          <a:xfrm>
            <a:off x="838200" y="2333296"/>
            <a:ext cx="4619621" cy="4403169"/>
          </a:xfrm>
        </p:spPr>
        <p:txBody>
          <a:bodyPr>
            <a:normAutofit/>
          </a:bodyPr>
          <a:lstStyle/>
          <a:p>
            <a:r>
              <a:rPr lang="en-US" dirty="0"/>
              <a:t>Ensure there are no missing links! Subpoena every witness in the chain</a:t>
            </a:r>
          </a:p>
          <a:p>
            <a:r>
              <a:rPr lang="en-US" dirty="0"/>
              <a:t>Where possible adduce descriptions from the eye witness(es)</a:t>
            </a:r>
          </a:p>
          <a:p>
            <a:r>
              <a:rPr lang="en-US" dirty="0"/>
              <a:t>Ensure the arresting officer is prepared to ID the accused</a:t>
            </a:r>
          </a:p>
          <a:p>
            <a:r>
              <a:rPr lang="en-US" dirty="0"/>
              <a:t>File exhibits that support identification</a:t>
            </a:r>
          </a:p>
          <a:p>
            <a:endParaRPr lang="en-US" dirty="0"/>
          </a:p>
          <a:p>
            <a:endParaRPr lang="en-US" sz="2000" dirty="0"/>
          </a:p>
          <a:p>
            <a:endParaRPr lang="en-CA" sz="2000" dirty="0"/>
          </a:p>
        </p:txBody>
      </p:sp>
      <p:pic>
        <p:nvPicPr>
          <p:cNvPr id="4" name="Picture 3">
            <a:extLst>
              <a:ext uri="{FF2B5EF4-FFF2-40B4-BE49-F238E27FC236}">
                <a16:creationId xmlns:a16="http://schemas.microsoft.com/office/drawing/2014/main" id="{072B0D8D-3052-4312-BED1-30CEB73B40AF}"/>
              </a:ext>
            </a:extLst>
          </p:cNvPr>
          <p:cNvPicPr>
            <a:picLocks noChangeAspect="1"/>
          </p:cNvPicPr>
          <p:nvPr/>
        </p:nvPicPr>
        <p:blipFill rotWithShape="1">
          <a:blip r:embed="rId3">
            <a:extLst>
              <a:ext uri="{28A0092B-C50C-407E-A947-70E740481C1C}">
                <a14:useLocalDpi xmlns:a14="http://schemas.microsoft.com/office/drawing/2010/main" val="0"/>
              </a:ext>
            </a:extLst>
          </a:blip>
          <a:srcRect t="3508" r="-2" b="20006"/>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5" name="TextBox 4">
            <a:extLst>
              <a:ext uri="{FF2B5EF4-FFF2-40B4-BE49-F238E27FC236}">
                <a16:creationId xmlns:a16="http://schemas.microsoft.com/office/drawing/2014/main" id="{2ADEF0FA-D87A-4391-995E-EB4599A118AE}"/>
              </a:ext>
            </a:extLst>
          </p:cNvPr>
          <p:cNvSpPr txBox="1"/>
          <p:nvPr/>
        </p:nvSpPr>
        <p:spPr>
          <a:xfrm>
            <a:off x="7477531" y="5905468"/>
            <a:ext cx="4336829" cy="830997"/>
          </a:xfrm>
          <a:prstGeom prst="rect">
            <a:avLst/>
          </a:prstGeom>
          <a:solidFill>
            <a:schemeClr val="bg1">
              <a:alpha val="75000"/>
            </a:schemeClr>
          </a:solidFill>
        </p:spPr>
        <p:txBody>
          <a:bodyPr wrap="none" rtlCol="0">
            <a:spAutoFit/>
          </a:bodyPr>
          <a:lstStyle/>
          <a:p>
            <a:pPr algn="ctr"/>
            <a:r>
              <a:rPr lang="en-US" sz="2400" b="1" dirty="0"/>
              <a:t>EXHIBIT 14 </a:t>
            </a:r>
            <a:endParaRPr lang="en-CA" sz="2400" b="1" dirty="0"/>
          </a:p>
          <a:p>
            <a:pPr algn="ctr"/>
            <a:r>
              <a:rPr lang="en-CA" sz="2400" b="1" dirty="0"/>
              <a:t>INTERNET PHOTO OF “PAULIE D”</a:t>
            </a:r>
            <a:endParaRPr lang="en-US" sz="2400" b="1" dirty="0"/>
          </a:p>
        </p:txBody>
      </p:sp>
    </p:spTree>
    <p:extLst>
      <p:ext uri="{BB962C8B-B14F-4D97-AF65-F5344CB8AC3E}">
        <p14:creationId xmlns:p14="http://schemas.microsoft.com/office/powerpoint/2010/main" val="1013655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3C64C-06FB-4B69-B52E-326A1854E3BC}"/>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Photo Lineup</a:t>
            </a:r>
          </a:p>
        </p:txBody>
      </p:sp>
      <p:pic>
        <p:nvPicPr>
          <p:cNvPr id="5" name="Content Placeholder 4" descr="A group of people wearing masks&#10;&#10;Description automatically generated with medium confidence">
            <a:extLst>
              <a:ext uri="{FF2B5EF4-FFF2-40B4-BE49-F238E27FC236}">
                <a16:creationId xmlns:a16="http://schemas.microsoft.com/office/drawing/2014/main" id="{5163AADE-1F68-42F5-9EC3-E24909FB6B2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7316" y="1156301"/>
            <a:ext cx="6780700" cy="4543069"/>
          </a:xfrm>
          <a:prstGeom prst="rect">
            <a:avLst/>
          </a:prstGeom>
        </p:spPr>
      </p:pic>
    </p:spTree>
    <p:extLst>
      <p:ext uri="{BB962C8B-B14F-4D97-AF65-F5344CB8AC3E}">
        <p14:creationId xmlns:p14="http://schemas.microsoft.com/office/powerpoint/2010/main" val="41421359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95E3D-E8C6-4764-893B-8A1EC7CE4421}"/>
              </a:ext>
            </a:extLst>
          </p:cNvPr>
          <p:cNvSpPr>
            <a:spLocks noGrp="1"/>
          </p:cNvSpPr>
          <p:nvPr>
            <p:ph type="title"/>
          </p:nvPr>
        </p:nvSpPr>
        <p:spPr/>
        <p:txBody>
          <a:bodyPr/>
          <a:lstStyle/>
          <a:p>
            <a:r>
              <a:rPr lang="en-US" dirty="0"/>
              <a:t>What is involved?</a:t>
            </a:r>
            <a:endParaRPr lang="en-CA" dirty="0"/>
          </a:p>
        </p:txBody>
      </p:sp>
      <p:sp>
        <p:nvSpPr>
          <p:cNvPr id="3" name="Content Placeholder 2">
            <a:extLst>
              <a:ext uri="{FF2B5EF4-FFF2-40B4-BE49-F238E27FC236}">
                <a16:creationId xmlns:a16="http://schemas.microsoft.com/office/drawing/2014/main" id="{0BA1CF72-F833-46EA-8E8C-75FF74395672}"/>
              </a:ext>
            </a:extLst>
          </p:cNvPr>
          <p:cNvSpPr>
            <a:spLocks noGrp="1"/>
          </p:cNvSpPr>
          <p:nvPr>
            <p:ph idx="1"/>
          </p:nvPr>
        </p:nvSpPr>
        <p:spPr/>
        <p:txBody>
          <a:bodyPr>
            <a:normAutofit/>
          </a:bodyPr>
          <a:lstStyle/>
          <a:p>
            <a:r>
              <a:rPr lang="en-US" dirty="0"/>
              <a:t>An officer creates a photo array using </a:t>
            </a:r>
            <a:r>
              <a:rPr lang="en-US" dirty="0" err="1"/>
              <a:t>IntelliBook</a:t>
            </a:r>
            <a:r>
              <a:rPr lang="en-US" dirty="0"/>
              <a:t>. The array consists in 1 photograph of the suspect and 11 filler photos.</a:t>
            </a:r>
          </a:p>
          <a:p>
            <a:r>
              <a:rPr lang="en-US" dirty="0"/>
              <a:t>A different officer administers the photo line-up. This officer will not know which photo is the suspect photo.</a:t>
            </a:r>
          </a:p>
          <a:p>
            <a:r>
              <a:rPr lang="en-US" dirty="0"/>
              <a:t>The photo line-up is administered on video.</a:t>
            </a:r>
          </a:p>
          <a:p>
            <a:r>
              <a:rPr lang="en-US" dirty="0"/>
              <a:t>The documents that result from this process are:</a:t>
            </a:r>
          </a:p>
          <a:p>
            <a:pPr marL="531813"/>
            <a:r>
              <a:rPr lang="en-US" dirty="0"/>
              <a:t>A </a:t>
            </a:r>
            <a:r>
              <a:rPr lang="en-US" b="1" dirty="0"/>
              <a:t>set of instructions </a:t>
            </a:r>
            <a:r>
              <a:rPr lang="en-US" dirty="0"/>
              <a:t>signed by the witness and the administering officer</a:t>
            </a:r>
          </a:p>
          <a:p>
            <a:pPr marL="531813"/>
            <a:r>
              <a:rPr lang="en-US" dirty="0"/>
              <a:t>The </a:t>
            </a:r>
            <a:r>
              <a:rPr lang="en-US" b="1" dirty="0"/>
              <a:t>photos, </a:t>
            </a:r>
            <a:r>
              <a:rPr lang="en-US" dirty="0"/>
              <a:t>which are numbered, signed, and dated by the witness</a:t>
            </a:r>
          </a:p>
          <a:p>
            <a:endParaRPr lang="en-CA" dirty="0"/>
          </a:p>
        </p:txBody>
      </p:sp>
    </p:spTree>
    <p:extLst>
      <p:ext uri="{BB962C8B-B14F-4D97-AF65-F5344CB8AC3E}">
        <p14:creationId xmlns:p14="http://schemas.microsoft.com/office/powerpoint/2010/main" val="22493619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95E3D-E8C6-4764-893B-8A1EC7CE4421}"/>
              </a:ext>
            </a:extLst>
          </p:cNvPr>
          <p:cNvSpPr>
            <a:spLocks noGrp="1"/>
          </p:cNvSpPr>
          <p:nvPr>
            <p:ph type="title"/>
          </p:nvPr>
        </p:nvSpPr>
        <p:spPr/>
        <p:txBody>
          <a:bodyPr/>
          <a:lstStyle/>
          <a:p>
            <a:r>
              <a:rPr lang="en-US" dirty="0"/>
              <a:t>Legal context</a:t>
            </a:r>
            <a:endParaRPr lang="en-CA" dirty="0"/>
          </a:p>
        </p:txBody>
      </p:sp>
      <p:sp>
        <p:nvSpPr>
          <p:cNvPr id="3" name="Content Placeholder 2">
            <a:extLst>
              <a:ext uri="{FF2B5EF4-FFF2-40B4-BE49-F238E27FC236}">
                <a16:creationId xmlns:a16="http://schemas.microsoft.com/office/drawing/2014/main" id="{0BA1CF72-F833-46EA-8E8C-75FF74395672}"/>
              </a:ext>
            </a:extLst>
          </p:cNvPr>
          <p:cNvSpPr>
            <a:spLocks noGrp="1"/>
          </p:cNvSpPr>
          <p:nvPr>
            <p:ph idx="1"/>
          </p:nvPr>
        </p:nvSpPr>
        <p:spPr/>
        <p:txBody>
          <a:bodyPr>
            <a:normAutofit fontScale="85000" lnSpcReduction="20000"/>
          </a:bodyPr>
          <a:lstStyle/>
          <a:p>
            <a:r>
              <a:rPr lang="en-US" dirty="0"/>
              <a:t>Canadian police services create and administer photo line-ups in accordance with the recommendations of </a:t>
            </a:r>
            <a:r>
              <a:rPr lang="en-US" i="1" dirty="0"/>
              <a:t>The Inquiry Regarding Thomas </a:t>
            </a:r>
            <a:r>
              <a:rPr lang="en-US" i="1" dirty="0" err="1"/>
              <a:t>Sophonow</a:t>
            </a:r>
            <a:r>
              <a:rPr lang="en-US" dirty="0"/>
              <a:t>. They are contained in the notes page below</a:t>
            </a:r>
          </a:p>
          <a:p>
            <a:r>
              <a:rPr lang="en-US" dirty="0"/>
              <a:t>You should become familiar with these recommendations before screening or prosecuting a photo line-up case</a:t>
            </a:r>
          </a:p>
          <a:p>
            <a:r>
              <a:rPr lang="en-US" dirty="0"/>
              <a:t>One of the recommendations is almost never followed:</a:t>
            </a:r>
          </a:p>
          <a:p>
            <a:pPr marL="363538" indent="0">
              <a:buNone/>
            </a:pPr>
            <a:r>
              <a:rPr lang="en-CA" sz="2800" dirty="0">
                <a:effectLst/>
                <a:latin typeface="Times New Roman" panose="02020603050405020304" pitchFamily="18" charset="0"/>
                <a:ea typeface="Calibri" panose="020F0502020204030204" pitchFamily="34" charset="0"/>
              </a:rPr>
              <a:t>“The photos should resemble as closely as possible the eyewitnesses' description. If that is not possible, the photos should be as close as possible to the suspect.”</a:t>
            </a:r>
            <a:endParaRPr lang="en-CA" sz="2800" dirty="0">
              <a:effectLst/>
              <a:latin typeface="Calibri" panose="020F0502020204030204" pitchFamily="34" charset="0"/>
              <a:ea typeface="Calibri" panose="020F0502020204030204" pitchFamily="34" charset="0"/>
            </a:endParaRPr>
          </a:p>
          <a:p>
            <a:r>
              <a:rPr lang="en-US" dirty="0"/>
              <a:t>This above recommendation assumes a photo line-up that is designed and used to identify a suspect. Police services rarely, if ever, use photo line-ups for this purpose. Photo line-ups are now exclusively used to identify a known suspect. For this reason, the filler photos must resemble the suspect photo, not the descriptions of the witnesses. </a:t>
            </a:r>
          </a:p>
        </p:txBody>
      </p:sp>
    </p:spTree>
    <p:extLst>
      <p:ext uri="{BB962C8B-B14F-4D97-AF65-F5344CB8AC3E}">
        <p14:creationId xmlns:p14="http://schemas.microsoft.com/office/powerpoint/2010/main" val="4073087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95E3D-E8C6-4764-893B-8A1EC7CE4421}"/>
              </a:ext>
            </a:extLst>
          </p:cNvPr>
          <p:cNvSpPr>
            <a:spLocks noGrp="1"/>
          </p:cNvSpPr>
          <p:nvPr>
            <p:ph type="title"/>
          </p:nvPr>
        </p:nvSpPr>
        <p:spPr/>
        <p:txBody>
          <a:bodyPr/>
          <a:lstStyle/>
          <a:p>
            <a:r>
              <a:rPr lang="en-US" dirty="0"/>
              <a:t>Case management considerations</a:t>
            </a:r>
            <a:endParaRPr lang="en-CA" dirty="0"/>
          </a:p>
        </p:txBody>
      </p:sp>
      <p:sp>
        <p:nvSpPr>
          <p:cNvPr id="3" name="Content Placeholder 2">
            <a:extLst>
              <a:ext uri="{FF2B5EF4-FFF2-40B4-BE49-F238E27FC236}">
                <a16:creationId xmlns:a16="http://schemas.microsoft.com/office/drawing/2014/main" id="{0BA1CF72-F833-46EA-8E8C-75FF74395672}"/>
              </a:ext>
            </a:extLst>
          </p:cNvPr>
          <p:cNvSpPr>
            <a:spLocks noGrp="1"/>
          </p:cNvSpPr>
          <p:nvPr>
            <p:ph idx="1"/>
          </p:nvPr>
        </p:nvSpPr>
        <p:spPr>
          <a:xfrm>
            <a:off x="838200" y="1825624"/>
            <a:ext cx="10515600" cy="5032375"/>
          </a:xfrm>
        </p:spPr>
        <p:txBody>
          <a:bodyPr>
            <a:normAutofit lnSpcReduction="10000"/>
          </a:bodyPr>
          <a:lstStyle/>
          <a:p>
            <a:r>
              <a:rPr lang="en-US" dirty="0"/>
              <a:t>Photo line-ups are used in a variety of cases. Sometimes the victim or eye witness to a crime is identifying a stranger. In other cases, the photo line-up is used to confirm the identity of a person known to the witness.</a:t>
            </a:r>
          </a:p>
          <a:p>
            <a:r>
              <a:rPr lang="en-US" dirty="0"/>
              <a:t>In the case of a stranger identification, the value of a photo line-up diminishes rapidly after the crime. Usually there is no point in submitting a screening request for a photo line-up months after the crime.</a:t>
            </a:r>
          </a:p>
          <a:p>
            <a:r>
              <a:rPr lang="en-US" dirty="0"/>
              <a:t>Ensure that you have the officer who generated the photo array and the officer who administered the photo line-up on video</a:t>
            </a:r>
          </a:p>
          <a:p>
            <a:r>
              <a:rPr lang="en-US" dirty="0"/>
              <a:t>Obtain an admission that the suspect photo is a photograph of the accused. Without that admission, you must call the officer who took the photo to identify the accused as the person in the photo.</a:t>
            </a:r>
            <a:endParaRPr lang="en-CA" dirty="0"/>
          </a:p>
        </p:txBody>
      </p:sp>
    </p:spTree>
    <p:extLst>
      <p:ext uri="{BB962C8B-B14F-4D97-AF65-F5344CB8AC3E}">
        <p14:creationId xmlns:p14="http://schemas.microsoft.com/office/powerpoint/2010/main" val="3510725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4305F-B3C5-4E93-A1AB-AEE399591AA3}"/>
              </a:ext>
            </a:extLst>
          </p:cNvPr>
          <p:cNvSpPr>
            <a:spLocks noGrp="1"/>
          </p:cNvSpPr>
          <p:nvPr>
            <p:ph type="title"/>
          </p:nvPr>
        </p:nvSpPr>
        <p:spPr/>
        <p:txBody>
          <a:bodyPr/>
          <a:lstStyle/>
          <a:p>
            <a:r>
              <a:rPr lang="en-US" dirty="0"/>
              <a:t>What’s important in ID evidence</a:t>
            </a:r>
            <a:endParaRPr lang="en-CA" dirty="0"/>
          </a:p>
        </p:txBody>
      </p:sp>
      <p:sp>
        <p:nvSpPr>
          <p:cNvPr id="3" name="Content Placeholder 2">
            <a:extLst>
              <a:ext uri="{FF2B5EF4-FFF2-40B4-BE49-F238E27FC236}">
                <a16:creationId xmlns:a16="http://schemas.microsoft.com/office/drawing/2014/main" id="{26AC2F94-1E34-43C5-9029-D11123297317}"/>
              </a:ext>
            </a:extLst>
          </p:cNvPr>
          <p:cNvSpPr>
            <a:spLocks noGrp="1"/>
          </p:cNvSpPr>
          <p:nvPr>
            <p:ph idx="1"/>
          </p:nvPr>
        </p:nvSpPr>
        <p:spPr/>
        <p:txBody>
          <a:bodyPr/>
          <a:lstStyle/>
          <a:p>
            <a:r>
              <a:rPr lang="en-CA" dirty="0">
                <a:solidFill>
                  <a:srgbClr val="000000"/>
                </a:solidFill>
                <a:latin typeface="Segoe UI" panose="020B0502040204020203" pitchFamily="34" charset="0"/>
              </a:rPr>
              <a:t>Opportunity to observe the accused</a:t>
            </a:r>
          </a:p>
          <a:p>
            <a:pPr lvl="1"/>
            <a:r>
              <a:rPr lang="en-CA" dirty="0">
                <a:solidFill>
                  <a:srgbClr val="000000"/>
                </a:solidFill>
                <a:latin typeface="Segoe UI" panose="020B0502040204020203" pitchFamily="34" charset="0"/>
              </a:rPr>
              <a:t>During/contemporaneous to offence</a:t>
            </a:r>
          </a:p>
          <a:p>
            <a:pPr lvl="1"/>
            <a:r>
              <a:rPr lang="en-CA" dirty="0">
                <a:solidFill>
                  <a:srgbClr val="000000"/>
                </a:solidFill>
                <a:latin typeface="Segoe UI" panose="020B0502040204020203" pitchFamily="34" charset="0"/>
              </a:rPr>
              <a:t>Any familiarity with the accused</a:t>
            </a:r>
          </a:p>
          <a:p>
            <a:r>
              <a:rPr lang="en-CA" b="0" i="0" dirty="0">
                <a:solidFill>
                  <a:srgbClr val="000000"/>
                </a:solidFill>
                <a:effectLst/>
                <a:latin typeface="Segoe UI" panose="020B0502040204020203" pitchFamily="34" charset="0"/>
              </a:rPr>
              <a:t>Ability to ID that person out of court (by physical description or photo lineup)</a:t>
            </a:r>
          </a:p>
          <a:p>
            <a:r>
              <a:rPr lang="en-CA" dirty="0">
                <a:solidFill>
                  <a:srgbClr val="000000"/>
                </a:solidFill>
                <a:latin typeface="Segoe UI" panose="020B0502040204020203" pitchFamily="34" charset="0"/>
              </a:rPr>
              <a:t>Communicate the ID by identifying the person in court</a:t>
            </a:r>
            <a:endParaRPr lang="en-CA" dirty="0"/>
          </a:p>
        </p:txBody>
      </p:sp>
      <p:pic>
        <p:nvPicPr>
          <p:cNvPr id="2050" name="Picture 2" descr="Why coronavirus quarantine is making your cat or dog act weird - Vox">
            <a:extLst>
              <a:ext uri="{FF2B5EF4-FFF2-40B4-BE49-F238E27FC236}">
                <a16:creationId xmlns:a16="http://schemas.microsoft.com/office/drawing/2014/main" id="{FA172496-455F-4503-910D-26745803B4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48" y="4972050"/>
            <a:ext cx="284797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2164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95E3D-E8C6-4764-893B-8A1EC7CE4421}"/>
              </a:ext>
            </a:extLst>
          </p:cNvPr>
          <p:cNvSpPr>
            <a:spLocks noGrp="1"/>
          </p:cNvSpPr>
          <p:nvPr>
            <p:ph type="title"/>
          </p:nvPr>
        </p:nvSpPr>
        <p:spPr/>
        <p:txBody>
          <a:bodyPr/>
          <a:lstStyle/>
          <a:p>
            <a:r>
              <a:rPr lang="en-US" dirty="0"/>
              <a:t>Trial considerations – Police</a:t>
            </a:r>
            <a:endParaRPr lang="en-CA" dirty="0"/>
          </a:p>
        </p:txBody>
      </p:sp>
      <p:sp>
        <p:nvSpPr>
          <p:cNvPr id="3" name="Content Placeholder 2">
            <a:extLst>
              <a:ext uri="{FF2B5EF4-FFF2-40B4-BE49-F238E27FC236}">
                <a16:creationId xmlns:a16="http://schemas.microsoft.com/office/drawing/2014/main" id="{0BA1CF72-F833-46EA-8E8C-75FF74395672}"/>
              </a:ext>
            </a:extLst>
          </p:cNvPr>
          <p:cNvSpPr>
            <a:spLocks noGrp="1"/>
          </p:cNvSpPr>
          <p:nvPr>
            <p:ph idx="1"/>
          </p:nvPr>
        </p:nvSpPr>
        <p:spPr>
          <a:xfrm>
            <a:off x="838200" y="1825624"/>
            <a:ext cx="10515600" cy="5032375"/>
          </a:xfrm>
        </p:spPr>
        <p:txBody>
          <a:bodyPr>
            <a:normAutofit/>
          </a:bodyPr>
          <a:lstStyle/>
          <a:p>
            <a:r>
              <a:rPr lang="en-US" dirty="0"/>
              <a:t>In many cases it will not be necessary to call the officer who generated the photo array. If it is admitted that the suspect photo depicts the accused, this will usually not be necessary.</a:t>
            </a:r>
          </a:p>
          <a:p>
            <a:r>
              <a:rPr lang="en-US" dirty="0"/>
              <a:t>However, if this officer needs to testify you should prepare them carefully. Review the </a:t>
            </a:r>
            <a:r>
              <a:rPr lang="en-US" dirty="0" err="1"/>
              <a:t>Sophonow</a:t>
            </a:r>
            <a:r>
              <a:rPr lang="en-US" dirty="0"/>
              <a:t> Inquiry recommendations, the OPS Photo Line-Up policy, and prepare them on the issues that are likely to arise.</a:t>
            </a:r>
          </a:p>
          <a:p>
            <a:r>
              <a:rPr lang="en-US" dirty="0"/>
              <a:t>The officer who administered the photo line-up usually does not need to testify. This may be necessary if the witness recants or if there is some irregularity that needs to be explained.</a:t>
            </a:r>
            <a:endParaRPr lang="en-CA" dirty="0"/>
          </a:p>
        </p:txBody>
      </p:sp>
    </p:spTree>
    <p:extLst>
      <p:ext uri="{BB962C8B-B14F-4D97-AF65-F5344CB8AC3E}">
        <p14:creationId xmlns:p14="http://schemas.microsoft.com/office/powerpoint/2010/main" val="39098438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95E3D-E8C6-4764-893B-8A1EC7CE4421}"/>
              </a:ext>
            </a:extLst>
          </p:cNvPr>
          <p:cNvSpPr>
            <a:spLocks noGrp="1"/>
          </p:cNvSpPr>
          <p:nvPr>
            <p:ph type="title"/>
          </p:nvPr>
        </p:nvSpPr>
        <p:spPr/>
        <p:txBody>
          <a:bodyPr/>
          <a:lstStyle/>
          <a:p>
            <a:r>
              <a:rPr lang="en-US" dirty="0"/>
              <a:t>Trial considerations – The eye witness</a:t>
            </a:r>
            <a:endParaRPr lang="en-CA" dirty="0"/>
          </a:p>
        </p:txBody>
      </p:sp>
      <p:sp>
        <p:nvSpPr>
          <p:cNvPr id="3" name="Content Placeholder 2">
            <a:extLst>
              <a:ext uri="{FF2B5EF4-FFF2-40B4-BE49-F238E27FC236}">
                <a16:creationId xmlns:a16="http://schemas.microsoft.com/office/drawing/2014/main" id="{0BA1CF72-F833-46EA-8E8C-75FF74395672}"/>
              </a:ext>
            </a:extLst>
          </p:cNvPr>
          <p:cNvSpPr>
            <a:spLocks noGrp="1"/>
          </p:cNvSpPr>
          <p:nvPr>
            <p:ph idx="1"/>
          </p:nvPr>
        </p:nvSpPr>
        <p:spPr>
          <a:xfrm>
            <a:off x="838200" y="1825624"/>
            <a:ext cx="10515600" cy="5032375"/>
          </a:xfrm>
        </p:spPr>
        <p:txBody>
          <a:bodyPr>
            <a:normAutofit fontScale="92500"/>
          </a:bodyPr>
          <a:lstStyle/>
          <a:p>
            <a:r>
              <a:rPr lang="en-US" b="1" dirty="0"/>
              <a:t>Do not re-administer the photo line-up! </a:t>
            </a:r>
            <a:r>
              <a:rPr lang="en-US" dirty="0"/>
              <a:t>Not in your prep meeting, and not on the witness stand.</a:t>
            </a:r>
          </a:p>
          <a:p>
            <a:r>
              <a:rPr lang="en-US" dirty="0"/>
              <a:t>Adduce all evidence of the identification process. That includes descriptions given to police or in statements, the video of the photo line-up, the instructions, and the photos themselves.</a:t>
            </a:r>
          </a:p>
          <a:p>
            <a:r>
              <a:rPr lang="en-US" dirty="0"/>
              <a:t>Adduce all evidence relevant to the witness’s ability to identify the suspect: Any prior relationship, ability to observe (lighting, distance, duration), etc.</a:t>
            </a:r>
          </a:p>
          <a:p>
            <a:r>
              <a:rPr lang="en-US" dirty="0"/>
              <a:t>Play the video of the photo line-up in court, show the witness the photos, confirm that Photo #X is the photo they selected, and then ask the witness to Dock-ID the accused (if they can)</a:t>
            </a:r>
          </a:p>
          <a:p>
            <a:r>
              <a:rPr lang="en-US" dirty="0"/>
              <a:t>In a jury trial an instruction is required regarding the use of photo line-up evidence</a:t>
            </a:r>
          </a:p>
          <a:p>
            <a:endParaRPr lang="en-CA" dirty="0"/>
          </a:p>
        </p:txBody>
      </p:sp>
    </p:spTree>
    <p:extLst>
      <p:ext uri="{BB962C8B-B14F-4D97-AF65-F5344CB8AC3E}">
        <p14:creationId xmlns:p14="http://schemas.microsoft.com/office/powerpoint/2010/main" val="30666974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154836-60A7-4A8A-ABE1-40C1C3A205BB}"/>
              </a:ext>
            </a:extLst>
          </p:cNvPr>
          <p:cNvSpPr>
            <a:spLocks noGrp="1"/>
          </p:cNvSpPr>
          <p:nvPr>
            <p:ph type="ctrTitle"/>
          </p:nvPr>
        </p:nvSpPr>
        <p:spPr/>
        <p:txBody>
          <a:bodyPr/>
          <a:lstStyle/>
          <a:p>
            <a:r>
              <a:rPr lang="en-US" dirty="0"/>
              <a:t>The end</a:t>
            </a:r>
            <a:endParaRPr lang="en-CA" dirty="0"/>
          </a:p>
        </p:txBody>
      </p:sp>
    </p:spTree>
    <p:extLst>
      <p:ext uri="{BB962C8B-B14F-4D97-AF65-F5344CB8AC3E}">
        <p14:creationId xmlns:p14="http://schemas.microsoft.com/office/powerpoint/2010/main" val="4067833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A0ED8-9672-4FAA-BBE6-206FE4B83971}"/>
              </a:ext>
            </a:extLst>
          </p:cNvPr>
          <p:cNvSpPr>
            <a:spLocks noGrp="1"/>
          </p:cNvSpPr>
          <p:nvPr>
            <p:ph type="title"/>
          </p:nvPr>
        </p:nvSpPr>
        <p:spPr/>
        <p:txBody>
          <a:bodyPr/>
          <a:lstStyle/>
          <a:p>
            <a:r>
              <a:rPr lang="en-US" dirty="0"/>
              <a:t>Danger of ID </a:t>
            </a:r>
            <a:r>
              <a:rPr lang="en-US" dirty="0" err="1"/>
              <a:t>ev</a:t>
            </a:r>
            <a:r>
              <a:rPr lang="en-US" dirty="0"/>
              <a:t>: Inherent frailties</a:t>
            </a:r>
            <a:endParaRPr lang="en-CA" dirty="0"/>
          </a:p>
        </p:txBody>
      </p:sp>
      <p:sp>
        <p:nvSpPr>
          <p:cNvPr id="3" name="Content Placeholder 2">
            <a:extLst>
              <a:ext uri="{FF2B5EF4-FFF2-40B4-BE49-F238E27FC236}">
                <a16:creationId xmlns:a16="http://schemas.microsoft.com/office/drawing/2014/main" id="{BD5B15B7-4D9B-48DF-B599-0F6E1097DBE6}"/>
              </a:ext>
            </a:extLst>
          </p:cNvPr>
          <p:cNvSpPr>
            <a:spLocks noGrp="1"/>
          </p:cNvSpPr>
          <p:nvPr>
            <p:ph idx="1"/>
          </p:nvPr>
        </p:nvSpPr>
        <p:spPr>
          <a:xfrm>
            <a:off x="677333" y="1620571"/>
            <a:ext cx="8971491" cy="5018354"/>
          </a:xfrm>
        </p:spPr>
        <p:txBody>
          <a:bodyPr>
            <a:normAutofit fontScale="70000" lnSpcReduction="20000"/>
          </a:bodyPr>
          <a:lstStyle/>
          <a:p>
            <a:r>
              <a:rPr lang="en-US" sz="2300" dirty="0"/>
              <a:t>ID evidence = inherently unreliable &amp; difficult to assess</a:t>
            </a:r>
          </a:p>
          <a:p>
            <a:pPr lvl="1"/>
            <a:r>
              <a:rPr lang="en-US" sz="2000" dirty="0">
                <a:effectLst/>
                <a:latin typeface="Segoe UI" panose="020B0502040204020203" pitchFamily="34" charset="0"/>
                <a:ea typeface="Times New Roman" panose="02020603050405020304" pitchFamily="18" charset="0"/>
                <a:cs typeface="Times New Roman" panose="02020603050405020304" pitchFamily="18" charset="0"/>
              </a:rPr>
              <a:t>“[…]deceptively reliable because it comes from credible and convincing witnesses and is difficult to discredit on cross-examination for those same reasons”</a:t>
            </a:r>
          </a:p>
          <a:p>
            <a:pPr lvl="2"/>
            <a:r>
              <a:rPr lang="en-US" sz="1700" dirty="0">
                <a:effectLst/>
                <a:latin typeface="Segoe UI" panose="020B0502040204020203" pitchFamily="34" charset="0"/>
                <a:ea typeface="Times New Roman" panose="02020603050405020304" pitchFamily="18" charset="0"/>
                <a:cs typeface="Times New Roman" panose="02020603050405020304" pitchFamily="18" charset="0"/>
              </a:rPr>
              <a:t>Issue is usually the reliability of the evidence, rather than witness’s credibility. </a:t>
            </a:r>
            <a:r>
              <a:rPr lang="en-US" sz="1700" i="1" dirty="0">
                <a:effectLst/>
                <a:latin typeface="Segoe UI" panose="020B0502040204020203" pitchFamily="34" charset="0"/>
                <a:ea typeface="Times New Roman" panose="02020603050405020304" pitchFamily="18" charset="0"/>
                <a:cs typeface="Times New Roman" panose="02020603050405020304" pitchFamily="18" charset="0"/>
              </a:rPr>
              <a:t>R. v. Jack,</a:t>
            </a:r>
            <a:r>
              <a:rPr lang="en-US" sz="1700" dirty="0">
                <a:effectLst/>
                <a:latin typeface="Segoe UI" panose="020B0502040204020203" pitchFamily="34" charset="0"/>
                <a:ea typeface="Times New Roman" panose="02020603050405020304" pitchFamily="18" charset="0"/>
                <a:cs typeface="Times New Roman" panose="02020603050405020304" pitchFamily="18" charset="0"/>
              </a:rPr>
              <a:t> </a:t>
            </a:r>
            <a:r>
              <a:rPr lang="en-US" sz="1700" u="sng" strike="noStrike" dirty="0">
                <a:solidFill>
                  <a:srgbClr val="2A18AC"/>
                </a:solidFill>
                <a:effectLst/>
                <a:latin typeface="Segoe UI" panose="020B0502040204020203" pitchFamily="34" charset="0"/>
                <a:ea typeface="Times New Roman" panose="02020603050405020304" pitchFamily="18" charset="0"/>
                <a:cs typeface="Times New Roman" panose="02020603050405020304" pitchFamily="18" charset="0"/>
                <a:hlinkClick r:id="rId3"/>
              </a:rPr>
              <a:t>2013 ONCA 80</a:t>
            </a:r>
            <a:r>
              <a:rPr lang="en-US" sz="1700" i="1" dirty="0">
                <a:effectLst/>
                <a:latin typeface="Segoe UI" panose="020B0502040204020203" pitchFamily="34" charset="0"/>
                <a:ea typeface="Times New Roman" panose="02020603050405020304" pitchFamily="18" charset="0"/>
                <a:cs typeface="Times New Roman" panose="02020603050405020304" pitchFamily="18" charset="0"/>
              </a:rPr>
              <a:t> </a:t>
            </a:r>
            <a:r>
              <a:rPr lang="en-US" sz="1700" dirty="0">
                <a:effectLst/>
                <a:latin typeface="Segoe UI" panose="020B0502040204020203" pitchFamily="34" charset="0"/>
                <a:ea typeface="Times New Roman" panose="02020603050405020304" pitchFamily="18" charset="0"/>
                <a:cs typeface="Times New Roman" panose="02020603050405020304" pitchFamily="18" charset="0"/>
              </a:rPr>
              <a:t>at para. 14.; </a:t>
            </a:r>
            <a:r>
              <a:rPr lang="en-US" sz="1700" i="1" dirty="0">
                <a:effectLst/>
                <a:latin typeface="Segoe UI" panose="020B0502040204020203" pitchFamily="34" charset="0"/>
                <a:ea typeface="Times New Roman" panose="02020603050405020304" pitchFamily="18" charset="0"/>
                <a:cs typeface="Times New Roman" panose="02020603050405020304" pitchFamily="18" charset="0"/>
              </a:rPr>
              <a:t>R. v. </a:t>
            </a:r>
            <a:r>
              <a:rPr lang="en-US" sz="1700" i="1" dirty="0" err="1">
                <a:effectLst/>
                <a:latin typeface="Segoe UI" panose="020B0502040204020203" pitchFamily="34" charset="0"/>
                <a:ea typeface="Times New Roman" panose="02020603050405020304" pitchFamily="18" charset="0"/>
                <a:cs typeface="Times New Roman" panose="02020603050405020304" pitchFamily="18" charset="0"/>
              </a:rPr>
              <a:t>Olliffe</a:t>
            </a:r>
            <a:r>
              <a:rPr lang="en-US" sz="1700" dirty="0">
                <a:effectLst/>
                <a:latin typeface="Segoe UI" panose="020B0502040204020203" pitchFamily="34" charset="0"/>
                <a:ea typeface="Times New Roman" panose="02020603050405020304" pitchFamily="18" charset="0"/>
                <a:cs typeface="Times New Roman" panose="02020603050405020304" pitchFamily="18" charset="0"/>
              </a:rPr>
              <a:t>, </a:t>
            </a:r>
            <a:r>
              <a:rPr lang="en-US" sz="1700" u="sng" strike="noStrike" dirty="0">
                <a:solidFill>
                  <a:srgbClr val="2A18AC"/>
                </a:solidFill>
                <a:effectLst/>
                <a:latin typeface="Segoe UI" panose="020B0502040204020203" pitchFamily="34" charset="0"/>
                <a:ea typeface="Times New Roman" panose="02020603050405020304" pitchFamily="18" charset="0"/>
                <a:cs typeface="Times New Roman" panose="02020603050405020304" pitchFamily="18" charset="0"/>
                <a:hlinkClick r:id="rId4"/>
              </a:rPr>
              <a:t>2015 ONCA 242</a:t>
            </a:r>
            <a:r>
              <a:rPr lang="en-US" sz="1700" dirty="0">
                <a:effectLst/>
                <a:latin typeface="Segoe UI" panose="020B0502040204020203" pitchFamily="34" charset="0"/>
                <a:ea typeface="Times New Roman" panose="02020603050405020304" pitchFamily="18" charset="0"/>
                <a:cs typeface="Times New Roman" panose="02020603050405020304" pitchFamily="18" charset="0"/>
              </a:rPr>
              <a:t> at para. 37</a:t>
            </a:r>
          </a:p>
          <a:p>
            <a:pPr marL="914400" lvl="2" indent="0">
              <a:buNone/>
            </a:pPr>
            <a:endParaRPr lang="en-US" sz="1700" dirty="0">
              <a:effectLst/>
              <a:latin typeface="Segoe UI" panose="020B0502040204020203" pitchFamily="34" charset="0"/>
              <a:ea typeface="Times New Roman" panose="02020603050405020304" pitchFamily="18" charset="0"/>
              <a:cs typeface="Times New Roman" panose="02020603050405020304" pitchFamily="18" charset="0"/>
            </a:endParaRPr>
          </a:p>
          <a:p>
            <a:pPr lvl="1"/>
            <a:r>
              <a:rPr lang="en-US" sz="2000" dirty="0">
                <a:effectLst/>
                <a:latin typeface="Segoe UI" panose="020B0502040204020203" pitchFamily="34" charset="0"/>
                <a:ea typeface="Times New Roman" panose="02020603050405020304" pitchFamily="18" charset="0"/>
                <a:cs typeface="Times New Roman" panose="02020603050405020304" pitchFamily="18" charset="0"/>
              </a:rPr>
              <a:t>Studies show that triers of fact place undue reliance on ID evidence vs other types of evidence</a:t>
            </a:r>
            <a:r>
              <a:rPr lang="en-US" sz="2000" dirty="0">
                <a:latin typeface="Segoe UI" panose="020B0502040204020203" pitchFamily="34" charset="0"/>
                <a:ea typeface="Times New Roman" panose="02020603050405020304" pitchFamily="18" charset="0"/>
                <a:cs typeface="Times New Roman" panose="02020603050405020304" pitchFamily="18" charset="0"/>
              </a:rPr>
              <a:t>.</a:t>
            </a:r>
          </a:p>
          <a:p>
            <a:pPr marL="457200" lvl="1" indent="0">
              <a:buNone/>
            </a:pPr>
            <a:endParaRPr lang="en-US" sz="2000" dirty="0">
              <a:latin typeface="Segoe UI" panose="020B0502040204020203" pitchFamily="34" charset="0"/>
              <a:ea typeface="Times New Roman" panose="02020603050405020304" pitchFamily="18" charset="0"/>
              <a:cs typeface="Times New Roman" panose="02020603050405020304" pitchFamily="18" charset="0"/>
            </a:endParaRPr>
          </a:p>
          <a:p>
            <a:pPr lvl="1"/>
            <a:r>
              <a:rPr lang="en-US" sz="2000" dirty="0">
                <a:latin typeface="Segoe UI" panose="020B0502040204020203" pitchFamily="34" charset="0"/>
                <a:ea typeface="Times New Roman" panose="02020603050405020304" pitchFamily="18" charset="0"/>
                <a:cs typeface="Times New Roman" panose="02020603050405020304" pitchFamily="18" charset="0"/>
              </a:rPr>
              <a:t>Witness’s confidence in the correctness of the identification does not increase the accuracy of the identification</a:t>
            </a:r>
          </a:p>
          <a:p>
            <a:pPr marL="457200" lvl="1" indent="0">
              <a:buNone/>
            </a:pPr>
            <a:endParaRPr lang="en-US" sz="2000" dirty="0">
              <a:latin typeface="Segoe UI" panose="020B0502040204020203" pitchFamily="34" charset="0"/>
              <a:ea typeface="Times New Roman" panose="02020603050405020304" pitchFamily="18" charset="0"/>
              <a:cs typeface="Times New Roman" panose="02020603050405020304" pitchFamily="18" charset="0"/>
            </a:endParaRPr>
          </a:p>
          <a:p>
            <a:pPr lvl="1"/>
            <a:r>
              <a:rPr lang="en-CA" sz="2000" dirty="0">
                <a:latin typeface="Segoe UI" panose="020B0502040204020203" pitchFamily="34" charset="0"/>
                <a:ea typeface="Times New Roman" panose="02020603050405020304" pitchFamily="18" charset="0"/>
                <a:cs typeface="Times New Roman" panose="02020603050405020304" pitchFamily="18" charset="0"/>
              </a:rPr>
              <a:t>Danger heightened when person identified is a stranger to the witness &amp; opportunity to observe is limited</a:t>
            </a:r>
          </a:p>
          <a:p>
            <a:pPr marL="457200" lvl="1" indent="0">
              <a:buNone/>
            </a:pPr>
            <a:endParaRPr lang="en-CA" sz="2000" dirty="0">
              <a:latin typeface="Segoe UI" panose="020B0502040204020203" pitchFamily="34" charset="0"/>
              <a:ea typeface="Times New Roman" panose="02020603050405020304" pitchFamily="18" charset="0"/>
              <a:cs typeface="Times New Roman" panose="02020603050405020304" pitchFamily="18" charset="0"/>
            </a:endParaRPr>
          </a:p>
          <a:p>
            <a:pPr marL="457200" lvl="1" indent="0">
              <a:buNone/>
            </a:pPr>
            <a:r>
              <a:rPr lang="en-CA" sz="2000" b="1" dirty="0">
                <a:effectLst/>
                <a:latin typeface="Segoe UI" panose="020B0502040204020203" pitchFamily="34" charset="0"/>
                <a:ea typeface="Times New Roman" panose="02020603050405020304" pitchFamily="18" charset="0"/>
                <a:cs typeface="Times New Roman" panose="02020603050405020304" pitchFamily="18" charset="0"/>
              </a:rPr>
              <a:t>“M</a:t>
            </a:r>
            <a:r>
              <a:rPr lang="en-US" sz="2000" b="1" dirty="0">
                <a:effectLst/>
                <a:latin typeface="Segoe UI" panose="020B0502040204020203" pitchFamily="34" charset="0"/>
                <a:ea typeface="Times New Roman" panose="02020603050405020304" pitchFamily="18" charset="0"/>
                <a:cs typeface="Times New Roman" panose="02020603050405020304" pitchFamily="18" charset="0"/>
              </a:rPr>
              <a:t>any wrongful convictions result from faulty, albeit convincing, eyewitness testimony, even in cases where multiple witnesses identify the same person.”</a:t>
            </a:r>
          </a:p>
          <a:p>
            <a:pPr marL="457200" lvl="1" indent="0" algn="r">
              <a:buNone/>
            </a:pPr>
            <a:endParaRPr lang="en-US" sz="1100" b="1" dirty="0">
              <a:latin typeface="Segoe UI" panose="020B0502040204020203" pitchFamily="34" charset="0"/>
              <a:ea typeface="Times New Roman" panose="02020603050405020304" pitchFamily="18" charset="0"/>
              <a:cs typeface="Times New Roman" panose="02020603050405020304" pitchFamily="18" charset="0"/>
            </a:endParaRPr>
          </a:p>
          <a:p>
            <a:pPr marL="457200" lvl="1" indent="0" algn="r">
              <a:buNone/>
            </a:pPr>
            <a:r>
              <a:rPr lang="en-US" sz="1100" i="1" dirty="0">
                <a:latin typeface="Segoe UI" panose="020B0502040204020203" pitchFamily="34" charset="0"/>
                <a:ea typeface="Times New Roman" panose="02020603050405020304" pitchFamily="18" charset="0"/>
                <a:cs typeface="Times New Roman" panose="02020603050405020304" pitchFamily="18" charset="0"/>
              </a:rPr>
              <a:t>R v M.B., 2017 ONCA 653, para 61</a:t>
            </a:r>
          </a:p>
        </p:txBody>
      </p:sp>
    </p:spTree>
    <p:extLst>
      <p:ext uri="{BB962C8B-B14F-4D97-AF65-F5344CB8AC3E}">
        <p14:creationId xmlns:p14="http://schemas.microsoft.com/office/powerpoint/2010/main" val="90663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17EE8-FE6E-43FD-ABFE-9BF79A624AF0}"/>
              </a:ext>
            </a:extLst>
          </p:cNvPr>
          <p:cNvSpPr>
            <a:spLocks noGrp="1"/>
          </p:cNvSpPr>
          <p:nvPr>
            <p:ph type="title"/>
          </p:nvPr>
        </p:nvSpPr>
        <p:spPr/>
        <p:txBody>
          <a:bodyPr/>
          <a:lstStyle/>
          <a:p>
            <a:r>
              <a:rPr lang="en-US" dirty="0"/>
              <a:t>How to address these</a:t>
            </a:r>
            <a:endParaRPr lang="en-CA" dirty="0"/>
          </a:p>
        </p:txBody>
      </p:sp>
      <p:sp>
        <p:nvSpPr>
          <p:cNvPr id="3" name="Content Placeholder 2">
            <a:extLst>
              <a:ext uri="{FF2B5EF4-FFF2-40B4-BE49-F238E27FC236}">
                <a16:creationId xmlns:a16="http://schemas.microsoft.com/office/drawing/2014/main" id="{067395B2-2473-4726-881E-573C74692CB3}"/>
              </a:ext>
            </a:extLst>
          </p:cNvPr>
          <p:cNvSpPr>
            <a:spLocks noGrp="1"/>
          </p:cNvSpPr>
          <p:nvPr>
            <p:ph idx="1"/>
          </p:nvPr>
        </p:nvSpPr>
        <p:spPr>
          <a:xfrm>
            <a:off x="677334" y="1488613"/>
            <a:ext cx="8596668" cy="4988387"/>
          </a:xfrm>
        </p:spPr>
        <p:txBody>
          <a:bodyPr>
            <a:normAutofit/>
          </a:bodyPr>
          <a:lstStyle/>
          <a:p>
            <a:endParaRPr lang="en-US" sz="1800" dirty="0">
              <a:effectLst/>
              <a:latin typeface="Segoe UI" panose="020B0502040204020203" pitchFamily="34" charset="0"/>
              <a:ea typeface="Times New Roman" panose="02020603050405020304" pitchFamily="18" charset="0"/>
              <a:cs typeface="Times New Roman" panose="02020603050405020304" pitchFamily="18" charset="0"/>
            </a:endParaRPr>
          </a:p>
          <a:p>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Trier of fact must exercise special caution when dealing with ID </a:t>
            </a:r>
          </a:p>
          <a:p>
            <a:pPr marL="0" indent="0">
              <a:buNone/>
            </a:pPr>
            <a:r>
              <a:rPr lang="en-US" sz="1000" i="1" dirty="0">
                <a:effectLst/>
                <a:latin typeface="Segoe UI" panose="020B0502040204020203" pitchFamily="34" charset="0"/>
                <a:ea typeface="Times New Roman" panose="02020603050405020304" pitchFamily="18" charset="0"/>
                <a:cs typeface="Times New Roman" panose="02020603050405020304" pitchFamily="18" charset="0"/>
              </a:rPr>
              <a:t>	R. v. </a:t>
            </a:r>
            <a:r>
              <a:rPr lang="en-US" sz="1000" i="1" dirty="0" err="1">
                <a:effectLst/>
                <a:latin typeface="Segoe UI" panose="020B0502040204020203" pitchFamily="34" charset="0"/>
                <a:ea typeface="Times New Roman" panose="02020603050405020304" pitchFamily="18" charset="0"/>
                <a:cs typeface="Times New Roman" panose="02020603050405020304" pitchFamily="18" charset="0"/>
              </a:rPr>
              <a:t>Hersi</a:t>
            </a:r>
            <a:r>
              <a:rPr lang="en-US" sz="1000" dirty="0">
                <a:effectLst/>
                <a:latin typeface="Segoe UI" panose="020B0502040204020203" pitchFamily="34" charset="0"/>
                <a:ea typeface="Times New Roman" panose="02020603050405020304" pitchFamily="18" charset="0"/>
                <a:cs typeface="Times New Roman" panose="02020603050405020304" pitchFamily="18" charset="0"/>
              </a:rPr>
              <a:t> (2000), </a:t>
            </a:r>
            <a:r>
              <a:rPr lang="en-US" sz="1000" u="sng" strike="noStrike" dirty="0">
                <a:solidFill>
                  <a:srgbClr val="2A18AC"/>
                </a:solidFill>
                <a:effectLst/>
                <a:latin typeface="Segoe UI" panose="020B0502040204020203" pitchFamily="34" charset="0"/>
                <a:ea typeface="Times New Roman" panose="02020603050405020304" pitchFamily="18" charset="0"/>
                <a:cs typeface="Times New Roman" panose="02020603050405020304" pitchFamily="18" charset="0"/>
                <a:hlinkClick r:id="rId2"/>
              </a:rPr>
              <a:t>137 O.A.C. 60</a:t>
            </a:r>
            <a:r>
              <a:rPr lang="en-US" sz="1000" dirty="0">
                <a:effectLst/>
                <a:latin typeface="Segoe UI" panose="020B0502040204020203" pitchFamily="34" charset="0"/>
                <a:ea typeface="Times New Roman" panose="02020603050405020304" pitchFamily="18" charset="0"/>
                <a:cs typeface="Times New Roman" panose="02020603050405020304" pitchFamily="18" charset="0"/>
              </a:rPr>
              <a:t>, at para. 14. </a:t>
            </a:r>
          </a:p>
          <a:p>
            <a:r>
              <a:rPr lang="en-US" dirty="0">
                <a:latin typeface="Segoe UI" panose="020B0502040204020203" pitchFamily="34" charset="0"/>
                <a:ea typeface="Times New Roman" panose="02020603050405020304" pitchFamily="18" charset="0"/>
                <a:cs typeface="Times New Roman" panose="02020603050405020304" pitchFamily="18" charset="0"/>
              </a:rPr>
              <a:t>Jury instruction</a:t>
            </a:r>
          </a:p>
          <a:p>
            <a:r>
              <a:rPr lang="en-US" dirty="0">
                <a:latin typeface="Segoe UI" panose="020B0502040204020203" pitchFamily="34" charset="0"/>
                <a:ea typeface="Times New Roman" panose="02020603050405020304" pitchFamily="18" charset="0"/>
                <a:cs typeface="Times New Roman" panose="02020603050405020304" pitchFamily="18" charset="0"/>
              </a:rPr>
              <a:t>Other confirmatory evidence </a:t>
            </a:r>
          </a:p>
          <a:p>
            <a:pPr marL="0" indent="0">
              <a:buNone/>
            </a:pPr>
            <a:r>
              <a:rPr lang="en-US" sz="1000" i="1" dirty="0">
                <a:effectLst/>
                <a:latin typeface="Segoe UI" panose="020B0502040204020203" pitchFamily="34" charset="0"/>
                <a:ea typeface="Times New Roman" panose="02020603050405020304" pitchFamily="18" charset="0"/>
                <a:cs typeface="Times New Roman" panose="02020603050405020304" pitchFamily="18" charset="0"/>
              </a:rPr>
              <a:t>	R. v. </a:t>
            </a:r>
            <a:r>
              <a:rPr lang="en-US" sz="1000" i="1" dirty="0" err="1">
                <a:effectLst/>
                <a:latin typeface="Segoe UI" panose="020B0502040204020203" pitchFamily="34" charset="0"/>
                <a:ea typeface="Times New Roman" panose="02020603050405020304" pitchFamily="18" charset="0"/>
                <a:cs typeface="Times New Roman" panose="02020603050405020304" pitchFamily="18" charset="0"/>
              </a:rPr>
              <a:t>Quercia</a:t>
            </a:r>
            <a:r>
              <a:rPr lang="en-US" sz="1000" dirty="0">
                <a:effectLst/>
                <a:latin typeface="Segoe UI" panose="020B0502040204020203" pitchFamily="34" charset="0"/>
                <a:ea typeface="Times New Roman" panose="02020603050405020304" pitchFamily="18" charset="0"/>
                <a:cs typeface="Times New Roman" panose="02020603050405020304" pitchFamily="18" charset="0"/>
              </a:rPr>
              <a:t> (1990), </a:t>
            </a:r>
            <a:r>
              <a:rPr lang="en-US" sz="1000" u="sng" strike="noStrike" dirty="0">
                <a:solidFill>
                  <a:srgbClr val="2A18AC"/>
                </a:solidFill>
                <a:effectLst/>
                <a:latin typeface="Segoe UI" panose="020B0502040204020203" pitchFamily="34" charset="0"/>
                <a:ea typeface="Times New Roman" panose="02020603050405020304" pitchFamily="18" charset="0"/>
                <a:cs typeface="Times New Roman" panose="02020603050405020304" pitchFamily="18" charset="0"/>
                <a:hlinkClick r:id="rId3"/>
              </a:rPr>
              <a:t>60 C.C.C. (3d) 380</a:t>
            </a:r>
            <a:r>
              <a:rPr lang="en-US" sz="1000" dirty="0">
                <a:effectLst/>
                <a:latin typeface="Segoe UI" panose="020B0502040204020203" pitchFamily="34" charset="0"/>
                <a:ea typeface="Times New Roman" panose="02020603050405020304" pitchFamily="18" charset="0"/>
                <a:cs typeface="Times New Roman" panose="02020603050405020304" pitchFamily="18" charset="0"/>
              </a:rPr>
              <a:t> (Ont. C.A.).</a:t>
            </a:r>
            <a:endParaRPr lang="en-CA" sz="1000" dirty="0">
              <a:effectLst/>
              <a:latin typeface="Segoe UI" panose="020B0502040204020203" pitchFamily="34" charset="0"/>
              <a:ea typeface="Times New Roman" panose="02020603050405020304" pitchFamily="18" charset="0"/>
              <a:cs typeface="Times New Roman" panose="02020603050405020304" pitchFamily="18" charset="0"/>
            </a:endParaRPr>
          </a:p>
          <a:p>
            <a:pPr marL="0" indent="0">
              <a:buNone/>
            </a:pPr>
            <a:endParaRPr lang="en-US" dirty="0">
              <a:latin typeface="Segoe UI" panose="020B0502040204020203" pitchFamily="34" charset="0"/>
              <a:ea typeface="Times New Roman" panose="02020603050405020304" pitchFamily="18" charset="0"/>
              <a:cs typeface="Times New Roman" panose="02020603050405020304" pitchFamily="18" charset="0"/>
            </a:endParaRPr>
          </a:p>
          <a:p>
            <a:pPr marL="0" indent="0">
              <a:buNone/>
            </a:pPr>
            <a:endParaRPr lang="en-US" dirty="0">
              <a:latin typeface="Segoe UI" panose="020B0502040204020203" pitchFamily="34" charset="0"/>
              <a:ea typeface="Times New Roman" panose="02020603050405020304" pitchFamily="18" charset="0"/>
              <a:cs typeface="Times New Roman" panose="02020603050405020304" pitchFamily="18" charset="0"/>
            </a:endParaRPr>
          </a:p>
          <a:p>
            <a:pPr marL="0" indent="0">
              <a:buNone/>
            </a:pPr>
            <a:endParaRPr lang="en-US" dirty="0">
              <a:latin typeface="Segoe UI" panose="020B0502040204020203" pitchFamily="34" charset="0"/>
              <a:ea typeface="Times New Roman" panose="02020603050405020304" pitchFamily="18" charset="0"/>
              <a:cs typeface="Times New Roman" panose="02020603050405020304" pitchFamily="18" charset="0"/>
            </a:endParaRPr>
          </a:p>
          <a:p>
            <a:pPr marL="0" indent="0">
              <a:buNone/>
            </a:pPr>
            <a:r>
              <a:rPr lang="en-US" b="1" dirty="0">
                <a:latin typeface="Segoe UI" panose="020B0502040204020203" pitchFamily="34" charset="0"/>
                <a:ea typeface="Times New Roman" panose="02020603050405020304" pitchFamily="18" charset="0"/>
                <a:cs typeface="Times New Roman" panose="02020603050405020304" pitchFamily="18" charset="0"/>
              </a:rPr>
              <a:t>BUT, ID can still be proven BRD, even with a single eyewitness.</a:t>
            </a:r>
          </a:p>
          <a:p>
            <a:pPr marL="0" indent="0">
              <a:buNone/>
            </a:pPr>
            <a:r>
              <a:rPr lang="en-US" sz="1100" i="1" dirty="0">
                <a:effectLst/>
                <a:latin typeface="Segoe UI" panose="020B0502040204020203" pitchFamily="34" charset="0"/>
                <a:ea typeface="Times New Roman" panose="02020603050405020304" pitchFamily="18" charset="0"/>
                <a:cs typeface="Times New Roman" panose="02020603050405020304" pitchFamily="18" charset="0"/>
              </a:rPr>
              <a:t>R. v. Hay</a:t>
            </a:r>
            <a:r>
              <a:rPr lang="en-US" sz="1100" dirty="0">
                <a:effectLst/>
                <a:latin typeface="Segoe UI" panose="020B0502040204020203" pitchFamily="34" charset="0"/>
                <a:ea typeface="Times New Roman" panose="02020603050405020304" pitchFamily="18" charset="0"/>
                <a:cs typeface="Times New Roman" panose="02020603050405020304" pitchFamily="18" charset="0"/>
              </a:rPr>
              <a:t>, </a:t>
            </a:r>
            <a:r>
              <a:rPr lang="en-US" sz="1100" u="sng" strike="noStrike" dirty="0">
                <a:solidFill>
                  <a:srgbClr val="2A18AC"/>
                </a:solidFill>
                <a:effectLst/>
                <a:latin typeface="Segoe UI" panose="020B0502040204020203" pitchFamily="34" charset="0"/>
                <a:ea typeface="Times New Roman" panose="02020603050405020304" pitchFamily="18" charset="0"/>
                <a:cs typeface="Times New Roman" panose="02020603050405020304" pitchFamily="18" charset="0"/>
                <a:hlinkClick r:id="rId4"/>
              </a:rPr>
              <a:t>2013 SCC 61</a:t>
            </a:r>
            <a:r>
              <a:rPr lang="en-US" sz="1100" dirty="0">
                <a:effectLst/>
                <a:latin typeface="Segoe UI" panose="020B0502040204020203" pitchFamily="34" charset="0"/>
                <a:ea typeface="Times New Roman" panose="02020603050405020304" pitchFamily="18" charset="0"/>
                <a:cs typeface="Times New Roman" panose="02020603050405020304" pitchFamily="18" charset="0"/>
              </a:rPr>
              <a:t> at para. 40</a:t>
            </a:r>
          </a:p>
          <a:p>
            <a:pPr marL="0" indent="0">
              <a:buNone/>
            </a:pPr>
            <a:endParaRPr lang="en-US" dirty="0">
              <a:latin typeface="Segoe UI" panose="020B0502040204020203" pitchFamily="34" charset="0"/>
              <a:ea typeface="Times New Roman" panose="02020603050405020304" pitchFamily="18" charset="0"/>
              <a:cs typeface="Times New Roman" panose="02020603050405020304" pitchFamily="18" charset="0"/>
            </a:endParaRPr>
          </a:p>
          <a:p>
            <a:pPr marL="0" indent="0">
              <a:buNone/>
            </a:pPr>
            <a:endParaRPr lang="en-US" dirty="0">
              <a:latin typeface="Segoe UI" panose="020B0502040204020203" pitchFamily="34" charset="0"/>
              <a:ea typeface="Times New Roman" panose="02020603050405020304" pitchFamily="18" charset="0"/>
              <a:cs typeface="Times New Roman" panose="02020603050405020304" pitchFamily="18" charset="0"/>
            </a:endParaRPr>
          </a:p>
        </p:txBody>
      </p:sp>
      <p:pic>
        <p:nvPicPr>
          <p:cNvPr id="4" name="Picture 2">
            <a:extLst>
              <a:ext uri="{FF2B5EF4-FFF2-40B4-BE49-F238E27FC236}">
                <a16:creationId xmlns:a16="http://schemas.microsoft.com/office/drawing/2014/main" id="{F914841F-2E26-4C3C-9012-FA9E70CE1E8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17467"/>
          <a:stretch/>
        </p:blipFill>
        <p:spPr bwMode="auto">
          <a:xfrm>
            <a:off x="8461781" y="4448175"/>
            <a:ext cx="3730220" cy="2409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5171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D8988-0D1A-4CFD-AC93-A228E5A1F1E5}"/>
              </a:ext>
            </a:extLst>
          </p:cNvPr>
          <p:cNvSpPr>
            <a:spLocks noGrp="1"/>
          </p:cNvSpPr>
          <p:nvPr>
            <p:ph type="title"/>
          </p:nvPr>
        </p:nvSpPr>
        <p:spPr/>
        <p:txBody>
          <a:bodyPr/>
          <a:lstStyle/>
          <a:p>
            <a:r>
              <a:rPr lang="en-US" dirty="0"/>
              <a:t>Factors that should be considered to assess ID evidence</a:t>
            </a:r>
            <a:endParaRPr lang="en-CA" dirty="0"/>
          </a:p>
        </p:txBody>
      </p:sp>
      <p:sp>
        <p:nvSpPr>
          <p:cNvPr id="3" name="Content Placeholder 2">
            <a:extLst>
              <a:ext uri="{FF2B5EF4-FFF2-40B4-BE49-F238E27FC236}">
                <a16:creationId xmlns:a16="http://schemas.microsoft.com/office/drawing/2014/main" id="{9E656B36-8063-44EF-BEF4-71084DD865A1}"/>
              </a:ext>
            </a:extLst>
          </p:cNvPr>
          <p:cNvSpPr>
            <a:spLocks noGrp="1"/>
          </p:cNvSpPr>
          <p:nvPr>
            <p:ph idx="1"/>
          </p:nvPr>
        </p:nvSpPr>
        <p:spPr>
          <a:xfrm>
            <a:off x="595852" y="1930400"/>
            <a:ext cx="8596668" cy="4665235"/>
          </a:xfrm>
        </p:spPr>
        <p:txBody>
          <a:bodyPr>
            <a:normAutofit/>
          </a:bodyPr>
          <a:lstStyle/>
          <a:p>
            <a:pPr marL="742950" marR="453390" lvl="1" indent="-285750">
              <a:lnSpc>
                <a:spcPct val="115000"/>
              </a:lnSpc>
              <a:spcBef>
                <a:spcPts val="0"/>
              </a:spcBef>
              <a:spcAft>
                <a:spcPts val="1000"/>
              </a:spcAft>
              <a:buFont typeface="+mj-lt"/>
              <a:buAutoNum type="arabicParenR"/>
            </a:pPr>
            <a:r>
              <a:rPr lang="en-US" sz="1200" dirty="0">
                <a:latin typeface="Segoe UI" panose="020B0502040204020203" pitchFamily="34" charset="0"/>
                <a:ea typeface="Times New Roman" panose="02020603050405020304" pitchFamily="18" charset="0"/>
                <a:cs typeface="Times New Roman" panose="02020603050405020304" pitchFamily="18" charset="0"/>
              </a:rPr>
              <a:t>T</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ime between the identification and the events described </a:t>
            </a:r>
          </a:p>
          <a:p>
            <a:pPr marL="742950" marR="453390" lvl="1" indent="-285750">
              <a:lnSpc>
                <a:spcPct val="115000"/>
              </a:lnSpc>
              <a:spcBef>
                <a:spcPts val="0"/>
              </a:spcBef>
              <a:spcAft>
                <a:spcPts val="1000"/>
              </a:spcAft>
              <a:buFont typeface="+mj-lt"/>
              <a:buAutoNum type="arabicParenR"/>
            </a:pPr>
            <a:r>
              <a:rPr lang="en-US" sz="1200" dirty="0">
                <a:latin typeface="Segoe UI" panose="020B0502040204020203" pitchFamily="34" charset="0"/>
                <a:ea typeface="Times New Roman" panose="02020603050405020304" pitchFamily="18" charset="0"/>
                <a:cs typeface="Times New Roman" panose="02020603050405020304" pitchFamily="18" charset="0"/>
              </a:rPr>
              <a:t>W</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itness identifying someone they know or stranger</a:t>
            </a:r>
            <a:endParaRPr lang="en-CA" sz="1200" dirty="0">
              <a:effectLst/>
              <a:latin typeface="Segoe UI" panose="020B0502040204020203" pitchFamily="34" charset="0"/>
              <a:ea typeface="Times New Roman" panose="02020603050405020304" pitchFamily="18" charset="0"/>
              <a:cs typeface="Times New Roman" panose="02020603050405020304" pitchFamily="18" charset="0"/>
            </a:endParaRPr>
          </a:p>
          <a:p>
            <a:pPr marL="742950" marR="453390" lvl="1" indent="-285750">
              <a:lnSpc>
                <a:spcPct val="115000"/>
              </a:lnSpc>
              <a:spcBef>
                <a:spcPts val="0"/>
              </a:spcBef>
              <a:spcAft>
                <a:spcPts val="1000"/>
              </a:spcAft>
              <a:buFont typeface="+mj-lt"/>
              <a:buAutoNum type="arabicParenR"/>
            </a:pPr>
            <a:r>
              <a:rPr lang="en-US" sz="1200" dirty="0">
                <a:latin typeface="Segoe UI" panose="020B0502040204020203" pitchFamily="34" charset="0"/>
                <a:ea typeface="Times New Roman" panose="02020603050405020304" pitchFamily="18" charset="0"/>
                <a:cs typeface="Times New Roman" panose="02020603050405020304" pitchFamily="18" charset="0"/>
              </a:rPr>
              <a:t>P</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hysical circumstances of the sighting (distance, sight lines, clear/unobstructed view)</a:t>
            </a:r>
            <a:endParaRPr lang="en-CA" sz="1200" dirty="0">
              <a:effectLst/>
              <a:latin typeface="Segoe UI" panose="020B0502040204020203" pitchFamily="34" charset="0"/>
              <a:ea typeface="Times New Roman" panose="02020603050405020304" pitchFamily="18" charset="0"/>
              <a:cs typeface="Times New Roman" panose="02020603050405020304" pitchFamily="18" charset="0"/>
            </a:endParaRPr>
          </a:p>
          <a:p>
            <a:pPr marL="742950" marR="453390" lvl="1" indent="-285750">
              <a:lnSpc>
                <a:spcPct val="115000"/>
              </a:lnSpc>
              <a:spcBef>
                <a:spcPts val="0"/>
              </a:spcBef>
              <a:spcAft>
                <a:spcPts val="1000"/>
              </a:spcAft>
              <a:buFont typeface="+mj-lt"/>
              <a:buAutoNum type="arabicParenR"/>
            </a:pPr>
            <a:r>
              <a:rPr lang="en-US" sz="1200" dirty="0">
                <a:latin typeface="Segoe UI" panose="020B0502040204020203" pitchFamily="34" charset="0"/>
                <a:ea typeface="Times New Roman" panose="02020603050405020304" pitchFamily="18" charset="0"/>
                <a:cs typeface="Times New Roman" panose="02020603050405020304" pitchFamily="18" charset="0"/>
              </a:rPr>
              <a:t>D</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uration of the observation (fleeting glance </a:t>
            </a:r>
            <a:r>
              <a:rPr lang="en-US" sz="1200" dirty="0">
                <a:latin typeface="Segoe UI" panose="020B0502040204020203" pitchFamily="34" charset="0"/>
                <a:ea typeface="Times New Roman" panose="02020603050405020304" pitchFamily="18" charset="0"/>
                <a:cs typeface="Times New Roman" panose="02020603050405020304" pitchFamily="18" charset="0"/>
              </a:rPr>
              <a:t>vs</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observation over longer period of time)</a:t>
            </a:r>
            <a:endParaRPr lang="en-CA" sz="1200" dirty="0">
              <a:effectLst/>
              <a:latin typeface="Segoe UI" panose="020B0502040204020203" pitchFamily="34" charset="0"/>
              <a:ea typeface="Times New Roman" panose="02020603050405020304" pitchFamily="18" charset="0"/>
              <a:cs typeface="Times New Roman" panose="02020603050405020304" pitchFamily="18" charset="0"/>
            </a:endParaRPr>
          </a:p>
          <a:p>
            <a:pPr marL="742950" marR="453390" lvl="1" indent="-285750">
              <a:lnSpc>
                <a:spcPct val="115000"/>
              </a:lnSpc>
              <a:spcBef>
                <a:spcPts val="0"/>
              </a:spcBef>
              <a:spcAft>
                <a:spcPts val="1000"/>
              </a:spcAft>
              <a:buFont typeface="+mj-lt"/>
              <a:buAutoNum type="arabicParenR"/>
            </a:pPr>
            <a:r>
              <a:rPr lang="en-US" sz="1200" dirty="0">
                <a:latin typeface="Segoe UI" panose="020B0502040204020203" pitchFamily="34" charset="0"/>
                <a:ea typeface="Times New Roman" panose="02020603050405020304" pitchFamily="18" charset="0"/>
                <a:cs typeface="Times New Roman" panose="02020603050405020304" pitchFamily="18" charset="0"/>
              </a:rPr>
              <a:t>E</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motional state of the witness at the time of the sighting</a:t>
            </a:r>
            <a:endParaRPr lang="en-CA" sz="1200" dirty="0">
              <a:effectLst/>
              <a:latin typeface="Segoe UI" panose="020B0502040204020203" pitchFamily="34" charset="0"/>
              <a:ea typeface="Times New Roman" panose="02020603050405020304" pitchFamily="18" charset="0"/>
              <a:cs typeface="Times New Roman" panose="02020603050405020304" pitchFamily="18" charset="0"/>
            </a:endParaRPr>
          </a:p>
          <a:p>
            <a:pPr marL="742950" marR="453390" lvl="1" indent="-285750">
              <a:lnSpc>
                <a:spcPct val="115000"/>
              </a:lnSpc>
              <a:spcBef>
                <a:spcPts val="0"/>
              </a:spcBef>
              <a:spcAft>
                <a:spcPts val="1000"/>
              </a:spcAft>
              <a:buFont typeface="+mj-lt"/>
              <a:buAutoNum type="arabicParenR"/>
            </a:pPr>
            <a:r>
              <a:rPr lang="en-US" sz="1200" dirty="0">
                <a:latin typeface="Segoe UI" panose="020B0502040204020203" pitchFamily="34" charset="0"/>
                <a:ea typeface="Times New Roman" panose="02020603050405020304" pitchFamily="18" charset="0"/>
                <a:cs typeface="Times New Roman" panose="02020603050405020304" pitchFamily="18" charset="0"/>
              </a:rPr>
              <a:t>Qu</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ality of the description (detailed </a:t>
            </a:r>
            <a:r>
              <a:rPr lang="en-US" sz="1200" dirty="0">
                <a:latin typeface="Segoe UI" panose="020B0502040204020203" pitchFamily="34" charset="0"/>
                <a:ea typeface="Times New Roman" panose="02020603050405020304" pitchFamily="18" charset="0"/>
                <a:cs typeface="Times New Roman" panose="02020603050405020304" pitchFamily="18" charset="0"/>
              </a:rPr>
              <a:t>vs</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 generic listing of characteristics)</a:t>
            </a:r>
            <a:endParaRPr lang="en-CA" sz="1200" dirty="0">
              <a:effectLst/>
              <a:latin typeface="Segoe UI" panose="020B0502040204020203" pitchFamily="34" charset="0"/>
              <a:ea typeface="Times New Roman" panose="02020603050405020304" pitchFamily="18" charset="0"/>
              <a:cs typeface="Times New Roman" panose="02020603050405020304" pitchFamily="18" charset="0"/>
            </a:endParaRPr>
          </a:p>
          <a:p>
            <a:pPr marL="742950" marR="453390" lvl="1" indent="-285750">
              <a:lnSpc>
                <a:spcPct val="115000"/>
              </a:lnSpc>
              <a:spcBef>
                <a:spcPts val="0"/>
              </a:spcBef>
              <a:spcAft>
                <a:spcPts val="1000"/>
              </a:spcAft>
              <a:buFont typeface="+mj-lt"/>
              <a:buAutoNum type="arabicParenR"/>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Competing or inconsistent descriptions between witnesses </a:t>
            </a:r>
          </a:p>
          <a:p>
            <a:pPr marL="742950" marR="453390" lvl="1" indent="-285750">
              <a:lnSpc>
                <a:spcPct val="115000"/>
              </a:lnSpc>
              <a:spcBef>
                <a:spcPts val="0"/>
              </a:spcBef>
              <a:spcAft>
                <a:spcPts val="1000"/>
              </a:spcAft>
              <a:buFont typeface="+mj-lt"/>
              <a:buAutoNum type="arabicParenR"/>
            </a:pPr>
            <a:r>
              <a:rPr lang="en-US" sz="1200" dirty="0">
                <a:latin typeface="Segoe UI" panose="020B0502040204020203" pitchFamily="34" charset="0"/>
                <a:ea typeface="Times New Roman" panose="02020603050405020304" pitchFamily="18" charset="0"/>
                <a:cs typeface="Times New Roman" panose="02020603050405020304" pitchFamily="18" charset="0"/>
              </a:rPr>
              <a:t>Whether </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witness exposed to other images of the person being identified</a:t>
            </a:r>
            <a:endParaRPr lang="en-CA" sz="1200" dirty="0">
              <a:effectLst/>
              <a:latin typeface="Segoe UI" panose="020B0502040204020203" pitchFamily="34" charset="0"/>
              <a:ea typeface="Times New Roman" panose="02020603050405020304" pitchFamily="18" charset="0"/>
              <a:cs typeface="Times New Roman" panose="02020603050405020304" pitchFamily="18" charset="0"/>
            </a:endParaRPr>
          </a:p>
          <a:p>
            <a:pPr marL="742950" marR="453390" lvl="1" indent="-285750">
              <a:lnSpc>
                <a:spcPct val="115000"/>
              </a:lnSpc>
              <a:spcBef>
                <a:spcPts val="0"/>
              </a:spcBef>
              <a:spcAft>
                <a:spcPts val="1000"/>
              </a:spcAft>
              <a:buFont typeface="+mj-lt"/>
              <a:buAutoNum type="arabicParenR"/>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Type of pre-trial identification process witness participated in</a:t>
            </a:r>
            <a:endParaRPr lang="en-CA" sz="1200" dirty="0">
              <a:effectLst/>
              <a:latin typeface="Segoe UI" panose="020B0502040204020203" pitchFamily="34" charset="0"/>
              <a:ea typeface="Times New Roman" panose="02020603050405020304" pitchFamily="18" charset="0"/>
              <a:cs typeface="Times New Roman" panose="02020603050405020304" pitchFamily="18" charset="0"/>
            </a:endParaRPr>
          </a:p>
          <a:p>
            <a:pPr marL="742950" marR="453390" lvl="1" indent="-285750">
              <a:lnSpc>
                <a:spcPct val="115000"/>
              </a:lnSpc>
              <a:spcBef>
                <a:spcPts val="0"/>
              </a:spcBef>
              <a:spcAft>
                <a:spcPts val="1000"/>
              </a:spcAft>
              <a:buFont typeface="+mj-lt"/>
              <a:buAutoNum type="arabicParenR"/>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Possibility of identification influenced by  other witnesses</a:t>
            </a:r>
            <a:endParaRPr lang="en-CA" sz="1200" dirty="0">
              <a:effectLst/>
              <a:latin typeface="Segoe UI" panose="020B0502040204020203" pitchFamily="34" charset="0"/>
              <a:ea typeface="Times New Roman" panose="02020603050405020304" pitchFamily="18" charset="0"/>
              <a:cs typeface="Times New Roman" panose="02020603050405020304" pitchFamily="18" charset="0"/>
            </a:endParaRPr>
          </a:p>
          <a:p>
            <a:pPr marL="742950" marR="453390" lvl="1" indent="-285750">
              <a:lnSpc>
                <a:spcPct val="115000"/>
              </a:lnSpc>
              <a:spcBef>
                <a:spcPts val="0"/>
              </a:spcBef>
              <a:spcAft>
                <a:spcPts val="1000"/>
              </a:spcAft>
              <a:buFont typeface="+mj-lt"/>
              <a:buAutoNum type="arabicParenR"/>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Description of the person vs their actual appearance at the time of  offence</a:t>
            </a:r>
          </a:p>
          <a:p>
            <a:pPr marL="742950" marR="453390" lvl="1" indent="-285750">
              <a:lnSpc>
                <a:spcPct val="115000"/>
              </a:lnSpc>
              <a:spcBef>
                <a:spcPts val="0"/>
              </a:spcBef>
              <a:spcAft>
                <a:spcPts val="1000"/>
              </a:spcAft>
              <a:buFont typeface="+mj-lt"/>
              <a:buAutoNum type="arabicParenR"/>
            </a:pPr>
            <a:r>
              <a:rPr lang="en-US" sz="1200" dirty="0">
                <a:latin typeface="Segoe UI" panose="020B0502040204020203" pitchFamily="34" charset="0"/>
                <a:ea typeface="Times New Roman" panose="02020603050405020304" pitchFamily="18" charset="0"/>
                <a:cs typeface="Times New Roman" panose="02020603050405020304" pitchFamily="18" charset="0"/>
              </a:rPr>
              <a:t>C</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ross-racial identification</a:t>
            </a:r>
            <a:endParaRPr lang="en-CA" sz="1200" dirty="0">
              <a:effectLst/>
              <a:latin typeface="Segoe UI" panose="020B0502040204020203" pitchFamily="34" charset="0"/>
              <a:ea typeface="Times New Roman" panose="02020603050405020304" pitchFamily="18" charset="0"/>
              <a:cs typeface="Times New Roman" panose="02020603050405020304" pitchFamily="18" charset="0"/>
            </a:endParaRPr>
          </a:p>
          <a:p>
            <a:pPr marL="742950" marR="453390" lvl="1" indent="-285750">
              <a:lnSpc>
                <a:spcPct val="115000"/>
              </a:lnSpc>
              <a:spcBef>
                <a:spcPts val="0"/>
              </a:spcBef>
              <a:spcAft>
                <a:spcPts val="0"/>
              </a:spcAft>
              <a:buFont typeface="+mj-lt"/>
              <a:buAutoNum type="arabicParenR"/>
            </a:pPr>
            <a:r>
              <a:rPr lang="en-US" sz="1200" dirty="0">
                <a:latin typeface="Segoe UI" panose="020B0502040204020203" pitchFamily="34" charset="0"/>
                <a:ea typeface="Times New Roman" panose="02020603050405020304" pitchFamily="18" charset="0"/>
                <a:cs typeface="Times New Roman" panose="02020603050405020304" pitchFamily="18" charset="0"/>
              </a:rPr>
              <a:t>O</a:t>
            </a: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ther reliable circumstantial evidence capable of confirming or supporting the identification evidence</a:t>
            </a:r>
            <a:endParaRPr lang="en-CA" sz="1200" dirty="0">
              <a:effectLst/>
              <a:latin typeface="Segoe UI" panose="020B0502040204020203" pitchFamily="34" charset="0"/>
              <a:ea typeface="Times New Roman" panose="02020603050405020304" pitchFamily="18" charset="0"/>
              <a:cs typeface="Times New Roman" panose="02020603050405020304" pitchFamily="18" charset="0"/>
            </a:endParaRPr>
          </a:p>
          <a:p>
            <a:pPr marL="0" indent="0" algn="r">
              <a:buNone/>
            </a:pPr>
            <a:r>
              <a:rPr lang="en-US" sz="1100" i="1" dirty="0">
                <a:effectLst/>
                <a:latin typeface="Segoe UI" panose="020B0502040204020203" pitchFamily="34" charset="0"/>
                <a:ea typeface="Times New Roman" panose="02020603050405020304" pitchFamily="18" charset="0"/>
                <a:cs typeface="Times New Roman" panose="02020603050405020304" pitchFamily="18" charset="0"/>
              </a:rPr>
              <a:t>R. v. Powell</a:t>
            </a:r>
            <a:r>
              <a:rPr lang="en-US" sz="1100" dirty="0">
                <a:effectLst/>
                <a:latin typeface="Segoe UI" panose="020B0502040204020203" pitchFamily="34" charset="0"/>
                <a:ea typeface="Times New Roman" panose="02020603050405020304" pitchFamily="18" charset="0"/>
                <a:cs typeface="Times New Roman" panose="02020603050405020304" pitchFamily="18" charset="0"/>
              </a:rPr>
              <a:t> (2007), </a:t>
            </a:r>
            <a:r>
              <a:rPr lang="en-US" sz="1100" u="sng" strike="noStrike" dirty="0">
                <a:solidFill>
                  <a:srgbClr val="2A18AC"/>
                </a:solidFill>
                <a:effectLst/>
                <a:latin typeface="Segoe UI" panose="020B0502040204020203" pitchFamily="34" charset="0"/>
                <a:ea typeface="Times New Roman" panose="02020603050405020304" pitchFamily="18" charset="0"/>
                <a:cs typeface="Times New Roman" panose="02020603050405020304" pitchFamily="18" charset="0"/>
                <a:hlinkClick r:id="rId2"/>
              </a:rPr>
              <a:t>215 C.C.C. (3d) 274</a:t>
            </a:r>
            <a:r>
              <a:rPr lang="en-US" sz="1100" dirty="0">
                <a:effectLst/>
                <a:latin typeface="Segoe UI" panose="020B0502040204020203" pitchFamily="34" charset="0"/>
                <a:ea typeface="Times New Roman" panose="02020603050405020304" pitchFamily="18" charset="0"/>
                <a:cs typeface="Times New Roman" panose="02020603050405020304" pitchFamily="18" charset="0"/>
              </a:rPr>
              <a:t> (Ont. C.A.) at para. 15</a:t>
            </a:r>
            <a:endParaRPr lang="en-CA" sz="1100" dirty="0"/>
          </a:p>
        </p:txBody>
      </p:sp>
    </p:spTree>
    <p:extLst>
      <p:ext uri="{BB962C8B-B14F-4D97-AF65-F5344CB8AC3E}">
        <p14:creationId xmlns:p14="http://schemas.microsoft.com/office/powerpoint/2010/main" val="3936475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AAFD8-2D24-46A4-A497-9F8536F7B0CA}"/>
              </a:ext>
            </a:extLst>
          </p:cNvPr>
          <p:cNvSpPr>
            <a:spLocks noGrp="1"/>
          </p:cNvSpPr>
          <p:nvPr>
            <p:ph type="ctrTitle"/>
          </p:nvPr>
        </p:nvSpPr>
        <p:spPr/>
        <p:txBody>
          <a:bodyPr/>
          <a:lstStyle/>
          <a:p>
            <a:pPr algn="ctr"/>
            <a:r>
              <a:rPr lang="en-US" sz="8800" dirty="0"/>
              <a:t>DNA</a:t>
            </a:r>
            <a:endParaRPr lang="en-CA" sz="8800" dirty="0"/>
          </a:p>
        </p:txBody>
      </p:sp>
    </p:spTree>
    <p:extLst>
      <p:ext uri="{BB962C8B-B14F-4D97-AF65-F5344CB8AC3E}">
        <p14:creationId xmlns:p14="http://schemas.microsoft.com/office/powerpoint/2010/main" val="4185806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183A1-B5BA-4D27-950F-690325616025}"/>
              </a:ext>
            </a:extLst>
          </p:cNvPr>
          <p:cNvSpPr>
            <a:spLocks noGrp="1"/>
          </p:cNvSpPr>
          <p:nvPr>
            <p:ph type="title"/>
          </p:nvPr>
        </p:nvSpPr>
        <p:spPr/>
        <p:txBody>
          <a:bodyPr/>
          <a:lstStyle/>
          <a:p>
            <a:r>
              <a:rPr lang="en-US" dirty="0"/>
              <a:t>DNA</a:t>
            </a:r>
            <a:endParaRPr lang="en-CA" dirty="0"/>
          </a:p>
        </p:txBody>
      </p:sp>
      <p:sp>
        <p:nvSpPr>
          <p:cNvPr id="3" name="Content Placeholder 2">
            <a:extLst>
              <a:ext uri="{FF2B5EF4-FFF2-40B4-BE49-F238E27FC236}">
                <a16:creationId xmlns:a16="http://schemas.microsoft.com/office/drawing/2014/main" id="{E2588ED9-8672-403D-84AC-ECB2D45BA134}"/>
              </a:ext>
            </a:extLst>
          </p:cNvPr>
          <p:cNvSpPr>
            <a:spLocks noGrp="1"/>
          </p:cNvSpPr>
          <p:nvPr>
            <p:ph idx="1"/>
          </p:nvPr>
        </p:nvSpPr>
        <p:spPr>
          <a:xfrm>
            <a:off x="677334" y="1488613"/>
            <a:ext cx="8596668" cy="3880773"/>
          </a:xfrm>
        </p:spPr>
        <p:txBody>
          <a:bodyPr>
            <a:normAutofit/>
          </a:bodyPr>
          <a:lstStyle/>
          <a:p>
            <a:r>
              <a:rPr lang="en-US" dirty="0"/>
              <a:t>DNA warrant s.487.05: to seize bodily substance for purpose of forensic DNA analysis</a:t>
            </a:r>
          </a:p>
          <a:p>
            <a:pPr marL="457200" lvl="1" indent="0">
              <a:buNone/>
            </a:pPr>
            <a:endParaRPr lang="en-US" dirty="0"/>
          </a:p>
          <a:p>
            <a:pPr marL="457200" lvl="1" indent="0">
              <a:buNone/>
            </a:pPr>
            <a:r>
              <a:rPr lang="en-US" dirty="0"/>
              <a:t>To prove ID, you will receive and have to tender two CFS reports:</a:t>
            </a:r>
          </a:p>
          <a:p>
            <a:pPr lvl="1"/>
            <a:endParaRPr lang="en-US" dirty="0"/>
          </a:p>
          <a:p>
            <a:pPr marL="457200" lvl="1" indent="0">
              <a:buNone/>
            </a:pPr>
            <a:endParaRPr lang="en-US" dirty="0"/>
          </a:p>
          <a:p>
            <a:pPr marL="914400" lvl="2" indent="0">
              <a:buNone/>
            </a:pPr>
            <a:endParaRPr lang="en-US" dirty="0"/>
          </a:p>
          <a:p>
            <a:pPr marL="914400" lvl="2" indent="0">
              <a:buNone/>
            </a:pPr>
            <a:endParaRPr lang="en-US" dirty="0"/>
          </a:p>
        </p:txBody>
      </p:sp>
      <p:pic>
        <p:nvPicPr>
          <p:cNvPr id="1026" name="Picture 2" descr="The physics of blood spatter – Physics World">
            <a:extLst>
              <a:ext uri="{FF2B5EF4-FFF2-40B4-BE49-F238E27FC236}">
                <a16:creationId xmlns:a16="http://schemas.microsoft.com/office/drawing/2014/main" id="{F8C3085A-309F-4C64-90AB-C269B6518A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61" y="3080559"/>
            <a:ext cx="1651045" cy="15405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1C5379F5-1A61-4082-994C-872F1465E882}"/>
              </a:ext>
            </a:extLst>
          </p:cNvPr>
          <p:cNvCxnSpPr>
            <a:cxnSpLocks/>
          </p:cNvCxnSpPr>
          <p:nvPr/>
        </p:nvCxnSpPr>
        <p:spPr>
          <a:xfrm>
            <a:off x="1920560" y="3749644"/>
            <a:ext cx="689290" cy="0"/>
          </a:xfrm>
          <a:prstGeom prst="straightConnector1">
            <a:avLst/>
          </a:prstGeom>
          <a:ln w="9525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0B8F9A9-F3CD-4B56-A620-1C14862816BD}"/>
              </a:ext>
            </a:extLst>
          </p:cNvPr>
          <p:cNvSpPr txBox="1"/>
          <p:nvPr/>
        </p:nvSpPr>
        <p:spPr>
          <a:xfrm>
            <a:off x="2774085" y="3177994"/>
            <a:ext cx="1684323" cy="2308324"/>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Trebuchet MS" panose="020B0603020202020204"/>
                <a:ea typeface="+mn-ea"/>
                <a:cs typeface="+mn-cs"/>
              </a:rPr>
              <a:t>CFS Report #1</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sng"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Sufficient DNA for testing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Profile was obtained from DNA</a:t>
            </a:r>
            <a:endParaRPr kumimoji="0" lang="en-CA"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cxnSp>
        <p:nvCxnSpPr>
          <p:cNvPr id="9" name="Straight Arrow Connector 8">
            <a:extLst>
              <a:ext uri="{FF2B5EF4-FFF2-40B4-BE49-F238E27FC236}">
                <a16:creationId xmlns:a16="http://schemas.microsoft.com/office/drawing/2014/main" id="{B0346B0F-DBA6-4509-A319-7EADD25D0649}"/>
              </a:ext>
            </a:extLst>
          </p:cNvPr>
          <p:cNvCxnSpPr>
            <a:cxnSpLocks/>
          </p:cNvCxnSpPr>
          <p:nvPr/>
        </p:nvCxnSpPr>
        <p:spPr>
          <a:xfrm>
            <a:off x="4645310" y="3771807"/>
            <a:ext cx="660715" cy="0"/>
          </a:xfrm>
          <a:prstGeom prst="straightConnector1">
            <a:avLst/>
          </a:prstGeom>
          <a:ln w="95250">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8A014A9-E2BD-4C11-915F-DAE69D828CD0}"/>
              </a:ext>
            </a:extLst>
          </p:cNvPr>
          <p:cNvSpPr txBox="1"/>
          <p:nvPr/>
        </p:nvSpPr>
        <p:spPr>
          <a:xfrm rot="20199262">
            <a:off x="5471581" y="3171643"/>
            <a:ext cx="1765640" cy="1200329"/>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150" normalizeH="0" baseline="0" noProof="0" dirty="0">
                <a:ln>
                  <a:noFill/>
                </a:ln>
                <a:solidFill>
                  <a:srgbClr val="C42F1A"/>
                </a:solidFill>
                <a:effectLst>
                  <a:outerShdw blurRad="38100" dist="38100" dir="2700000" algn="tl">
                    <a:srgbClr val="000000">
                      <a:alpha val="43137"/>
                    </a:srgbClr>
                  </a:outerShdw>
                </a:effectLst>
                <a:uLnTx/>
                <a:uFillTx/>
                <a:latin typeface="Trebuchet MS" panose="020B0603020202020204"/>
                <a:ea typeface="+mn-ea"/>
                <a:cs typeface="+mn-cs"/>
              </a:rPr>
              <a:t>DNA sample from Accused</a:t>
            </a:r>
            <a:endParaRPr kumimoji="0" lang="en-CA" sz="2400" b="0" i="0" u="none" strike="noStrike" kern="1200" cap="none" spc="-150" normalizeH="0" baseline="0" noProof="0" dirty="0">
              <a:ln>
                <a:noFill/>
              </a:ln>
              <a:solidFill>
                <a:srgbClr val="C42F1A"/>
              </a:solidFill>
              <a:effectLst>
                <a:outerShdw blurRad="38100" dist="38100" dir="2700000" algn="tl">
                  <a:srgbClr val="000000">
                    <a:alpha val="43137"/>
                  </a:srgbClr>
                </a:outerShdw>
              </a:effectLst>
              <a:uLnTx/>
              <a:uFillTx/>
              <a:latin typeface="Trebuchet MS" panose="020B0603020202020204"/>
              <a:ea typeface="+mn-ea"/>
              <a:cs typeface="+mn-cs"/>
            </a:endParaRPr>
          </a:p>
        </p:txBody>
      </p:sp>
      <p:cxnSp>
        <p:nvCxnSpPr>
          <p:cNvPr id="13" name="Straight Arrow Connector 12">
            <a:extLst>
              <a:ext uri="{FF2B5EF4-FFF2-40B4-BE49-F238E27FC236}">
                <a16:creationId xmlns:a16="http://schemas.microsoft.com/office/drawing/2014/main" id="{167D10B0-C25D-4400-B0A9-DBEABE5293C1}"/>
              </a:ext>
            </a:extLst>
          </p:cNvPr>
          <p:cNvCxnSpPr>
            <a:cxnSpLocks/>
          </p:cNvCxnSpPr>
          <p:nvPr/>
        </p:nvCxnSpPr>
        <p:spPr>
          <a:xfrm>
            <a:off x="7072419" y="3730501"/>
            <a:ext cx="660715" cy="0"/>
          </a:xfrm>
          <a:prstGeom prst="straightConnector1">
            <a:avLst/>
          </a:prstGeom>
          <a:ln w="9525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E8560A7-D38F-4619-84AD-564E3BFE168B}"/>
              </a:ext>
            </a:extLst>
          </p:cNvPr>
          <p:cNvSpPr txBox="1"/>
          <p:nvPr/>
        </p:nvSpPr>
        <p:spPr>
          <a:xfrm>
            <a:off x="7795893" y="3178622"/>
            <a:ext cx="1684323" cy="1754326"/>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Trebuchet MS" panose="020B0603020202020204"/>
                <a:ea typeface="+mn-ea"/>
                <a:cs typeface="+mn-cs"/>
              </a:rPr>
              <a:t>CFS Report #2</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sng"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Comparing Profile from report #1 to Accused’s DNA</a:t>
            </a:r>
            <a:endParaRPr kumimoji="0" lang="en-CA"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651523922"/>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3845</Words>
  <Application>Microsoft Office PowerPoint</Application>
  <PresentationFormat>Widescreen</PresentationFormat>
  <Paragraphs>313</Paragraphs>
  <Slides>42</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42</vt:i4>
      </vt:variant>
    </vt:vector>
  </HeadingPairs>
  <TitlesOfParts>
    <vt:vector size="51" baseType="lpstr">
      <vt:lpstr>Arial</vt:lpstr>
      <vt:lpstr>Calibri</vt:lpstr>
      <vt:lpstr>Calibri Light</vt:lpstr>
      <vt:lpstr>Segoe UI</vt:lpstr>
      <vt:lpstr>Times New Roman</vt:lpstr>
      <vt:lpstr>Trebuchet MS</vt:lpstr>
      <vt:lpstr>Wingdings 3</vt:lpstr>
      <vt:lpstr>1_Office Theme</vt:lpstr>
      <vt:lpstr>Facet</vt:lpstr>
      <vt:lpstr>Wasn’t me! Presented by MGM and the Champ</vt:lpstr>
      <vt:lpstr>The Champ’s Slides</vt:lpstr>
      <vt:lpstr>ID can be all or nothing – your trial may go down in flames.</vt:lpstr>
      <vt:lpstr>What’s important in ID evidence</vt:lpstr>
      <vt:lpstr>Danger of ID ev: Inherent frailties</vt:lpstr>
      <vt:lpstr>How to address these</vt:lpstr>
      <vt:lpstr>Factors that should be considered to assess ID evidence</vt:lpstr>
      <vt:lpstr>DNA</vt:lpstr>
      <vt:lpstr>DNA</vt:lpstr>
      <vt:lpstr>DNA databank hit</vt:lpstr>
      <vt:lpstr>DNA databank hit</vt:lpstr>
      <vt:lpstr>CFS has a DNA profile, no hit on databank</vt:lpstr>
      <vt:lpstr>Proving ID through V’s DNA on A</vt:lpstr>
      <vt:lpstr>Tips on dealing with DNA and CFS</vt:lpstr>
      <vt:lpstr>Nikolovski</vt:lpstr>
      <vt:lpstr>R v Nikolovski – [1996] SCJ No 122</vt:lpstr>
      <vt:lpstr>Recognition Evidence</vt:lpstr>
      <vt:lpstr>Recognition Evidence</vt:lpstr>
      <vt:lpstr>Berhe Identification [2012] OJ No 5029 (C.A.)  See also R v Leaney [1989] 2 SCR 393</vt:lpstr>
      <vt:lpstr>Berhe Identification [2012] OJ No 5029 (C.A.) </vt:lpstr>
      <vt:lpstr>Berhe tips</vt:lpstr>
      <vt:lpstr>In-Dock ID</vt:lpstr>
      <vt:lpstr>In-dock identification – DO IT!</vt:lpstr>
      <vt:lpstr>PowerPoint Presentation</vt:lpstr>
      <vt:lpstr>In-dock</vt:lpstr>
      <vt:lpstr>MGM’s Slides</vt:lpstr>
      <vt:lpstr>Fingerprints</vt:lpstr>
      <vt:lpstr>PowerPoint Presentation</vt:lpstr>
      <vt:lpstr>Automated Fingerprint Identification System (AFIS) Match</vt:lpstr>
      <vt:lpstr>Trial Evidence</vt:lpstr>
      <vt:lpstr>Case management and trial considerations</vt:lpstr>
      <vt:lpstr>Tracker dog</vt:lpstr>
      <vt:lpstr>Case management and trial considerations</vt:lpstr>
      <vt:lpstr>ID by continuity</vt:lpstr>
      <vt:lpstr>Case management and trial considerations</vt:lpstr>
      <vt:lpstr>Photo Lineup</vt:lpstr>
      <vt:lpstr>What is involved?</vt:lpstr>
      <vt:lpstr>Legal context</vt:lpstr>
      <vt:lpstr>Case management considerations</vt:lpstr>
      <vt:lpstr>Trial considerations – Police</vt:lpstr>
      <vt:lpstr>Trial considerations – The eye witness</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Geigen-Miller, Matthew (MAG)</dc:creator>
  <cp:lastModifiedBy>Geigen-Miller, Matthew (MAG)</cp:lastModifiedBy>
  <cp:revision>2</cp:revision>
  <dcterms:created xsi:type="dcterms:W3CDTF">2023-01-11T13:42:04Z</dcterms:created>
  <dcterms:modified xsi:type="dcterms:W3CDTF">2023-01-11T20:22:43Z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6861b73-5cbe-4d18-a20b-5e7c210021be_Enabled">
    <vt:lpwstr>true</vt:lpwstr>
  </property>
  <property fmtid="{D5CDD505-2E9C-101B-9397-08002B2CF9AE}" pid="3" name="MSIP_Label_16861b73-5cbe-4d18-a20b-5e7c210021be_SetDate">
    <vt:lpwstr>2023-01-11T16:14:00Z</vt:lpwstr>
  </property>
  <property fmtid="{D5CDD505-2E9C-101B-9397-08002B2CF9AE}" pid="4" name="MSIP_Label_16861b73-5cbe-4d18-a20b-5e7c210021be_Method">
    <vt:lpwstr>Privileged</vt:lpwstr>
  </property>
  <property fmtid="{D5CDD505-2E9C-101B-9397-08002B2CF9AE}" pid="5" name="MSIP_Label_16861b73-5cbe-4d18-a20b-5e7c210021be_Name">
    <vt:lpwstr>16861b73-5cbe-4d18-a20b-5e7c210021be</vt:lpwstr>
  </property>
  <property fmtid="{D5CDD505-2E9C-101B-9397-08002B2CF9AE}" pid="6" name="MSIP_Label_16861b73-5cbe-4d18-a20b-5e7c210021be_SiteId">
    <vt:lpwstr>cddc1229-ac2a-4b97-b78a-0e5cacb5865c</vt:lpwstr>
  </property>
  <property fmtid="{D5CDD505-2E9C-101B-9397-08002B2CF9AE}" pid="7" name="MSIP_Label_16861b73-5cbe-4d18-a20b-5e7c210021be_ActionId">
    <vt:lpwstr>0b6e29c0-45fa-4585-847f-4ffb00dc6c12</vt:lpwstr>
  </property>
  <property fmtid="{D5CDD505-2E9C-101B-9397-08002B2CF9AE}" pid="8" name="MSIP_Label_16861b73-5cbe-4d18-a20b-5e7c210021be_ContentBits">
    <vt:lpwstr>0</vt:lpwstr>
  </property>
</Properties>
</file>