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92" r:id="rId5"/>
    <p:sldId id="293" r:id="rId6"/>
    <p:sldId id="302" r:id="rId7"/>
    <p:sldId id="297" r:id="rId8"/>
    <p:sldId id="259" r:id="rId9"/>
    <p:sldId id="304" r:id="rId10"/>
    <p:sldId id="305" r:id="rId11"/>
    <p:sldId id="300" r:id="rId12"/>
    <p:sldId id="265" r:id="rId13"/>
    <p:sldId id="267" r:id="rId14"/>
    <p:sldId id="268" r:id="rId15"/>
    <p:sldId id="269" r:id="rId16"/>
    <p:sldId id="270" r:id="rId17"/>
    <p:sldId id="271" r:id="rId18"/>
    <p:sldId id="272" r:id="rId19"/>
    <p:sldId id="273" r:id="rId20"/>
    <p:sldId id="274" r:id="rId21"/>
    <p:sldId id="275" r:id="rId22"/>
    <p:sldId id="290" r:id="rId23"/>
    <p:sldId id="276" r:id="rId24"/>
    <p:sldId id="289" r:id="rId25"/>
    <p:sldId id="277" r:id="rId26"/>
    <p:sldId id="278" r:id="rId27"/>
    <p:sldId id="279" r:id="rId28"/>
    <p:sldId id="280" r:id="rId29"/>
    <p:sldId id="284" r:id="rId30"/>
    <p:sldId id="285" r:id="rId31"/>
    <p:sldId id="281" r:id="rId32"/>
    <p:sldId id="282" r:id="rId33"/>
    <p:sldId id="303" r:id="rId34"/>
    <p:sldId id="287" r:id="rId35"/>
    <p:sldId id="288" r:id="rId36"/>
    <p:sldId id="299" r:id="rId37"/>
    <p:sldId id="306" r:id="rId38"/>
    <p:sldId id="294" r:id="rId39"/>
    <p:sldId id="295" r:id="rId40"/>
    <p:sldId id="296"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190F92-48D7-4F9A-BA17-3B8A281607CE}" v="4" dt="2022-11-23T21:16:09.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530" autoAdjust="0"/>
  </p:normalViewPr>
  <p:slideViewPr>
    <p:cSldViewPr snapToGrid="0">
      <p:cViewPr varScale="1">
        <p:scale>
          <a:sx n="44" d="100"/>
          <a:sy n="44" d="100"/>
        </p:scale>
        <p:origin x="17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79DCC4-38E4-422E-A39C-2174E3B4E4E2}" type="datetimeFigureOut">
              <a:rPr lang="en-CA" smtClean="0"/>
              <a:t>11/23/2022</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44EF4C-6AD6-4057-B98A-60CD1257AD5C}" type="slidenum">
              <a:rPr lang="en-CA" smtClean="0"/>
              <a:t>‹#›</a:t>
            </a:fld>
            <a:endParaRPr lang="en-CA"/>
          </a:p>
        </p:txBody>
      </p:sp>
    </p:spTree>
    <p:extLst>
      <p:ext uri="{BB962C8B-B14F-4D97-AF65-F5344CB8AC3E}">
        <p14:creationId xmlns:p14="http://schemas.microsoft.com/office/powerpoint/2010/main" val="3601275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 v Borden, 2017 NSCA 45</a:t>
            </a:r>
          </a:p>
          <a:p>
            <a:endParaRPr lang="en-CA" dirty="0"/>
          </a:p>
        </p:txBody>
      </p:sp>
      <p:sp>
        <p:nvSpPr>
          <p:cNvPr id="4" name="Slide Number Placeholder 3"/>
          <p:cNvSpPr>
            <a:spLocks noGrp="1"/>
          </p:cNvSpPr>
          <p:nvPr>
            <p:ph type="sldNum" sz="quarter" idx="5"/>
          </p:nvPr>
        </p:nvSpPr>
        <p:spPr/>
        <p:txBody>
          <a:bodyPr/>
          <a:lstStyle/>
          <a:p>
            <a:fld id="{DD44EF4C-6AD6-4057-B98A-60CD1257AD5C}" type="slidenum">
              <a:rPr lang="en-CA" smtClean="0"/>
              <a:t>2</a:t>
            </a:fld>
            <a:endParaRPr lang="en-CA"/>
          </a:p>
        </p:txBody>
      </p:sp>
    </p:spTree>
    <p:extLst>
      <p:ext uri="{BB962C8B-B14F-4D97-AF65-F5344CB8AC3E}">
        <p14:creationId xmlns:p14="http://schemas.microsoft.com/office/powerpoint/2010/main" val="413911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16</a:t>
            </a:fld>
            <a:endParaRPr lang="en-CA"/>
          </a:p>
        </p:txBody>
      </p:sp>
    </p:spTree>
    <p:extLst>
      <p:ext uri="{BB962C8B-B14F-4D97-AF65-F5344CB8AC3E}">
        <p14:creationId xmlns:p14="http://schemas.microsoft.com/office/powerpoint/2010/main" val="3353705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17</a:t>
            </a:fld>
            <a:endParaRPr lang="en-CA"/>
          </a:p>
        </p:txBody>
      </p:sp>
    </p:spTree>
    <p:extLst>
      <p:ext uri="{BB962C8B-B14F-4D97-AF65-F5344CB8AC3E}">
        <p14:creationId xmlns:p14="http://schemas.microsoft.com/office/powerpoint/2010/main" val="3226043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18</a:t>
            </a:fld>
            <a:endParaRPr lang="en-CA"/>
          </a:p>
        </p:txBody>
      </p:sp>
    </p:spTree>
    <p:extLst>
      <p:ext uri="{BB962C8B-B14F-4D97-AF65-F5344CB8AC3E}">
        <p14:creationId xmlns:p14="http://schemas.microsoft.com/office/powerpoint/2010/main" val="2465206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20</a:t>
            </a:fld>
            <a:endParaRPr lang="en-CA"/>
          </a:p>
        </p:txBody>
      </p:sp>
    </p:spTree>
    <p:extLst>
      <p:ext uri="{BB962C8B-B14F-4D97-AF65-F5344CB8AC3E}">
        <p14:creationId xmlns:p14="http://schemas.microsoft.com/office/powerpoint/2010/main" val="6727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20657A-D272-481C-A8BB-48F0B9CC6A46}" type="slidenum">
              <a:rPr lang="en-CA" smtClean="0"/>
              <a:t>21</a:t>
            </a:fld>
            <a:endParaRPr lang="en-CA"/>
          </a:p>
        </p:txBody>
      </p:sp>
    </p:spTree>
    <p:extLst>
      <p:ext uri="{BB962C8B-B14F-4D97-AF65-F5344CB8AC3E}">
        <p14:creationId xmlns:p14="http://schemas.microsoft.com/office/powerpoint/2010/main" val="4170240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22</a:t>
            </a:fld>
            <a:endParaRPr lang="en-CA"/>
          </a:p>
        </p:txBody>
      </p:sp>
    </p:spTree>
    <p:extLst>
      <p:ext uri="{BB962C8B-B14F-4D97-AF65-F5344CB8AC3E}">
        <p14:creationId xmlns:p14="http://schemas.microsoft.com/office/powerpoint/2010/main" val="570151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23</a:t>
            </a:fld>
            <a:endParaRPr lang="en-CA"/>
          </a:p>
        </p:txBody>
      </p:sp>
    </p:spTree>
    <p:extLst>
      <p:ext uri="{BB962C8B-B14F-4D97-AF65-F5344CB8AC3E}">
        <p14:creationId xmlns:p14="http://schemas.microsoft.com/office/powerpoint/2010/main" val="3120218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24</a:t>
            </a:fld>
            <a:endParaRPr lang="en-CA"/>
          </a:p>
        </p:txBody>
      </p:sp>
    </p:spTree>
    <p:extLst>
      <p:ext uri="{BB962C8B-B14F-4D97-AF65-F5344CB8AC3E}">
        <p14:creationId xmlns:p14="http://schemas.microsoft.com/office/powerpoint/2010/main" val="366493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27</a:t>
            </a:fld>
            <a:endParaRPr lang="en-CA"/>
          </a:p>
        </p:txBody>
      </p:sp>
    </p:spTree>
    <p:extLst>
      <p:ext uri="{BB962C8B-B14F-4D97-AF65-F5344CB8AC3E}">
        <p14:creationId xmlns:p14="http://schemas.microsoft.com/office/powerpoint/2010/main" val="2500524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28</a:t>
            </a:fld>
            <a:endParaRPr lang="en-CA"/>
          </a:p>
        </p:txBody>
      </p:sp>
    </p:spTree>
    <p:extLst>
      <p:ext uri="{BB962C8B-B14F-4D97-AF65-F5344CB8AC3E}">
        <p14:creationId xmlns:p14="http://schemas.microsoft.com/office/powerpoint/2010/main" val="40444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3</a:t>
            </a:fld>
            <a:endParaRPr lang="en-CA"/>
          </a:p>
        </p:txBody>
      </p:sp>
    </p:spTree>
    <p:extLst>
      <p:ext uri="{BB962C8B-B14F-4D97-AF65-F5344CB8AC3E}">
        <p14:creationId xmlns:p14="http://schemas.microsoft.com/office/powerpoint/2010/main" val="1073012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29</a:t>
            </a:fld>
            <a:endParaRPr lang="en-CA"/>
          </a:p>
        </p:txBody>
      </p:sp>
    </p:spTree>
    <p:extLst>
      <p:ext uri="{BB962C8B-B14F-4D97-AF65-F5344CB8AC3E}">
        <p14:creationId xmlns:p14="http://schemas.microsoft.com/office/powerpoint/2010/main" val="607124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32</a:t>
            </a:fld>
            <a:endParaRPr lang="en-CA"/>
          </a:p>
        </p:txBody>
      </p:sp>
    </p:spTree>
    <p:extLst>
      <p:ext uri="{BB962C8B-B14F-4D97-AF65-F5344CB8AC3E}">
        <p14:creationId xmlns:p14="http://schemas.microsoft.com/office/powerpoint/2010/main" val="2418277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19D459A-D2E8-4CB4-A43C-47DE5C832A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F708FB-7226-40E7-9199-2D5C9983EAF7}" type="slidenum">
              <a:rPr lang="en-CA" altLang="en-US"/>
              <a:pPr/>
              <a:t>33</a:t>
            </a:fld>
            <a:endParaRPr lang="en-CA" altLang="en-US"/>
          </a:p>
        </p:txBody>
      </p:sp>
      <p:sp>
        <p:nvSpPr>
          <p:cNvPr id="17411" name="Rectangle 2">
            <a:extLst>
              <a:ext uri="{FF2B5EF4-FFF2-40B4-BE49-F238E27FC236}">
                <a16:creationId xmlns:a16="http://schemas.microsoft.com/office/drawing/2014/main" id="{23A33DE8-07D6-477F-91E8-6717B857D67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57DA40C4-712C-42DD-B664-270D850CDA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altLang="en-US"/>
          </a:p>
          <a:p>
            <a:pPr eaLnBrk="1" hangingPunct="1"/>
            <a:r>
              <a:rPr lang="en-CA" altLang="en-US"/>
              <a:t>There will probably never be enough time to prepare a perfect cross</a:t>
            </a:r>
          </a:p>
          <a:p>
            <a:pPr eaLnBrk="1" hangingPunct="1"/>
            <a:r>
              <a:rPr lang="en-CA" altLang="en-US"/>
              <a:t>And you will always hit upon better questions after the fact during your morning shower, as you replay the cross</a:t>
            </a:r>
          </a:p>
          <a:p>
            <a:pPr eaLnBrk="1" hangingPunct="1"/>
            <a:endParaRPr lang="en-CA" altLang="en-US"/>
          </a:p>
          <a:p>
            <a:pPr eaLnBrk="1" hangingPunct="1"/>
            <a:r>
              <a:rPr lang="en-CA" altLang="en-US"/>
              <a:t>Was a Crown a long time before a lot of these simple ideas were passed on to me – so I hope you’ll consider these ideas and that if you try them they will be helpful</a:t>
            </a:r>
          </a:p>
          <a:p>
            <a:pPr eaLnBrk="1" hangingPunct="1"/>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4EF4C-6AD6-4057-B98A-60CD1257AD5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664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D44EF4C-6AD6-4057-B98A-60CD1257AD5C}" type="slidenum">
              <a:rPr lang="en-CA" smtClean="0"/>
              <a:t>37</a:t>
            </a:fld>
            <a:endParaRPr lang="en-CA"/>
          </a:p>
        </p:txBody>
      </p:sp>
    </p:spTree>
    <p:extLst>
      <p:ext uri="{BB962C8B-B14F-4D97-AF65-F5344CB8AC3E}">
        <p14:creationId xmlns:p14="http://schemas.microsoft.com/office/powerpoint/2010/main" val="14251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9</a:t>
            </a:fld>
            <a:endParaRPr lang="en-CA"/>
          </a:p>
        </p:txBody>
      </p:sp>
    </p:spTree>
    <p:extLst>
      <p:ext uri="{BB962C8B-B14F-4D97-AF65-F5344CB8AC3E}">
        <p14:creationId xmlns:p14="http://schemas.microsoft.com/office/powerpoint/2010/main" val="233433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10</a:t>
            </a:fld>
            <a:endParaRPr lang="en-CA"/>
          </a:p>
        </p:txBody>
      </p:sp>
    </p:spTree>
    <p:extLst>
      <p:ext uri="{BB962C8B-B14F-4D97-AF65-F5344CB8AC3E}">
        <p14:creationId xmlns:p14="http://schemas.microsoft.com/office/powerpoint/2010/main" val="241484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11</a:t>
            </a:fld>
            <a:endParaRPr lang="en-CA"/>
          </a:p>
        </p:txBody>
      </p:sp>
    </p:spTree>
    <p:extLst>
      <p:ext uri="{BB962C8B-B14F-4D97-AF65-F5344CB8AC3E}">
        <p14:creationId xmlns:p14="http://schemas.microsoft.com/office/powerpoint/2010/main" val="259147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12</a:t>
            </a:fld>
            <a:endParaRPr lang="en-CA"/>
          </a:p>
        </p:txBody>
      </p:sp>
    </p:spTree>
    <p:extLst>
      <p:ext uri="{BB962C8B-B14F-4D97-AF65-F5344CB8AC3E}">
        <p14:creationId xmlns:p14="http://schemas.microsoft.com/office/powerpoint/2010/main" val="186633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13</a:t>
            </a:fld>
            <a:endParaRPr lang="en-CA"/>
          </a:p>
        </p:txBody>
      </p:sp>
    </p:spTree>
    <p:extLst>
      <p:ext uri="{BB962C8B-B14F-4D97-AF65-F5344CB8AC3E}">
        <p14:creationId xmlns:p14="http://schemas.microsoft.com/office/powerpoint/2010/main" val="130509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14</a:t>
            </a:fld>
            <a:endParaRPr lang="en-CA"/>
          </a:p>
        </p:txBody>
      </p:sp>
    </p:spTree>
    <p:extLst>
      <p:ext uri="{BB962C8B-B14F-4D97-AF65-F5344CB8AC3E}">
        <p14:creationId xmlns:p14="http://schemas.microsoft.com/office/powerpoint/2010/main" val="2372355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20657A-D272-481C-A8BB-48F0B9CC6A46}" type="slidenum">
              <a:rPr lang="en-CA" smtClean="0"/>
              <a:t>15</a:t>
            </a:fld>
            <a:endParaRPr lang="en-CA"/>
          </a:p>
        </p:txBody>
      </p:sp>
    </p:spTree>
    <p:extLst>
      <p:ext uri="{BB962C8B-B14F-4D97-AF65-F5344CB8AC3E}">
        <p14:creationId xmlns:p14="http://schemas.microsoft.com/office/powerpoint/2010/main" val="69893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3FE5-860C-412D-BAAE-7C894B2D15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65E3266-6CB1-4870-8C7C-5AB5A3A89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266272D-14BF-48C2-8995-EAF0B4068B20}"/>
              </a:ext>
            </a:extLst>
          </p:cNvPr>
          <p:cNvSpPr>
            <a:spLocks noGrp="1"/>
          </p:cNvSpPr>
          <p:nvPr>
            <p:ph type="dt" sz="half" idx="10"/>
          </p:nvPr>
        </p:nvSpPr>
        <p:spPr/>
        <p:txBody>
          <a:bodyPr/>
          <a:lstStyle/>
          <a:p>
            <a:fld id="{E46A558D-497C-4972-B4A7-32EEA8A9FD90}" type="datetimeFigureOut">
              <a:rPr lang="en-CA" smtClean="0"/>
              <a:t>11/23/2022</a:t>
            </a:fld>
            <a:endParaRPr lang="en-CA"/>
          </a:p>
        </p:txBody>
      </p:sp>
      <p:sp>
        <p:nvSpPr>
          <p:cNvPr id="5" name="Footer Placeholder 4">
            <a:extLst>
              <a:ext uri="{FF2B5EF4-FFF2-40B4-BE49-F238E27FC236}">
                <a16:creationId xmlns:a16="http://schemas.microsoft.com/office/drawing/2014/main" id="{DD3C4FB4-FADC-4E17-A408-A0C81516F0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26BCD7A-1167-4339-90F9-2B0422AD9D06}"/>
              </a:ext>
            </a:extLst>
          </p:cNvPr>
          <p:cNvSpPr>
            <a:spLocks noGrp="1"/>
          </p:cNvSpPr>
          <p:nvPr>
            <p:ph type="sldNum" sz="quarter" idx="12"/>
          </p:nvPr>
        </p:nvSpPr>
        <p:spPr/>
        <p:txBody>
          <a:bodyPr/>
          <a:lstStyle/>
          <a:p>
            <a:fld id="{6A9B31F3-6F8F-402B-A963-629AEB383412}" type="slidenum">
              <a:rPr lang="en-CA" smtClean="0"/>
              <a:t>‹#›</a:t>
            </a:fld>
            <a:endParaRPr lang="en-CA"/>
          </a:p>
        </p:txBody>
      </p:sp>
    </p:spTree>
    <p:extLst>
      <p:ext uri="{BB962C8B-B14F-4D97-AF65-F5344CB8AC3E}">
        <p14:creationId xmlns:p14="http://schemas.microsoft.com/office/powerpoint/2010/main" val="242603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CB989-E9FF-4BDF-9FF3-E8CA557C1FD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D262A26-932A-4BBB-8829-3886C4014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3D999BA-90D7-47F5-88F4-36240FAE4694}"/>
              </a:ext>
            </a:extLst>
          </p:cNvPr>
          <p:cNvSpPr>
            <a:spLocks noGrp="1"/>
          </p:cNvSpPr>
          <p:nvPr>
            <p:ph type="dt" sz="half" idx="10"/>
          </p:nvPr>
        </p:nvSpPr>
        <p:spPr/>
        <p:txBody>
          <a:bodyPr/>
          <a:lstStyle/>
          <a:p>
            <a:fld id="{E46A558D-497C-4972-B4A7-32EEA8A9FD90}" type="datetimeFigureOut">
              <a:rPr lang="en-CA" smtClean="0"/>
              <a:t>11/23/2022</a:t>
            </a:fld>
            <a:endParaRPr lang="en-CA"/>
          </a:p>
        </p:txBody>
      </p:sp>
      <p:sp>
        <p:nvSpPr>
          <p:cNvPr id="5" name="Footer Placeholder 4">
            <a:extLst>
              <a:ext uri="{FF2B5EF4-FFF2-40B4-BE49-F238E27FC236}">
                <a16:creationId xmlns:a16="http://schemas.microsoft.com/office/drawing/2014/main" id="{D4823461-88B4-4B54-88AD-1A2E031C7A4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C461E0-4742-464B-BA0D-FDABF7038A17}"/>
              </a:ext>
            </a:extLst>
          </p:cNvPr>
          <p:cNvSpPr>
            <a:spLocks noGrp="1"/>
          </p:cNvSpPr>
          <p:nvPr>
            <p:ph type="sldNum" sz="quarter" idx="12"/>
          </p:nvPr>
        </p:nvSpPr>
        <p:spPr/>
        <p:txBody>
          <a:bodyPr/>
          <a:lstStyle/>
          <a:p>
            <a:fld id="{6A9B31F3-6F8F-402B-A963-629AEB383412}" type="slidenum">
              <a:rPr lang="en-CA" smtClean="0"/>
              <a:t>‹#›</a:t>
            </a:fld>
            <a:endParaRPr lang="en-CA"/>
          </a:p>
        </p:txBody>
      </p:sp>
    </p:spTree>
    <p:extLst>
      <p:ext uri="{BB962C8B-B14F-4D97-AF65-F5344CB8AC3E}">
        <p14:creationId xmlns:p14="http://schemas.microsoft.com/office/powerpoint/2010/main" val="264074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F49E-2C69-4675-B49E-6199799258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FDE84B2-0109-4042-B1A0-5C28ED123F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E370D28-5FD0-40FF-AA48-AA5BB5BAB44F}"/>
              </a:ext>
            </a:extLst>
          </p:cNvPr>
          <p:cNvSpPr>
            <a:spLocks noGrp="1"/>
          </p:cNvSpPr>
          <p:nvPr>
            <p:ph type="dt" sz="half" idx="10"/>
          </p:nvPr>
        </p:nvSpPr>
        <p:spPr/>
        <p:txBody>
          <a:bodyPr/>
          <a:lstStyle/>
          <a:p>
            <a:fld id="{E46A558D-497C-4972-B4A7-32EEA8A9FD90}" type="datetimeFigureOut">
              <a:rPr lang="en-CA" smtClean="0"/>
              <a:t>11/23/2022</a:t>
            </a:fld>
            <a:endParaRPr lang="en-CA"/>
          </a:p>
        </p:txBody>
      </p:sp>
      <p:sp>
        <p:nvSpPr>
          <p:cNvPr id="5" name="Footer Placeholder 4">
            <a:extLst>
              <a:ext uri="{FF2B5EF4-FFF2-40B4-BE49-F238E27FC236}">
                <a16:creationId xmlns:a16="http://schemas.microsoft.com/office/drawing/2014/main" id="{9E0299D5-9990-4972-B8E5-8E07BF6AF79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1E014ED-4328-497E-9603-F366A81D43E3}"/>
              </a:ext>
            </a:extLst>
          </p:cNvPr>
          <p:cNvSpPr>
            <a:spLocks noGrp="1"/>
          </p:cNvSpPr>
          <p:nvPr>
            <p:ph type="sldNum" sz="quarter" idx="12"/>
          </p:nvPr>
        </p:nvSpPr>
        <p:spPr/>
        <p:txBody>
          <a:bodyPr/>
          <a:lstStyle/>
          <a:p>
            <a:fld id="{6A9B31F3-6F8F-402B-A963-629AEB383412}" type="slidenum">
              <a:rPr lang="en-CA" smtClean="0"/>
              <a:t>‹#›</a:t>
            </a:fld>
            <a:endParaRPr lang="en-CA"/>
          </a:p>
        </p:txBody>
      </p:sp>
    </p:spTree>
    <p:extLst>
      <p:ext uri="{BB962C8B-B14F-4D97-AF65-F5344CB8AC3E}">
        <p14:creationId xmlns:p14="http://schemas.microsoft.com/office/powerpoint/2010/main" val="461643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2227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91BA-9B22-4147-A62B-BC6E2C31639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FE7CF8-08A7-41B9-8CCB-F9797FB9AF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F182A0-FF06-4384-984E-F42A10EC4CAA}"/>
              </a:ext>
            </a:extLst>
          </p:cNvPr>
          <p:cNvSpPr>
            <a:spLocks noGrp="1"/>
          </p:cNvSpPr>
          <p:nvPr>
            <p:ph type="dt" sz="half" idx="10"/>
          </p:nvPr>
        </p:nvSpPr>
        <p:spPr/>
        <p:txBody>
          <a:bodyPr/>
          <a:lstStyle/>
          <a:p>
            <a:fld id="{E46A558D-497C-4972-B4A7-32EEA8A9FD90}" type="datetimeFigureOut">
              <a:rPr lang="en-CA" smtClean="0"/>
              <a:t>11/23/2022</a:t>
            </a:fld>
            <a:endParaRPr lang="en-CA"/>
          </a:p>
        </p:txBody>
      </p:sp>
      <p:sp>
        <p:nvSpPr>
          <p:cNvPr id="5" name="Footer Placeholder 4">
            <a:extLst>
              <a:ext uri="{FF2B5EF4-FFF2-40B4-BE49-F238E27FC236}">
                <a16:creationId xmlns:a16="http://schemas.microsoft.com/office/drawing/2014/main" id="{501C5884-CE36-4A74-A1E2-AA7AF8FC72F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AE8E4B3-A269-491E-8FA3-8F56DCBD82EE}"/>
              </a:ext>
            </a:extLst>
          </p:cNvPr>
          <p:cNvSpPr>
            <a:spLocks noGrp="1"/>
          </p:cNvSpPr>
          <p:nvPr>
            <p:ph type="sldNum" sz="quarter" idx="12"/>
          </p:nvPr>
        </p:nvSpPr>
        <p:spPr/>
        <p:txBody>
          <a:bodyPr/>
          <a:lstStyle/>
          <a:p>
            <a:fld id="{6A9B31F3-6F8F-402B-A963-629AEB383412}" type="slidenum">
              <a:rPr lang="en-CA" smtClean="0"/>
              <a:t>‹#›</a:t>
            </a:fld>
            <a:endParaRPr lang="en-CA"/>
          </a:p>
        </p:txBody>
      </p:sp>
    </p:spTree>
    <p:extLst>
      <p:ext uri="{BB962C8B-B14F-4D97-AF65-F5344CB8AC3E}">
        <p14:creationId xmlns:p14="http://schemas.microsoft.com/office/powerpoint/2010/main" val="37494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C2F7-1AFC-4CF4-8400-6487C2DAC1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A38CC08-3CEA-48E4-B396-2E0DAF4C1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B58C3-1F1E-428A-A147-9EDC452747B3}"/>
              </a:ext>
            </a:extLst>
          </p:cNvPr>
          <p:cNvSpPr>
            <a:spLocks noGrp="1"/>
          </p:cNvSpPr>
          <p:nvPr>
            <p:ph type="dt" sz="half" idx="10"/>
          </p:nvPr>
        </p:nvSpPr>
        <p:spPr/>
        <p:txBody>
          <a:bodyPr/>
          <a:lstStyle/>
          <a:p>
            <a:fld id="{E46A558D-497C-4972-B4A7-32EEA8A9FD90}" type="datetimeFigureOut">
              <a:rPr lang="en-CA" smtClean="0"/>
              <a:t>11/23/2022</a:t>
            </a:fld>
            <a:endParaRPr lang="en-CA"/>
          </a:p>
        </p:txBody>
      </p:sp>
      <p:sp>
        <p:nvSpPr>
          <p:cNvPr id="5" name="Footer Placeholder 4">
            <a:extLst>
              <a:ext uri="{FF2B5EF4-FFF2-40B4-BE49-F238E27FC236}">
                <a16:creationId xmlns:a16="http://schemas.microsoft.com/office/drawing/2014/main" id="{C9B0B1D9-6363-4648-9905-D3B34CADDB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0F914CC-DABE-4816-9EAB-8F4F21CD152D}"/>
              </a:ext>
            </a:extLst>
          </p:cNvPr>
          <p:cNvSpPr>
            <a:spLocks noGrp="1"/>
          </p:cNvSpPr>
          <p:nvPr>
            <p:ph type="sldNum" sz="quarter" idx="12"/>
          </p:nvPr>
        </p:nvSpPr>
        <p:spPr/>
        <p:txBody>
          <a:bodyPr/>
          <a:lstStyle/>
          <a:p>
            <a:fld id="{6A9B31F3-6F8F-402B-A963-629AEB383412}" type="slidenum">
              <a:rPr lang="en-CA" smtClean="0"/>
              <a:t>‹#›</a:t>
            </a:fld>
            <a:endParaRPr lang="en-CA"/>
          </a:p>
        </p:txBody>
      </p:sp>
    </p:spTree>
    <p:extLst>
      <p:ext uri="{BB962C8B-B14F-4D97-AF65-F5344CB8AC3E}">
        <p14:creationId xmlns:p14="http://schemas.microsoft.com/office/powerpoint/2010/main" val="1609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8BAC-4D64-4898-B9FA-20337A96955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680A028-2D77-446C-AAF2-D2C270AA83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ADEB8E7-D4B7-474C-B9E2-BF83BD02CD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2436F56-26F4-4601-BA8E-2B211B399267}"/>
              </a:ext>
            </a:extLst>
          </p:cNvPr>
          <p:cNvSpPr>
            <a:spLocks noGrp="1"/>
          </p:cNvSpPr>
          <p:nvPr>
            <p:ph type="dt" sz="half" idx="10"/>
          </p:nvPr>
        </p:nvSpPr>
        <p:spPr/>
        <p:txBody>
          <a:bodyPr/>
          <a:lstStyle/>
          <a:p>
            <a:fld id="{E46A558D-497C-4972-B4A7-32EEA8A9FD90}" type="datetimeFigureOut">
              <a:rPr lang="en-CA" smtClean="0"/>
              <a:t>11/23/2022</a:t>
            </a:fld>
            <a:endParaRPr lang="en-CA"/>
          </a:p>
        </p:txBody>
      </p:sp>
      <p:sp>
        <p:nvSpPr>
          <p:cNvPr id="6" name="Footer Placeholder 5">
            <a:extLst>
              <a:ext uri="{FF2B5EF4-FFF2-40B4-BE49-F238E27FC236}">
                <a16:creationId xmlns:a16="http://schemas.microsoft.com/office/drawing/2014/main" id="{06E71A95-DC93-4094-BC4D-7B945CED83D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E9A2FB9-BD00-4D88-B689-D87A8441893A}"/>
              </a:ext>
            </a:extLst>
          </p:cNvPr>
          <p:cNvSpPr>
            <a:spLocks noGrp="1"/>
          </p:cNvSpPr>
          <p:nvPr>
            <p:ph type="sldNum" sz="quarter" idx="12"/>
          </p:nvPr>
        </p:nvSpPr>
        <p:spPr/>
        <p:txBody>
          <a:bodyPr/>
          <a:lstStyle/>
          <a:p>
            <a:fld id="{6A9B31F3-6F8F-402B-A963-629AEB383412}" type="slidenum">
              <a:rPr lang="en-CA" smtClean="0"/>
              <a:t>‹#›</a:t>
            </a:fld>
            <a:endParaRPr lang="en-CA"/>
          </a:p>
        </p:txBody>
      </p:sp>
    </p:spTree>
    <p:extLst>
      <p:ext uri="{BB962C8B-B14F-4D97-AF65-F5344CB8AC3E}">
        <p14:creationId xmlns:p14="http://schemas.microsoft.com/office/powerpoint/2010/main" val="393932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00D6-ED64-4231-B164-223E0816DFF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B00D548-0700-4A8B-8C72-C5982B023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95D88-98E0-40A8-8A9F-62DAB547FD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32A0639-0AA4-4CDB-BE0E-B685BB9CF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BE9A0D-6A7F-4BAD-97BC-EF758CA8AD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6FA68E0-E99D-44D2-8854-45BB21D90BD9}"/>
              </a:ext>
            </a:extLst>
          </p:cNvPr>
          <p:cNvSpPr>
            <a:spLocks noGrp="1"/>
          </p:cNvSpPr>
          <p:nvPr>
            <p:ph type="dt" sz="half" idx="10"/>
          </p:nvPr>
        </p:nvSpPr>
        <p:spPr/>
        <p:txBody>
          <a:bodyPr/>
          <a:lstStyle/>
          <a:p>
            <a:fld id="{E46A558D-497C-4972-B4A7-32EEA8A9FD90}" type="datetimeFigureOut">
              <a:rPr lang="en-CA" smtClean="0"/>
              <a:t>11/23/2022</a:t>
            </a:fld>
            <a:endParaRPr lang="en-CA"/>
          </a:p>
        </p:txBody>
      </p:sp>
      <p:sp>
        <p:nvSpPr>
          <p:cNvPr id="8" name="Footer Placeholder 7">
            <a:extLst>
              <a:ext uri="{FF2B5EF4-FFF2-40B4-BE49-F238E27FC236}">
                <a16:creationId xmlns:a16="http://schemas.microsoft.com/office/drawing/2014/main" id="{61DB5535-78FC-4A01-82F7-DB510EAFC46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881AE10-0719-4F75-8E21-4C3E1B5DACEB}"/>
              </a:ext>
            </a:extLst>
          </p:cNvPr>
          <p:cNvSpPr>
            <a:spLocks noGrp="1"/>
          </p:cNvSpPr>
          <p:nvPr>
            <p:ph type="sldNum" sz="quarter" idx="12"/>
          </p:nvPr>
        </p:nvSpPr>
        <p:spPr/>
        <p:txBody>
          <a:bodyPr/>
          <a:lstStyle/>
          <a:p>
            <a:fld id="{6A9B31F3-6F8F-402B-A963-629AEB383412}" type="slidenum">
              <a:rPr lang="en-CA" smtClean="0"/>
              <a:t>‹#›</a:t>
            </a:fld>
            <a:endParaRPr lang="en-CA"/>
          </a:p>
        </p:txBody>
      </p:sp>
    </p:spTree>
    <p:extLst>
      <p:ext uri="{BB962C8B-B14F-4D97-AF65-F5344CB8AC3E}">
        <p14:creationId xmlns:p14="http://schemas.microsoft.com/office/powerpoint/2010/main" val="167125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AB70-2AD7-407A-86F3-1F4F18C224A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69E90F1-284D-4663-81BB-AA1306430314}"/>
              </a:ext>
            </a:extLst>
          </p:cNvPr>
          <p:cNvSpPr>
            <a:spLocks noGrp="1"/>
          </p:cNvSpPr>
          <p:nvPr>
            <p:ph type="dt" sz="half" idx="10"/>
          </p:nvPr>
        </p:nvSpPr>
        <p:spPr/>
        <p:txBody>
          <a:bodyPr/>
          <a:lstStyle/>
          <a:p>
            <a:fld id="{E46A558D-497C-4972-B4A7-32EEA8A9FD90}" type="datetimeFigureOut">
              <a:rPr lang="en-CA" smtClean="0"/>
              <a:t>11/23/2022</a:t>
            </a:fld>
            <a:endParaRPr lang="en-CA"/>
          </a:p>
        </p:txBody>
      </p:sp>
      <p:sp>
        <p:nvSpPr>
          <p:cNvPr id="4" name="Footer Placeholder 3">
            <a:extLst>
              <a:ext uri="{FF2B5EF4-FFF2-40B4-BE49-F238E27FC236}">
                <a16:creationId xmlns:a16="http://schemas.microsoft.com/office/drawing/2014/main" id="{1FCCF39E-A0D6-409D-982F-B2BB68EE9CC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70C47F1-01BA-498A-8B2A-1AC31D60ECBB}"/>
              </a:ext>
            </a:extLst>
          </p:cNvPr>
          <p:cNvSpPr>
            <a:spLocks noGrp="1"/>
          </p:cNvSpPr>
          <p:nvPr>
            <p:ph type="sldNum" sz="quarter" idx="12"/>
          </p:nvPr>
        </p:nvSpPr>
        <p:spPr/>
        <p:txBody>
          <a:bodyPr/>
          <a:lstStyle/>
          <a:p>
            <a:fld id="{6A9B31F3-6F8F-402B-A963-629AEB383412}" type="slidenum">
              <a:rPr lang="en-CA" smtClean="0"/>
              <a:t>‹#›</a:t>
            </a:fld>
            <a:endParaRPr lang="en-CA"/>
          </a:p>
        </p:txBody>
      </p:sp>
    </p:spTree>
    <p:extLst>
      <p:ext uri="{BB962C8B-B14F-4D97-AF65-F5344CB8AC3E}">
        <p14:creationId xmlns:p14="http://schemas.microsoft.com/office/powerpoint/2010/main" val="135473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3C86F-AC65-4918-B71D-97EE542D48C7}"/>
              </a:ext>
            </a:extLst>
          </p:cNvPr>
          <p:cNvSpPr>
            <a:spLocks noGrp="1"/>
          </p:cNvSpPr>
          <p:nvPr>
            <p:ph type="dt" sz="half" idx="10"/>
          </p:nvPr>
        </p:nvSpPr>
        <p:spPr/>
        <p:txBody>
          <a:bodyPr/>
          <a:lstStyle/>
          <a:p>
            <a:fld id="{E46A558D-497C-4972-B4A7-32EEA8A9FD90}" type="datetimeFigureOut">
              <a:rPr lang="en-CA" smtClean="0"/>
              <a:t>11/23/2022</a:t>
            </a:fld>
            <a:endParaRPr lang="en-CA"/>
          </a:p>
        </p:txBody>
      </p:sp>
      <p:sp>
        <p:nvSpPr>
          <p:cNvPr id="3" name="Footer Placeholder 2">
            <a:extLst>
              <a:ext uri="{FF2B5EF4-FFF2-40B4-BE49-F238E27FC236}">
                <a16:creationId xmlns:a16="http://schemas.microsoft.com/office/drawing/2014/main" id="{FEFD55AB-22F6-46AF-B1CF-DC9002481A2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F4BF6ED-0C6F-4BCA-989A-FD17ED57DE0B}"/>
              </a:ext>
            </a:extLst>
          </p:cNvPr>
          <p:cNvSpPr>
            <a:spLocks noGrp="1"/>
          </p:cNvSpPr>
          <p:nvPr>
            <p:ph type="sldNum" sz="quarter" idx="12"/>
          </p:nvPr>
        </p:nvSpPr>
        <p:spPr/>
        <p:txBody>
          <a:bodyPr/>
          <a:lstStyle/>
          <a:p>
            <a:fld id="{6A9B31F3-6F8F-402B-A963-629AEB383412}" type="slidenum">
              <a:rPr lang="en-CA" smtClean="0"/>
              <a:t>‹#›</a:t>
            </a:fld>
            <a:endParaRPr lang="en-CA"/>
          </a:p>
        </p:txBody>
      </p:sp>
    </p:spTree>
    <p:extLst>
      <p:ext uri="{BB962C8B-B14F-4D97-AF65-F5344CB8AC3E}">
        <p14:creationId xmlns:p14="http://schemas.microsoft.com/office/powerpoint/2010/main" val="44119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2C517-93E7-4F42-8222-E2F269D11F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FDDD703-23EB-43E3-9FE8-1E5CA6F48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2884931-74B1-42A1-A726-BC5E2DED2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652E6-63A6-4A35-8615-2FBC93729D76}"/>
              </a:ext>
            </a:extLst>
          </p:cNvPr>
          <p:cNvSpPr>
            <a:spLocks noGrp="1"/>
          </p:cNvSpPr>
          <p:nvPr>
            <p:ph type="dt" sz="half" idx="10"/>
          </p:nvPr>
        </p:nvSpPr>
        <p:spPr/>
        <p:txBody>
          <a:bodyPr/>
          <a:lstStyle/>
          <a:p>
            <a:fld id="{E46A558D-497C-4972-B4A7-32EEA8A9FD90}" type="datetimeFigureOut">
              <a:rPr lang="en-CA" smtClean="0"/>
              <a:t>11/23/2022</a:t>
            </a:fld>
            <a:endParaRPr lang="en-CA"/>
          </a:p>
        </p:txBody>
      </p:sp>
      <p:sp>
        <p:nvSpPr>
          <p:cNvPr id="6" name="Footer Placeholder 5">
            <a:extLst>
              <a:ext uri="{FF2B5EF4-FFF2-40B4-BE49-F238E27FC236}">
                <a16:creationId xmlns:a16="http://schemas.microsoft.com/office/drawing/2014/main" id="{F8761D6D-816D-4E8B-8E6F-C8F521D018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D1D3DF7-263D-4CF7-8D25-4D82206602C0}"/>
              </a:ext>
            </a:extLst>
          </p:cNvPr>
          <p:cNvSpPr>
            <a:spLocks noGrp="1"/>
          </p:cNvSpPr>
          <p:nvPr>
            <p:ph type="sldNum" sz="quarter" idx="12"/>
          </p:nvPr>
        </p:nvSpPr>
        <p:spPr/>
        <p:txBody>
          <a:bodyPr/>
          <a:lstStyle/>
          <a:p>
            <a:fld id="{6A9B31F3-6F8F-402B-A963-629AEB383412}" type="slidenum">
              <a:rPr lang="en-CA" smtClean="0"/>
              <a:t>‹#›</a:t>
            </a:fld>
            <a:endParaRPr lang="en-CA"/>
          </a:p>
        </p:txBody>
      </p:sp>
    </p:spTree>
    <p:extLst>
      <p:ext uri="{BB962C8B-B14F-4D97-AF65-F5344CB8AC3E}">
        <p14:creationId xmlns:p14="http://schemas.microsoft.com/office/powerpoint/2010/main" val="163598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F7BC-E92D-4920-8693-30AB696CD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EC2D601-7237-4EE0-910E-A8F7654A8F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5467D0-0E48-459E-B02F-248B45883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E65BDA-589F-4159-9EBB-551BBC1EDFA6}"/>
              </a:ext>
            </a:extLst>
          </p:cNvPr>
          <p:cNvSpPr>
            <a:spLocks noGrp="1"/>
          </p:cNvSpPr>
          <p:nvPr>
            <p:ph type="dt" sz="half" idx="10"/>
          </p:nvPr>
        </p:nvSpPr>
        <p:spPr/>
        <p:txBody>
          <a:bodyPr/>
          <a:lstStyle/>
          <a:p>
            <a:fld id="{E46A558D-497C-4972-B4A7-32EEA8A9FD90}" type="datetimeFigureOut">
              <a:rPr lang="en-CA" smtClean="0"/>
              <a:t>11/23/2022</a:t>
            </a:fld>
            <a:endParaRPr lang="en-CA"/>
          </a:p>
        </p:txBody>
      </p:sp>
      <p:sp>
        <p:nvSpPr>
          <p:cNvPr id="6" name="Footer Placeholder 5">
            <a:extLst>
              <a:ext uri="{FF2B5EF4-FFF2-40B4-BE49-F238E27FC236}">
                <a16:creationId xmlns:a16="http://schemas.microsoft.com/office/drawing/2014/main" id="{4D62A814-588C-4448-9EB4-BB80450E80D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E931C9E-DE7E-4A1A-BCA0-74B2F67FA71E}"/>
              </a:ext>
            </a:extLst>
          </p:cNvPr>
          <p:cNvSpPr>
            <a:spLocks noGrp="1"/>
          </p:cNvSpPr>
          <p:nvPr>
            <p:ph type="sldNum" sz="quarter" idx="12"/>
          </p:nvPr>
        </p:nvSpPr>
        <p:spPr/>
        <p:txBody>
          <a:bodyPr/>
          <a:lstStyle/>
          <a:p>
            <a:fld id="{6A9B31F3-6F8F-402B-A963-629AEB383412}" type="slidenum">
              <a:rPr lang="en-CA" smtClean="0"/>
              <a:t>‹#›</a:t>
            </a:fld>
            <a:endParaRPr lang="en-CA"/>
          </a:p>
        </p:txBody>
      </p:sp>
    </p:spTree>
    <p:extLst>
      <p:ext uri="{BB962C8B-B14F-4D97-AF65-F5344CB8AC3E}">
        <p14:creationId xmlns:p14="http://schemas.microsoft.com/office/powerpoint/2010/main" val="185505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070D84-73B8-4E39-9425-82E85698B3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7F13547-F748-4526-9C1C-7ADB5F03B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9847195-0C99-45E7-8FFC-3B13046211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A558D-497C-4972-B4A7-32EEA8A9FD90}" type="datetimeFigureOut">
              <a:rPr lang="en-CA" smtClean="0"/>
              <a:t>11/23/2022</a:t>
            </a:fld>
            <a:endParaRPr lang="en-CA"/>
          </a:p>
        </p:txBody>
      </p:sp>
      <p:sp>
        <p:nvSpPr>
          <p:cNvPr id="5" name="Footer Placeholder 4">
            <a:extLst>
              <a:ext uri="{FF2B5EF4-FFF2-40B4-BE49-F238E27FC236}">
                <a16:creationId xmlns:a16="http://schemas.microsoft.com/office/drawing/2014/main" id="{5783A214-697C-4863-974F-42F40D3C2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E46D838-0B93-4DF6-A7DE-31D66D52F4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B31F3-6F8F-402B-A963-629AEB383412}" type="slidenum">
              <a:rPr lang="en-CA" smtClean="0"/>
              <a:t>‹#›</a:t>
            </a:fld>
            <a:endParaRPr lang="en-CA"/>
          </a:p>
        </p:txBody>
      </p:sp>
    </p:spTree>
    <p:extLst>
      <p:ext uri="{BB962C8B-B14F-4D97-AF65-F5344CB8AC3E}">
        <p14:creationId xmlns:p14="http://schemas.microsoft.com/office/powerpoint/2010/main" val="58607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21763895@N05/210794157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q/question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lickr.com/photos/61093791@N04/3341913682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gamebanana.com/sprays/67689"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leadershipfreak.blog/2012/09/11/13-new-leader-screw-up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ark.gamepedia.com/Lesser_Antidote"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en/superhero-superman-super-hero-hero-29696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allaboutlean.com/bad-oee-formula/smiley-frowney-percen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creativecommons.org/licenses/by-nc/3.0/" TargetMode="External"/><Relationship Id="rId4" Type="http://schemas.openxmlformats.org/officeDocument/2006/relationships/hyperlink" Target="https://www.debbest.com/2016/10/16/the-cost-of-missing-the-december-1st-flsa-deadline-in-business-and-at-wor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flickr.com/photos/27340884@N07/255164005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c/choice.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leadershipfreak.blog/2012/09/11/13-new-leader-screw-up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creativecommons.org/licenses/by-nc/3.0/" TargetMode="External"/><Relationship Id="rId4" Type="http://schemas.openxmlformats.org/officeDocument/2006/relationships/hyperlink" Target="https://www.freepngimg.com/png/40238-danger-sign-download-free-imag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hestoryreadingapeblog.com/2017/08/15/dont-use-exclamation-points-in-your-writing/"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eepngimg.com/png/18648-treasure-png-image"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72AE-FDD2-4807-B8C0-1D5E2CF4FD77}"/>
              </a:ext>
            </a:extLst>
          </p:cNvPr>
          <p:cNvSpPr>
            <a:spLocks noGrp="1"/>
          </p:cNvSpPr>
          <p:nvPr>
            <p:ph type="ctrTitle"/>
          </p:nvPr>
        </p:nvSpPr>
        <p:spPr>
          <a:xfrm>
            <a:off x="7464614" y="1783959"/>
            <a:ext cx="4087306" cy="2889114"/>
          </a:xfrm>
        </p:spPr>
        <p:txBody>
          <a:bodyPr anchor="b">
            <a:normAutofit/>
          </a:bodyPr>
          <a:lstStyle/>
          <a:p>
            <a:pPr algn="l"/>
            <a:r>
              <a:rPr lang="en-CA" sz="5400"/>
              <a:t>MCM #142: CROSS</a:t>
            </a:r>
          </a:p>
        </p:txBody>
      </p:sp>
      <p:sp>
        <p:nvSpPr>
          <p:cNvPr id="3" name="Subtitle 2">
            <a:extLst>
              <a:ext uri="{FF2B5EF4-FFF2-40B4-BE49-F238E27FC236}">
                <a16:creationId xmlns:a16="http://schemas.microsoft.com/office/drawing/2014/main" id="{D776314C-7CD6-432A-A50B-6E7B5C93D78E}"/>
              </a:ext>
            </a:extLst>
          </p:cNvPr>
          <p:cNvSpPr>
            <a:spLocks noGrp="1"/>
          </p:cNvSpPr>
          <p:nvPr>
            <p:ph type="subTitle" idx="1"/>
          </p:nvPr>
        </p:nvSpPr>
        <p:spPr>
          <a:xfrm>
            <a:off x="7464612" y="4750893"/>
            <a:ext cx="4087305" cy="1147863"/>
          </a:xfrm>
        </p:spPr>
        <p:txBody>
          <a:bodyPr anchor="t">
            <a:normAutofit/>
          </a:bodyPr>
          <a:lstStyle/>
          <a:p>
            <a:pPr algn="l"/>
            <a:r>
              <a:rPr lang="en-CA" sz="2000"/>
              <a:t>Cavanagh &amp; Tansey </a:t>
            </a:r>
          </a:p>
          <a:p>
            <a:pPr algn="l"/>
            <a:r>
              <a:rPr lang="en-CA" sz="2000"/>
              <a:t>23nov2022</a:t>
            </a:r>
          </a:p>
          <a:p>
            <a:pPr algn="l"/>
            <a:endParaRPr lang="en-CA" sz="200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908B9AE-CA47-48F0-98CF-039A0B78E0D6}"/>
              </a:ext>
            </a:extLst>
          </p:cNvPr>
          <p:cNvPicPr>
            <a:picLocks noChangeAspect="1"/>
          </p:cNvPicPr>
          <p:nvPr/>
        </p:nvPicPr>
        <p:blipFill rotWithShape="1">
          <a:blip r:embed="rId2"/>
          <a:srcRect t="3528" r="-1" b="450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2819252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36B63AC-13E9-4551-936B-5CA5C20FBEC4}"/>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Cross-examination 3 rules: practice</a:t>
            </a:r>
            <a:endParaRPr lang="en-CA" dirty="0">
              <a:solidFill>
                <a:schemeClr val="bg1"/>
              </a:solidFill>
            </a:endParaRPr>
          </a:p>
        </p:txBody>
      </p:sp>
      <p:pic>
        <p:nvPicPr>
          <p:cNvPr id="3" name="Picture 2">
            <a:extLst>
              <a:ext uri="{FF2B5EF4-FFF2-40B4-BE49-F238E27FC236}">
                <a16:creationId xmlns:a16="http://schemas.microsoft.com/office/drawing/2014/main" id="{77B53F0E-D45F-4602-90A5-77EBC313A8FB}"/>
              </a:ext>
            </a:extLst>
          </p:cNvPr>
          <p:cNvPicPr>
            <a:picLocks noChangeAspect="1"/>
          </p:cNvPicPr>
          <p:nvPr/>
        </p:nvPicPr>
        <p:blipFill rotWithShape="1">
          <a:blip r:embed="rId3"/>
          <a:srcRect r="3" b="3786"/>
          <a:stretch/>
        </p:blipFill>
        <p:spPr>
          <a:xfrm>
            <a:off x="841248" y="2516777"/>
            <a:ext cx="6236208" cy="3660185"/>
          </a:xfrm>
          <a:prstGeom prst="rect">
            <a:avLst/>
          </a:prstGeom>
        </p:spPr>
      </p:pic>
      <p:sp>
        <p:nvSpPr>
          <p:cNvPr id="6" name="Content Placeholder 5">
            <a:extLst>
              <a:ext uri="{FF2B5EF4-FFF2-40B4-BE49-F238E27FC236}">
                <a16:creationId xmlns:a16="http://schemas.microsoft.com/office/drawing/2014/main" id="{133E0E1A-A6E4-4E90-B5B7-35A105FAE566}"/>
              </a:ext>
            </a:extLst>
          </p:cNvPr>
          <p:cNvSpPr>
            <a:spLocks noGrp="1"/>
          </p:cNvSpPr>
          <p:nvPr>
            <p:ph idx="1"/>
          </p:nvPr>
        </p:nvSpPr>
        <p:spPr>
          <a:xfrm>
            <a:off x="7546848" y="2516777"/>
            <a:ext cx="3803904" cy="3660185"/>
          </a:xfrm>
        </p:spPr>
        <p:txBody>
          <a:bodyPr anchor="ctr">
            <a:normAutofit/>
          </a:bodyPr>
          <a:lstStyle/>
          <a:p>
            <a:r>
              <a:rPr lang="en-US" sz="2200"/>
              <a:t>You can practice the three rules anywhere.</a:t>
            </a:r>
          </a:p>
          <a:p>
            <a:r>
              <a:rPr lang="en-US" sz="2200"/>
              <a:t>For example, in the shower.</a:t>
            </a:r>
          </a:p>
          <a:p>
            <a:pPr marL="0" indent="0">
              <a:buNone/>
            </a:pPr>
            <a:endParaRPr lang="en-US" sz="2200"/>
          </a:p>
          <a:p>
            <a:pPr lvl="1"/>
            <a:r>
              <a:rPr lang="en-US" sz="2200"/>
              <a:t>You are small.</a:t>
            </a:r>
          </a:p>
          <a:p>
            <a:pPr lvl="1"/>
            <a:r>
              <a:rPr lang="en-US" sz="2200"/>
              <a:t>You are oval.</a:t>
            </a:r>
          </a:p>
          <a:p>
            <a:pPr lvl="1"/>
            <a:r>
              <a:rPr lang="en-US" sz="2200"/>
              <a:t>You are a bar of soap.</a:t>
            </a:r>
          </a:p>
          <a:p>
            <a:pPr lvl="1"/>
            <a:r>
              <a:rPr lang="en-US" sz="2200"/>
              <a:t>You are a small, oval, bar of soap. </a:t>
            </a:r>
            <a:endParaRPr lang="en-CA" sz="2200"/>
          </a:p>
        </p:txBody>
      </p:sp>
    </p:spTree>
    <p:extLst>
      <p:ext uri="{BB962C8B-B14F-4D97-AF65-F5344CB8AC3E}">
        <p14:creationId xmlns:p14="http://schemas.microsoft.com/office/powerpoint/2010/main" val="300051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C7A9A-43E4-46B1-B273-AE8D778DD1CC}"/>
              </a:ext>
            </a:extLst>
          </p:cNvPr>
          <p:cNvSpPr>
            <a:spLocks noGrp="1"/>
          </p:cNvSpPr>
          <p:nvPr>
            <p:ph type="title"/>
          </p:nvPr>
        </p:nvSpPr>
        <p:spPr>
          <a:xfrm>
            <a:off x="640080" y="325369"/>
            <a:ext cx="4368602" cy="1956841"/>
          </a:xfrm>
        </p:spPr>
        <p:txBody>
          <a:bodyPr anchor="b">
            <a:normAutofit/>
          </a:bodyPr>
          <a:lstStyle/>
          <a:p>
            <a:r>
              <a:rPr lang="en-US" sz="4200"/>
              <a:t>Cross-examination: 3 rules: practice</a:t>
            </a:r>
            <a:endParaRPr lang="en-CA" sz="420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5B4B69-7DD9-41A1-9E89-C941DEF2A590}"/>
              </a:ext>
            </a:extLst>
          </p:cNvPr>
          <p:cNvSpPr>
            <a:spLocks noGrp="1"/>
          </p:cNvSpPr>
          <p:nvPr>
            <p:ph idx="1"/>
          </p:nvPr>
        </p:nvSpPr>
        <p:spPr>
          <a:xfrm>
            <a:off x="640080" y="2872899"/>
            <a:ext cx="4243589" cy="3320668"/>
          </a:xfrm>
        </p:spPr>
        <p:txBody>
          <a:bodyPr>
            <a:normAutofit/>
          </a:bodyPr>
          <a:lstStyle/>
          <a:p>
            <a:r>
              <a:rPr lang="en-US" sz="1500"/>
              <a:t>You went out</a:t>
            </a:r>
          </a:p>
          <a:p>
            <a:r>
              <a:rPr lang="en-US" sz="1500"/>
              <a:t>To a bar </a:t>
            </a:r>
          </a:p>
          <a:p>
            <a:r>
              <a:rPr lang="en-US" sz="1500"/>
              <a:t>With friends </a:t>
            </a:r>
          </a:p>
          <a:p>
            <a:r>
              <a:rPr lang="en-US" sz="1500"/>
              <a:t>We talked before you went out</a:t>
            </a:r>
          </a:p>
          <a:p>
            <a:r>
              <a:rPr lang="en-US" sz="1500"/>
              <a:t>You told me you would be home at 8 or 9 </a:t>
            </a:r>
          </a:p>
          <a:p>
            <a:r>
              <a:rPr lang="en-US" sz="1500"/>
              <a:t>You got home at 10 </a:t>
            </a:r>
          </a:p>
          <a:p>
            <a:r>
              <a:rPr lang="en-US" sz="1500"/>
              <a:t>You stayed drinking with your friends between 8 and 10</a:t>
            </a:r>
          </a:p>
          <a:p>
            <a:r>
              <a:rPr lang="en-US" sz="1500"/>
              <a:t>Despite your promise </a:t>
            </a:r>
          </a:p>
          <a:p>
            <a:r>
              <a:rPr lang="en-US" sz="1500" b="1"/>
              <a:t>Your friends matter more than I do </a:t>
            </a:r>
            <a:endParaRPr lang="en-CA" sz="1500" b="1"/>
          </a:p>
        </p:txBody>
      </p:sp>
      <p:pic>
        <p:nvPicPr>
          <p:cNvPr id="5" name="Picture 4" descr="A picture containing table, person, glass, cup&#10;&#10;Description automatically generated">
            <a:extLst>
              <a:ext uri="{FF2B5EF4-FFF2-40B4-BE49-F238E27FC236}">
                <a16:creationId xmlns:a16="http://schemas.microsoft.com/office/drawing/2014/main" id="{07344427-B082-4C05-BCFB-8887D542346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171" r="151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910827C9-6481-435F-BE77-8295D8FFF4BC}"/>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flickr.com/photos/21763895@N05/2107941577">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108816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whiteboard&#10;&#10;Description automatically generated">
            <a:extLst>
              <a:ext uri="{FF2B5EF4-FFF2-40B4-BE49-F238E27FC236}">
                <a16:creationId xmlns:a16="http://schemas.microsoft.com/office/drawing/2014/main" id="{995EBECD-2760-4B99-B37D-2078F17FAC5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294"/>
          <a:stretch/>
        </p:blipFill>
        <p:spPr>
          <a:xfrm>
            <a:off x="1" y="10"/>
            <a:ext cx="9669642" cy="6857990"/>
          </a:xfrm>
          <a:prstGeom prst="rect">
            <a:avLst/>
          </a:prstGeom>
        </p:spPr>
      </p:pic>
      <p:sp>
        <p:nvSpPr>
          <p:cNvPr id="23"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715643-6C15-40A7-AC74-F54E175185E5}"/>
              </a:ext>
            </a:extLst>
          </p:cNvPr>
          <p:cNvSpPr>
            <a:spLocks noGrp="1"/>
          </p:cNvSpPr>
          <p:nvPr>
            <p:ph type="title"/>
          </p:nvPr>
        </p:nvSpPr>
        <p:spPr>
          <a:xfrm>
            <a:off x="7531610" y="365125"/>
            <a:ext cx="3822189" cy="1899912"/>
          </a:xfrm>
        </p:spPr>
        <p:txBody>
          <a:bodyPr>
            <a:normAutofit/>
          </a:bodyPr>
          <a:lstStyle/>
          <a:p>
            <a:r>
              <a:rPr lang="en-US" sz="4000"/>
              <a:t>Benefits of short sequences of short questions</a:t>
            </a:r>
            <a:endParaRPr lang="en-CA" sz="4000"/>
          </a:p>
        </p:txBody>
      </p:sp>
      <p:sp>
        <p:nvSpPr>
          <p:cNvPr id="3" name="Content Placeholder 2">
            <a:extLst>
              <a:ext uri="{FF2B5EF4-FFF2-40B4-BE49-F238E27FC236}">
                <a16:creationId xmlns:a16="http://schemas.microsoft.com/office/drawing/2014/main" id="{19BC2F3D-4F20-476B-AE8B-9BF4D04ECE54}"/>
              </a:ext>
            </a:extLst>
          </p:cNvPr>
          <p:cNvSpPr>
            <a:spLocks noGrp="1"/>
          </p:cNvSpPr>
          <p:nvPr>
            <p:ph idx="1"/>
          </p:nvPr>
        </p:nvSpPr>
        <p:spPr>
          <a:xfrm>
            <a:off x="7531610" y="2434201"/>
            <a:ext cx="3822189" cy="3742762"/>
          </a:xfrm>
        </p:spPr>
        <p:txBody>
          <a:bodyPr>
            <a:normAutofit/>
          </a:bodyPr>
          <a:lstStyle/>
          <a:p>
            <a:r>
              <a:rPr lang="en-US" sz="1700"/>
              <a:t>Judge/Jury can follow </a:t>
            </a:r>
          </a:p>
          <a:p>
            <a:r>
              <a:rPr lang="en-US" sz="1700"/>
              <a:t>Witness can follow – witness cannot claim does not understand</a:t>
            </a:r>
          </a:p>
          <a:p>
            <a:r>
              <a:rPr lang="en-US" sz="1700"/>
              <a:t>Defence cannot object to questions as being confusing or compound </a:t>
            </a:r>
          </a:p>
          <a:p>
            <a:r>
              <a:rPr lang="en-US" sz="1700"/>
              <a:t>Defence cannot object regarding relevance </a:t>
            </a:r>
          </a:p>
          <a:p>
            <a:r>
              <a:rPr lang="en-US" sz="1700"/>
              <a:t>It is immediately apparent if the accused becomes being evasive </a:t>
            </a:r>
          </a:p>
          <a:p>
            <a:r>
              <a:rPr lang="en-US" sz="1700"/>
              <a:t>Maximize impact</a:t>
            </a:r>
          </a:p>
          <a:p>
            <a:r>
              <a:rPr lang="en-US" sz="1700"/>
              <a:t>Maximize control </a:t>
            </a:r>
            <a:endParaRPr lang="en-CA" sz="1700"/>
          </a:p>
        </p:txBody>
      </p:sp>
      <p:sp>
        <p:nvSpPr>
          <p:cNvPr id="6" name="TextBox 5">
            <a:extLst>
              <a:ext uri="{FF2B5EF4-FFF2-40B4-BE49-F238E27FC236}">
                <a16:creationId xmlns:a16="http://schemas.microsoft.com/office/drawing/2014/main" id="{BF3AD10E-0529-40AA-A5BC-4B631D0637D1}"/>
              </a:ext>
            </a:extLst>
          </p:cNvPr>
          <p:cNvSpPr txBox="1"/>
          <p:nvPr/>
        </p:nvSpPr>
        <p:spPr>
          <a:xfrm>
            <a:off x="7362601" y="6657945"/>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picpedia.org/chalkboard/q/questions.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394991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1745C7-E6CD-4BCF-B7EC-BB5508487BBB}"/>
              </a:ext>
            </a:extLst>
          </p:cNvPr>
          <p:cNvSpPr>
            <a:spLocks noGrp="1"/>
          </p:cNvSpPr>
          <p:nvPr>
            <p:ph type="title"/>
          </p:nvPr>
        </p:nvSpPr>
        <p:spPr>
          <a:xfrm>
            <a:off x="277091" y="325369"/>
            <a:ext cx="5033086" cy="1956841"/>
          </a:xfrm>
          <a:prstGeom prst="ellipse">
            <a:avLst/>
          </a:prstGeom>
        </p:spPr>
        <p:txBody>
          <a:bodyPr anchor="b">
            <a:normAutofit/>
          </a:bodyPr>
          <a:lstStyle/>
          <a:p>
            <a:r>
              <a:rPr lang="en-US" sz="2400" dirty="0"/>
              <a:t>Benefits from Short Sequences of Short Questions with Accused</a:t>
            </a:r>
            <a:endParaRPr lang="en-CA" sz="24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5840032-1B00-4E1F-A25B-856588E5E608}"/>
              </a:ext>
            </a:extLst>
          </p:cNvPr>
          <p:cNvSpPr>
            <a:spLocks noGrp="1"/>
          </p:cNvSpPr>
          <p:nvPr>
            <p:ph idx="1"/>
          </p:nvPr>
        </p:nvSpPr>
        <p:spPr>
          <a:xfrm>
            <a:off x="640080" y="2872899"/>
            <a:ext cx="4243589" cy="3320668"/>
          </a:xfrm>
        </p:spPr>
        <p:txBody>
          <a:bodyPr>
            <a:normAutofit/>
          </a:bodyPr>
          <a:lstStyle/>
          <a:p>
            <a:r>
              <a:rPr lang="en-US" sz="2000"/>
              <a:t>The Crown can confront the accused for being evasive:</a:t>
            </a:r>
          </a:p>
          <a:p>
            <a:pPr lvl="1"/>
            <a:r>
              <a:rPr lang="en-US" sz="2000"/>
              <a:t>Do you remember my question?</a:t>
            </a:r>
          </a:p>
          <a:p>
            <a:pPr lvl="1"/>
            <a:r>
              <a:rPr lang="en-US" sz="2000"/>
              <a:t>What was my question? </a:t>
            </a:r>
          </a:p>
          <a:p>
            <a:pPr lvl="1"/>
            <a:r>
              <a:rPr lang="en-US" sz="2000"/>
              <a:t>That’s a simple question? </a:t>
            </a:r>
          </a:p>
          <a:p>
            <a:pPr lvl="1"/>
            <a:r>
              <a:rPr lang="en-US" sz="2000"/>
              <a:t>You understood that question? </a:t>
            </a:r>
          </a:p>
          <a:p>
            <a:pPr lvl="1"/>
            <a:r>
              <a:rPr lang="en-US" sz="2000"/>
              <a:t>Will you answer that question? </a:t>
            </a:r>
            <a:endParaRPr lang="en-CA" sz="2000"/>
          </a:p>
        </p:txBody>
      </p:sp>
      <p:pic>
        <p:nvPicPr>
          <p:cNvPr id="3" name="Picture 2" descr="A picture containing accessory, crown jewels&#10;&#10;Description automatically generated">
            <a:extLst>
              <a:ext uri="{FF2B5EF4-FFF2-40B4-BE49-F238E27FC236}">
                <a16:creationId xmlns:a16="http://schemas.microsoft.com/office/drawing/2014/main" id="{663AE7E5-3A9D-4193-978B-0DBC1CECC77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349" r="1696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1775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C65283-1139-43D9-B345-DFDABF8167C5}"/>
              </a:ext>
            </a:extLst>
          </p:cNvPr>
          <p:cNvSpPr>
            <a:spLocks noGrp="1"/>
          </p:cNvSpPr>
          <p:nvPr>
            <p:ph type="title"/>
          </p:nvPr>
        </p:nvSpPr>
        <p:spPr>
          <a:xfrm>
            <a:off x="572493" y="238539"/>
            <a:ext cx="11047013" cy="1313111"/>
          </a:xfrm>
        </p:spPr>
        <p:txBody>
          <a:bodyPr anchor="b">
            <a:normAutofit/>
          </a:bodyPr>
          <a:lstStyle/>
          <a:p>
            <a:pPr algn="ctr"/>
            <a:r>
              <a:rPr lang="en-US" sz="5400" dirty="0"/>
              <a:t>There is no substitute for practice </a:t>
            </a:r>
            <a:endParaRPr lang="en-CA" sz="5400" dirty="0"/>
          </a:p>
        </p:txBody>
      </p:sp>
      <p:sp>
        <p:nvSpPr>
          <p:cNvPr id="1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light, vector graphics&#10;&#10;Description automatically generated">
            <a:extLst>
              <a:ext uri="{FF2B5EF4-FFF2-40B4-BE49-F238E27FC236}">
                <a16:creationId xmlns:a16="http://schemas.microsoft.com/office/drawing/2014/main" id="{56EE04D8-3E1F-48EA-818E-992858983B6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74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E3595FB9-D9C7-4505-8E53-9CBA1DD83B1D}"/>
              </a:ext>
            </a:extLst>
          </p:cNvPr>
          <p:cNvSpPr>
            <a:spLocks noGrp="1"/>
          </p:cNvSpPr>
          <p:nvPr>
            <p:ph idx="1"/>
          </p:nvPr>
        </p:nvSpPr>
        <p:spPr>
          <a:xfrm>
            <a:off x="4905955" y="2071316"/>
            <a:ext cx="6713552" cy="4114800"/>
          </a:xfrm>
        </p:spPr>
        <p:txBody>
          <a:bodyPr anchor="t">
            <a:normAutofit/>
          </a:bodyPr>
          <a:lstStyle/>
          <a:p>
            <a:r>
              <a:rPr lang="en-US" sz="2200"/>
              <a:t>Best place to hone cross may be in bail court:</a:t>
            </a:r>
          </a:p>
          <a:p>
            <a:pPr lvl="1"/>
            <a:r>
              <a:rPr lang="en-US" sz="2200"/>
              <a:t>Surety cross re: knowledge/ or lack thereof of accused criminal activity </a:t>
            </a:r>
          </a:p>
          <a:p>
            <a:pPr lvl="1"/>
            <a:r>
              <a:rPr lang="en-US" sz="2200"/>
              <a:t>Accused cross re: previous breaches on record </a:t>
            </a:r>
          </a:p>
          <a:p>
            <a:pPr lvl="1"/>
            <a:endParaRPr lang="en-US" sz="2200"/>
          </a:p>
          <a:p>
            <a:r>
              <a:rPr lang="en-US" sz="2200"/>
              <a:t>Second best place may be Partner/Sexual Assault Trials</a:t>
            </a:r>
          </a:p>
          <a:p>
            <a:pPr marL="0" indent="0">
              <a:buNone/>
            </a:pPr>
            <a:endParaRPr lang="en-US" sz="2200"/>
          </a:p>
          <a:p>
            <a:r>
              <a:rPr lang="en-US" sz="2200"/>
              <a:t>Be brave: cross</a:t>
            </a:r>
          </a:p>
          <a:p>
            <a:pPr lvl="1"/>
            <a:r>
              <a:rPr lang="en-US" sz="2200"/>
              <a:t>It doesn’t matter if the JP is already filling out the JIRO </a:t>
            </a:r>
          </a:p>
          <a:p>
            <a:pPr lvl="1"/>
            <a:endParaRPr lang="en-US" sz="2200"/>
          </a:p>
        </p:txBody>
      </p:sp>
      <p:sp>
        <p:nvSpPr>
          <p:cNvPr id="6" name="TextBox 5">
            <a:extLst>
              <a:ext uri="{FF2B5EF4-FFF2-40B4-BE49-F238E27FC236}">
                <a16:creationId xmlns:a16="http://schemas.microsoft.com/office/drawing/2014/main" id="{8FEF7C60-4930-462E-AAE9-D6D41E39AC91}"/>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gamebanana.com/sprays/67689">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CA" sz="700">
              <a:solidFill>
                <a:srgbClr val="FFFFFF"/>
              </a:solidFill>
            </a:endParaRPr>
          </a:p>
        </p:txBody>
      </p:sp>
    </p:spTree>
    <p:extLst>
      <p:ext uri="{BB962C8B-B14F-4D97-AF65-F5344CB8AC3E}">
        <p14:creationId xmlns:p14="http://schemas.microsoft.com/office/powerpoint/2010/main" val="401459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7743F-C76D-44DB-B246-3F0E5555E410}"/>
              </a:ext>
            </a:extLst>
          </p:cNvPr>
          <p:cNvSpPr>
            <a:spLocks noGrp="1"/>
          </p:cNvSpPr>
          <p:nvPr>
            <p:ph type="title"/>
          </p:nvPr>
        </p:nvSpPr>
        <p:spPr>
          <a:xfrm>
            <a:off x="838200" y="365125"/>
            <a:ext cx="10515600" cy="1078525"/>
          </a:xfrm>
        </p:spPr>
        <p:txBody>
          <a:bodyPr>
            <a:normAutofit/>
          </a:bodyPr>
          <a:lstStyle/>
          <a:p>
            <a:r>
              <a:rPr lang="en-US" sz="4000" b="1" dirty="0"/>
              <a:t>Modular Sequence Example – Surety Cross #1</a:t>
            </a:r>
            <a:endParaRPr lang="en-CA" sz="4000" b="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7032FF-CCD4-44DF-A067-A1AA197FA0FD}"/>
              </a:ext>
            </a:extLst>
          </p:cNvPr>
          <p:cNvSpPr>
            <a:spLocks noGrp="1"/>
          </p:cNvSpPr>
          <p:nvPr>
            <p:ph idx="1"/>
          </p:nvPr>
        </p:nvSpPr>
        <p:spPr>
          <a:xfrm>
            <a:off x="838200" y="1929384"/>
            <a:ext cx="10515600" cy="4251960"/>
          </a:xfrm>
        </p:spPr>
        <p:txBody>
          <a:bodyPr>
            <a:normAutofit/>
          </a:bodyPr>
          <a:lstStyle/>
          <a:p>
            <a:pPr marL="0" indent="0">
              <a:buNone/>
            </a:pPr>
            <a:r>
              <a:rPr lang="en-US" sz="1900" strike="sngStrike"/>
              <a:t>You knew nothing about the CR, so you agree he was able to keep important parts of his life hidden from you</a:t>
            </a:r>
            <a:endParaRPr lang="en-US" sz="1900"/>
          </a:p>
          <a:p>
            <a:pPr lvl="1"/>
            <a:r>
              <a:rPr lang="en-US" sz="1900"/>
              <a:t>You didn’t know of accused CR</a:t>
            </a:r>
          </a:p>
          <a:p>
            <a:pPr lvl="1"/>
            <a:r>
              <a:rPr lang="en-US" sz="1900"/>
              <a:t>Learned of it today </a:t>
            </a:r>
          </a:p>
          <a:p>
            <a:pPr lvl="1"/>
            <a:r>
              <a:rPr lang="en-US" sz="1900"/>
              <a:t>Had not heard accused had been arrested many times</a:t>
            </a:r>
          </a:p>
          <a:p>
            <a:pPr lvl="1"/>
            <a:r>
              <a:rPr lang="en-US" sz="1900"/>
              <a:t>Did not know accused had been to jail (repeatedly) </a:t>
            </a:r>
          </a:p>
          <a:p>
            <a:pPr lvl="1"/>
            <a:r>
              <a:rPr lang="en-US" sz="1900"/>
              <a:t>Arrests are significant events </a:t>
            </a:r>
          </a:p>
          <a:p>
            <a:pPr lvl="1"/>
            <a:r>
              <a:rPr lang="en-US" sz="1900"/>
              <a:t>Jail time is significant </a:t>
            </a:r>
          </a:p>
          <a:p>
            <a:pPr lvl="1"/>
            <a:r>
              <a:rPr lang="en-US" sz="1900"/>
              <a:t>There are lots of important parts of his life you didn’t know about </a:t>
            </a:r>
          </a:p>
          <a:p>
            <a:pPr lvl="1"/>
            <a:r>
              <a:rPr lang="en-US" sz="1900"/>
              <a:t>Accused was able to keep important parts of his life hidden from </a:t>
            </a:r>
          </a:p>
          <a:p>
            <a:pPr lvl="1"/>
            <a:r>
              <a:rPr lang="en-US" sz="1900"/>
              <a:t>Very significant parts of his life</a:t>
            </a:r>
          </a:p>
          <a:p>
            <a:pPr lvl="1"/>
            <a:r>
              <a:rPr lang="en-US" sz="1900"/>
              <a:t>For as long as you’ve known him</a:t>
            </a:r>
          </a:p>
          <a:p>
            <a:pPr lvl="1"/>
            <a:r>
              <a:rPr lang="en-US" sz="1900"/>
              <a:t>You agree you don’t know the accused as well as you thought</a:t>
            </a:r>
            <a:endParaRPr lang="en-CA" sz="1900"/>
          </a:p>
        </p:txBody>
      </p:sp>
    </p:spTree>
    <p:extLst>
      <p:ext uri="{BB962C8B-B14F-4D97-AF65-F5344CB8AC3E}">
        <p14:creationId xmlns:p14="http://schemas.microsoft.com/office/powerpoint/2010/main" val="3320452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8DEC4-AF75-44A0-8766-C3988212A19C}"/>
              </a:ext>
            </a:extLst>
          </p:cNvPr>
          <p:cNvSpPr>
            <a:spLocks noGrp="1"/>
          </p:cNvSpPr>
          <p:nvPr>
            <p:ph type="title"/>
          </p:nvPr>
        </p:nvSpPr>
        <p:spPr>
          <a:xfrm>
            <a:off x="838200" y="365125"/>
            <a:ext cx="10515600" cy="1325563"/>
          </a:xfrm>
        </p:spPr>
        <p:txBody>
          <a:bodyPr>
            <a:normAutofit/>
          </a:bodyPr>
          <a:lstStyle/>
          <a:p>
            <a:r>
              <a:rPr lang="en-US" sz="4200" b="1" dirty="0"/>
              <a:t> Modular Sequence Example – Surety Cross #2</a:t>
            </a:r>
            <a:endParaRPr lang="en-CA" sz="4200" b="1" strike="sngStrike"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B1A050-798C-4DC6-A4F0-57C81E68B1F8}"/>
              </a:ext>
            </a:extLst>
          </p:cNvPr>
          <p:cNvSpPr>
            <a:spLocks noGrp="1"/>
          </p:cNvSpPr>
          <p:nvPr>
            <p:ph idx="1"/>
          </p:nvPr>
        </p:nvSpPr>
        <p:spPr>
          <a:xfrm>
            <a:off x="838200" y="1929384"/>
            <a:ext cx="10515600" cy="4251960"/>
          </a:xfrm>
        </p:spPr>
        <p:txBody>
          <a:bodyPr>
            <a:normAutofit/>
          </a:bodyPr>
          <a:lstStyle/>
          <a:p>
            <a:pPr marL="0" indent="0">
              <a:buNone/>
            </a:pPr>
            <a:r>
              <a:rPr lang="en-US" sz="2200" strike="sngStrike" dirty="0"/>
              <a:t>You have tried in the past to convince the accused to stay out of trouble but he keeps getting in trouble</a:t>
            </a:r>
            <a:endParaRPr lang="en-US" sz="2200" dirty="0"/>
          </a:p>
          <a:p>
            <a:r>
              <a:rPr lang="en-US" sz="2200" dirty="0"/>
              <a:t>You were upset/worried when accused was charged in past</a:t>
            </a:r>
          </a:p>
          <a:p>
            <a:r>
              <a:rPr lang="en-US" sz="2200" dirty="0"/>
              <a:t>You spoke to the accused</a:t>
            </a:r>
          </a:p>
          <a:p>
            <a:r>
              <a:rPr lang="en-US" sz="2200" dirty="0"/>
              <a:t>Sat down with him </a:t>
            </a:r>
          </a:p>
          <a:p>
            <a:r>
              <a:rPr lang="en-US" sz="2200" dirty="0"/>
              <a:t>Told him you were worried </a:t>
            </a:r>
          </a:p>
          <a:p>
            <a:r>
              <a:rPr lang="en-US" sz="2200" dirty="0"/>
              <a:t>Told him it hurt you (if parent)</a:t>
            </a:r>
          </a:p>
          <a:p>
            <a:r>
              <a:rPr lang="en-US" sz="2200" dirty="0"/>
              <a:t>Told him he was going to ruin his life if he didn’t change</a:t>
            </a:r>
          </a:p>
          <a:p>
            <a:r>
              <a:rPr lang="en-US" sz="2200" dirty="0"/>
              <a:t>That he would end up back in jail </a:t>
            </a:r>
          </a:p>
          <a:p>
            <a:r>
              <a:rPr lang="en-US" sz="2200" dirty="0"/>
              <a:t>Said everything you could think of to help him change….</a:t>
            </a:r>
            <a:endParaRPr lang="en-CA" sz="2200" dirty="0"/>
          </a:p>
        </p:txBody>
      </p:sp>
    </p:spTree>
    <p:extLst>
      <p:ext uri="{BB962C8B-B14F-4D97-AF65-F5344CB8AC3E}">
        <p14:creationId xmlns:p14="http://schemas.microsoft.com/office/powerpoint/2010/main" val="774909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8DEC4-AF75-44A0-8766-C3988212A19C}"/>
              </a:ext>
            </a:extLst>
          </p:cNvPr>
          <p:cNvSpPr>
            <a:spLocks noGrp="1"/>
          </p:cNvSpPr>
          <p:nvPr>
            <p:ph type="title"/>
          </p:nvPr>
        </p:nvSpPr>
        <p:spPr>
          <a:xfrm>
            <a:off x="838200" y="365125"/>
            <a:ext cx="10515600" cy="1325563"/>
          </a:xfrm>
        </p:spPr>
        <p:txBody>
          <a:bodyPr>
            <a:normAutofit/>
          </a:bodyPr>
          <a:lstStyle/>
          <a:p>
            <a:r>
              <a:rPr lang="en-US" sz="3600" b="1" dirty="0"/>
              <a:t>Modular Sequence Example – Surety Cross #2 continued</a:t>
            </a:r>
            <a:endParaRPr lang="en-CA" sz="36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B1A050-798C-4DC6-A4F0-57C81E68B1F8}"/>
              </a:ext>
            </a:extLst>
          </p:cNvPr>
          <p:cNvSpPr>
            <a:spLocks noGrp="1"/>
          </p:cNvSpPr>
          <p:nvPr>
            <p:ph idx="1"/>
          </p:nvPr>
        </p:nvSpPr>
        <p:spPr>
          <a:xfrm>
            <a:off x="838200" y="1929384"/>
            <a:ext cx="10515600" cy="4251960"/>
          </a:xfrm>
        </p:spPr>
        <p:txBody>
          <a:bodyPr>
            <a:normAutofit/>
          </a:bodyPr>
          <a:lstStyle/>
          <a:p>
            <a:r>
              <a:rPr lang="en-US" sz="2200" dirty="0"/>
              <a:t>Did everything you could think of to help change him</a:t>
            </a:r>
          </a:p>
          <a:p>
            <a:r>
              <a:rPr lang="en-US" sz="2200" dirty="0"/>
              <a:t>Said everything you could think of</a:t>
            </a:r>
          </a:p>
          <a:p>
            <a:r>
              <a:rPr lang="en-US" sz="2200" dirty="0"/>
              <a:t>He listened to you</a:t>
            </a:r>
          </a:p>
          <a:p>
            <a:r>
              <a:rPr lang="en-US" sz="2200" dirty="0"/>
              <a:t>He told you he would change </a:t>
            </a:r>
          </a:p>
          <a:p>
            <a:r>
              <a:rPr lang="en-US" sz="2200" dirty="0"/>
              <a:t>He looked you in the eye when he promised to change</a:t>
            </a:r>
          </a:p>
          <a:p>
            <a:r>
              <a:rPr lang="en-US" sz="2200" dirty="0"/>
              <a:t>BUT here he is charged again </a:t>
            </a:r>
          </a:p>
          <a:p>
            <a:r>
              <a:rPr lang="en-CA" sz="2200" dirty="0"/>
              <a:t>Despite doing everything you could think of </a:t>
            </a:r>
          </a:p>
          <a:p>
            <a:r>
              <a:rPr lang="en-CA" sz="2200" dirty="0"/>
              <a:t>Saying everything you could think of</a:t>
            </a:r>
          </a:p>
          <a:p>
            <a:r>
              <a:rPr lang="en-CA" sz="2200" dirty="0"/>
              <a:t>You had no influence on him </a:t>
            </a:r>
          </a:p>
        </p:txBody>
      </p:sp>
    </p:spTree>
    <p:extLst>
      <p:ext uri="{BB962C8B-B14F-4D97-AF65-F5344CB8AC3E}">
        <p14:creationId xmlns:p14="http://schemas.microsoft.com/office/powerpoint/2010/main" val="47834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8B306-A83F-402A-825A-9050BF85F966}"/>
              </a:ext>
            </a:extLst>
          </p:cNvPr>
          <p:cNvSpPr>
            <a:spLocks noGrp="1"/>
          </p:cNvSpPr>
          <p:nvPr>
            <p:ph type="title"/>
          </p:nvPr>
        </p:nvSpPr>
        <p:spPr>
          <a:xfrm>
            <a:off x="572493" y="238539"/>
            <a:ext cx="11018520" cy="1434415"/>
          </a:xfrm>
        </p:spPr>
        <p:txBody>
          <a:bodyPr anchor="b">
            <a:normAutofit/>
          </a:bodyPr>
          <a:lstStyle/>
          <a:p>
            <a:r>
              <a:rPr lang="en-US" sz="4600" dirty="0"/>
              <a:t>He said/she said cross: That Sinking Feeling</a:t>
            </a:r>
            <a:endParaRPr lang="en-CA" sz="4600" dirty="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51DCF1-DF84-4F3E-A53E-794CB74ABD77}"/>
              </a:ext>
            </a:extLst>
          </p:cNvPr>
          <p:cNvSpPr>
            <a:spLocks noGrp="1"/>
          </p:cNvSpPr>
          <p:nvPr>
            <p:ph idx="1"/>
          </p:nvPr>
        </p:nvSpPr>
        <p:spPr>
          <a:xfrm>
            <a:off x="572493" y="2071316"/>
            <a:ext cx="6713552" cy="4119172"/>
          </a:xfrm>
        </p:spPr>
        <p:txBody>
          <a:bodyPr anchor="t">
            <a:normAutofit/>
          </a:bodyPr>
          <a:lstStyle/>
          <a:p>
            <a:pPr marL="0" indent="0">
              <a:buNone/>
            </a:pPr>
            <a:endParaRPr lang="en-US" sz="2200"/>
          </a:p>
          <a:p>
            <a:pPr marL="457200" indent="-457200">
              <a:buFont typeface="+mj-lt"/>
              <a:buAutoNum type="arabicPeriod"/>
            </a:pPr>
            <a:r>
              <a:rPr lang="en-US" sz="2200"/>
              <a:t>We are about to be on the spot.</a:t>
            </a:r>
          </a:p>
          <a:p>
            <a:pPr marL="457200" indent="-457200">
              <a:buFont typeface="+mj-lt"/>
              <a:buAutoNum type="arabicPeriod"/>
            </a:pPr>
            <a:endParaRPr lang="en-US" sz="2200"/>
          </a:p>
          <a:p>
            <a:pPr marL="457200" indent="-457200">
              <a:buFont typeface="+mj-lt"/>
              <a:buAutoNum type="arabicPeriod"/>
            </a:pPr>
            <a:r>
              <a:rPr lang="en-US" sz="2200"/>
              <a:t>Without a safety net.</a:t>
            </a:r>
          </a:p>
          <a:p>
            <a:pPr marL="457200" indent="-457200">
              <a:buFont typeface="+mj-lt"/>
              <a:buAutoNum type="arabicPeriod"/>
            </a:pPr>
            <a:endParaRPr lang="en-US" sz="2200"/>
          </a:p>
          <a:p>
            <a:pPr marL="457200" indent="-457200">
              <a:buFont typeface="+mj-lt"/>
              <a:buAutoNum type="arabicPeriod"/>
            </a:pPr>
            <a:r>
              <a:rPr lang="en-US" sz="2200"/>
              <a:t>Stress and pressure elevate. </a:t>
            </a:r>
            <a:endParaRPr lang="en-CA" sz="2200"/>
          </a:p>
        </p:txBody>
      </p:sp>
      <p:pic>
        <p:nvPicPr>
          <p:cNvPr id="5" name="Picture 4" descr="A couple of men on a sailboat in the ocean&#10;&#10;Description automatically generated with low confidence">
            <a:extLst>
              <a:ext uri="{FF2B5EF4-FFF2-40B4-BE49-F238E27FC236}">
                <a16:creationId xmlns:a16="http://schemas.microsoft.com/office/drawing/2014/main" id="{0A2DB264-744B-44EE-998D-018AE9062AB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348" r="46474"/>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B86D105B-C717-4A22-99C2-B002F2F278C6}"/>
              </a:ext>
            </a:extLst>
          </p:cNvPr>
          <p:cNvSpPr txBox="1"/>
          <p:nvPr/>
        </p:nvSpPr>
        <p:spPr>
          <a:xfrm>
            <a:off x="9429906" y="5990433"/>
            <a:ext cx="218681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leadershipfreak.blog/2012/09/11/13-new-leader-screw-ups/">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24844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C5A69-261B-4D3C-9A0F-6AF28ECEF07D}"/>
              </a:ext>
            </a:extLst>
          </p:cNvPr>
          <p:cNvSpPr>
            <a:spLocks noGrp="1"/>
          </p:cNvSpPr>
          <p:nvPr>
            <p:ph type="title"/>
          </p:nvPr>
        </p:nvSpPr>
        <p:spPr>
          <a:xfrm>
            <a:off x="572493" y="238539"/>
            <a:ext cx="11018520" cy="1434415"/>
          </a:xfrm>
        </p:spPr>
        <p:txBody>
          <a:bodyPr anchor="b">
            <a:normAutofit/>
          </a:bodyPr>
          <a:lstStyle/>
          <a:p>
            <a:r>
              <a:rPr lang="en-US" sz="4600"/>
              <a:t>He said/she said cross: That </a:t>
            </a:r>
            <a:r>
              <a:rPr lang="en-US" sz="4600" strike="sngStrike"/>
              <a:t>Sinking</a:t>
            </a:r>
            <a:r>
              <a:rPr lang="en-US" sz="4600"/>
              <a:t> Feeling</a:t>
            </a:r>
            <a:endParaRPr lang="en-CA" sz="460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3B86FB-98B2-4653-9CE4-C7882BCE23EF}"/>
              </a:ext>
            </a:extLst>
          </p:cNvPr>
          <p:cNvSpPr>
            <a:spLocks noGrp="1"/>
          </p:cNvSpPr>
          <p:nvPr>
            <p:ph idx="1"/>
          </p:nvPr>
        </p:nvSpPr>
        <p:spPr>
          <a:xfrm>
            <a:off x="572493" y="2071316"/>
            <a:ext cx="6713552" cy="4119172"/>
          </a:xfrm>
        </p:spPr>
        <p:txBody>
          <a:bodyPr anchor="t">
            <a:normAutofit/>
          </a:bodyPr>
          <a:lstStyle/>
          <a:p>
            <a:pPr marL="0" indent="0">
              <a:buNone/>
            </a:pPr>
            <a:r>
              <a:rPr lang="en-US" sz="1500"/>
              <a:t>Antidotes:</a:t>
            </a:r>
          </a:p>
          <a:p>
            <a:pPr marL="457200" indent="-457200">
              <a:buFont typeface="+mj-lt"/>
              <a:buAutoNum type="arabicPeriod"/>
            </a:pPr>
            <a:r>
              <a:rPr lang="en-US" sz="1500"/>
              <a:t>Short sequences/ability to make an evasive accused pay.</a:t>
            </a:r>
          </a:p>
          <a:p>
            <a:pPr marL="457200" indent="-457200">
              <a:buFont typeface="+mj-lt"/>
              <a:buAutoNum type="arabicPeriod"/>
            </a:pPr>
            <a:endParaRPr lang="en-US" sz="1500"/>
          </a:p>
          <a:p>
            <a:pPr marL="457200" indent="-457200">
              <a:buFont typeface="+mj-lt"/>
              <a:buAutoNum type="arabicPeriod"/>
            </a:pPr>
            <a:r>
              <a:rPr lang="en-US" sz="1500" i="1"/>
              <a:t>R v JJRD </a:t>
            </a:r>
            <a:r>
              <a:rPr lang="en-US" sz="1500"/>
              <a:t>[2006] OJ 4749 (CA): death by 1000 cuts, not knockout blows.</a:t>
            </a:r>
          </a:p>
          <a:p>
            <a:pPr marL="914400" lvl="2" indent="0">
              <a:buNone/>
            </a:pPr>
            <a:r>
              <a:rPr lang="en-CA" sz="1500"/>
              <a:t>The trial judge rejected totally the appellant's denial because stacked beside A.D.’s evidence and the evidence concerning the diary, the appellant's evidence, despite the absence of any obvious flaws in it, did not leave the trial judge with a reasonable doubt. An outright rejection of an accused's evidence based on a considered and reasoned acceptance beyond a reasonable doubt of the truth of conflicting credible evidence is as much an explanation for the rejection of an accused's evidence as is a rejection based on a `problem identified with the way the accused testified or the substance of the accused’s evidence</a:t>
            </a:r>
            <a:r>
              <a:rPr lang="en-CA" sz="1500" u="sng"/>
              <a:t>.                          </a:t>
            </a:r>
            <a:endParaRPr lang="en-CA" sz="1500"/>
          </a:p>
          <a:p>
            <a:pPr marL="0" indent="0">
              <a:buNone/>
            </a:pPr>
            <a:endParaRPr lang="en-US" sz="1500"/>
          </a:p>
          <a:p>
            <a:pPr marL="0" indent="0">
              <a:buNone/>
            </a:pPr>
            <a:r>
              <a:rPr lang="en-US" sz="1500"/>
              <a:t>3.   Brevity – Irving Younger: </a:t>
            </a:r>
            <a:r>
              <a:rPr lang="en-US" sz="1500" i="1"/>
              <a:t>The 10 Commandments of Cross </a:t>
            </a:r>
            <a:endParaRPr lang="en-CA" sz="1500" i="1"/>
          </a:p>
          <a:p>
            <a:endParaRPr lang="en-CA" sz="1500" dirty="0"/>
          </a:p>
        </p:txBody>
      </p:sp>
      <p:pic>
        <p:nvPicPr>
          <p:cNvPr id="5" name="Picture 4" descr="A picture containing bottle, tableware, plastic&#10;&#10;Description automatically generated">
            <a:extLst>
              <a:ext uri="{FF2B5EF4-FFF2-40B4-BE49-F238E27FC236}">
                <a16:creationId xmlns:a16="http://schemas.microsoft.com/office/drawing/2014/main" id="{2D3206C3-8385-4386-9411-60503E568B2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92" r="2902"/>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955F5752-0221-4E16-8F09-CFA8F7ABCC72}"/>
              </a:ext>
            </a:extLst>
          </p:cNvPr>
          <p:cNvSpPr txBox="1"/>
          <p:nvPr/>
        </p:nvSpPr>
        <p:spPr>
          <a:xfrm>
            <a:off x="9176630" y="5990433"/>
            <a:ext cx="244009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ark.gamepedia.com/Lesser_Antidote">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CA" sz="700">
              <a:solidFill>
                <a:srgbClr val="FFFFFF"/>
              </a:solidFill>
            </a:endParaRPr>
          </a:p>
        </p:txBody>
      </p:sp>
    </p:spTree>
    <p:extLst>
      <p:ext uri="{BB962C8B-B14F-4D97-AF65-F5344CB8AC3E}">
        <p14:creationId xmlns:p14="http://schemas.microsoft.com/office/powerpoint/2010/main" val="295871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A017AC-49FC-4DB9-BAA1-2AB5BA2C5C75}"/>
              </a:ext>
            </a:extLst>
          </p:cNvPr>
          <p:cNvSpPr>
            <a:spLocks noGrp="1"/>
          </p:cNvSpPr>
          <p:nvPr>
            <p:ph type="title"/>
          </p:nvPr>
        </p:nvSpPr>
        <p:spPr>
          <a:xfrm>
            <a:off x="572493" y="238539"/>
            <a:ext cx="11018520" cy="1434415"/>
          </a:xfrm>
        </p:spPr>
        <p:txBody>
          <a:bodyPr anchor="b">
            <a:normAutofit/>
          </a:bodyPr>
          <a:lstStyle/>
          <a:p>
            <a:r>
              <a:rPr lang="en-CA" sz="5400"/>
              <a:t>What’s the Point? </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308924-B4CE-485E-8989-8EAD943D1037}"/>
              </a:ext>
            </a:extLst>
          </p:cNvPr>
          <p:cNvSpPr>
            <a:spLocks noGrp="1"/>
          </p:cNvSpPr>
          <p:nvPr>
            <p:ph idx="1"/>
          </p:nvPr>
        </p:nvSpPr>
        <p:spPr>
          <a:xfrm>
            <a:off x="572493" y="2071316"/>
            <a:ext cx="6994498" cy="4119172"/>
          </a:xfrm>
        </p:spPr>
        <p:txBody>
          <a:bodyPr anchor="t">
            <a:normAutofit fontScale="92500" lnSpcReduction="10000"/>
          </a:bodyPr>
          <a:lstStyle/>
          <a:p>
            <a:pPr fontAlgn="base"/>
            <a:r>
              <a:rPr lang="en-CA" sz="1600" i="0" dirty="0">
                <a:effectLst/>
              </a:rPr>
              <a:t>The purpose of cross-examination is </a:t>
            </a:r>
            <a:r>
              <a:rPr lang="en-CA" sz="1600" b="1" i="0" dirty="0">
                <a:effectLst/>
              </a:rPr>
              <a:t>not</a:t>
            </a:r>
            <a:r>
              <a:rPr lang="en-CA" sz="1600" i="0" dirty="0">
                <a:effectLst/>
              </a:rPr>
              <a:t> just to ask random questions or have a witness repeat what they said in direct examination. </a:t>
            </a:r>
          </a:p>
          <a:p>
            <a:pPr fontAlgn="base"/>
            <a:r>
              <a:rPr lang="en-CA" sz="1600" i="0" dirty="0">
                <a:effectLst/>
              </a:rPr>
              <a:t>Cross is "beyond any doubt the greatest legal engine ever invented for the discovery of truth" </a:t>
            </a:r>
          </a:p>
          <a:p>
            <a:pPr fontAlgn="base"/>
            <a:r>
              <a:rPr lang="en-CA" sz="1600" i="0" dirty="0">
                <a:effectLst/>
              </a:rPr>
              <a:t>Three purposes are generally attributed to cross-examination:</a:t>
            </a:r>
          </a:p>
          <a:p>
            <a:pPr marL="914400" lvl="1" indent="-457200" fontAlgn="base">
              <a:buFont typeface="+mj-lt"/>
              <a:buAutoNum type="arabicPeriod"/>
            </a:pPr>
            <a:r>
              <a:rPr lang="en-CA" sz="1600" i="0" dirty="0">
                <a:effectLst/>
              </a:rPr>
              <a:t>to weaken, qualify or destroy the opponent's case;</a:t>
            </a:r>
          </a:p>
          <a:p>
            <a:pPr marL="914400" lvl="1" indent="-457200" fontAlgn="base">
              <a:buFont typeface="+mj-lt"/>
              <a:buAutoNum type="arabicPeriod"/>
            </a:pPr>
            <a:r>
              <a:rPr lang="en-CA" sz="1600" i="0" dirty="0">
                <a:effectLst/>
              </a:rPr>
              <a:t>to support the party's own case through the testimony of the opponent's witnesses;</a:t>
            </a:r>
          </a:p>
          <a:p>
            <a:pPr marL="914400" lvl="1" indent="-457200" fontAlgn="base">
              <a:buFont typeface="+mj-lt"/>
              <a:buAutoNum type="arabicPeriod"/>
            </a:pPr>
            <a:r>
              <a:rPr lang="en-CA" sz="1600" i="0" dirty="0">
                <a:effectLst/>
              </a:rPr>
              <a:t>to discredit the witness.</a:t>
            </a:r>
          </a:p>
          <a:p>
            <a:pPr fontAlgn="base"/>
            <a:r>
              <a:rPr lang="en-CA" sz="1600" b="0" i="0" dirty="0">
                <a:effectLst/>
              </a:rPr>
              <a:t>“Cross-examination may often be futile and sometimes prove fatal, but it remains nonetheless a faithful friend in the pursuit of justice and an indispensable ally in the search for truth. At times, there will be </a:t>
            </a:r>
            <a:r>
              <a:rPr lang="en-CA" sz="1600" b="0" i="1" dirty="0">
                <a:effectLst/>
              </a:rPr>
              <a:t>no other way</a:t>
            </a:r>
            <a:r>
              <a:rPr lang="en-CA" sz="1600" b="0" i="0" dirty="0">
                <a:effectLst/>
              </a:rPr>
              <a:t> to expose falsehoods, to rectify error, to correct distortion or to elicit vital information that would otherwise remain forever concealed.” </a:t>
            </a:r>
            <a:r>
              <a:rPr lang="en-CA" sz="1600" b="0" i="1" dirty="0">
                <a:effectLst/>
              </a:rPr>
              <a:t>Lyttle</a:t>
            </a:r>
            <a:r>
              <a:rPr lang="en-CA" sz="1600" b="0" i="0" dirty="0">
                <a:effectLst/>
              </a:rPr>
              <a:t>, 2004 SCC 5 @1</a:t>
            </a:r>
          </a:p>
          <a:p>
            <a:pPr fontAlgn="base"/>
            <a:r>
              <a:rPr lang="en-CA" sz="1600" b="0" i="0" dirty="0">
                <a:effectLst/>
              </a:rPr>
              <a:t>“Crown counsel is entitled, indeed, in some cases expected, to conduct a vigorous cross‑examination of an accused. Effective cross‑examination of an accused serves the truth‑finding function as much as does effective cross‑examination of a complainant.” </a:t>
            </a:r>
            <a:r>
              <a:rPr lang="en-CA" sz="1600" b="0" i="1" dirty="0">
                <a:effectLst/>
              </a:rPr>
              <a:t>AJR</a:t>
            </a:r>
            <a:r>
              <a:rPr lang="en-CA" sz="1600" b="0" i="0" dirty="0">
                <a:effectLst/>
              </a:rPr>
              <a:t>, 1994 OJ No 2309 (CA) @22</a:t>
            </a:r>
            <a:endParaRPr lang="en-CA" sz="1600" i="0" dirty="0">
              <a:effectLst/>
            </a:endParaRPr>
          </a:p>
          <a:p>
            <a:endParaRPr lang="en-CA" sz="1200" dirty="0"/>
          </a:p>
        </p:txBody>
      </p:sp>
      <p:pic>
        <p:nvPicPr>
          <p:cNvPr id="8" name="Picture 7" descr="A person in a garment&#10;&#10;Description automatically generated with low confidence">
            <a:extLst>
              <a:ext uri="{FF2B5EF4-FFF2-40B4-BE49-F238E27FC236}">
                <a16:creationId xmlns:a16="http://schemas.microsoft.com/office/drawing/2014/main" id="{E91C62B0-12C9-4605-93D2-BE185CBF8B6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793" b="-2"/>
          <a:stretch/>
        </p:blipFill>
        <p:spPr>
          <a:xfrm>
            <a:off x="7675658" y="2093976"/>
            <a:ext cx="3941064" cy="4096512"/>
          </a:xfrm>
          <a:prstGeom prst="rect">
            <a:avLst/>
          </a:prstGeom>
        </p:spPr>
      </p:pic>
    </p:spTree>
    <p:extLst>
      <p:ext uri="{BB962C8B-B14F-4D97-AF65-F5344CB8AC3E}">
        <p14:creationId xmlns:p14="http://schemas.microsoft.com/office/powerpoint/2010/main" val="624779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9FA00-9837-45CE-BE02-74F2D9B520D6}"/>
              </a:ext>
            </a:extLst>
          </p:cNvPr>
          <p:cNvSpPr>
            <a:spLocks noGrp="1"/>
          </p:cNvSpPr>
          <p:nvPr>
            <p:ph type="title"/>
          </p:nvPr>
        </p:nvSpPr>
        <p:spPr>
          <a:xfrm>
            <a:off x="572493" y="238539"/>
            <a:ext cx="11018520" cy="1434415"/>
          </a:xfrm>
        </p:spPr>
        <p:txBody>
          <a:bodyPr anchor="b">
            <a:normAutofit/>
          </a:bodyPr>
          <a:lstStyle/>
          <a:p>
            <a:r>
              <a:rPr lang="en-US" sz="5400"/>
              <a:t>He said/she said: </a:t>
            </a:r>
            <a:r>
              <a:rPr lang="en-US" sz="5400" i="1"/>
              <a:t>fruitful v. toxic</a:t>
            </a:r>
            <a:endParaRPr lang="en-CA" sz="5400" i="1"/>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C28E2F-0F5B-41B2-AD2B-E396A48E075D}"/>
              </a:ext>
            </a:extLst>
          </p:cNvPr>
          <p:cNvSpPr>
            <a:spLocks noGrp="1"/>
          </p:cNvSpPr>
          <p:nvPr>
            <p:ph idx="1"/>
          </p:nvPr>
        </p:nvSpPr>
        <p:spPr>
          <a:xfrm>
            <a:off x="572493" y="2071316"/>
            <a:ext cx="6713552" cy="4119172"/>
          </a:xfrm>
        </p:spPr>
        <p:txBody>
          <a:bodyPr anchor="t">
            <a:normAutofit/>
          </a:bodyPr>
          <a:lstStyle/>
          <a:p>
            <a:r>
              <a:rPr lang="en-US" sz="2200" dirty="0"/>
              <a:t>Diagram out areas – then write out sequences.</a:t>
            </a:r>
          </a:p>
          <a:p>
            <a:pPr lvl="1"/>
            <a:r>
              <a:rPr lang="en-US" sz="2200" dirty="0"/>
              <a:t>No motive to falsely accuse </a:t>
            </a:r>
          </a:p>
          <a:p>
            <a:pPr lvl="1"/>
            <a:r>
              <a:rPr lang="en-US" sz="2200" dirty="0"/>
              <a:t>Choices</a:t>
            </a:r>
          </a:p>
          <a:p>
            <a:pPr lvl="1"/>
            <a:r>
              <a:rPr lang="en-US" sz="2200" dirty="0"/>
              <a:t>Refuse to admit the obvious.</a:t>
            </a:r>
          </a:p>
          <a:p>
            <a:pPr lvl="2"/>
            <a:r>
              <a:rPr lang="en-US" sz="2200" dirty="0"/>
              <a:t>Anger/Flight/Injuries/Damage</a:t>
            </a:r>
          </a:p>
          <a:p>
            <a:pPr lvl="2"/>
            <a:r>
              <a:rPr lang="en-US" sz="2200" dirty="0"/>
              <a:t>Bigger/Stronger </a:t>
            </a:r>
          </a:p>
          <a:p>
            <a:pPr lvl="1"/>
            <a:r>
              <a:rPr lang="en-US" sz="2200" dirty="0"/>
              <a:t>If his story is true, what follows…would he have stayed at the scene, would he have approached the police, if he was worried about the children </a:t>
            </a:r>
          </a:p>
        </p:txBody>
      </p:sp>
      <p:pic>
        <p:nvPicPr>
          <p:cNvPr id="5" name="Picture 4" descr="Shape, circle&#10;&#10;Description automatically generated">
            <a:extLst>
              <a:ext uri="{FF2B5EF4-FFF2-40B4-BE49-F238E27FC236}">
                <a16:creationId xmlns:a16="http://schemas.microsoft.com/office/drawing/2014/main" id="{D514ED43-FC22-437A-B9AF-57255CC4AC5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0850" b="4"/>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34226C6B-454A-42ED-A616-82FE7F2718A4}"/>
              </a:ext>
            </a:extLst>
          </p:cNvPr>
          <p:cNvSpPr txBox="1"/>
          <p:nvPr/>
        </p:nvSpPr>
        <p:spPr>
          <a:xfrm>
            <a:off x="9309680" y="5990433"/>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allaboutlean.com/bad-oee-formula/smiley-frowney-percent/">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169187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331AD-7413-4772-A309-F96DABF853F9}"/>
              </a:ext>
            </a:extLst>
          </p:cNvPr>
          <p:cNvSpPr>
            <a:spLocks noGrp="1"/>
          </p:cNvSpPr>
          <p:nvPr>
            <p:ph type="title"/>
          </p:nvPr>
        </p:nvSpPr>
        <p:spPr>
          <a:xfrm>
            <a:off x="8022335" y="484631"/>
            <a:ext cx="3701579" cy="5429848"/>
          </a:xfrm>
          <a:noFill/>
          <a:ln>
            <a:noFill/>
          </a:ln>
        </p:spPr>
        <p:txBody>
          <a:bodyPr vert="horz" lIns="274320" tIns="182880" rIns="274320" bIns="182880" rtlCol="0" anchor="ctr" anchorCtr="1">
            <a:normAutofit/>
          </a:bodyPr>
          <a:lstStyle/>
          <a:p>
            <a:pPr algn="l"/>
            <a:r>
              <a:rPr lang="en-US" sz="2800" b="1" dirty="0">
                <a:solidFill>
                  <a:schemeClr val="tx1"/>
                </a:solidFill>
              </a:rPr>
              <a:t>NO MOTIVE TO FALSELY ACCUSE</a:t>
            </a:r>
          </a:p>
        </p:txBody>
      </p:sp>
      <p:pic>
        <p:nvPicPr>
          <p:cNvPr id="8" name="Picture Placeholder 7" descr="Logo, company name&#10;&#10;Description automatically generated">
            <a:extLst>
              <a:ext uri="{FF2B5EF4-FFF2-40B4-BE49-F238E27FC236}">
                <a16:creationId xmlns:a16="http://schemas.microsoft.com/office/drawing/2014/main" id="{96E70B62-B041-415E-A3AE-BABE84736C10}"/>
              </a:ext>
            </a:extLst>
          </p:cNvPr>
          <p:cNvPicPr>
            <a:picLocks noGrp="1" noChangeAspect="1"/>
          </p:cNvPicPr>
          <p:nvPr>
            <p:ph type="pic" idx="1"/>
          </p:nvPr>
        </p:nvPicPr>
        <p:blipFill rotWithShape="1">
          <a:blip r:embed="rId3">
            <a:extLst>
              <a:ext uri="{837473B0-CC2E-450A-ABE3-18F120FF3D39}">
                <a1611:picAttrSrcUrl xmlns:a1611="http://schemas.microsoft.com/office/drawing/2016/11/main" r:id="rId4"/>
              </a:ext>
            </a:extLst>
          </a:blip>
          <a:srcRect l="1577" r="1152" b="1"/>
          <a:stretch/>
        </p:blipFill>
        <p:spPr>
          <a:xfrm>
            <a:off x="-1" y="-1"/>
            <a:ext cx="7537704" cy="6858000"/>
          </a:xfrm>
          <a:prstGeom prst="rect">
            <a:avLst/>
          </a:prstGeom>
        </p:spPr>
      </p:pic>
      <p:sp>
        <p:nvSpPr>
          <p:cNvPr id="9" name="TextBox 8">
            <a:extLst>
              <a:ext uri="{FF2B5EF4-FFF2-40B4-BE49-F238E27FC236}">
                <a16:creationId xmlns:a16="http://schemas.microsoft.com/office/drawing/2014/main" id="{D8738CB2-037A-43D1-9F1F-5B53D34D57FF}"/>
              </a:ext>
            </a:extLst>
          </p:cNvPr>
          <p:cNvSpPr txBox="1"/>
          <p:nvPr/>
        </p:nvSpPr>
        <p:spPr>
          <a:xfrm>
            <a:off x="5083185" y="6657944"/>
            <a:ext cx="2454518"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debbest.com/2016/10/16/the-cost-of-missing-the-december-1st-flsa-deadline-in-business-and-at-work/">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391802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65BA92-92D6-4551-ACA7-537A2989AB30}"/>
              </a:ext>
            </a:extLst>
          </p:cNvPr>
          <p:cNvSpPr>
            <a:spLocks noGrp="1"/>
          </p:cNvSpPr>
          <p:nvPr>
            <p:ph type="title"/>
          </p:nvPr>
        </p:nvSpPr>
        <p:spPr>
          <a:xfrm>
            <a:off x="572493" y="238539"/>
            <a:ext cx="11018520" cy="1434415"/>
          </a:xfrm>
        </p:spPr>
        <p:txBody>
          <a:bodyPr anchor="b">
            <a:normAutofit/>
          </a:bodyPr>
          <a:lstStyle/>
          <a:p>
            <a:r>
              <a:rPr lang="en-US" sz="4600"/>
              <a:t>He said/she said cross: no motive to falsely accuse</a:t>
            </a:r>
            <a:endParaRPr lang="en-CA" sz="4600"/>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0812C8-95DA-4F55-9212-BC976A5542A5}"/>
              </a:ext>
            </a:extLst>
          </p:cNvPr>
          <p:cNvSpPr>
            <a:spLocks noGrp="1"/>
          </p:cNvSpPr>
          <p:nvPr>
            <p:ph idx="1"/>
          </p:nvPr>
        </p:nvSpPr>
        <p:spPr>
          <a:xfrm>
            <a:off x="572493" y="2071316"/>
            <a:ext cx="6713552" cy="4119172"/>
          </a:xfrm>
        </p:spPr>
        <p:txBody>
          <a:bodyPr anchor="t">
            <a:normAutofit/>
          </a:bodyPr>
          <a:lstStyle/>
          <a:p>
            <a:r>
              <a:rPr lang="en-US" sz="2000"/>
              <a:t>Known complainant for years </a:t>
            </a:r>
          </a:p>
          <a:p>
            <a:r>
              <a:rPr lang="en-US" sz="2000"/>
              <a:t>Enjoy company </a:t>
            </a:r>
          </a:p>
          <a:p>
            <a:r>
              <a:rPr lang="en-US" sz="2000"/>
              <a:t>Try to be supportive </a:t>
            </a:r>
          </a:p>
          <a:p>
            <a:r>
              <a:rPr lang="en-US" sz="2000"/>
              <a:t>Many good times, happy times </a:t>
            </a:r>
          </a:p>
          <a:p>
            <a:r>
              <a:rPr lang="en-US" sz="2000"/>
              <a:t>Lots of laughs</a:t>
            </a:r>
          </a:p>
          <a:p>
            <a:r>
              <a:rPr lang="en-US" sz="2000"/>
              <a:t>Celebrate special occasions </a:t>
            </a:r>
          </a:p>
          <a:p>
            <a:r>
              <a:rPr lang="en-US" sz="2000"/>
              <a:t>Treat Respectful </a:t>
            </a:r>
          </a:p>
          <a:p>
            <a:r>
              <a:rPr lang="en-US" sz="2000"/>
              <a:t>Friendly relationship </a:t>
            </a:r>
          </a:p>
          <a:p>
            <a:r>
              <a:rPr lang="en-US" sz="2000"/>
              <a:t>Never abusive, never insulting </a:t>
            </a:r>
          </a:p>
          <a:p>
            <a:r>
              <a:rPr lang="en-US" sz="2000"/>
              <a:t>Overall a good, positive relationship </a:t>
            </a:r>
            <a:endParaRPr lang="en-CA" sz="2000"/>
          </a:p>
        </p:txBody>
      </p:sp>
      <p:pic>
        <p:nvPicPr>
          <p:cNvPr id="5" name="Picture 4" descr="A picture containing text, tree, outdoor, sign&#10;&#10;Description automatically generated">
            <a:extLst>
              <a:ext uri="{FF2B5EF4-FFF2-40B4-BE49-F238E27FC236}">
                <a16:creationId xmlns:a16="http://schemas.microsoft.com/office/drawing/2014/main" id="{5DC55BD1-A377-49E2-9F7D-36C19FF7C3E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955" r="8066" b="-3"/>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0D8BC955-E052-448A-92B0-D4454B5145E6}"/>
              </a:ext>
            </a:extLst>
          </p:cNvPr>
          <p:cNvSpPr txBox="1"/>
          <p:nvPr/>
        </p:nvSpPr>
        <p:spPr>
          <a:xfrm>
            <a:off x="9296856" y="5990433"/>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www.flickr.com/photos/27340884@N07/2551640052/">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196679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06B87-DDD2-4691-9CC3-3F29243B7C10}"/>
              </a:ext>
            </a:extLst>
          </p:cNvPr>
          <p:cNvSpPr>
            <a:spLocks noGrp="1"/>
          </p:cNvSpPr>
          <p:nvPr>
            <p:ph type="title"/>
          </p:nvPr>
        </p:nvSpPr>
        <p:spPr>
          <a:xfrm>
            <a:off x="572493" y="238539"/>
            <a:ext cx="11018520" cy="1434415"/>
          </a:xfrm>
        </p:spPr>
        <p:txBody>
          <a:bodyPr anchor="b">
            <a:normAutofit/>
          </a:bodyPr>
          <a:lstStyle/>
          <a:p>
            <a:r>
              <a:rPr lang="en-US" sz="4600"/>
              <a:t>He said/she said cross: “ will accused refuse to admit the obvious”</a:t>
            </a:r>
            <a:endParaRPr lang="en-CA" sz="460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6479BF-A4B6-4AB7-A691-5671E453F2E9}"/>
              </a:ext>
            </a:extLst>
          </p:cNvPr>
          <p:cNvSpPr>
            <a:spLocks noGrp="1"/>
          </p:cNvSpPr>
          <p:nvPr>
            <p:ph idx="1"/>
          </p:nvPr>
        </p:nvSpPr>
        <p:spPr>
          <a:xfrm>
            <a:off x="572493" y="2071316"/>
            <a:ext cx="6713552" cy="4119172"/>
          </a:xfrm>
        </p:spPr>
        <p:txBody>
          <a:bodyPr anchor="t">
            <a:normAutofit/>
          </a:bodyPr>
          <a:lstStyle/>
          <a:p>
            <a:r>
              <a:rPr lang="en-US" sz="2200"/>
              <a:t>She called you names</a:t>
            </a:r>
          </a:p>
          <a:p>
            <a:r>
              <a:rPr lang="en-US" sz="2200"/>
              <a:t>She called you a jerk </a:t>
            </a:r>
          </a:p>
          <a:p>
            <a:r>
              <a:rPr lang="en-US" sz="2200"/>
              <a:t>Called you a bastard, etc (1 q. per insult to maximize effect)</a:t>
            </a:r>
          </a:p>
          <a:p>
            <a:r>
              <a:rPr lang="en-US" sz="2200"/>
              <a:t>Accused you of… (1 q. per accusation) </a:t>
            </a:r>
          </a:p>
          <a:p>
            <a:r>
              <a:rPr lang="en-US" sz="2200"/>
              <a:t>That made you upset…</a:t>
            </a:r>
          </a:p>
          <a:p>
            <a:r>
              <a:rPr lang="en-US" sz="2200" b="1"/>
              <a:t>Made you angry…</a:t>
            </a:r>
          </a:p>
        </p:txBody>
      </p:sp>
      <p:pic>
        <p:nvPicPr>
          <p:cNvPr id="5" name="Picture 4">
            <a:extLst>
              <a:ext uri="{FF2B5EF4-FFF2-40B4-BE49-F238E27FC236}">
                <a16:creationId xmlns:a16="http://schemas.microsoft.com/office/drawing/2014/main" id="{5FE13FF6-3FC2-4B7C-A7FC-41D7D3006505}"/>
              </a:ext>
            </a:extLst>
          </p:cNvPr>
          <p:cNvPicPr>
            <a:picLocks noChangeAspect="1"/>
          </p:cNvPicPr>
          <p:nvPr/>
        </p:nvPicPr>
        <p:blipFill rotWithShape="1">
          <a:blip r:embed="rId3"/>
          <a:srcRect l="951" r="2" b="2"/>
          <a:stretch/>
        </p:blipFill>
        <p:spPr>
          <a:xfrm>
            <a:off x="7675658" y="2093976"/>
            <a:ext cx="3941064" cy="4096512"/>
          </a:xfrm>
          <a:prstGeom prst="rect">
            <a:avLst/>
          </a:prstGeom>
        </p:spPr>
      </p:pic>
    </p:spTree>
    <p:extLst>
      <p:ext uri="{BB962C8B-B14F-4D97-AF65-F5344CB8AC3E}">
        <p14:creationId xmlns:p14="http://schemas.microsoft.com/office/powerpoint/2010/main" val="1889884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06B87-DDD2-4691-9CC3-3F29243B7C10}"/>
              </a:ext>
            </a:extLst>
          </p:cNvPr>
          <p:cNvSpPr>
            <a:spLocks noGrp="1"/>
          </p:cNvSpPr>
          <p:nvPr>
            <p:ph type="title"/>
          </p:nvPr>
        </p:nvSpPr>
        <p:spPr>
          <a:xfrm>
            <a:off x="838200" y="365125"/>
            <a:ext cx="10515600" cy="1325563"/>
          </a:xfrm>
        </p:spPr>
        <p:txBody>
          <a:bodyPr>
            <a:normAutofit/>
          </a:bodyPr>
          <a:lstStyle/>
          <a:p>
            <a:r>
              <a:rPr lang="en-US" sz="4200"/>
              <a:t>He said/she said cross: “ will accused refuse to admit the obvious”</a:t>
            </a:r>
            <a:endParaRPr lang="en-CA"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6479BF-A4B6-4AB7-A691-5671E453F2E9}"/>
              </a:ext>
            </a:extLst>
          </p:cNvPr>
          <p:cNvSpPr>
            <a:spLocks noGrp="1"/>
          </p:cNvSpPr>
          <p:nvPr>
            <p:ph idx="1"/>
          </p:nvPr>
        </p:nvSpPr>
        <p:spPr>
          <a:xfrm>
            <a:off x="838200" y="1929383"/>
            <a:ext cx="10515600" cy="4563491"/>
          </a:xfrm>
        </p:spPr>
        <p:txBody>
          <a:bodyPr>
            <a:normAutofit/>
          </a:bodyPr>
          <a:lstStyle/>
          <a:p>
            <a:pPr marL="0" indent="0">
              <a:buNone/>
            </a:pPr>
            <a:r>
              <a:rPr lang="en-US" sz="1600" b="1" dirty="0"/>
              <a:t>If accused denies anger:</a:t>
            </a:r>
          </a:p>
          <a:p>
            <a:r>
              <a:rPr lang="en-US" sz="1600" dirty="0"/>
              <a:t>But you were called names?</a:t>
            </a:r>
          </a:p>
          <a:p>
            <a:r>
              <a:rPr lang="en-US" sz="1600" dirty="0"/>
              <a:t>Being called names is unpleasant</a:t>
            </a:r>
          </a:p>
          <a:p>
            <a:r>
              <a:rPr lang="en-US" sz="1600" dirty="0"/>
              <a:t>You don’t like being called names</a:t>
            </a:r>
          </a:p>
          <a:p>
            <a:r>
              <a:rPr lang="en-US" sz="1600" dirty="0"/>
              <a:t>These were very unpleasant names (list the names in separate questions)</a:t>
            </a:r>
          </a:p>
          <a:p>
            <a:r>
              <a:rPr lang="en-US" sz="1600" dirty="0"/>
              <a:t>What name would make you mad</a:t>
            </a:r>
          </a:p>
          <a:p>
            <a:pPr marL="0" indent="0">
              <a:buNone/>
            </a:pPr>
            <a:endParaRPr lang="en-US" sz="1600" dirty="0"/>
          </a:p>
          <a:p>
            <a:pPr marL="0" indent="0">
              <a:buNone/>
            </a:pPr>
            <a:r>
              <a:rPr lang="en-US" sz="1600" b="1" dirty="0"/>
              <a:t>If the accused says it doesn’t bother him, reverse the proposition</a:t>
            </a:r>
          </a:p>
          <a:p>
            <a:r>
              <a:rPr lang="en-US" sz="1600" dirty="0"/>
              <a:t>You like being called names?</a:t>
            </a:r>
          </a:p>
          <a:p>
            <a:r>
              <a:rPr lang="en-US" sz="1600" dirty="0"/>
              <a:t>You don’t mind being called an asshole</a:t>
            </a:r>
          </a:p>
          <a:p>
            <a:r>
              <a:rPr lang="en-US" sz="1600" dirty="0"/>
              <a:t>Liar</a:t>
            </a:r>
          </a:p>
          <a:p>
            <a:r>
              <a:rPr lang="en-US" sz="1600" dirty="0"/>
              <a:t>drunk</a:t>
            </a:r>
          </a:p>
          <a:p>
            <a:r>
              <a:rPr lang="en-US" sz="1600" dirty="0"/>
              <a:t>You enjoy being called names? </a:t>
            </a:r>
          </a:p>
        </p:txBody>
      </p:sp>
    </p:spTree>
    <p:extLst>
      <p:ext uri="{BB962C8B-B14F-4D97-AF65-F5344CB8AC3E}">
        <p14:creationId xmlns:p14="http://schemas.microsoft.com/office/powerpoint/2010/main" val="553883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0C4D9-1402-40FA-AD39-DF659A0313A0}"/>
              </a:ext>
            </a:extLst>
          </p:cNvPr>
          <p:cNvSpPr>
            <a:spLocks noGrp="1"/>
          </p:cNvSpPr>
          <p:nvPr>
            <p:ph type="title"/>
          </p:nvPr>
        </p:nvSpPr>
        <p:spPr>
          <a:xfrm>
            <a:off x="838200" y="365125"/>
            <a:ext cx="10515600" cy="1325563"/>
          </a:xfrm>
        </p:spPr>
        <p:txBody>
          <a:bodyPr>
            <a:normAutofit/>
          </a:bodyPr>
          <a:lstStyle/>
          <a:p>
            <a:r>
              <a:rPr lang="en-US" sz="4200"/>
              <a:t>He said/she said cross: “Will accused refuse to admit the obvious”</a:t>
            </a:r>
            <a:endParaRPr lang="en-CA"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CDFE36-53A7-427C-AA77-55F82330EDB5}"/>
              </a:ext>
            </a:extLst>
          </p:cNvPr>
          <p:cNvSpPr>
            <a:spLocks noGrp="1"/>
          </p:cNvSpPr>
          <p:nvPr>
            <p:ph idx="1"/>
          </p:nvPr>
        </p:nvSpPr>
        <p:spPr>
          <a:xfrm>
            <a:off x="838200" y="1929384"/>
            <a:ext cx="10515600" cy="4251960"/>
          </a:xfrm>
        </p:spPr>
        <p:txBody>
          <a:bodyPr>
            <a:normAutofit/>
          </a:bodyPr>
          <a:lstStyle/>
          <a:p>
            <a:r>
              <a:rPr lang="en-US" sz="2200" dirty="0"/>
              <a:t>You were 10 feet from the door</a:t>
            </a:r>
          </a:p>
          <a:p>
            <a:r>
              <a:rPr lang="en-US" sz="2200" dirty="0"/>
              <a:t>Could have turned on heel </a:t>
            </a:r>
          </a:p>
          <a:p>
            <a:r>
              <a:rPr lang="en-US" sz="2200" dirty="0"/>
              <a:t>Walked out the door </a:t>
            </a:r>
          </a:p>
          <a:p>
            <a:r>
              <a:rPr lang="en-US" sz="2200" dirty="0"/>
              <a:t>Gone down the street </a:t>
            </a:r>
          </a:p>
          <a:p>
            <a:r>
              <a:rPr lang="en-US" sz="2200" dirty="0"/>
              <a:t>Could have made that </a:t>
            </a:r>
            <a:r>
              <a:rPr lang="en-US" sz="2200" dirty="0">
                <a:solidFill>
                  <a:srgbClr val="FF0000"/>
                </a:solidFill>
              </a:rPr>
              <a:t>choice… </a:t>
            </a:r>
            <a:endParaRPr lang="en-CA" sz="2200" dirty="0">
              <a:solidFill>
                <a:srgbClr val="FF0000"/>
              </a:solidFill>
            </a:endParaRPr>
          </a:p>
        </p:txBody>
      </p:sp>
    </p:spTree>
    <p:extLst>
      <p:ext uri="{BB962C8B-B14F-4D97-AF65-F5344CB8AC3E}">
        <p14:creationId xmlns:p14="http://schemas.microsoft.com/office/powerpoint/2010/main" val="1068567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23A16-281C-4455-A8D7-87297035FA10}"/>
              </a:ext>
            </a:extLst>
          </p:cNvPr>
          <p:cNvSpPr>
            <a:spLocks noGrp="1"/>
          </p:cNvSpPr>
          <p:nvPr>
            <p:ph type="title"/>
          </p:nvPr>
        </p:nvSpPr>
        <p:spPr>
          <a:xfrm>
            <a:off x="838200" y="365125"/>
            <a:ext cx="10515600" cy="1325563"/>
          </a:xfrm>
        </p:spPr>
        <p:txBody>
          <a:bodyPr>
            <a:normAutofit/>
          </a:bodyPr>
          <a:lstStyle/>
          <a:p>
            <a:r>
              <a:rPr lang="en-US" sz="4200"/>
              <a:t>He said/she said cross: “IF your story was true”</a:t>
            </a:r>
            <a:endParaRPr lang="en-CA"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5E0601-C2B5-4F72-801A-35C33619A7B6}"/>
              </a:ext>
            </a:extLst>
          </p:cNvPr>
          <p:cNvSpPr>
            <a:spLocks noGrp="1"/>
          </p:cNvSpPr>
          <p:nvPr>
            <p:ph idx="1"/>
          </p:nvPr>
        </p:nvSpPr>
        <p:spPr>
          <a:xfrm>
            <a:off x="838200" y="1929384"/>
            <a:ext cx="10515600" cy="4251960"/>
          </a:xfrm>
        </p:spPr>
        <p:txBody>
          <a:bodyPr>
            <a:normAutofit/>
          </a:bodyPr>
          <a:lstStyle/>
          <a:p>
            <a:pPr marL="0" indent="0">
              <a:buNone/>
            </a:pPr>
            <a:endParaRPr lang="en-US" sz="2200" dirty="0"/>
          </a:p>
          <a:p>
            <a:r>
              <a:rPr lang="en-US" sz="2200" dirty="0"/>
              <a:t>If the accused story is true, what follows, </a:t>
            </a:r>
            <a:r>
              <a:rPr lang="en-US" sz="2200" i="1" dirty="0" err="1"/>
              <a:t>ie</a:t>
            </a:r>
            <a:r>
              <a:rPr lang="en-US" sz="2200" dirty="0"/>
              <a:t> what logically should have happened during the incident or after the incident. </a:t>
            </a:r>
          </a:p>
          <a:p>
            <a:endParaRPr lang="en-US" sz="2200" dirty="0"/>
          </a:p>
          <a:p>
            <a:r>
              <a:rPr lang="en-US" sz="2200" dirty="0"/>
              <a:t>What </a:t>
            </a:r>
            <a:r>
              <a:rPr lang="en-US" sz="2200" dirty="0">
                <a:solidFill>
                  <a:srgbClr val="FF0000"/>
                </a:solidFill>
              </a:rPr>
              <a:t>choices</a:t>
            </a:r>
            <a:r>
              <a:rPr lang="en-US" sz="2200" dirty="0"/>
              <a:t> would make sense? </a:t>
            </a:r>
            <a:endParaRPr lang="en-CA" sz="2200" dirty="0"/>
          </a:p>
        </p:txBody>
      </p:sp>
    </p:spTree>
    <p:extLst>
      <p:ext uri="{BB962C8B-B14F-4D97-AF65-F5344CB8AC3E}">
        <p14:creationId xmlns:p14="http://schemas.microsoft.com/office/powerpoint/2010/main" val="816269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5E0601-C2B5-4F72-801A-35C33619A7B6}"/>
              </a:ext>
            </a:extLst>
          </p:cNvPr>
          <p:cNvSpPr>
            <a:spLocks noGrp="1"/>
          </p:cNvSpPr>
          <p:nvPr>
            <p:ph sz="half" idx="2"/>
          </p:nvPr>
        </p:nvSpPr>
        <p:spPr>
          <a:xfrm>
            <a:off x="1583436" y="2011680"/>
            <a:ext cx="8817864" cy="3728346"/>
          </a:xfrm>
        </p:spPr>
        <p:txBody>
          <a:bodyPr>
            <a:normAutofit/>
          </a:bodyPr>
          <a:lstStyle/>
          <a:p>
            <a:endParaRPr lang="en-US" sz="2800" dirty="0"/>
          </a:p>
          <a:p>
            <a:r>
              <a:rPr lang="en-US" sz="2800" dirty="0"/>
              <a:t>If your story was true, you would have injuries?</a:t>
            </a:r>
          </a:p>
          <a:p>
            <a:endParaRPr lang="en-US" dirty="0"/>
          </a:p>
          <a:p>
            <a:pPr marL="0" indent="0">
              <a:buNone/>
            </a:pPr>
            <a:endParaRPr lang="en-US" sz="2800" dirty="0"/>
          </a:p>
          <a:p>
            <a:r>
              <a:rPr lang="en-US" sz="2800" dirty="0"/>
              <a:t>If your story was true, you would have stayed nearby? </a:t>
            </a:r>
            <a:endParaRPr lang="en-CA" sz="2800" dirty="0"/>
          </a:p>
        </p:txBody>
      </p:sp>
      <p:sp>
        <p:nvSpPr>
          <p:cNvPr id="6" name="Content Placeholder 5">
            <a:extLst>
              <a:ext uri="{FF2B5EF4-FFF2-40B4-BE49-F238E27FC236}">
                <a16:creationId xmlns:a16="http://schemas.microsoft.com/office/drawing/2014/main" id="{76271C17-F3ED-42C7-BDAD-8F30C228200B}"/>
              </a:ext>
            </a:extLst>
          </p:cNvPr>
          <p:cNvSpPr>
            <a:spLocks noGrp="1"/>
          </p:cNvSpPr>
          <p:nvPr>
            <p:ph sz="quarter" idx="4"/>
          </p:nvPr>
        </p:nvSpPr>
        <p:spPr/>
        <p:txBody>
          <a:bodyPr>
            <a:normAutofit/>
          </a:bodyPr>
          <a:lstStyle/>
          <a:p>
            <a:pPr marL="0" indent="0">
              <a:buNone/>
            </a:pPr>
            <a:r>
              <a:rPr lang="en-US" sz="2800" dirty="0"/>
              <a:t> </a:t>
            </a:r>
            <a:endParaRPr lang="en-CA" sz="2800" dirty="0"/>
          </a:p>
        </p:txBody>
      </p:sp>
      <p:sp>
        <p:nvSpPr>
          <p:cNvPr id="2" name="Title 1">
            <a:extLst>
              <a:ext uri="{FF2B5EF4-FFF2-40B4-BE49-F238E27FC236}">
                <a16:creationId xmlns:a16="http://schemas.microsoft.com/office/drawing/2014/main" id="{15623A16-281C-4455-A8D7-87297035FA10}"/>
              </a:ext>
            </a:extLst>
          </p:cNvPr>
          <p:cNvSpPr>
            <a:spLocks noGrp="1"/>
          </p:cNvSpPr>
          <p:nvPr>
            <p:ph type="title"/>
          </p:nvPr>
        </p:nvSpPr>
        <p:spPr>
          <a:xfrm>
            <a:off x="662940" y="365125"/>
            <a:ext cx="10690860" cy="1325563"/>
          </a:xfrm>
        </p:spPr>
        <p:txBody>
          <a:bodyPr/>
          <a:lstStyle/>
          <a:p>
            <a:r>
              <a:rPr lang="en-US" dirty="0"/>
              <a:t>He said/she said cross: “IF your story was true”</a:t>
            </a:r>
            <a:endParaRPr lang="en-CA" dirty="0"/>
          </a:p>
        </p:txBody>
      </p:sp>
    </p:spTree>
    <p:extLst>
      <p:ext uri="{BB962C8B-B14F-4D97-AF65-F5344CB8AC3E}">
        <p14:creationId xmlns:p14="http://schemas.microsoft.com/office/powerpoint/2010/main" val="2383622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0C4D9-1402-40FA-AD39-DF659A0313A0}"/>
              </a:ext>
            </a:extLst>
          </p:cNvPr>
          <p:cNvSpPr>
            <a:spLocks noGrp="1"/>
          </p:cNvSpPr>
          <p:nvPr>
            <p:ph type="title"/>
          </p:nvPr>
        </p:nvSpPr>
        <p:spPr>
          <a:xfrm>
            <a:off x="630936" y="297180"/>
            <a:ext cx="10661904" cy="1046965"/>
          </a:xfrm>
        </p:spPr>
        <p:txBody>
          <a:bodyPr anchor="b">
            <a:normAutofit/>
          </a:bodyPr>
          <a:lstStyle/>
          <a:p>
            <a:pPr algn="ctr"/>
            <a:r>
              <a:rPr lang="en-US" sz="5000" dirty="0"/>
              <a:t>He said/she said cross: Choices</a:t>
            </a:r>
            <a:endParaRPr lang="en-CA" sz="5000" dirty="0"/>
          </a:p>
        </p:txBody>
      </p:sp>
      <p:sp>
        <p:nvSpPr>
          <p:cNvPr id="2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CDFE36-53A7-427C-AA77-55F82330EDB5}"/>
              </a:ext>
            </a:extLst>
          </p:cNvPr>
          <p:cNvSpPr>
            <a:spLocks noGrp="1"/>
          </p:cNvSpPr>
          <p:nvPr>
            <p:ph idx="1"/>
          </p:nvPr>
        </p:nvSpPr>
        <p:spPr>
          <a:xfrm>
            <a:off x="630936" y="2660904"/>
            <a:ext cx="4818888" cy="3547872"/>
          </a:xfrm>
        </p:spPr>
        <p:txBody>
          <a:bodyPr anchor="t">
            <a:normAutofit/>
          </a:bodyPr>
          <a:lstStyle/>
          <a:p>
            <a:r>
              <a:rPr lang="en-US" sz="2200"/>
              <a:t>Nothing stopped you from making that choice</a:t>
            </a:r>
          </a:p>
          <a:p>
            <a:r>
              <a:rPr lang="en-US" sz="2200"/>
              <a:t>If you chose to walk away, none of this would have happened </a:t>
            </a:r>
          </a:p>
          <a:p>
            <a:r>
              <a:rPr lang="en-US" sz="2200"/>
              <a:t>Would have been a sensible choice</a:t>
            </a:r>
          </a:p>
          <a:p>
            <a:r>
              <a:rPr lang="en-US" sz="2200"/>
              <a:t>Didn’t make that choice </a:t>
            </a:r>
          </a:p>
          <a:p>
            <a:r>
              <a:rPr lang="en-US" sz="2200" b="1"/>
              <a:t>The choice you made doesn’t make a lot of sense [if you really wanted to calm things down]</a:t>
            </a:r>
            <a:endParaRPr lang="en-CA" sz="2200" b="1"/>
          </a:p>
        </p:txBody>
      </p:sp>
      <p:pic>
        <p:nvPicPr>
          <p:cNvPr id="5" name="Picture 4">
            <a:extLst>
              <a:ext uri="{FF2B5EF4-FFF2-40B4-BE49-F238E27FC236}">
                <a16:creationId xmlns:a16="http://schemas.microsoft.com/office/drawing/2014/main" id="{15070CA0-5E65-4F83-8A3F-4CB322D32D4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9048" y="1613893"/>
            <a:ext cx="5458968" cy="3630213"/>
          </a:xfrm>
          <a:prstGeom prst="rect">
            <a:avLst/>
          </a:prstGeom>
        </p:spPr>
      </p:pic>
      <p:sp>
        <p:nvSpPr>
          <p:cNvPr id="6" name="TextBox 5">
            <a:extLst>
              <a:ext uri="{FF2B5EF4-FFF2-40B4-BE49-F238E27FC236}">
                <a16:creationId xmlns:a16="http://schemas.microsoft.com/office/drawing/2014/main" id="{D3A06E63-3F62-480A-87E1-DF3A45F2D378}"/>
              </a:ext>
            </a:extLst>
          </p:cNvPr>
          <p:cNvSpPr txBox="1"/>
          <p:nvPr/>
        </p:nvSpPr>
        <p:spPr>
          <a:xfrm>
            <a:off x="9250974" y="5044051"/>
            <a:ext cx="2307042"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picpedia.org/highway-signs/c/choice.html">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CA" sz="700">
              <a:solidFill>
                <a:srgbClr val="FFFFFF"/>
              </a:solidFill>
            </a:endParaRPr>
          </a:p>
        </p:txBody>
      </p:sp>
    </p:spTree>
    <p:extLst>
      <p:ext uri="{BB962C8B-B14F-4D97-AF65-F5344CB8AC3E}">
        <p14:creationId xmlns:p14="http://schemas.microsoft.com/office/powerpoint/2010/main" val="3564160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0C4D9-1402-40FA-AD39-DF659A0313A0}"/>
              </a:ext>
            </a:extLst>
          </p:cNvPr>
          <p:cNvSpPr>
            <a:spLocks noGrp="1"/>
          </p:cNvSpPr>
          <p:nvPr>
            <p:ph type="title"/>
          </p:nvPr>
        </p:nvSpPr>
        <p:spPr>
          <a:xfrm>
            <a:off x="838200" y="365125"/>
            <a:ext cx="10515600" cy="1325563"/>
          </a:xfrm>
        </p:spPr>
        <p:txBody>
          <a:bodyPr>
            <a:normAutofit/>
          </a:bodyPr>
          <a:lstStyle/>
          <a:p>
            <a:r>
              <a:rPr lang="en-US" sz="5400"/>
              <a:t>He said/she said cross: Choices</a:t>
            </a:r>
            <a:endParaRPr lang="en-CA"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CDFE36-53A7-427C-AA77-55F82330EDB5}"/>
              </a:ext>
            </a:extLst>
          </p:cNvPr>
          <p:cNvSpPr>
            <a:spLocks noGrp="1"/>
          </p:cNvSpPr>
          <p:nvPr>
            <p:ph idx="1"/>
          </p:nvPr>
        </p:nvSpPr>
        <p:spPr>
          <a:xfrm>
            <a:off x="838200" y="1929383"/>
            <a:ext cx="10515600" cy="4750309"/>
          </a:xfrm>
        </p:spPr>
        <p:txBody>
          <a:bodyPr>
            <a:normAutofit/>
          </a:bodyPr>
          <a:lstStyle/>
          <a:p>
            <a:r>
              <a:rPr lang="en-US" sz="2200" dirty="0"/>
              <a:t>You left the scene</a:t>
            </a:r>
          </a:p>
          <a:p>
            <a:r>
              <a:rPr lang="en-US" sz="2200" dirty="0"/>
              <a:t>Knowing she was hurt</a:t>
            </a:r>
          </a:p>
          <a:p>
            <a:r>
              <a:rPr lang="en-US" sz="2200" dirty="0"/>
              <a:t>Knowing she was crying </a:t>
            </a:r>
          </a:p>
          <a:p>
            <a:r>
              <a:rPr lang="en-US" sz="2200" dirty="0"/>
              <a:t>Knowing she called police </a:t>
            </a:r>
          </a:p>
          <a:p>
            <a:r>
              <a:rPr lang="en-US" sz="2200" dirty="0"/>
              <a:t>Could have stayed nearby [or just outside immediate scene]</a:t>
            </a:r>
          </a:p>
          <a:p>
            <a:r>
              <a:rPr lang="en-US" sz="2200" dirty="0"/>
              <a:t>No one forced you to run away</a:t>
            </a:r>
          </a:p>
          <a:p>
            <a:r>
              <a:rPr lang="en-US" sz="2200" dirty="0"/>
              <a:t>You chose that </a:t>
            </a:r>
          </a:p>
          <a:p>
            <a:r>
              <a:rPr lang="en-US" sz="2200" dirty="0"/>
              <a:t>If were worried about your property/kids/ would make sense to stay nearby</a:t>
            </a:r>
          </a:p>
          <a:p>
            <a:r>
              <a:rPr lang="en-US" sz="2200" dirty="0"/>
              <a:t>If story was true would have stayed</a:t>
            </a:r>
          </a:p>
          <a:p>
            <a:r>
              <a:rPr lang="en-US" sz="2200" dirty="0"/>
              <a:t>Fled</a:t>
            </a:r>
          </a:p>
          <a:p>
            <a:r>
              <a:rPr lang="en-US" sz="2200" dirty="0"/>
              <a:t>Cause story not true</a:t>
            </a:r>
          </a:p>
          <a:p>
            <a:endParaRPr lang="en-US" sz="2200" dirty="0"/>
          </a:p>
        </p:txBody>
      </p:sp>
    </p:spTree>
    <p:extLst>
      <p:ext uri="{BB962C8B-B14F-4D97-AF65-F5344CB8AC3E}">
        <p14:creationId xmlns:p14="http://schemas.microsoft.com/office/powerpoint/2010/main" val="338454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8B306-A83F-402A-825A-9050BF85F966}"/>
              </a:ext>
            </a:extLst>
          </p:cNvPr>
          <p:cNvSpPr>
            <a:spLocks noGrp="1"/>
          </p:cNvSpPr>
          <p:nvPr>
            <p:ph type="title"/>
          </p:nvPr>
        </p:nvSpPr>
        <p:spPr>
          <a:xfrm>
            <a:off x="572493" y="238539"/>
            <a:ext cx="11018520" cy="1434415"/>
          </a:xfrm>
        </p:spPr>
        <p:txBody>
          <a:bodyPr anchor="b">
            <a:normAutofit/>
          </a:bodyPr>
          <a:lstStyle/>
          <a:p>
            <a:r>
              <a:rPr lang="en-US" sz="4600" dirty="0"/>
              <a:t>He said/she said cross: That Sinking Feeling</a:t>
            </a:r>
            <a:endParaRPr lang="en-CA" sz="4600" dirty="0"/>
          </a:p>
        </p:txBody>
      </p:sp>
      <p:sp>
        <p:nvSpPr>
          <p:cNvPr id="3" name="Content Placeholder 2">
            <a:extLst>
              <a:ext uri="{FF2B5EF4-FFF2-40B4-BE49-F238E27FC236}">
                <a16:creationId xmlns:a16="http://schemas.microsoft.com/office/drawing/2014/main" id="{7851DCF1-DF84-4F3E-A53E-794CB74ABD77}"/>
              </a:ext>
            </a:extLst>
          </p:cNvPr>
          <p:cNvSpPr>
            <a:spLocks noGrp="1"/>
          </p:cNvSpPr>
          <p:nvPr>
            <p:ph idx="1"/>
          </p:nvPr>
        </p:nvSpPr>
        <p:spPr>
          <a:xfrm>
            <a:off x="572493" y="2071316"/>
            <a:ext cx="6713552" cy="4119172"/>
          </a:xfrm>
        </p:spPr>
        <p:txBody>
          <a:bodyPr anchor="t">
            <a:normAutofit/>
          </a:bodyPr>
          <a:lstStyle/>
          <a:p>
            <a:pPr marL="0" indent="0">
              <a:buNone/>
            </a:pPr>
            <a:endParaRPr lang="en-US" sz="2200"/>
          </a:p>
          <a:p>
            <a:pPr marL="457200" indent="-457200">
              <a:buFont typeface="+mj-lt"/>
              <a:buAutoNum type="arabicPeriod"/>
            </a:pPr>
            <a:r>
              <a:rPr lang="en-US" sz="2200"/>
              <a:t>We are about to be on the spot.</a:t>
            </a:r>
          </a:p>
          <a:p>
            <a:pPr marL="457200" indent="-457200">
              <a:buFont typeface="+mj-lt"/>
              <a:buAutoNum type="arabicPeriod"/>
            </a:pPr>
            <a:endParaRPr lang="en-US" sz="2200"/>
          </a:p>
          <a:p>
            <a:pPr marL="457200" indent="-457200">
              <a:buFont typeface="+mj-lt"/>
              <a:buAutoNum type="arabicPeriod"/>
            </a:pPr>
            <a:r>
              <a:rPr lang="en-US" sz="2200"/>
              <a:t>Without a safety net.</a:t>
            </a:r>
          </a:p>
          <a:p>
            <a:pPr marL="457200" indent="-457200">
              <a:buFont typeface="+mj-lt"/>
              <a:buAutoNum type="arabicPeriod"/>
            </a:pPr>
            <a:endParaRPr lang="en-US" sz="2200"/>
          </a:p>
          <a:p>
            <a:pPr marL="457200" indent="-457200">
              <a:buFont typeface="+mj-lt"/>
              <a:buAutoNum type="arabicPeriod"/>
            </a:pPr>
            <a:r>
              <a:rPr lang="en-US" sz="2200"/>
              <a:t>Stress and pressure elevate. </a:t>
            </a:r>
            <a:endParaRPr lang="en-CA" sz="2200"/>
          </a:p>
        </p:txBody>
      </p:sp>
      <p:pic>
        <p:nvPicPr>
          <p:cNvPr id="5" name="Picture 4" descr="A couple of men on a sailboat in the ocean&#10;&#10;Description automatically generated with low confidence">
            <a:extLst>
              <a:ext uri="{FF2B5EF4-FFF2-40B4-BE49-F238E27FC236}">
                <a16:creationId xmlns:a16="http://schemas.microsoft.com/office/drawing/2014/main" id="{0A2DB264-744B-44EE-998D-018AE9062AB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348" r="46474"/>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B86D105B-C717-4A22-99C2-B002F2F278C6}"/>
              </a:ext>
            </a:extLst>
          </p:cNvPr>
          <p:cNvSpPr txBox="1"/>
          <p:nvPr/>
        </p:nvSpPr>
        <p:spPr>
          <a:xfrm>
            <a:off x="9429906" y="5990433"/>
            <a:ext cx="218681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leadershipfreak.blog/2012/09/11/13-new-leader-screw-ups/">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3878951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14AC-EDE4-4A3A-9CAF-634D74DDB468}"/>
              </a:ext>
            </a:extLst>
          </p:cNvPr>
          <p:cNvSpPr>
            <a:spLocks noGrp="1"/>
          </p:cNvSpPr>
          <p:nvPr>
            <p:ph type="title"/>
          </p:nvPr>
        </p:nvSpPr>
        <p:spPr>
          <a:solidFill>
            <a:schemeClr val="bg2"/>
          </a:solidFill>
        </p:spPr>
        <p:txBody>
          <a:bodyPr/>
          <a:lstStyle/>
          <a:p>
            <a:pPr algn="ctr"/>
            <a:r>
              <a:rPr lang="en-US" dirty="0"/>
              <a:t>ABC CROSS</a:t>
            </a:r>
            <a:endParaRPr lang="en-CA" dirty="0"/>
          </a:p>
        </p:txBody>
      </p:sp>
      <p:sp>
        <p:nvSpPr>
          <p:cNvPr id="3" name="Content Placeholder 2">
            <a:extLst>
              <a:ext uri="{FF2B5EF4-FFF2-40B4-BE49-F238E27FC236}">
                <a16:creationId xmlns:a16="http://schemas.microsoft.com/office/drawing/2014/main" id="{1BC37FE8-B772-4AA5-A347-566D79A8F482}"/>
              </a:ext>
            </a:extLst>
          </p:cNvPr>
          <p:cNvSpPr>
            <a:spLocks noGrp="1"/>
          </p:cNvSpPr>
          <p:nvPr>
            <p:ph idx="1"/>
          </p:nvPr>
        </p:nvSpPr>
        <p:spPr>
          <a:xfrm>
            <a:off x="838200" y="1825624"/>
            <a:ext cx="10515600" cy="5032375"/>
          </a:xfrm>
        </p:spPr>
        <p:txBody>
          <a:bodyPr>
            <a:normAutofit/>
          </a:bodyPr>
          <a:lstStyle/>
          <a:p>
            <a:endParaRPr lang="en-US"/>
          </a:p>
          <a:p>
            <a:r>
              <a:rPr lang="en-US"/>
              <a:t>Hedley </a:t>
            </a:r>
            <a:r>
              <a:rPr lang="en-US" dirty="0"/>
              <a:t>– </a:t>
            </a:r>
          </a:p>
          <a:p>
            <a:pPr lvl="1"/>
            <a:r>
              <a:rPr lang="en-US" dirty="0"/>
              <a:t>Sexual predator that night</a:t>
            </a:r>
          </a:p>
          <a:p>
            <a:pPr lvl="1"/>
            <a:r>
              <a:rPr lang="en-US" dirty="0"/>
              <a:t>Didn’t care what she wanted</a:t>
            </a:r>
          </a:p>
          <a:p>
            <a:pPr lvl="1"/>
            <a:r>
              <a:rPr lang="en-US" dirty="0"/>
              <a:t>Didn’t ask her what she wanted</a:t>
            </a:r>
          </a:p>
          <a:p>
            <a:pPr lvl="1"/>
            <a:r>
              <a:rPr lang="en-US" dirty="0"/>
              <a:t>That’s why you fed her booze</a:t>
            </a:r>
          </a:p>
          <a:p>
            <a:pPr lvl="1"/>
            <a:r>
              <a:rPr lang="en-US" dirty="0"/>
              <a:t>That’s why you invited her back to your home</a:t>
            </a:r>
          </a:p>
          <a:p>
            <a:pPr lvl="1"/>
            <a:r>
              <a:rPr lang="en-US" dirty="0"/>
              <a:t>To get away from her friends</a:t>
            </a:r>
          </a:p>
          <a:p>
            <a:pPr lvl="1"/>
            <a:r>
              <a:rPr lang="en-US" dirty="0"/>
              <a:t>To get her alone</a:t>
            </a:r>
          </a:p>
          <a:p>
            <a:pPr lvl="1"/>
            <a:r>
              <a:rPr lang="en-US" dirty="0"/>
              <a:t>Vulnerable </a:t>
            </a:r>
          </a:p>
          <a:p>
            <a:pPr marL="457200" lvl="1" indent="0">
              <a:buNone/>
            </a:pPr>
            <a:endParaRPr lang="en-US" dirty="0"/>
          </a:p>
          <a:p>
            <a:pPr lvl="1"/>
            <a:endParaRPr lang="en-CA" dirty="0"/>
          </a:p>
        </p:txBody>
      </p:sp>
    </p:spTree>
    <p:extLst>
      <p:ext uri="{BB962C8B-B14F-4D97-AF65-F5344CB8AC3E}">
        <p14:creationId xmlns:p14="http://schemas.microsoft.com/office/powerpoint/2010/main" val="1049382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2931D-4212-4B3C-A411-18D294372818}"/>
              </a:ext>
            </a:extLst>
          </p:cNvPr>
          <p:cNvSpPr>
            <a:spLocks noGrp="1"/>
          </p:cNvSpPr>
          <p:nvPr>
            <p:ph type="title"/>
          </p:nvPr>
        </p:nvSpPr>
        <p:spPr>
          <a:xfrm>
            <a:off x="838200" y="365125"/>
            <a:ext cx="10515600" cy="1325563"/>
          </a:xfrm>
        </p:spPr>
        <p:txBody>
          <a:bodyPr>
            <a:normAutofit/>
          </a:bodyPr>
          <a:lstStyle/>
          <a:p>
            <a:r>
              <a:rPr lang="en-US" sz="5400"/>
              <a:t>Bald Denial Cross </a:t>
            </a:r>
            <a:endParaRPr lang="en-CA"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B73217-0F42-4096-8029-A9AC8848F805}"/>
              </a:ext>
            </a:extLst>
          </p:cNvPr>
          <p:cNvSpPr>
            <a:spLocks noGrp="1"/>
          </p:cNvSpPr>
          <p:nvPr>
            <p:ph idx="1"/>
          </p:nvPr>
        </p:nvSpPr>
        <p:spPr>
          <a:xfrm>
            <a:off x="838200" y="1929384"/>
            <a:ext cx="10515600" cy="4251960"/>
          </a:xfrm>
        </p:spPr>
        <p:txBody>
          <a:bodyPr>
            <a:normAutofit/>
          </a:bodyPr>
          <a:lstStyle/>
          <a:p>
            <a:r>
              <a:rPr lang="en-US" sz="2200" dirty="0"/>
              <a:t>Should you or shouldn’t you: </a:t>
            </a:r>
            <a:r>
              <a:rPr lang="en-US" sz="2200" i="1" dirty="0"/>
              <a:t>WD</a:t>
            </a:r>
            <a:r>
              <a:rPr lang="en-US" sz="2200" dirty="0"/>
              <a:t> vs </a:t>
            </a:r>
            <a:r>
              <a:rPr lang="en-US" sz="2200" i="1" dirty="0"/>
              <a:t>JJRD</a:t>
            </a:r>
          </a:p>
          <a:p>
            <a:r>
              <a:rPr lang="en-US" sz="2200" dirty="0"/>
              <a:t>Bearing the onus, unless the victim was extraordinary, conduct cross-examination </a:t>
            </a:r>
          </a:p>
          <a:p>
            <a:r>
              <a:rPr lang="en-US" sz="2200" dirty="0"/>
              <a:t>Methodically explore areas support/confirm prosecution</a:t>
            </a:r>
          </a:p>
          <a:p>
            <a:pPr lvl="1"/>
            <a:r>
              <a:rPr lang="en-US" sz="2200" dirty="0"/>
              <a:t>You admit you were there at the time of offence</a:t>
            </a:r>
          </a:p>
          <a:p>
            <a:pPr lvl="1"/>
            <a:r>
              <a:rPr lang="en-US" sz="2200" dirty="0"/>
              <a:t>You admit that the apartment was in disarray </a:t>
            </a:r>
            <a:endParaRPr lang="en-CA" sz="2200" dirty="0"/>
          </a:p>
        </p:txBody>
      </p:sp>
    </p:spTree>
    <p:extLst>
      <p:ext uri="{BB962C8B-B14F-4D97-AF65-F5344CB8AC3E}">
        <p14:creationId xmlns:p14="http://schemas.microsoft.com/office/powerpoint/2010/main" val="3578388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E5AAE-89A2-4F93-8FCF-3D3F47ACA8B6}"/>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Bald Denial Cross</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a:extLst>
              <a:ext uri="{FF2B5EF4-FFF2-40B4-BE49-F238E27FC236}">
                <a16:creationId xmlns:a16="http://schemas.microsoft.com/office/drawing/2014/main" id="{A0716D28-33E7-4F18-A7D6-B2BB8EDC917B}"/>
              </a:ext>
            </a:extLst>
          </p:cNvPr>
          <p:cNvSpPr>
            <a:spLocks noGrp="1"/>
          </p:cNvSpPr>
          <p:nvPr>
            <p:ph sz="half" idx="2"/>
          </p:nvPr>
        </p:nvSpPr>
        <p:spPr>
          <a:xfrm>
            <a:off x="572493" y="2071316"/>
            <a:ext cx="6713552" cy="4119172"/>
          </a:xfrm>
        </p:spPr>
        <p:txBody>
          <a:bodyPr vert="horz" lIns="91440" tIns="45720" rIns="91440" bIns="45720" rtlCol="0" anchor="t">
            <a:normAutofit/>
          </a:bodyPr>
          <a:lstStyle/>
          <a:p>
            <a:r>
              <a:rPr lang="en-US" sz="2200" dirty="0"/>
              <a:t>You just testified</a:t>
            </a:r>
          </a:p>
          <a:p>
            <a:r>
              <a:rPr lang="en-US" sz="2200" dirty="0"/>
              <a:t>Just answered all your lawyers questions</a:t>
            </a:r>
          </a:p>
          <a:p>
            <a:r>
              <a:rPr lang="en-US" sz="2200" dirty="0"/>
              <a:t>Said nothing about what happened that night</a:t>
            </a:r>
          </a:p>
          <a:p>
            <a:r>
              <a:rPr lang="en-US" sz="2200" dirty="0"/>
              <a:t>You could have given your side of the story when you took the stand</a:t>
            </a:r>
          </a:p>
          <a:p>
            <a:r>
              <a:rPr lang="en-US" sz="2200" dirty="0"/>
              <a:t>You decided not to give your side of the story </a:t>
            </a:r>
          </a:p>
        </p:txBody>
      </p:sp>
      <p:pic>
        <p:nvPicPr>
          <p:cNvPr id="7" name="Content Placeholder 6">
            <a:extLst>
              <a:ext uri="{FF2B5EF4-FFF2-40B4-BE49-F238E27FC236}">
                <a16:creationId xmlns:a16="http://schemas.microsoft.com/office/drawing/2014/main" id="{F3B71173-C5A3-477F-BC23-8449A0EAE9B3}"/>
              </a:ext>
            </a:extLst>
          </p:cNvPr>
          <p:cNvPicPr>
            <a:picLocks noGrp="1" noChangeAspect="1"/>
          </p:cNvPicPr>
          <p:nvPr>
            <p:ph sz="half" idx="1"/>
          </p:nvPr>
        </p:nvPicPr>
        <p:blipFill rotWithShape="1">
          <a:blip r:embed="rId3">
            <a:extLst>
              <a:ext uri="{837473B0-CC2E-450A-ABE3-18F120FF3D39}">
                <a1611:picAttrSrcUrl xmlns:a1611="http://schemas.microsoft.com/office/drawing/2016/11/main" r:id="rId4"/>
              </a:ext>
            </a:extLst>
          </a:blip>
          <a:srcRect l="1334" r="2458" b="-3"/>
          <a:stretch/>
        </p:blipFill>
        <p:spPr>
          <a:xfrm>
            <a:off x="7675658" y="2093976"/>
            <a:ext cx="3941064" cy="4096512"/>
          </a:xfrm>
          <a:prstGeom prst="rect">
            <a:avLst/>
          </a:prstGeom>
        </p:spPr>
      </p:pic>
      <p:sp>
        <p:nvSpPr>
          <p:cNvPr id="8" name="TextBox 7">
            <a:extLst>
              <a:ext uri="{FF2B5EF4-FFF2-40B4-BE49-F238E27FC236}">
                <a16:creationId xmlns:a16="http://schemas.microsoft.com/office/drawing/2014/main" id="{20350761-8B87-43CC-B118-0BC1AF16115D}"/>
              </a:ext>
            </a:extLst>
          </p:cNvPr>
          <p:cNvSpPr txBox="1"/>
          <p:nvPr/>
        </p:nvSpPr>
        <p:spPr>
          <a:xfrm>
            <a:off x="9296856" y="5990433"/>
            <a:ext cx="231986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freepngimg.com/png/40238-danger-sign-download-free-image">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2407824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CA6A7CE-E4FF-4B7A-B6A2-F9FDCD981B29}"/>
              </a:ext>
            </a:extLst>
          </p:cNvPr>
          <p:cNvSpPr>
            <a:spLocks noGrp="1" noChangeArrowheads="1"/>
          </p:cNvSpPr>
          <p:nvPr>
            <p:ph type="title"/>
          </p:nvPr>
        </p:nvSpPr>
        <p:spPr/>
        <p:txBody>
          <a:bodyPr/>
          <a:lstStyle/>
          <a:p>
            <a:pPr algn="ctr" eaLnBrk="1" hangingPunct="1"/>
            <a:r>
              <a:rPr lang="en-CA" altLang="en-US" dirty="0"/>
              <a:t>General G. Patton</a:t>
            </a:r>
          </a:p>
        </p:txBody>
      </p:sp>
      <p:sp>
        <p:nvSpPr>
          <p:cNvPr id="16387" name="Rectangle 3">
            <a:extLst>
              <a:ext uri="{FF2B5EF4-FFF2-40B4-BE49-F238E27FC236}">
                <a16:creationId xmlns:a16="http://schemas.microsoft.com/office/drawing/2014/main" id="{E5D9B6D9-C1F9-4718-9FFF-92CAEF53755D}"/>
              </a:ext>
            </a:extLst>
          </p:cNvPr>
          <p:cNvSpPr>
            <a:spLocks noGrp="1" noChangeArrowheads="1"/>
          </p:cNvSpPr>
          <p:nvPr>
            <p:ph type="body" idx="1"/>
          </p:nvPr>
        </p:nvSpPr>
        <p:spPr>
          <a:xfrm>
            <a:off x="1676400" y="1690688"/>
            <a:ext cx="8839200" cy="5167312"/>
          </a:xfrm>
        </p:spPr>
        <p:txBody>
          <a:bodyPr/>
          <a:lstStyle/>
          <a:p>
            <a:pPr marL="0" indent="0">
              <a:buNone/>
            </a:pPr>
            <a:r>
              <a:rPr lang="en-CA" altLang="en-US" dirty="0"/>
              <a:t>“A good plan executed violently today is better than a perfect plan sometime in the future”</a:t>
            </a:r>
          </a:p>
        </p:txBody>
      </p:sp>
      <p:pic>
        <p:nvPicPr>
          <p:cNvPr id="16388" name="Picture 4">
            <a:extLst>
              <a:ext uri="{FF2B5EF4-FFF2-40B4-BE49-F238E27FC236}">
                <a16:creationId xmlns:a16="http://schemas.microsoft.com/office/drawing/2014/main" id="{53AB25A1-5235-4169-B59D-A3AE4AA41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264" y="2865438"/>
            <a:ext cx="4046537"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72B3BD0F-9DC7-4B47-BA3E-E21FD7730B9F}"/>
              </a:ext>
            </a:extLst>
          </p:cNvPr>
          <p:cNvPicPr>
            <a:picLocks noGrp="1" noChangeAspect="1"/>
          </p:cNvPicPr>
          <p:nvPr>
            <p:ph idx="1"/>
          </p:nvPr>
        </p:nvPicPr>
        <p:blipFill>
          <a:blip r:embed="rId3"/>
          <a:stretch>
            <a:fillRect/>
          </a:stretch>
        </p:blipFill>
        <p:spPr>
          <a:xfrm>
            <a:off x="4781942" y="643468"/>
            <a:ext cx="4359358" cy="5571066"/>
          </a:xfrm>
          <a:prstGeom prst="rect">
            <a:avLst/>
          </a:prstGeom>
        </p:spPr>
      </p:pic>
    </p:spTree>
    <p:extLst>
      <p:ext uri="{BB962C8B-B14F-4D97-AF65-F5344CB8AC3E}">
        <p14:creationId xmlns:p14="http://schemas.microsoft.com/office/powerpoint/2010/main" val="1326433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2078E4-1917-4CA8-A537-FF6E10E86009}"/>
              </a:ext>
            </a:extLst>
          </p:cNvPr>
          <p:cNvSpPr>
            <a:spLocks noGrp="1"/>
          </p:cNvSpPr>
          <p:nvPr>
            <p:ph type="title"/>
          </p:nvPr>
        </p:nvSpPr>
        <p:spPr>
          <a:xfrm>
            <a:off x="572493" y="238539"/>
            <a:ext cx="11018520" cy="1434415"/>
          </a:xfrm>
        </p:spPr>
        <p:txBody>
          <a:bodyPr anchor="b">
            <a:normAutofit/>
          </a:bodyPr>
          <a:lstStyle/>
          <a:p>
            <a:r>
              <a:rPr lang="en-CA" sz="5400" dirty="0"/>
              <a:t>Pro Tips	</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D79ADF-5BE4-4BFF-AF3B-6205CFC46A59}"/>
              </a:ext>
            </a:extLst>
          </p:cNvPr>
          <p:cNvSpPr>
            <a:spLocks noGrp="1"/>
          </p:cNvSpPr>
          <p:nvPr>
            <p:ph idx="1"/>
          </p:nvPr>
        </p:nvSpPr>
        <p:spPr>
          <a:xfrm>
            <a:off x="572493" y="2071316"/>
            <a:ext cx="6713552" cy="4119172"/>
          </a:xfrm>
        </p:spPr>
        <p:txBody>
          <a:bodyPr anchor="t">
            <a:normAutofit/>
          </a:bodyPr>
          <a:lstStyle/>
          <a:p>
            <a:r>
              <a:rPr lang="en-CA" sz="2000" dirty="0"/>
              <a:t>Just do the stupid voluntariness </a:t>
            </a:r>
            <a:r>
              <a:rPr lang="en-CA" sz="2000" i="1" dirty="0" err="1"/>
              <a:t>voir</a:t>
            </a:r>
            <a:r>
              <a:rPr lang="en-CA" sz="2000" i="1" dirty="0"/>
              <a:t> dire- </a:t>
            </a:r>
            <a:r>
              <a:rPr lang="en-CA" sz="2000" dirty="0"/>
              <a:t>you will never regret having the statement even if you do nothing with it</a:t>
            </a:r>
          </a:p>
          <a:p>
            <a:r>
              <a:rPr lang="en-CA" sz="2000" dirty="0"/>
              <a:t>Preparing for cross means knowing the entire file, even the stuff from the witnesses you didn’t call</a:t>
            </a:r>
          </a:p>
          <a:p>
            <a:r>
              <a:rPr lang="en-CA" sz="2000" dirty="0"/>
              <a:t>You don’t need to be loud or sarcastic to be effective. You can do everything we presented on today in your own way</a:t>
            </a:r>
          </a:p>
          <a:p>
            <a:r>
              <a:rPr lang="en-CA" sz="2000" dirty="0"/>
              <a:t>Don’t overthink what the accused’s answers are going to be</a:t>
            </a:r>
          </a:p>
          <a:p>
            <a:pPr marL="457200" lvl="1" indent="0">
              <a:buNone/>
            </a:pPr>
            <a:endParaRPr lang="en-CA" sz="2000" dirty="0"/>
          </a:p>
          <a:p>
            <a:endParaRPr lang="en-CA" sz="2000" dirty="0"/>
          </a:p>
        </p:txBody>
      </p:sp>
      <p:pic>
        <p:nvPicPr>
          <p:cNvPr id="5" name="Picture 4" descr="A group of red and white dice&#10;&#10;Description automatically generated with low confidence">
            <a:extLst>
              <a:ext uri="{FF2B5EF4-FFF2-40B4-BE49-F238E27FC236}">
                <a16:creationId xmlns:a16="http://schemas.microsoft.com/office/drawing/2014/main" id="{9E5C4E69-543F-4C28-AC7D-AA31FA8721E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4582" b="2"/>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47D71EFF-7E56-4B66-BC5B-DD4304B161E7}"/>
              </a:ext>
            </a:extLst>
          </p:cNvPr>
          <p:cNvSpPr txBox="1"/>
          <p:nvPr/>
        </p:nvSpPr>
        <p:spPr>
          <a:xfrm>
            <a:off x="9157394" y="5990433"/>
            <a:ext cx="2459328"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thestoryreadingapeblog.com/2017/08/15/dont-use-exclamation-points-in-your-writing/">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CA" sz="700">
              <a:solidFill>
                <a:srgbClr val="FFFFFF"/>
              </a:solidFill>
            </a:endParaRPr>
          </a:p>
        </p:txBody>
      </p:sp>
    </p:spTree>
    <p:extLst>
      <p:ext uri="{BB962C8B-B14F-4D97-AF65-F5344CB8AC3E}">
        <p14:creationId xmlns:p14="http://schemas.microsoft.com/office/powerpoint/2010/main" val="1161544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5F9AEE-8D85-4C4F-84EA-A66FD5E011FF}"/>
              </a:ext>
            </a:extLst>
          </p:cNvPr>
          <p:cNvSpPr>
            <a:spLocks noGrp="1"/>
          </p:cNvSpPr>
          <p:nvPr>
            <p:ph type="title"/>
          </p:nvPr>
        </p:nvSpPr>
        <p:spPr>
          <a:xfrm>
            <a:off x="572493" y="238539"/>
            <a:ext cx="11018520" cy="1434415"/>
          </a:xfrm>
        </p:spPr>
        <p:txBody>
          <a:bodyPr anchor="b">
            <a:normAutofit/>
          </a:bodyPr>
          <a:lstStyle/>
          <a:p>
            <a:r>
              <a:rPr lang="en-CA" sz="5400"/>
              <a:t>Pro Tips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F77346-AD9D-4DF2-84F7-81D0B12E73F4}"/>
              </a:ext>
            </a:extLst>
          </p:cNvPr>
          <p:cNvSpPr>
            <a:spLocks noGrp="1"/>
          </p:cNvSpPr>
          <p:nvPr>
            <p:ph idx="1"/>
          </p:nvPr>
        </p:nvSpPr>
        <p:spPr>
          <a:xfrm>
            <a:off x="572493" y="2071316"/>
            <a:ext cx="6713552" cy="4119172"/>
          </a:xfrm>
        </p:spPr>
        <p:txBody>
          <a:bodyPr anchor="t">
            <a:normAutofit/>
          </a:bodyPr>
          <a:lstStyle/>
          <a:p>
            <a:r>
              <a:rPr lang="en-CA" sz="2200" dirty="0"/>
              <a:t>Use objective evidence to anchor questions for cross</a:t>
            </a:r>
          </a:p>
          <a:p>
            <a:pPr lvl="1"/>
            <a:r>
              <a:rPr lang="en-CA" sz="2200" dirty="0"/>
              <a:t>Cell phone records</a:t>
            </a:r>
          </a:p>
          <a:p>
            <a:pPr lvl="1"/>
            <a:r>
              <a:rPr lang="en-CA" sz="2200" dirty="0"/>
              <a:t>Video</a:t>
            </a:r>
          </a:p>
          <a:p>
            <a:pPr lvl="1"/>
            <a:r>
              <a:rPr lang="en-CA" sz="2200" dirty="0"/>
              <a:t>Admissions</a:t>
            </a:r>
          </a:p>
          <a:p>
            <a:r>
              <a:rPr lang="en-CA" sz="2200" dirty="0"/>
              <a:t>Consider using a short </a:t>
            </a:r>
            <a:r>
              <a:rPr lang="en-CA" sz="2200" dirty="0" err="1"/>
              <a:t>powerpoint</a:t>
            </a:r>
            <a:r>
              <a:rPr lang="en-CA" sz="2200" dirty="0"/>
              <a:t> </a:t>
            </a:r>
          </a:p>
          <a:p>
            <a:r>
              <a:rPr lang="en-CA" sz="2200" dirty="0"/>
              <a:t>Listen to the answers</a:t>
            </a:r>
          </a:p>
          <a:p>
            <a:r>
              <a:rPr lang="en-CA" sz="2200" dirty="0"/>
              <a:t>Don’t be afraid of the dark</a:t>
            </a:r>
          </a:p>
          <a:p>
            <a:endParaRPr lang="en-CA" sz="2200" dirty="0"/>
          </a:p>
        </p:txBody>
      </p:sp>
      <p:pic>
        <p:nvPicPr>
          <p:cNvPr id="5" name="Picture 4">
            <a:extLst>
              <a:ext uri="{FF2B5EF4-FFF2-40B4-BE49-F238E27FC236}">
                <a16:creationId xmlns:a16="http://schemas.microsoft.com/office/drawing/2014/main" id="{90E5C227-8503-46E6-AA34-FCBB75974AB2}"/>
              </a:ext>
            </a:extLst>
          </p:cNvPr>
          <p:cNvPicPr>
            <a:picLocks noChangeAspect="1"/>
          </p:cNvPicPr>
          <p:nvPr/>
        </p:nvPicPr>
        <p:blipFill rotWithShape="1">
          <a:blip r:embed="rId2"/>
          <a:srcRect r="844"/>
          <a:stretch/>
        </p:blipFill>
        <p:spPr>
          <a:xfrm>
            <a:off x="7675658" y="2093976"/>
            <a:ext cx="3941064" cy="4096512"/>
          </a:xfrm>
          <a:prstGeom prst="rect">
            <a:avLst/>
          </a:prstGeom>
        </p:spPr>
      </p:pic>
    </p:spTree>
    <p:extLst>
      <p:ext uri="{BB962C8B-B14F-4D97-AF65-F5344CB8AC3E}">
        <p14:creationId xmlns:p14="http://schemas.microsoft.com/office/powerpoint/2010/main" val="150296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D004C-DDCE-4D44-8FAC-4AEBAD7018F9}"/>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The End </a:t>
            </a:r>
          </a:p>
        </p:txBody>
      </p:sp>
      <p:pic>
        <p:nvPicPr>
          <p:cNvPr id="5" name="Picture 4">
            <a:extLst>
              <a:ext uri="{FF2B5EF4-FFF2-40B4-BE49-F238E27FC236}">
                <a16:creationId xmlns:a16="http://schemas.microsoft.com/office/drawing/2014/main" id="{C9A3C18D-F23B-4289-B14F-846B3E6F0FE7}"/>
              </a:ext>
            </a:extLst>
          </p:cNvPr>
          <p:cNvPicPr>
            <a:picLocks noChangeAspect="1"/>
          </p:cNvPicPr>
          <p:nvPr/>
        </p:nvPicPr>
        <p:blipFill rotWithShape="1">
          <a:blip r:embed="rId3"/>
          <a:srcRect t="1827" r="1" b="270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81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4481-4842-420E-96D3-E69E531952BE}"/>
              </a:ext>
            </a:extLst>
          </p:cNvPr>
          <p:cNvSpPr>
            <a:spLocks noGrp="1"/>
          </p:cNvSpPr>
          <p:nvPr>
            <p:ph type="title"/>
          </p:nvPr>
        </p:nvSpPr>
        <p:spPr/>
        <p:txBody>
          <a:bodyPr/>
          <a:lstStyle/>
          <a:p>
            <a:endParaRPr lang="en-CA"/>
          </a:p>
        </p:txBody>
      </p:sp>
      <p:pic>
        <p:nvPicPr>
          <p:cNvPr id="1026" name="Picture 2" descr="2,294,073 Dawn Stock Photos, Pictures &amp; Royalty-Free Images - iStock">
            <a:extLst>
              <a:ext uri="{FF2B5EF4-FFF2-40B4-BE49-F238E27FC236}">
                <a16:creationId xmlns:a16="http://schemas.microsoft.com/office/drawing/2014/main" id="{E7FE8CB9-7521-4902-9AA3-16DC073C4D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9364" y="482679"/>
            <a:ext cx="9853271" cy="589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83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5400" dirty="0"/>
              <a:t>Unrealistic Expectations</a:t>
            </a:r>
            <a:endParaRPr lang="en-CA" sz="5400" dirty="0"/>
          </a:p>
        </p:txBody>
      </p:sp>
      <p:sp>
        <p:nvSpPr>
          <p:cNvPr id="3" name="Content Placeholder 2"/>
          <p:cNvSpPr>
            <a:spLocks noGrp="1"/>
          </p:cNvSpPr>
          <p:nvPr>
            <p:ph idx="1"/>
          </p:nvPr>
        </p:nvSpPr>
        <p:spPr>
          <a:xfrm>
            <a:off x="563880" y="1562671"/>
            <a:ext cx="11026140" cy="4930203"/>
          </a:xfrm>
        </p:spPr>
        <p:txBody>
          <a:bodyPr>
            <a:normAutofit/>
          </a:bodyPr>
          <a:lstStyle/>
          <a:p>
            <a:pPr marL="0" indent="0" algn="ctr">
              <a:buNone/>
            </a:pPr>
            <a:r>
              <a:rPr lang="en-CA" sz="3200" i="1" dirty="0"/>
              <a:t>Cross-examination is a battle of wits producing tension, cleverness, suspense and humor and requires the spontaneous formulation of strategy. The cross-examiner must be perceptive while exercising ingenuity and logical thought and must intuitively read the mind of the witness while judging motives. Quickness of mind, control of one’s self, control of the witness and thinking on one’s feet, is demanded in the face of the unexpected. The cross-examiner must be able to make an instant analysis and formulate a method of attack while asking questions</a:t>
            </a:r>
            <a:r>
              <a:rPr lang="en-CA" sz="2200" i="1" dirty="0"/>
              <a:t>. </a:t>
            </a:r>
            <a:endParaRPr lang="en-CA" sz="2200" dirty="0"/>
          </a:p>
          <a:p>
            <a:endParaRPr lang="en-CA" sz="2200" dirty="0"/>
          </a:p>
        </p:txBody>
      </p:sp>
    </p:spTree>
    <p:extLst>
      <p:ext uri="{BB962C8B-B14F-4D97-AF65-F5344CB8AC3E}">
        <p14:creationId xmlns:p14="http://schemas.microsoft.com/office/powerpoint/2010/main" val="102670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0FB3D8-D96A-44A9-913E-944192CA7D5A}"/>
              </a:ext>
            </a:extLst>
          </p:cNvPr>
          <p:cNvSpPr>
            <a:spLocks noGrp="1"/>
          </p:cNvSpPr>
          <p:nvPr>
            <p:ph type="title"/>
          </p:nvPr>
        </p:nvSpPr>
        <p:spPr>
          <a:xfrm>
            <a:off x="572493" y="238539"/>
            <a:ext cx="11018520" cy="1434415"/>
          </a:xfrm>
        </p:spPr>
        <p:txBody>
          <a:bodyPr anchor="b">
            <a:normAutofit/>
          </a:bodyPr>
          <a:lstStyle/>
          <a:p>
            <a:r>
              <a:rPr lang="en-US" sz="5400"/>
              <a:t>EXPECTATIONS</a:t>
            </a:r>
            <a:endParaRPr lang="en-CA"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2C149DE-85FB-4762-AB15-1E7838C412F3}"/>
              </a:ext>
            </a:extLst>
          </p:cNvPr>
          <p:cNvSpPr>
            <a:spLocks noGrp="1"/>
          </p:cNvSpPr>
          <p:nvPr>
            <p:ph idx="1"/>
          </p:nvPr>
        </p:nvSpPr>
        <p:spPr>
          <a:xfrm>
            <a:off x="572493" y="2071316"/>
            <a:ext cx="6713552" cy="4119172"/>
          </a:xfrm>
        </p:spPr>
        <p:txBody>
          <a:bodyPr anchor="t">
            <a:normAutofit/>
          </a:bodyPr>
          <a:lstStyle/>
          <a:p>
            <a:r>
              <a:rPr lang="en-US" sz="2200"/>
              <a:t>A thousand cuts</a:t>
            </a:r>
          </a:p>
          <a:p>
            <a:r>
              <a:rPr lang="en-US" sz="2200"/>
              <a:t>But really… one will do</a:t>
            </a:r>
          </a:p>
          <a:p>
            <a:endParaRPr lang="en-US" sz="2200"/>
          </a:p>
          <a:p>
            <a:r>
              <a:rPr lang="en-US" sz="2200" i="1"/>
              <a:t>R v JJRD, </a:t>
            </a:r>
            <a:r>
              <a:rPr lang="en-US" sz="2200"/>
              <a:t>[2006] OJ 4749 (CA) </a:t>
            </a:r>
            <a:endParaRPr lang="en-US" sz="2200" i="1"/>
          </a:p>
          <a:p>
            <a:pPr marL="0" indent="0">
              <a:buNone/>
            </a:pPr>
            <a:r>
              <a:rPr lang="en-CA" sz="2200" u="sng"/>
              <a:t>An outright rejection of an accused's evidence based on a considered and reasoned acceptance beyond a reasonable doubt of the truth of conflicting credible evidence is as much an explanation for the rejection of an accused's evidence as is a rejection based on a problem identified with the way the accused testified or the substance of the accused's evidence.</a:t>
            </a:r>
            <a:endParaRPr lang="en-CA" sz="2200"/>
          </a:p>
          <a:p>
            <a:pPr marL="0" indent="0">
              <a:buNone/>
            </a:pPr>
            <a:endParaRPr lang="en-CA" sz="2200"/>
          </a:p>
        </p:txBody>
      </p:sp>
      <p:pic>
        <p:nvPicPr>
          <p:cNvPr id="5" name="Picture 4" descr="Diagram&#10;&#10;Description automatically generated">
            <a:extLst>
              <a:ext uri="{FF2B5EF4-FFF2-40B4-BE49-F238E27FC236}">
                <a16:creationId xmlns:a16="http://schemas.microsoft.com/office/drawing/2014/main" id="{6EDA5164-34BD-4EF4-B31B-C721E38492D1}"/>
              </a:ext>
            </a:extLst>
          </p:cNvPr>
          <p:cNvPicPr>
            <a:picLocks noChangeAspect="1"/>
          </p:cNvPicPr>
          <p:nvPr/>
        </p:nvPicPr>
        <p:blipFill rotWithShape="1">
          <a:blip r:embed="rId2"/>
          <a:srcRect l="15681" r="14114" b="-2"/>
          <a:stretch/>
        </p:blipFill>
        <p:spPr>
          <a:xfrm>
            <a:off x="7675658" y="2093976"/>
            <a:ext cx="3941064" cy="4096512"/>
          </a:xfrm>
          <a:prstGeom prst="rect">
            <a:avLst/>
          </a:prstGeom>
        </p:spPr>
      </p:pic>
    </p:spTree>
    <p:extLst>
      <p:ext uri="{BB962C8B-B14F-4D97-AF65-F5344CB8AC3E}">
        <p14:creationId xmlns:p14="http://schemas.microsoft.com/office/powerpoint/2010/main" val="1568536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chain, metalware, several, grill&#10;&#10;Description automatically generated">
            <a:extLst>
              <a:ext uri="{FF2B5EF4-FFF2-40B4-BE49-F238E27FC236}">
                <a16:creationId xmlns:a16="http://schemas.microsoft.com/office/drawing/2014/main" id="{0B9C28A8-BC28-4389-A22E-1C2354077559}"/>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97"/>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B44D1D30-AF5E-48DE-8780-5D7D918B0D31}"/>
              </a:ext>
            </a:extLst>
          </p:cNvPr>
          <p:cNvSpPr>
            <a:spLocks noGrp="1"/>
          </p:cNvSpPr>
          <p:nvPr>
            <p:ph idx="1"/>
          </p:nvPr>
        </p:nvSpPr>
        <p:spPr>
          <a:xfrm>
            <a:off x="838200" y="1825625"/>
            <a:ext cx="10515600" cy="4351338"/>
          </a:xfrm>
        </p:spPr>
        <p:txBody>
          <a:bodyPr>
            <a:normAutofit/>
          </a:bodyPr>
          <a:lstStyle/>
          <a:p>
            <a:endParaRPr lang="en-US" dirty="0">
              <a:solidFill>
                <a:srgbClr val="FFFFFF"/>
              </a:solidFill>
            </a:endParaRPr>
          </a:p>
          <a:p>
            <a:pPr marL="0" indent="0">
              <a:buNone/>
            </a:pPr>
            <a:endParaRPr lang="en-CA" dirty="0">
              <a:solidFill>
                <a:srgbClr val="FFFFFF"/>
              </a:solidFill>
            </a:endParaRPr>
          </a:p>
          <a:p>
            <a:pPr marL="0" indent="0" algn="ctr">
              <a:buNone/>
            </a:pPr>
            <a:r>
              <a:rPr lang="en-CA" dirty="0">
                <a:solidFill>
                  <a:srgbClr val="FFFFFF"/>
                </a:solidFill>
              </a:rPr>
              <a:t>FORTUNE FAVORS</a:t>
            </a:r>
          </a:p>
        </p:txBody>
      </p:sp>
      <p:sp>
        <p:nvSpPr>
          <p:cNvPr id="6" name="TextBox 5">
            <a:extLst>
              <a:ext uri="{FF2B5EF4-FFF2-40B4-BE49-F238E27FC236}">
                <a16:creationId xmlns:a16="http://schemas.microsoft.com/office/drawing/2014/main" id="{FCB8E386-4A1E-4748-A7F9-4B502873C4F1}"/>
              </a:ext>
            </a:extLst>
          </p:cNvPr>
          <p:cNvSpPr txBox="1"/>
          <p:nvPr/>
        </p:nvSpPr>
        <p:spPr>
          <a:xfrm>
            <a:off x="9872134" y="6657945"/>
            <a:ext cx="231986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3" tooltip="https://freepngimg.com/png/18648-treasure-png-image">
                  <a:extLst>
                    <a:ext uri="{A12FA001-AC4F-418D-AE19-62706E023703}">
                      <ahyp:hlinkClr xmlns:ahyp="http://schemas.microsoft.com/office/drawing/2018/hyperlinkcolor" val="tx"/>
                    </a:ext>
                  </a:extLst>
                </a:hlinkClick>
              </a:rPr>
              <a:t>This Photo</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CA"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s://creativecommons.org/licenses/by-nc/3.0/">
                  <a:extLst>
                    <a:ext uri="{A12FA001-AC4F-418D-AE19-62706E023703}">
                      <ahyp:hlinkClr xmlns:ahyp="http://schemas.microsoft.com/office/drawing/2018/hyperlinkcolor" val="tx"/>
                    </a:ext>
                  </a:extLst>
                </a:hlinkClick>
              </a:rPr>
              <a:t>CC BY-NC</a:t>
            </a:r>
            <a:endParaRPr kumimoji="0" lang="en-CA"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93095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19D9-F1EA-46F5-B1D1-597DD4C62984}"/>
              </a:ext>
            </a:extLst>
          </p:cNvPr>
          <p:cNvSpPr>
            <a:spLocks noGrp="1"/>
          </p:cNvSpPr>
          <p:nvPr>
            <p:ph type="title"/>
          </p:nvPr>
        </p:nvSpPr>
        <p:spPr/>
        <p:txBody>
          <a:bodyPr/>
          <a:lstStyle/>
          <a:p>
            <a:pPr algn="ctr"/>
            <a:endParaRPr lang="en-CA" dirty="0"/>
          </a:p>
        </p:txBody>
      </p:sp>
      <p:sp>
        <p:nvSpPr>
          <p:cNvPr id="3" name="Content Placeholder 2">
            <a:extLst>
              <a:ext uri="{FF2B5EF4-FFF2-40B4-BE49-F238E27FC236}">
                <a16:creationId xmlns:a16="http://schemas.microsoft.com/office/drawing/2014/main" id="{8B343E59-CDCB-4F26-8422-49327F6DD5F4}"/>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t>There is </a:t>
            </a:r>
          </a:p>
          <a:p>
            <a:pPr marL="0" indent="0" algn="ctr">
              <a:buNone/>
            </a:pPr>
            <a:r>
              <a:rPr lang="en-US" sz="6600" dirty="0">
                <a:solidFill>
                  <a:srgbClr val="FF0000"/>
                </a:solidFill>
              </a:rPr>
              <a:t>no substitute </a:t>
            </a:r>
          </a:p>
          <a:p>
            <a:pPr marL="0" indent="0" algn="ctr">
              <a:buNone/>
            </a:pPr>
            <a:r>
              <a:rPr lang="en-US" dirty="0"/>
              <a:t>for prep</a:t>
            </a:r>
            <a:endParaRPr lang="en-CA" dirty="0"/>
          </a:p>
        </p:txBody>
      </p:sp>
    </p:spTree>
    <p:extLst>
      <p:ext uri="{BB962C8B-B14F-4D97-AF65-F5344CB8AC3E}">
        <p14:creationId xmlns:p14="http://schemas.microsoft.com/office/powerpoint/2010/main" val="412463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2A7EC-244E-4914-99C2-7B43FB6C92C3}"/>
              </a:ext>
            </a:extLst>
          </p:cNvPr>
          <p:cNvSpPr>
            <a:spLocks noGrp="1"/>
          </p:cNvSpPr>
          <p:nvPr>
            <p:ph type="title"/>
          </p:nvPr>
        </p:nvSpPr>
        <p:spPr>
          <a:xfrm>
            <a:off x="5297762" y="329184"/>
            <a:ext cx="6251110" cy="1691640"/>
          </a:xfrm>
        </p:spPr>
        <p:txBody>
          <a:bodyPr vert="horz" lIns="91440" tIns="45720" rIns="91440" bIns="45720" rtlCol="0" anchor="b">
            <a:normAutofit/>
          </a:bodyPr>
          <a:lstStyle/>
          <a:p>
            <a:r>
              <a:rPr lang="en-US" dirty="0"/>
              <a:t>Cross-examination: 3 rules</a:t>
            </a:r>
          </a:p>
        </p:txBody>
      </p:sp>
      <p:pic>
        <p:nvPicPr>
          <p:cNvPr id="6" name="Content Placeholder 5" descr="Text&#10;&#10;Description automatically generated with medium confidence">
            <a:extLst>
              <a:ext uri="{FF2B5EF4-FFF2-40B4-BE49-F238E27FC236}">
                <a16:creationId xmlns:a16="http://schemas.microsoft.com/office/drawing/2014/main" id="{1E88A2A3-9DC3-48BA-953B-E84358DFED2E}"/>
              </a:ext>
            </a:extLst>
          </p:cNvPr>
          <p:cNvPicPr>
            <a:picLocks noGrp="1" noChangeAspect="1"/>
          </p:cNvPicPr>
          <p:nvPr>
            <p:ph sz="half" idx="2"/>
          </p:nvPr>
        </p:nvPicPr>
        <p:blipFill rotWithShape="1">
          <a:blip r:embed="rId3"/>
          <a:srcRect r="-1" b="183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24B542-64B0-4196-8EA8-C8EE7396E058}"/>
              </a:ext>
            </a:extLst>
          </p:cNvPr>
          <p:cNvSpPr>
            <a:spLocks noGrp="1"/>
          </p:cNvSpPr>
          <p:nvPr>
            <p:ph sz="half" idx="1"/>
          </p:nvPr>
        </p:nvSpPr>
        <p:spPr>
          <a:xfrm>
            <a:off x="5297762" y="2706624"/>
            <a:ext cx="6251110" cy="3483864"/>
          </a:xfrm>
        </p:spPr>
        <p:txBody>
          <a:bodyPr vert="horz" lIns="91440" tIns="45720" rIns="91440" bIns="45720" rtlCol="0">
            <a:normAutofit/>
          </a:bodyPr>
          <a:lstStyle/>
          <a:p>
            <a:r>
              <a:rPr lang="en-US" sz="2200" dirty="0"/>
              <a:t>Always leading questions</a:t>
            </a:r>
          </a:p>
          <a:p>
            <a:r>
              <a:rPr lang="en-US" sz="2200" dirty="0"/>
              <a:t>One fact per new question</a:t>
            </a:r>
          </a:p>
          <a:p>
            <a:r>
              <a:rPr lang="en-US" sz="2200" dirty="0"/>
              <a:t>A logical, baby step progression, from basic facts to a coherent conclusion </a:t>
            </a:r>
          </a:p>
        </p:txBody>
      </p:sp>
    </p:spTree>
    <p:extLst>
      <p:ext uri="{BB962C8B-B14F-4D97-AF65-F5344CB8AC3E}">
        <p14:creationId xmlns:p14="http://schemas.microsoft.com/office/powerpoint/2010/main" val="2584543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A4F6E6BD9B4C4290C0D6BB29613A4C" ma:contentTypeVersion="13" ma:contentTypeDescription="Create a new document." ma:contentTypeScope="" ma:versionID="564dd4e6a0f3b90cb62402980c6596ad">
  <xsd:schema xmlns:xsd="http://www.w3.org/2001/XMLSchema" xmlns:xs="http://www.w3.org/2001/XMLSchema" xmlns:p="http://schemas.microsoft.com/office/2006/metadata/properties" xmlns:ns3="bc67bd34-00bb-4941-bc60-410b8d0f5ebb" xmlns:ns4="6f05ee39-ea66-4621-bb68-b9d51186091a" targetNamespace="http://schemas.microsoft.com/office/2006/metadata/properties" ma:root="true" ma:fieldsID="c88b3816ee39c06ecf3410565eee9f80" ns3:_="" ns4:_="">
    <xsd:import namespace="bc67bd34-00bb-4941-bc60-410b8d0f5ebb"/>
    <xsd:import namespace="6f05ee39-ea66-4621-bb68-b9d51186091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67bd34-00bb-4941-bc60-410b8d0f5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05ee39-ea66-4621-bb68-b9d51186091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0B577-023B-4800-A423-35E5015B375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c67bd34-00bb-4941-bc60-410b8d0f5ebb"/>
    <ds:schemaRef ds:uri="6f05ee39-ea66-4621-bb68-b9d51186091a"/>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5D4BE099-CD49-4D75-B565-E9AF30AB8D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67bd34-00bb-4941-bc60-410b8d0f5ebb"/>
    <ds:schemaRef ds:uri="6f05ee39-ea66-4621-bb68-b9d5118609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69E4D8-CFFB-40B2-84CF-89D63707EC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2430</TotalTime>
  <Words>2235</Words>
  <Application>Microsoft Office PowerPoint</Application>
  <PresentationFormat>Widescreen</PresentationFormat>
  <Paragraphs>288</Paragraphs>
  <Slides>37</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MCM #142: CROSS</vt:lpstr>
      <vt:lpstr>What’s the Point? </vt:lpstr>
      <vt:lpstr>He said/she said cross: That Sinking Feeling</vt:lpstr>
      <vt:lpstr>PowerPoint Presentation</vt:lpstr>
      <vt:lpstr>Unrealistic Expectations</vt:lpstr>
      <vt:lpstr>EXPECTATIONS</vt:lpstr>
      <vt:lpstr>PowerPoint Presentation</vt:lpstr>
      <vt:lpstr>PowerPoint Presentation</vt:lpstr>
      <vt:lpstr>Cross-examination: 3 rules</vt:lpstr>
      <vt:lpstr>Cross-examination 3 rules: practice</vt:lpstr>
      <vt:lpstr>Cross-examination: 3 rules: practice</vt:lpstr>
      <vt:lpstr>Benefits of short sequences of short questions</vt:lpstr>
      <vt:lpstr>Benefits from Short Sequences of Short Questions with Accused</vt:lpstr>
      <vt:lpstr>There is no substitute for practice </vt:lpstr>
      <vt:lpstr>Modular Sequence Example – Surety Cross #1</vt:lpstr>
      <vt:lpstr> Modular Sequence Example – Surety Cross #2</vt:lpstr>
      <vt:lpstr>Modular Sequence Example – Surety Cross #2 continued</vt:lpstr>
      <vt:lpstr>He said/she said cross: That Sinking Feeling</vt:lpstr>
      <vt:lpstr>He said/she said cross: That Sinking Feeling</vt:lpstr>
      <vt:lpstr>He said/she said: fruitful v. toxic</vt:lpstr>
      <vt:lpstr>NO MOTIVE TO FALSELY ACCUSE</vt:lpstr>
      <vt:lpstr>He said/she said cross: no motive to falsely accuse</vt:lpstr>
      <vt:lpstr>He said/she said cross: “ will accused refuse to admit the obvious”</vt:lpstr>
      <vt:lpstr>He said/she said cross: “ will accused refuse to admit the obvious”</vt:lpstr>
      <vt:lpstr>He said/she said cross: “Will accused refuse to admit the obvious”</vt:lpstr>
      <vt:lpstr>He said/she said cross: “IF your story was true”</vt:lpstr>
      <vt:lpstr>He said/she said cross: “IF your story was true”</vt:lpstr>
      <vt:lpstr>He said/she said cross: Choices</vt:lpstr>
      <vt:lpstr>He said/she said cross: Choices</vt:lpstr>
      <vt:lpstr>ABC CROSS</vt:lpstr>
      <vt:lpstr>Bald Denial Cross </vt:lpstr>
      <vt:lpstr>Bald Denial Cross</vt:lpstr>
      <vt:lpstr>General G. Patton</vt:lpstr>
      <vt:lpstr>PowerPoint Presentation</vt:lpstr>
      <vt:lpstr>Pro Tips </vt:lpstr>
      <vt:lpstr>Pro Tips</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Cross-examination: 3 rules</dc:title>
  <dc:creator>Cavanagh, James (MAG)</dc:creator>
  <cp:lastModifiedBy>Tansey, Louise (MAG)</cp:lastModifiedBy>
  <cp:revision>22</cp:revision>
  <cp:lastPrinted>2022-11-23T21:21:44Z</cp:lastPrinted>
  <dcterms:created xsi:type="dcterms:W3CDTF">2021-04-01T00:05:03Z</dcterms:created>
  <dcterms:modified xsi:type="dcterms:W3CDTF">2022-11-23T21:30:00Z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0x010100CBA4F6E6BD9B4C4290C0D6BB29613A4C</vt:lpwstr>
  </property>
  <property fmtid="{D5CDD505-2E9C-101B-9397-08002B2CF9AE}" pid="3" name="MSIP_Label_034a106e-6316-442c-ad35-738afd673d2b_Enabled">
    <vt:lpwstr>true</vt:lpwstr>
  </property>
  <property fmtid="{D5CDD505-2E9C-101B-9397-08002B2CF9AE}" pid="4" name="MSIP_Label_034a106e-6316-442c-ad35-738afd673d2b_SetDate">
    <vt:lpwstr>2022-11-22T19:32:11Z</vt:lpwstr>
  </property>
  <property fmtid="{D5CDD505-2E9C-101B-9397-08002B2CF9AE}" pid="5" name="MSIP_Label_034a106e-6316-442c-ad35-738afd673d2b_Method">
    <vt:lpwstr>Standard</vt:lpwstr>
  </property>
  <property fmtid="{D5CDD505-2E9C-101B-9397-08002B2CF9AE}" pid="6" name="MSIP_Label_034a106e-6316-442c-ad35-738afd673d2b_Name">
    <vt:lpwstr>034a106e-6316-442c-ad35-738afd673d2b</vt:lpwstr>
  </property>
  <property fmtid="{D5CDD505-2E9C-101B-9397-08002B2CF9AE}" pid="7" name="MSIP_Label_034a106e-6316-442c-ad35-738afd673d2b_SiteId">
    <vt:lpwstr>cddc1229-ac2a-4b97-b78a-0e5cacb5865c</vt:lpwstr>
  </property>
  <property fmtid="{D5CDD505-2E9C-101B-9397-08002B2CF9AE}" pid="8" name="MSIP_Label_034a106e-6316-442c-ad35-738afd673d2b_ActionId">
    <vt:lpwstr>a5c5e35c-7b3c-45ae-b345-eab30f68671f</vt:lpwstr>
  </property>
  <property fmtid="{D5CDD505-2E9C-101B-9397-08002B2CF9AE}" pid="9" name="MSIP_Label_034a106e-6316-442c-ad35-738afd673d2b_ContentBits">
    <vt:lpwstr>0</vt:lpwstr>
  </property>
</Properties>
</file>