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5"/>
  </p:notesMasterIdLst>
  <p:sldIdLst>
    <p:sldId id="278" r:id="rId2"/>
    <p:sldId id="279" r:id="rId3"/>
    <p:sldId id="280" r:id="rId4"/>
    <p:sldId id="282" r:id="rId5"/>
    <p:sldId id="289" r:id="rId6"/>
    <p:sldId id="281" r:id="rId7"/>
    <p:sldId id="294" r:id="rId8"/>
    <p:sldId id="285" r:id="rId9"/>
    <p:sldId id="296" r:id="rId10"/>
    <p:sldId id="290" r:id="rId11"/>
    <p:sldId id="292" r:id="rId12"/>
    <p:sldId id="295" r:id="rId13"/>
    <p:sldId id="297" r:id="rId14"/>
    <p:sldId id="299" r:id="rId15"/>
    <p:sldId id="310" r:id="rId16"/>
    <p:sldId id="288" r:id="rId17"/>
    <p:sldId id="300" r:id="rId18"/>
    <p:sldId id="301" r:id="rId19"/>
    <p:sldId id="314" r:id="rId20"/>
    <p:sldId id="291" r:id="rId21"/>
    <p:sldId id="311" r:id="rId22"/>
    <p:sldId id="303" r:id="rId23"/>
    <p:sldId id="305" r:id="rId24"/>
    <p:sldId id="307" r:id="rId25"/>
    <p:sldId id="298" r:id="rId26"/>
    <p:sldId id="302" r:id="rId27"/>
    <p:sldId id="304" r:id="rId28"/>
    <p:sldId id="308" r:id="rId29"/>
    <p:sldId id="309" r:id="rId30"/>
    <p:sldId id="317" r:id="rId31"/>
    <p:sldId id="315" r:id="rId32"/>
    <p:sldId id="316" r:id="rId33"/>
    <p:sldId id="293" r:id="rId3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ignon-Giroux, Emma (MAG)" initials="LGE(" lastIdx="2" clrIdx="0">
    <p:extLst>
      <p:ext uri="{19B8F6BF-5375-455C-9EA6-DF929625EA0E}">
        <p15:presenceInfo xmlns:p15="http://schemas.microsoft.com/office/powerpoint/2012/main" userId="S::Emma.Loignon-Giroux@ontario.ca::ccb9c8c1-1bbd-4960-b61d-5682c1aef0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AD08D-F0B6-4C9F-9C1A-2DA0CB46F613}" v="74" dt="2022-10-12T20:26:56.74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173" autoAdjust="0"/>
  </p:normalViewPr>
  <p:slideViewPr>
    <p:cSldViewPr snapToGrid="0" snapToObjects="1">
      <p:cViewPr varScale="1">
        <p:scale>
          <a:sx n="75" d="100"/>
          <a:sy n="75" d="100"/>
        </p:scale>
        <p:origin x="1950" y="5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extcanada.westlaw.com/Link/Document/FullText?findType=Y&amp;serNum=0280691015&amp;pubNum=134158&amp;originatingDoc=I8854720dca8a14cde0540010e03eefe2&amp;refType=IG&amp;docFamilyGuid=I12585cbef4e111d99f28ffa0ae8c2575&amp;targetPreference=DocLanguage%3aEN&amp;originationContext=document&amp;transitionType=DocumentItem&amp;ppcid=a1b8fd7dbed847c98060487dc2bd6389&amp;contextData=(sc.DocLin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anlii.org/en/on/oncj/doc/2012/2012oncj27/2012oncj27.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canlii.org/en/ca/laws/stat/rsc-1985-c-c-46/latest/rsc-1985-c-c-46.html#sec718.201_smooth" TargetMode="External"/><Relationship Id="rId13" Type="http://schemas.openxmlformats.org/officeDocument/2006/relationships/hyperlink" Target="https://www.canlii.org/en/qc/qcca/doc/2020/2020qcca1239/2020qcca1239.html?autocompleteStr=2020%20QCCA%201239&amp;autocompletePos=1#_ftn57" TargetMode="External"/><Relationship Id="rId3" Type="http://schemas.openxmlformats.org/officeDocument/2006/relationships/hyperlink" Target="https://www.canlii.org/en/ca/scc/doc/2019/2019scc33/2019scc33.html?resultIndex=2#_ftn1" TargetMode="External"/><Relationship Id="rId7" Type="http://schemas.openxmlformats.org/officeDocument/2006/relationships/hyperlink" Target="https://www.canlii.org/en/ca/laws/stat/rsc-1985-c-c-46/latest/rsc-1985-c-c-46.html#sec718.04_smooth" TargetMode="External"/><Relationship Id="rId12" Type="http://schemas.openxmlformats.org/officeDocument/2006/relationships/hyperlink" Target="https://www.canlii.org/en/qc/qcca/doc/2020/2020qcca1239/2020qcca1239.html?autocompleteStr=2020%20QCCA%201239&amp;autocompletePos=1#_ftn56"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canlii.org/en/qc/qcca/doc/2020/2020qcca1239/2020qcca1239.html" TargetMode="External"/><Relationship Id="rId11" Type="http://schemas.openxmlformats.org/officeDocument/2006/relationships/hyperlink" Target="https://www.canlii.org/en/qc/qcca/doc/2020/2020qcca1239/2020qcca1239.html?autocompleteStr=2020%20QCCA%201239&amp;autocompletePos=1#_ftn55" TargetMode="External"/><Relationship Id="rId5" Type="http://schemas.openxmlformats.org/officeDocument/2006/relationships/hyperlink" Target="https://www.canlii.org/en/nu/nucj/doc/2020/2020nucj15/2020nucj15.html#par33" TargetMode="External"/><Relationship Id="rId10" Type="http://schemas.openxmlformats.org/officeDocument/2006/relationships/hyperlink" Target="https://www.canlii.org/en/qc/qcca/doc/2020/2020qcca1239/2020qcca1239.html?autocompleteStr=2020%20QCCA%201239&amp;autocompletePos=1#_ftn54" TargetMode="External"/><Relationship Id="rId4" Type="http://schemas.openxmlformats.org/officeDocument/2006/relationships/hyperlink" Target="https://www.canlii.org/en/nu/nucj/doc/2020/2020nucj15/2020nucj15.html" TargetMode="External"/><Relationship Id="rId9" Type="http://schemas.openxmlformats.org/officeDocument/2006/relationships/hyperlink" Target="https://www.canlii.org/en/ca/laws/stat/rsc-1985-c-c-46/latest/rsc-1985-c-c-46.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jp.usdog.gov/ovc/publications/presdnstkforcrprt/87299.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nlii.org/en/ca/laws/stat/rsc-1985-c-c-46/latest/rsc-1985-c-c-46.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anlii.org/en/ca/laws/stat/rsc-1985-c-c-46/latest/rsc-1985-c-c-46.html#sec2_smoot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CA" dirty="0"/>
          </a:p>
        </p:txBody>
      </p:sp>
    </p:spTree>
    <p:extLst>
      <p:ext uri="{BB962C8B-B14F-4D97-AF65-F5344CB8AC3E}">
        <p14:creationId xmlns:p14="http://schemas.microsoft.com/office/powerpoint/2010/main" val="4033901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i="1" dirty="0"/>
              <a:t>R. v. Gabriel</a:t>
            </a:r>
            <a:r>
              <a:rPr lang="fr-CA" i="0" dirty="0"/>
              <a:t>, supra @ 21</a:t>
            </a:r>
            <a:r>
              <a:rPr lang="fr-CA" dirty="0"/>
              <a:t>: </a:t>
            </a:r>
            <a:r>
              <a:rPr lang="en-CA" dirty="0"/>
              <a:t> Sections 718(e) and (f) recognize that a just sanction by the court should have amongst its objectives reparation for harm done to victims and the promotion of acknowledgement by the offender of harm done to a victim. Resort to the best evidence on the subject of victim loss, the victim himself or herself, not only assures an accurate measure of any necessary compensation but also serves to bring home to the offender the consequences of the criminal behaviour. </a:t>
            </a:r>
          </a:p>
        </p:txBody>
      </p:sp>
    </p:spTree>
    <p:extLst>
      <p:ext uri="{BB962C8B-B14F-4D97-AF65-F5344CB8AC3E}">
        <p14:creationId xmlns:p14="http://schemas.microsoft.com/office/powerpoint/2010/main" val="44707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CA" dirty="0"/>
              <a:t>2015 CVBR amendments allowed for more flexibility in presenting VIS, including the possibility of providing a letter, a poem or a drawing. Victims are also entitled to bring with them a picture of themselves before and after the offence.</a:t>
            </a:r>
          </a:p>
        </p:txBody>
      </p:sp>
    </p:spTree>
    <p:extLst>
      <p:ext uri="{BB962C8B-B14F-4D97-AF65-F5344CB8AC3E}">
        <p14:creationId xmlns:p14="http://schemas.microsoft.com/office/powerpoint/2010/main" val="317232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i="1" dirty="0"/>
              <a:t>R. v. Gabriel</a:t>
            </a:r>
            <a:r>
              <a:rPr lang="fr-CA" i="0" dirty="0"/>
              <a:t>, supra</a:t>
            </a:r>
            <a:r>
              <a:rPr lang="fr-CA" dirty="0"/>
              <a:t>: </a:t>
            </a:r>
          </a:p>
          <a:p>
            <a:r>
              <a:rPr lang="en-CA" dirty="0"/>
              <a:t>[36] Criticism of the offender tilts the adversary system and risks the appearance of revenge motivation. </a:t>
            </a:r>
          </a:p>
          <a:p>
            <a:r>
              <a:rPr lang="en-CA" dirty="0"/>
              <a:t>[37] Attempts to state, or presumably to restate, the facts of the offence usurps the role of the prosecutor and risks inconsistency with, or expansion of, prior trial testimony, or facts read in, and agreed to, on the guilty plea appearance. Such was the case in </a:t>
            </a:r>
            <a:r>
              <a:rPr lang="en-CA" i="1" dirty="0"/>
              <a:t>R. v. McAnespie </a:t>
            </a:r>
            <a:r>
              <a:rPr lang="en-CA" dirty="0"/>
              <a:t>(1993), 82 C.C.C. (3d) 527 (</a:t>
            </a:r>
            <a:r>
              <a:rPr lang="en-CA" dirty="0" err="1"/>
              <a:t>Ont</a:t>
            </a:r>
            <a:r>
              <a:rPr lang="en-CA" dirty="0"/>
              <a:t> C.A.) (reversed (1994), 86 C.C.C. (3d) 191 (S.C.C.)), where additional disclosure by the complainant, relating to the offence, was made by the complainant in her victim impact statement. </a:t>
            </a:r>
          </a:p>
          <a:p>
            <a:r>
              <a:rPr lang="en-CA" dirty="0"/>
              <a:t>[38] The Attorney General represents the public interest in the prosecution of crime. </a:t>
            </a:r>
          </a:p>
          <a:p>
            <a:r>
              <a:rPr lang="en-CA" dirty="0"/>
              <a:t>[39] Recommendations as to penalty must be avoided, absent exceptional circumstances, i.e. a court-authorized request, an aboriginal sentencing circle, or as an aspect of a prosecutorial submission that the victim seeks leniency for the offender which might not otherwise reasonably be expected in the circumstances. The freedom to call for extraordinary sentences, beyond the limits of appellate tolerance, unjustifiably raises victim expectations, promotes an appearance of court-acceptance of vengeful submissions, and propels the system away from necessary restraint in punishing by loss of liberty (s. 718.2(d) of the Code; </a:t>
            </a:r>
            <a:r>
              <a:rPr lang="en-CA" i="1" dirty="0"/>
              <a:t>R. v. Gladue</a:t>
            </a:r>
            <a:r>
              <a:rPr lang="en-CA" dirty="0"/>
              <a:t>, supra, at para. 40, 41, 57, 93). It has been suggested that 1999 CanLII 15050 (ON SC) frequently the victim’s limited knowledge of available sentencing options may lead the victim to rely on more severe options: U.C. Rubel, “Victim Participation in Sentencing Proceedings” (1985-86), 28 C.L.Q. 226 at 240-241. The independent neutrality of the judiciary requires that the court not react to public opinion as to the severity of sentences: </a:t>
            </a:r>
            <a:r>
              <a:rPr lang="en-CA" i="1" dirty="0"/>
              <a:t>R. v. Porter </a:t>
            </a:r>
            <a:r>
              <a:rPr lang="en-CA" dirty="0"/>
              <a:t>(1976), 33 C.C.C. (2d) 215 (Ont. C.A.) at 220, per </a:t>
            </a:r>
            <a:r>
              <a:rPr lang="en-CA" dirty="0" err="1"/>
              <a:t>Arnup</a:t>
            </a:r>
            <a:r>
              <a:rPr lang="en-CA" dirty="0"/>
              <a:t> J.A. </a:t>
            </a:r>
          </a:p>
          <a:p>
            <a:endParaRPr lang="en-CA" dirty="0"/>
          </a:p>
          <a:p>
            <a:endParaRPr lang="en-CA" dirty="0"/>
          </a:p>
        </p:txBody>
      </p:sp>
    </p:spTree>
    <p:extLst>
      <p:ext uri="{BB962C8B-B14F-4D97-AF65-F5344CB8AC3E}">
        <p14:creationId xmlns:p14="http://schemas.microsoft.com/office/powerpoint/2010/main" val="2665417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CA" dirty="0"/>
              <a:t>See also R v </a:t>
            </a:r>
            <a:r>
              <a:rPr lang="en-CA" dirty="0" err="1"/>
              <a:t>Adamko</a:t>
            </a:r>
            <a:r>
              <a:rPr lang="en-CA" dirty="0"/>
              <a:t>, 2019 SKPC 27 </a:t>
            </a:r>
          </a:p>
          <a:p>
            <a:endParaRPr lang="en-CA" dirty="0"/>
          </a:p>
          <a:p>
            <a:r>
              <a:rPr lang="en-CA" b="0" i="0" dirty="0">
                <a:solidFill>
                  <a:srgbClr val="3D3D3D"/>
                </a:solidFill>
                <a:effectLst/>
                <a:latin typeface="Source Sans Pro" panose="020B0503030403020204" pitchFamily="34" charset="0"/>
              </a:rPr>
              <a:t>  In several victim impact statements the writers express criticism of the criminal justice system and the unfairness of the process for them. I do not comment on whether or not these criticisms are justified, but I can say with confidence that I do understand the sentiment, and some of the reasons why these victims have lost confidence in our justice system. In fact, I suspect that this portion of my decision may well contribute to their loss of confidence. Certainly, no one wants to be told that some of what they said is not relevant. I understand that all of their comments are relevant to them and their grief. However, certain things are not relevant to determining the appropriate sentence and I am duty bound to apply the law as required in our system of justice, as imperfect as it may be. To be more precise on this specific issue, whatever the shortcomings of our criminal justice system may be, none of them are attributable to Mr. </a:t>
            </a:r>
            <a:r>
              <a:rPr lang="en-CA" b="0" i="0" dirty="0" err="1">
                <a:solidFill>
                  <a:srgbClr val="3D3D3D"/>
                </a:solidFill>
                <a:effectLst/>
                <a:latin typeface="Source Sans Pro" panose="020B0503030403020204" pitchFamily="34" charset="0"/>
              </a:rPr>
              <a:t>Adamko</a:t>
            </a:r>
            <a:r>
              <a:rPr lang="en-CA" b="0" i="0" dirty="0">
                <a:solidFill>
                  <a:srgbClr val="3D3D3D"/>
                </a:solidFill>
                <a:effectLst/>
                <a:latin typeface="Source Sans Pro" panose="020B0503030403020204" pitchFamily="34" charset="0"/>
              </a:rPr>
              <a:t>. Nor are comments of this nature germane to any of the purposes, objectives, and principles of sentencing set out in the </a:t>
            </a:r>
            <a:r>
              <a:rPr lang="en-CA" b="0" i="1" u="none" strike="noStrike" dirty="0">
                <a:solidFill>
                  <a:srgbClr val="0E568C"/>
                </a:solidFill>
                <a:effectLst/>
                <a:latin typeface="Source Sans Pro" panose="020B0503030403020204" pitchFamily="34" charset="0"/>
                <a:hlinkClick r:id="rId3"/>
              </a:rPr>
              <a:t>Criminal Code</a:t>
            </a:r>
            <a:r>
              <a:rPr lang="en-CA" b="0" i="0" dirty="0">
                <a:solidFill>
                  <a:srgbClr val="3D3D3D"/>
                </a:solidFill>
                <a:effectLst/>
                <a:latin typeface="Source Sans Pro" panose="020B0503030403020204" pitchFamily="34" charset="0"/>
              </a:rPr>
              <a:t>. Consequently, I must and do disregard such comments as they are not relevant to the sentencing of Mr. </a:t>
            </a:r>
            <a:r>
              <a:rPr lang="en-CA" b="0" i="0" dirty="0" err="1">
                <a:solidFill>
                  <a:srgbClr val="3D3D3D"/>
                </a:solidFill>
                <a:effectLst/>
                <a:latin typeface="Source Sans Pro" panose="020B0503030403020204" pitchFamily="34" charset="0"/>
              </a:rPr>
              <a:t>Adamko</a:t>
            </a:r>
            <a:r>
              <a:rPr lang="en-CA" b="0" i="0" dirty="0">
                <a:solidFill>
                  <a:srgbClr val="3D3D3D"/>
                </a:solidFill>
                <a:effectLst/>
                <a:latin typeface="Source Sans Pro" panose="020B0503030403020204" pitchFamily="34" charset="0"/>
              </a:rPr>
              <a:t>.</a:t>
            </a:r>
            <a:endParaRPr lang="en-CA" dirty="0"/>
          </a:p>
        </p:txBody>
      </p:sp>
    </p:spTree>
    <p:extLst>
      <p:ext uri="{BB962C8B-B14F-4D97-AF65-F5344CB8AC3E}">
        <p14:creationId xmlns:p14="http://schemas.microsoft.com/office/powerpoint/2010/main" val="106142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CA" dirty="0"/>
              <a:t>Confidential Advice to Prosecutors</a:t>
            </a:r>
          </a:p>
          <a:p>
            <a:endParaRPr lang="en-CA" dirty="0"/>
          </a:p>
          <a:p>
            <a:pPr marL="575945" indent="-360045" algn="l">
              <a:spcBef>
                <a:spcPts val="0"/>
              </a:spcBef>
              <a:spcAft>
                <a:spcPts val="0"/>
              </a:spcAft>
            </a:pPr>
            <a:r>
              <a:rPr lang="en-CA" sz="1800" b="1" i="1" dirty="0">
                <a:solidFill>
                  <a:srgbClr val="000000"/>
                </a:solidFill>
                <a:effectLst/>
                <a:latin typeface="Arial" panose="020B0604020202020204" pitchFamily="34" charset="0"/>
              </a:rPr>
              <a:t>(v)</a:t>
            </a:r>
            <a:r>
              <a:rPr lang="en-CA" sz="1800" b="1" i="0" dirty="0">
                <a:solidFill>
                  <a:srgbClr val="000000"/>
                </a:solidFill>
                <a:effectLst/>
                <a:latin typeface="Times New Roman" panose="02020603050405020304" pitchFamily="18" charset="0"/>
              </a:rPr>
              <a:t>         </a:t>
            </a:r>
            <a:r>
              <a:rPr lang="en-CA" sz="1800" b="1" i="1" dirty="0">
                <a:solidFill>
                  <a:srgbClr val="000000"/>
                </a:solidFill>
                <a:effectLst/>
                <a:latin typeface="Arial" panose="020B0604020202020204" pitchFamily="34" charset="0"/>
              </a:rPr>
              <a:t>Appropriate and extraneous content</a:t>
            </a:r>
            <a:endParaRPr lang="en-CA" sz="1800" b="1" i="0" dirty="0">
              <a:solidFill>
                <a:srgbClr val="000000"/>
              </a:solidFill>
              <a:effectLst/>
              <a:latin typeface="Times New Roman" panose="02020603050405020304" pitchFamily="18" charset="0"/>
            </a:endParaRPr>
          </a:p>
          <a:p>
            <a:pPr algn="l">
              <a:spcBef>
                <a:spcPts val="0"/>
              </a:spcBef>
              <a:spcAft>
                <a:spcPts val="0"/>
              </a:spcAft>
            </a:pPr>
            <a:r>
              <a:rPr lang="en-CA" sz="1800" b="0" i="0" dirty="0">
                <a:solidFill>
                  <a:srgbClr val="000000"/>
                </a:solidFill>
                <a:effectLst/>
                <a:latin typeface="Arial" panose="020B0604020202020204" pitchFamily="34" charset="0"/>
              </a:rPr>
              <a:t> </a:t>
            </a:r>
            <a:endParaRPr lang="en-CA" sz="1800" b="0" i="0" dirty="0">
              <a:solidFill>
                <a:srgbClr val="000000"/>
              </a:solidFill>
              <a:effectLst/>
              <a:latin typeface="Times New Roman" panose="02020603050405020304" pitchFamily="18" charset="0"/>
            </a:endParaRPr>
          </a:p>
          <a:p>
            <a:pPr algn="l">
              <a:spcBef>
                <a:spcPts val="0"/>
              </a:spcBef>
              <a:spcAft>
                <a:spcPts val="0"/>
              </a:spcAft>
            </a:pPr>
            <a:r>
              <a:rPr lang="en-CA" sz="1800" b="0" i="0" dirty="0">
                <a:solidFill>
                  <a:srgbClr val="000000"/>
                </a:solidFill>
                <a:effectLst/>
                <a:latin typeface="Arial" panose="020B0604020202020204" pitchFamily="34" charset="0"/>
              </a:rPr>
              <a:t>Notwithstanding the instructions given to the victim for the completion of a Victim Impact Statement, the statement will sometimes contain content that is extraneous and/or potentially prejudicial. It is generally not the role of the Prosecutor to edit the statement. </a:t>
            </a:r>
            <a:endParaRPr lang="en-CA" sz="1800" b="0" i="0" dirty="0">
              <a:solidFill>
                <a:srgbClr val="000000"/>
              </a:solidFill>
              <a:effectLst/>
              <a:latin typeface="Times New Roman" panose="02020603050405020304" pitchFamily="18" charset="0"/>
            </a:endParaRPr>
          </a:p>
          <a:p>
            <a:pPr algn="l">
              <a:spcBef>
                <a:spcPts val="0"/>
              </a:spcBef>
              <a:spcAft>
                <a:spcPts val="0"/>
              </a:spcAft>
            </a:pPr>
            <a:r>
              <a:rPr lang="en-CA" sz="1800" b="0" i="0" dirty="0">
                <a:solidFill>
                  <a:srgbClr val="000000"/>
                </a:solidFill>
                <a:effectLst/>
                <a:latin typeface="Arial" panose="020B0604020202020204" pitchFamily="34" charset="0"/>
              </a:rPr>
              <a:t> </a:t>
            </a:r>
            <a:endParaRPr lang="en-CA" sz="1800" b="0" i="0" dirty="0">
              <a:solidFill>
                <a:srgbClr val="000000"/>
              </a:solidFill>
              <a:effectLst/>
              <a:latin typeface="Times New Roman" panose="02020603050405020304" pitchFamily="18" charset="0"/>
            </a:endParaRPr>
          </a:p>
          <a:p>
            <a:pPr algn="l">
              <a:spcBef>
                <a:spcPts val="0"/>
              </a:spcBef>
              <a:spcAft>
                <a:spcPts val="0"/>
              </a:spcAft>
            </a:pPr>
            <a:r>
              <a:rPr lang="en-CA" sz="1800" b="0" i="0" dirty="0">
                <a:solidFill>
                  <a:srgbClr val="000000"/>
                </a:solidFill>
                <a:effectLst/>
                <a:latin typeface="Arial" panose="020B0604020202020204" pitchFamily="34" charset="0"/>
              </a:rPr>
              <a:t>The statement is intended to be an opportunity for the victim’s voice to be heard.  Extraneous content is not a bar to the statement being filed.  The court must simply disregard any portion of the statement that is not relevant: s. 722(8) </a:t>
            </a:r>
            <a:r>
              <a:rPr lang="en-CA" sz="1800" b="0" i="1" dirty="0">
                <a:solidFill>
                  <a:srgbClr val="000000"/>
                </a:solidFill>
                <a:effectLst/>
                <a:latin typeface="Arial" panose="020B0604020202020204" pitchFamily="34" charset="0"/>
              </a:rPr>
              <a:t>Criminal Code</a:t>
            </a:r>
            <a:r>
              <a:rPr lang="en-CA" sz="1800" b="0" i="0" dirty="0">
                <a:solidFill>
                  <a:srgbClr val="000000"/>
                </a:solidFill>
                <a:effectLst/>
                <a:latin typeface="Arial" panose="020B0604020202020204" pitchFamily="34" charset="0"/>
              </a:rPr>
              <a:t>.  If the opportunity exists, the Prosecutor can discuss the problematic aspects of the statement with the victim and ask the victim to re-write or edit the statement.</a:t>
            </a:r>
            <a:endParaRPr lang="en-CA" sz="1800" b="0" i="0" dirty="0">
              <a:solidFill>
                <a:srgbClr val="000000"/>
              </a:solidFill>
              <a:effectLst/>
              <a:latin typeface="Times New Roman" panose="02020603050405020304" pitchFamily="18" charset="0"/>
            </a:endParaRPr>
          </a:p>
          <a:p>
            <a:pPr algn="l">
              <a:spcBef>
                <a:spcPts val="0"/>
              </a:spcBef>
              <a:spcAft>
                <a:spcPts val="0"/>
              </a:spcAft>
            </a:pPr>
            <a:r>
              <a:rPr lang="en-CA" sz="1800" b="0" i="0" dirty="0">
                <a:solidFill>
                  <a:srgbClr val="000000"/>
                </a:solidFill>
                <a:effectLst/>
                <a:latin typeface="Arial" panose="020B0604020202020204" pitchFamily="34" charset="0"/>
              </a:rPr>
              <a:t> </a:t>
            </a:r>
            <a:endParaRPr lang="en-CA" sz="1800" b="0" i="0" dirty="0">
              <a:solidFill>
                <a:srgbClr val="000000"/>
              </a:solidFill>
              <a:effectLst/>
              <a:latin typeface="Times New Roman" panose="02020603050405020304" pitchFamily="18" charset="0"/>
            </a:endParaRPr>
          </a:p>
          <a:p>
            <a:pPr algn="l">
              <a:spcBef>
                <a:spcPts val="0"/>
              </a:spcBef>
              <a:spcAft>
                <a:spcPts val="0"/>
              </a:spcAft>
            </a:pPr>
            <a:r>
              <a:rPr lang="en-CA" sz="1800" b="0" i="0" dirty="0">
                <a:solidFill>
                  <a:srgbClr val="000000"/>
                </a:solidFill>
                <a:effectLst/>
                <a:latin typeface="Arial" panose="020B0604020202020204" pitchFamily="34" charset="0"/>
              </a:rPr>
              <a:t>If, at the time of filing, the statement contains extraneous or prejudicial content, the Prosecutor should bring that to the court’s attention and remind the court of its duty, pursuant to s. 722(8) to simply disregard those portions.  If the victim is going to read that statement in court, the Prosecutor should alert the court and provide the statement with sufficient opportunity for the court to review it.</a:t>
            </a:r>
            <a:endParaRPr lang="en-CA" sz="1800" b="0" i="0" dirty="0">
              <a:solidFill>
                <a:srgbClr val="000000"/>
              </a:solidFill>
              <a:effectLst/>
              <a:latin typeface="Times New Roman" panose="02020603050405020304" pitchFamily="18" charset="0"/>
            </a:endParaRPr>
          </a:p>
          <a:p>
            <a:pPr algn="l">
              <a:spcBef>
                <a:spcPts val="0"/>
              </a:spcBef>
              <a:spcAft>
                <a:spcPts val="0"/>
              </a:spcAft>
            </a:pPr>
            <a:r>
              <a:rPr lang="en-CA" sz="1800" b="0" i="0" dirty="0">
                <a:solidFill>
                  <a:srgbClr val="000000"/>
                </a:solidFill>
                <a:effectLst/>
                <a:latin typeface="Arial" panose="020B0604020202020204" pitchFamily="34" charset="0"/>
              </a:rPr>
              <a:t> </a:t>
            </a:r>
            <a:endParaRPr lang="en-CA" sz="1800" b="0" i="0" dirty="0">
              <a:solidFill>
                <a:srgbClr val="000000"/>
              </a:solidFill>
              <a:effectLst/>
              <a:latin typeface="Times New Roman" panose="02020603050405020304" pitchFamily="18" charset="0"/>
            </a:endParaRPr>
          </a:p>
          <a:p>
            <a:pPr algn="l">
              <a:spcBef>
                <a:spcPts val="0"/>
              </a:spcBef>
              <a:spcAft>
                <a:spcPts val="0"/>
              </a:spcAft>
            </a:pPr>
            <a:r>
              <a:rPr lang="en-CA" sz="1800" b="0" i="0" dirty="0">
                <a:solidFill>
                  <a:srgbClr val="000000"/>
                </a:solidFill>
                <a:effectLst/>
                <a:latin typeface="Arial" panose="020B0604020202020204" pitchFamily="34" charset="0"/>
              </a:rPr>
              <a:t>There may be a point at which a statement contains so much extraneous or prejudicial content that the court would not be required to consider it.</a:t>
            </a:r>
            <a:endParaRPr lang="en-CA" sz="1800" b="0" i="0" dirty="0">
              <a:solidFill>
                <a:srgbClr val="000000"/>
              </a:solidFill>
              <a:effectLst/>
              <a:latin typeface="Times New Roman" panose="02020603050405020304" pitchFamily="18" charset="0"/>
            </a:endParaRPr>
          </a:p>
          <a:p>
            <a:endParaRPr lang="en-CA" dirty="0"/>
          </a:p>
        </p:txBody>
      </p:sp>
    </p:spTree>
    <p:extLst>
      <p:ext uri="{BB962C8B-B14F-4D97-AF65-F5344CB8AC3E}">
        <p14:creationId xmlns:p14="http://schemas.microsoft.com/office/powerpoint/2010/main" val="369461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dirty="0" err="1"/>
              <a:t>Victims</a:t>
            </a:r>
            <a:r>
              <a:rPr lang="fr-CA" dirty="0"/>
              <a:t> are </a:t>
            </a:r>
            <a:r>
              <a:rPr lang="fr-CA" dirty="0" err="1"/>
              <a:t>entitled</a:t>
            </a:r>
            <a:r>
              <a:rPr lang="fr-CA" dirty="0"/>
              <a:t> to </a:t>
            </a:r>
            <a:r>
              <a:rPr lang="fr-CA" dirty="0" err="1"/>
              <a:t>provide</a:t>
            </a:r>
            <a:r>
              <a:rPr lang="fr-CA" dirty="0"/>
              <a:t> the VIS in the </a:t>
            </a:r>
            <a:r>
              <a:rPr lang="fr-CA" dirty="0" err="1"/>
              <a:t>manner</a:t>
            </a:r>
            <a:r>
              <a:rPr lang="fr-CA" dirty="0"/>
              <a:t> </a:t>
            </a:r>
            <a:r>
              <a:rPr lang="fr-CA" dirty="0" err="1"/>
              <a:t>they</a:t>
            </a:r>
            <a:r>
              <a:rPr lang="fr-CA" dirty="0"/>
              <a:t> </a:t>
            </a:r>
            <a:r>
              <a:rPr lang="fr-CA" dirty="0" err="1"/>
              <a:t>choose</a:t>
            </a:r>
            <a:r>
              <a:rPr lang="fr-CA" dirty="0"/>
              <a:t>, </a:t>
            </a:r>
            <a:r>
              <a:rPr lang="fr-CA" dirty="0" err="1"/>
              <a:t>so</a:t>
            </a:r>
            <a:r>
              <a:rPr lang="fr-CA" dirty="0"/>
              <a:t> long as </a:t>
            </a:r>
            <a:r>
              <a:rPr lang="fr-CA" dirty="0" err="1"/>
              <a:t>it</a:t>
            </a:r>
            <a:r>
              <a:rPr lang="fr-CA" dirty="0"/>
              <a:t> </a:t>
            </a:r>
            <a:r>
              <a:rPr lang="fr-CA" dirty="0" err="1"/>
              <a:t>remains</a:t>
            </a:r>
            <a:r>
              <a:rPr lang="fr-CA" dirty="0"/>
              <a:t> </a:t>
            </a:r>
            <a:r>
              <a:rPr lang="fr-CA" dirty="0" err="1"/>
              <a:t>appropriate</a:t>
            </a:r>
            <a:r>
              <a:rPr lang="fr-CA" dirty="0"/>
              <a:t> in the </a:t>
            </a:r>
            <a:r>
              <a:rPr lang="fr-CA" dirty="0" err="1"/>
              <a:t>court’s</a:t>
            </a:r>
            <a:r>
              <a:rPr lang="fr-CA" dirty="0"/>
              <a:t> </a:t>
            </a:r>
            <a:r>
              <a:rPr lang="fr-CA" dirty="0" err="1"/>
              <a:t>eyes</a:t>
            </a:r>
            <a:r>
              <a:rPr lang="fr-CA" dirty="0"/>
              <a:t>: s. 722(5) CC</a:t>
            </a:r>
          </a:p>
          <a:p>
            <a:endParaRPr lang="fr-CA" dirty="0"/>
          </a:p>
          <a:p>
            <a:r>
              <a:rPr lang="fr-CA" dirty="0" err="1"/>
              <a:t>It’s</a:t>
            </a:r>
            <a:r>
              <a:rPr lang="fr-CA" dirty="0"/>
              <a:t> </a:t>
            </a:r>
            <a:r>
              <a:rPr lang="fr-CA" dirty="0" err="1"/>
              <a:t>our</a:t>
            </a:r>
            <a:r>
              <a:rPr lang="fr-CA" dirty="0"/>
              <a:t> </a:t>
            </a:r>
            <a:r>
              <a:rPr lang="fr-CA" dirty="0" err="1"/>
              <a:t>responsibility</a:t>
            </a:r>
            <a:r>
              <a:rPr lang="fr-CA" dirty="0"/>
              <a:t> to </a:t>
            </a:r>
            <a:r>
              <a:rPr lang="fr-CA" dirty="0" err="1"/>
              <a:t>ensure</a:t>
            </a:r>
            <a:r>
              <a:rPr lang="fr-CA" dirty="0"/>
              <a:t> </a:t>
            </a:r>
            <a:r>
              <a:rPr lang="fr-CA" dirty="0" err="1"/>
              <a:t>proper</a:t>
            </a:r>
            <a:r>
              <a:rPr lang="fr-CA" dirty="0"/>
              <a:t> </a:t>
            </a:r>
            <a:r>
              <a:rPr lang="fr-CA" dirty="0" err="1"/>
              <a:t>equipment</a:t>
            </a:r>
            <a:r>
              <a:rPr lang="fr-CA" dirty="0"/>
              <a:t> </a:t>
            </a:r>
            <a:r>
              <a:rPr lang="fr-CA" dirty="0" err="1"/>
              <a:t>is</a:t>
            </a:r>
            <a:r>
              <a:rPr lang="fr-CA" dirty="0"/>
              <a:t> </a:t>
            </a:r>
            <a:r>
              <a:rPr lang="fr-CA" dirty="0" err="1"/>
              <a:t>provided</a:t>
            </a:r>
            <a:r>
              <a:rPr lang="fr-CA" dirty="0"/>
              <a:t>. </a:t>
            </a:r>
            <a:endParaRPr lang="en-CA" dirty="0"/>
          </a:p>
        </p:txBody>
      </p:sp>
    </p:spTree>
    <p:extLst>
      <p:ext uri="{BB962C8B-B14F-4D97-AF65-F5344CB8AC3E}">
        <p14:creationId xmlns:p14="http://schemas.microsoft.com/office/powerpoint/2010/main" val="3858951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dirty="0" err="1"/>
              <a:t>Further</a:t>
            </a:r>
            <a:r>
              <a:rPr lang="fr-CA" dirty="0"/>
              <a:t> </a:t>
            </a:r>
            <a:r>
              <a:rPr lang="fr-CA" dirty="0" err="1"/>
              <a:t>examples</a:t>
            </a:r>
            <a:r>
              <a:rPr lang="fr-CA" dirty="0"/>
              <a:t> in French </a:t>
            </a:r>
            <a:r>
              <a:rPr lang="fr-CA" dirty="0" err="1"/>
              <a:t>here</a:t>
            </a:r>
            <a:r>
              <a:rPr lang="fr-CA" dirty="0"/>
              <a:t>: chrome-extension://</a:t>
            </a:r>
            <a:r>
              <a:rPr lang="fr-CA" dirty="0" err="1"/>
              <a:t>efaidnbmnnnibpcajpcglclefindmkaj</a:t>
            </a:r>
            <a:r>
              <a:rPr lang="fr-CA" dirty="0"/>
              <a:t>/https://afpad.ca/wp-content/uploads/2019/05/AFPAD_GUIDE_declaration_des_victimes.pdf </a:t>
            </a:r>
            <a:endParaRPr lang="en-CA" dirty="0"/>
          </a:p>
        </p:txBody>
      </p:sp>
    </p:spTree>
    <p:extLst>
      <p:ext uri="{BB962C8B-B14F-4D97-AF65-F5344CB8AC3E}">
        <p14:creationId xmlns:p14="http://schemas.microsoft.com/office/powerpoint/2010/main" val="281829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dirty="0" err="1"/>
              <a:t>See</a:t>
            </a:r>
            <a:r>
              <a:rPr lang="fr-CA" dirty="0"/>
              <a:t> </a:t>
            </a:r>
            <a:r>
              <a:rPr lang="fr-CA" dirty="0" err="1"/>
              <a:t>also</a:t>
            </a:r>
            <a:r>
              <a:rPr lang="fr-CA" dirty="0"/>
              <a:t>: </a:t>
            </a:r>
          </a:p>
          <a:p>
            <a:r>
              <a:rPr lang="fr-CA" dirty="0"/>
              <a:t>Jacob </a:t>
            </a:r>
            <a:r>
              <a:rPr lang="fr-CA" dirty="0" err="1"/>
              <a:t>Hoggard</a:t>
            </a:r>
            <a:r>
              <a:rPr lang="fr-CA" dirty="0"/>
              <a:t> </a:t>
            </a:r>
            <a:r>
              <a:rPr lang="fr-CA" dirty="0" err="1"/>
              <a:t>sentencing</a:t>
            </a:r>
            <a:r>
              <a:rPr lang="fr-CA" dirty="0"/>
              <a:t> </a:t>
            </a:r>
            <a:r>
              <a:rPr lang="fr-CA" dirty="0" err="1"/>
              <a:t>statement</a:t>
            </a:r>
            <a:r>
              <a:rPr lang="fr-CA" dirty="0"/>
              <a:t> </a:t>
            </a:r>
          </a:p>
          <a:p>
            <a:endParaRPr lang="fr-CA" dirty="0"/>
          </a:p>
          <a:p>
            <a:pPr algn="l">
              <a:spcBef>
                <a:spcPts val="900"/>
              </a:spcBef>
            </a:pPr>
            <a:r>
              <a:rPr lang="fr-CA" dirty="0"/>
              <a:t>Amanda Todd: </a:t>
            </a:r>
            <a:r>
              <a:rPr lang="en-CA" b="0" i="0" dirty="0">
                <a:solidFill>
                  <a:srgbClr val="404040"/>
                </a:solidFill>
                <a:effectLst/>
                <a:latin typeface="Arial" panose="020B0604020202020204" pitchFamily="34" charset="0"/>
              </a:rPr>
              <a:t>With a framed photo of Todd by her side, Amanda’s mother told the court she wished she could hold her one more time, or have one more conversation with her.</a:t>
            </a:r>
          </a:p>
          <a:p>
            <a:pPr algn="l">
              <a:spcBef>
                <a:spcPts val="900"/>
              </a:spcBef>
            </a:pPr>
            <a:r>
              <a:rPr lang="en-CA" b="0" i="0" dirty="0">
                <a:solidFill>
                  <a:srgbClr val="404040"/>
                </a:solidFill>
                <a:effectLst/>
                <a:latin typeface="Arial" panose="020B0604020202020204" pitchFamily="34" charset="0"/>
              </a:rPr>
              <a:t>“Amanda was once a vibrant child, and a curious young person,” Carol said, and added her daughter wanted to make a difference. “It is her voice we must continue to hear.”</a:t>
            </a:r>
          </a:p>
          <a:p>
            <a:pPr algn="l">
              <a:spcBef>
                <a:spcPts val="900"/>
              </a:spcBef>
            </a:pPr>
            <a:r>
              <a:rPr lang="en-CA" b="0" i="0" dirty="0">
                <a:solidFill>
                  <a:srgbClr val="404040"/>
                </a:solidFill>
                <a:effectLst/>
                <a:latin typeface="Arial" panose="020B0604020202020204" pitchFamily="34" charset="0"/>
              </a:rPr>
              <a:t>She also read a statement from Todd’s older brother, who said he would miss being an uncle to her children and growing old together.</a:t>
            </a:r>
          </a:p>
          <a:p>
            <a:pPr algn="l">
              <a:spcBef>
                <a:spcPts val="900"/>
              </a:spcBef>
            </a:pPr>
            <a:r>
              <a:rPr lang="en-CA" b="0" i="0" dirty="0">
                <a:solidFill>
                  <a:srgbClr val="404040"/>
                </a:solidFill>
                <a:effectLst/>
                <a:latin typeface="Arial" panose="020B0604020202020204" pitchFamily="34" charset="0"/>
              </a:rPr>
              <a:t>Todd’s father Norm also addressed the court, and said he was consumed with grief after his daughter’s death.</a:t>
            </a:r>
          </a:p>
          <a:p>
            <a:pPr algn="l">
              <a:spcBef>
                <a:spcPts val="900"/>
              </a:spcBef>
            </a:pPr>
            <a:r>
              <a:rPr lang="en-CA" b="0" i="0" dirty="0">
                <a:solidFill>
                  <a:srgbClr val="404040"/>
                </a:solidFill>
                <a:effectLst/>
                <a:latin typeface="Arial" panose="020B0604020202020204" pitchFamily="34" charset="0"/>
              </a:rPr>
              <a:t>“My daughter deserved to have a happy, carefree childhood,” he said. “Her tormentor filled her waking moments with fear, humiliation, anxiety, despair, and a desperation that should never be part of a young girl’s life.”</a:t>
            </a:r>
          </a:p>
          <a:p>
            <a:endParaRPr lang="fr-CA" dirty="0"/>
          </a:p>
          <a:p>
            <a:endParaRPr lang="fr-CA" dirty="0"/>
          </a:p>
        </p:txBody>
      </p:sp>
    </p:spTree>
    <p:extLst>
      <p:ext uri="{BB962C8B-B14F-4D97-AF65-F5344CB8AC3E}">
        <p14:creationId xmlns:p14="http://schemas.microsoft.com/office/powerpoint/2010/main" val="1460529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CA" dirty="0"/>
              <a:t>Re multiple VIS: Justice </a:t>
            </a:r>
            <a:r>
              <a:rPr lang="en-CA" dirty="0" err="1"/>
              <a:t>Joyal</a:t>
            </a:r>
            <a:r>
              <a:rPr lang="en-CA" dirty="0"/>
              <a:t> ruled that 96 VIS were admissible, but not all of them were read in court.</a:t>
            </a:r>
          </a:p>
          <a:p>
            <a:r>
              <a:rPr lang="en-CA" dirty="0"/>
              <a:t>https://www.thestar.com/news/canada/2018/01/22/96-victim-impact-statements-entered-in-sentencing-of-winnipeg-man-convicted-of-killing-teen.html</a:t>
            </a:r>
          </a:p>
        </p:txBody>
      </p:sp>
    </p:spTree>
    <p:extLst>
      <p:ext uri="{BB962C8B-B14F-4D97-AF65-F5344CB8AC3E}">
        <p14:creationId xmlns:p14="http://schemas.microsoft.com/office/powerpoint/2010/main" val="2147392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dirty="0" err="1"/>
              <a:t>Studies</a:t>
            </a:r>
            <a:r>
              <a:rPr lang="fr-CA" dirty="0"/>
              <a:t> </a:t>
            </a:r>
            <a:r>
              <a:rPr lang="fr-CA" dirty="0" err="1"/>
              <a:t>suggest</a:t>
            </a:r>
            <a:r>
              <a:rPr lang="fr-CA" dirty="0"/>
              <a:t> </a:t>
            </a:r>
            <a:r>
              <a:rPr lang="fr-CA" dirty="0" err="1"/>
              <a:t>that</a:t>
            </a:r>
            <a:r>
              <a:rPr lang="fr-CA" dirty="0"/>
              <a:t> VIS are not </a:t>
            </a:r>
            <a:r>
              <a:rPr lang="fr-CA" dirty="0" err="1"/>
              <a:t>sought</a:t>
            </a:r>
            <a:r>
              <a:rPr lang="fr-CA" dirty="0"/>
              <a:t> or </a:t>
            </a:r>
            <a:r>
              <a:rPr lang="fr-CA" dirty="0" err="1"/>
              <a:t>asked</a:t>
            </a:r>
            <a:r>
              <a:rPr lang="fr-CA" dirty="0"/>
              <a:t> for in as </a:t>
            </a:r>
            <a:r>
              <a:rPr lang="fr-CA" dirty="0" err="1"/>
              <a:t>much</a:t>
            </a:r>
            <a:r>
              <a:rPr lang="fr-CA" dirty="0"/>
              <a:t> as 30% of cases</a:t>
            </a:r>
          </a:p>
          <a:p>
            <a:endParaRPr lang="fr-CA" dirty="0"/>
          </a:p>
          <a:p>
            <a:r>
              <a:rPr lang="fr-CA" dirty="0"/>
              <a:t>SCC in </a:t>
            </a:r>
            <a:r>
              <a:rPr lang="fr-CA" i="1" dirty="0"/>
              <a:t>Friesen</a:t>
            </a:r>
            <a:r>
              <a:rPr lang="fr-CA" i="0" dirty="0"/>
              <a:t> </a:t>
            </a:r>
            <a:r>
              <a:rPr lang="fr-CA" i="0" dirty="0" err="1"/>
              <a:t>provides</a:t>
            </a:r>
            <a:r>
              <a:rPr lang="fr-CA" i="0" dirty="0"/>
              <a:t> </a:t>
            </a:r>
            <a:r>
              <a:rPr lang="fr-CA" i="0" dirty="0" err="1"/>
              <a:t>examples</a:t>
            </a:r>
            <a:r>
              <a:rPr lang="fr-CA" i="0" dirty="0"/>
              <a:t> of </a:t>
            </a:r>
            <a:r>
              <a:rPr lang="fr-CA" i="0" dirty="0" err="1"/>
              <a:t>harms</a:t>
            </a:r>
            <a:r>
              <a:rPr lang="fr-CA" i="0" dirty="0"/>
              <a:t> </a:t>
            </a:r>
            <a:r>
              <a:rPr lang="fr-CA" i="0" dirty="0" err="1"/>
              <a:t>typically</a:t>
            </a:r>
            <a:r>
              <a:rPr lang="fr-CA" i="0" dirty="0"/>
              <a:t> </a:t>
            </a:r>
            <a:r>
              <a:rPr lang="fr-CA" i="0" dirty="0" err="1"/>
              <a:t>associated</a:t>
            </a:r>
            <a:r>
              <a:rPr lang="fr-CA" i="0" dirty="0"/>
              <a:t> </a:t>
            </a:r>
            <a:r>
              <a:rPr lang="fr-CA" i="0" dirty="0" err="1"/>
              <a:t>with</a:t>
            </a:r>
            <a:r>
              <a:rPr lang="fr-CA" i="0" dirty="0"/>
              <a:t> </a:t>
            </a:r>
            <a:r>
              <a:rPr lang="fr-CA" i="0" dirty="0" err="1"/>
              <a:t>sexual</a:t>
            </a:r>
            <a:r>
              <a:rPr lang="fr-CA" i="0" dirty="0"/>
              <a:t> violence </a:t>
            </a:r>
            <a:r>
              <a:rPr lang="fr-CA" i="0" dirty="0" err="1"/>
              <a:t>against</a:t>
            </a:r>
            <a:r>
              <a:rPr lang="fr-CA" i="0" dirty="0"/>
              <a:t> </a:t>
            </a:r>
            <a:r>
              <a:rPr lang="fr-CA" i="0" dirty="0" err="1"/>
              <a:t>children</a:t>
            </a:r>
            <a:r>
              <a:rPr lang="fr-CA" i="0" dirty="0"/>
              <a:t> (@ 50 </a:t>
            </a:r>
            <a:r>
              <a:rPr lang="fr-CA" i="0" dirty="0" err="1"/>
              <a:t>ff</a:t>
            </a:r>
            <a:r>
              <a:rPr lang="fr-CA" i="0" dirty="0"/>
              <a:t>)</a:t>
            </a:r>
            <a:endParaRPr lang="fr-CA" dirty="0"/>
          </a:p>
          <a:p>
            <a:endParaRPr lang="en-CA" dirty="0"/>
          </a:p>
        </p:txBody>
      </p:sp>
    </p:spTree>
    <p:extLst>
      <p:ext uri="{BB962C8B-B14F-4D97-AF65-F5344CB8AC3E}">
        <p14:creationId xmlns:p14="http://schemas.microsoft.com/office/powerpoint/2010/main" val="31979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dirty="0"/>
              <a:t>Community impact </a:t>
            </a:r>
            <a:r>
              <a:rPr lang="fr-CA" dirty="0" err="1"/>
              <a:t>statements</a:t>
            </a:r>
            <a:r>
              <a:rPr lang="fr-CA" dirty="0"/>
              <a:t>: </a:t>
            </a:r>
          </a:p>
          <a:p>
            <a:endParaRPr lang="fr-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b="1" i="0" u="none" strike="noStrike" dirty="0">
                <a:solidFill>
                  <a:srgbClr val="000000"/>
                </a:solidFill>
                <a:effectLst/>
                <a:latin typeface="Helvetica Neue"/>
              </a:rPr>
              <a:t>722.2</a:t>
            </a:r>
            <a:r>
              <a:rPr lang="en-CA" b="0" i="0" dirty="0">
                <a:solidFill>
                  <a:srgbClr val="333333"/>
                </a:solidFill>
                <a:effectLst/>
                <a:latin typeface="Helvetica Neue"/>
              </a:rPr>
              <a:t> </a:t>
            </a:r>
            <a:r>
              <a:rPr lang="en-CA" b="1" i="0" dirty="0">
                <a:solidFill>
                  <a:srgbClr val="000000"/>
                </a:solidFill>
                <a:effectLst/>
                <a:latin typeface="Helvetica Neue"/>
              </a:rPr>
              <a:t>(1)</a:t>
            </a:r>
            <a:r>
              <a:rPr lang="en-CA" b="0" i="0" dirty="0">
                <a:solidFill>
                  <a:srgbClr val="333333"/>
                </a:solidFill>
                <a:effectLst/>
                <a:latin typeface="Helvetica Neue"/>
              </a:rPr>
              <a:t> When determining the sentence to be imposed on an offender or determining whether the offender should be discharged under section 730 in respect of any offence, the court shall consider any statement made by an individual on a community’s behalf that was prepared in accordance with this section and filed with the court describing the harm or loss suffered by the community as the result of the commission of the offence and the impact of the offence on the community.</a:t>
            </a:r>
          </a:p>
          <a:p>
            <a:endParaRPr lang="en-CA" dirty="0"/>
          </a:p>
        </p:txBody>
      </p:sp>
    </p:spTree>
    <p:extLst>
      <p:ext uri="{BB962C8B-B14F-4D97-AF65-F5344CB8AC3E}">
        <p14:creationId xmlns:p14="http://schemas.microsoft.com/office/powerpoint/2010/main" val="3208809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800" b="0" i="0" dirty="0">
                <a:solidFill>
                  <a:srgbClr val="202C8F"/>
                </a:solidFill>
                <a:effectLst/>
              </a:rPr>
              <a:t>J.M. Barrett, </a:t>
            </a:r>
            <a:r>
              <a:rPr lang="en-CA" sz="800" b="0" i="1" dirty="0">
                <a:solidFill>
                  <a:srgbClr val="202C8F"/>
                </a:solidFill>
                <a:effectLst/>
              </a:rPr>
              <a:t>Balancing Charter Interests: Victims’ Rights and Third Party Remedies </a:t>
            </a:r>
            <a:r>
              <a:rPr lang="en-CA" sz="800" b="0" i="0" dirty="0">
                <a:solidFill>
                  <a:srgbClr val="202C8F"/>
                </a:solidFill>
                <a:effectLst/>
              </a:rPr>
              <a:t>(Toronto: Carswell, 2001) at 4.2(d) (vi)</a:t>
            </a:r>
          </a:p>
          <a:p>
            <a:endParaRPr lang="en-CA" dirty="0"/>
          </a:p>
          <a:p>
            <a:endParaRPr lang="en-CA" dirty="0"/>
          </a:p>
          <a:p>
            <a:r>
              <a:rPr lang="en-CA" dirty="0"/>
              <a:t>Practice Note: if cross of your victim on VIS has come up. STOP go get a Deputy. This is urgent and you need to pump the breaks. DO NOT AGREE TO THIS. </a:t>
            </a:r>
          </a:p>
          <a:p>
            <a:endParaRPr lang="en-CA" dirty="0"/>
          </a:p>
          <a:p>
            <a:r>
              <a:rPr lang="en-CA" dirty="0"/>
              <a:t>Also note: </a:t>
            </a:r>
          </a:p>
          <a:p>
            <a:r>
              <a:rPr lang="en-CA" dirty="0"/>
              <a:t>723(5): hearsay is admissible at sentencing even to prove things BARD. </a:t>
            </a:r>
          </a:p>
        </p:txBody>
      </p:sp>
    </p:spTree>
    <p:extLst>
      <p:ext uri="{BB962C8B-B14F-4D97-AF65-F5344CB8AC3E}">
        <p14:creationId xmlns:p14="http://schemas.microsoft.com/office/powerpoint/2010/main" val="1194659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dirty="0"/>
              <a:t>Re disclosure: </a:t>
            </a:r>
            <a:r>
              <a:rPr lang="fr-CA" dirty="0" err="1"/>
              <a:t>two</a:t>
            </a:r>
            <a:r>
              <a:rPr lang="fr-CA" dirty="0"/>
              <a:t> options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a:solidFill>
                  <a:srgbClr val="44546A"/>
                </a:solidFill>
                <a:effectLst/>
                <a:latin typeface="Calibri" panose="020F0502020204030204" pitchFamily="34" charset="0"/>
                <a:ea typeface="Calibri" panose="020F0502020204030204" pitchFamily="34" charset="0"/>
              </a:rPr>
              <a:t>1. To ask the victim to remove it and explain why (usually VWAP will take care of this) and 2. Just vet it and then if called upon to explain we can do so. </a:t>
            </a:r>
            <a:endParaRPr lang="fr-CA"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457200" rtl="0" eaLnBrk="1" fontAlgn="auto" latinLnBrk="0" hangingPunct="1">
              <a:lnSpc>
                <a:spcPct val="100000"/>
              </a:lnSpc>
              <a:spcBef>
                <a:spcPts val="0"/>
              </a:spcBef>
              <a:spcAft>
                <a:spcPts val="0"/>
              </a:spcAft>
              <a:buClrTx/>
              <a:buSzTx/>
              <a:buFontTx/>
              <a:buNone/>
              <a:tabLst/>
              <a:defRPr/>
            </a:pPr>
            <a:r>
              <a:rPr lang="fr-CA" dirty="0"/>
              <a:t>CP/</a:t>
            </a:r>
            <a:r>
              <a:rPr lang="fr-CA" dirty="0" err="1"/>
              <a:t>youth</a:t>
            </a:r>
            <a:r>
              <a:rPr lang="fr-CA" dirty="0"/>
              <a:t> </a:t>
            </a:r>
            <a:r>
              <a:rPr lang="fr-CA" dirty="0" err="1"/>
              <a:t>victim</a:t>
            </a:r>
            <a:r>
              <a:rPr lang="fr-CA" dirty="0"/>
              <a:t> cases </a:t>
            </a:r>
            <a:r>
              <a:rPr lang="fr-CA" dirty="0" err="1"/>
              <a:t>where</a:t>
            </a:r>
            <a:r>
              <a:rPr lang="fr-CA" dirty="0"/>
              <a:t> </a:t>
            </a:r>
            <a:r>
              <a:rPr lang="fr-CA" dirty="0" err="1"/>
              <a:t>sealing</a:t>
            </a:r>
            <a:r>
              <a:rPr lang="fr-CA" dirty="0"/>
              <a:t> </a:t>
            </a:r>
            <a:r>
              <a:rPr lang="fr-CA" dirty="0" err="1"/>
              <a:t>order</a:t>
            </a:r>
            <a:r>
              <a:rPr lang="fr-CA" dirty="0"/>
              <a:t> </a:t>
            </a:r>
            <a:r>
              <a:rPr lang="fr-CA" dirty="0" err="1"/>
              <a:t>granted</a:t>
            </a:r>
            <a:r>
              <a:rPr lang="fr-CA" dirty="0"/>
              <a:t>: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pt-BR" b="0" i="0" dirty="0">
                <a:solidFill>
                  <a:srgbClr val="212529"/>
                </a:solidFill>
                <a:effectLst/>
                <a:latin typeface="Open Sans" panose="020B0606030504020204" pitchFamily="34" charset="0"/>
              </a:rPr>
              <a:t>R v Laplante, 2021 NWTSC 29</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it-IT" b="0" i="0" dirty="0">
                <a:solidFill>
                  <a:srgbClr val="212529"/>
                </a:solidFill>
                <a:effectLst/>
                <a:latin typeface="Open Sans" panose="020B0606030504020204" pitchFamily="34" charset="0"/>
              </a:rPr>
              <a:t>R. v. Sun Media (Toronto) Corp., 2003 CanLII 3894 (ON SC)</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it-IT" b="0" i="1" dirty="0">
                <a:solidFill>
                  <a:srgbClr val="000000"/>
                </a:solidFill>
                <a:effectLst/>
                <a:latin typeface="Arial (W1)"/>
              </a:rPr>
              <a:t>Toronto Star Newspaper Ltd. v. Ontario</a:t>
            </a:r>
            <a:r>
              <a:rPr lang="it-IT" b="0" i="0" dirty="0">
                <a:solidFill>
                  <a:srgbClr val="000000"/>
                </a:solidFill>
                <a:effectLst/>
                <a:latin typeface="Arial (W1)"/>
              </a:rPr>
              <a:t>, </a:t>
            </a:r>
            <a:r>
              <a:rPr lang="it-IT" b="0" i="0" u="none" strike="noStrike" dirty="0">
                <a:solidFill>
                  <a:srgbClr val="027ABB"/>
                </a:solidFill>
                <a:effectLst/>
                <a:latin typeface="Arial (W1)"/>
                <a:hlinkClick r:id="rId3"/>
              </a:rPr>
              <a:t>2012 ONCJ 27</a:t>
            </a:r>
            <a:endParaRPr lang="it-IT" b="0" i="0" u="none" strike="noStrike" dirty="0">
              <a:solidFill>
                <a:srgbClr val="212529"/>
              </a:solidFill>
              <a:effectLst/>
              <a:latin typeface="Open Sans" panose="020B06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it-IT" b="0" i="0" dirty="0">
              <a:solidFill>
                <a:srgbClr val="212529"/>
              </a:solidFill>
              <a:effectLst/>
              <a:latin typeface="Open Sans" panose="020B06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pt-BR" b="0" i="0" dirty="0">
              <a:solidFill>
                <a:srgbClr val="212529"/>
              </a:solidFill>
              <a:effectLst/>
              <a:latin typeface="Open Sans" panose="020B0606030504020204" pitchFamily="34" charset="0"/>
            </a:endParaRPr>
          </a:p>
          <a:p>
            <a:endParaRPr lang="en-CA" dirty="0"/>
          </a:p>
          <a:p>
            <a:endParaRPr lang="en-CA" dirty="0"/>
          </a:p>
        </p:txBody>
      </p:sp>
    </p:spTree>
    <p:extLst>
      <p:ext uri="{BB962C8B-B14F-4D97-AF65-F5344CB8AC3E}">
        <p14:creationId xmlns:p14="http://schemas.microsoft.com/office/powerpoint/2010/main" val="3037823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i="1" dirty="0"/>
              <a:t>R. v. F.C.</a:t>
            </a:r>
            <a:r>
              <a:rPr lang="fr-CA" i="0" dirty="0"/>
              <a:t>, 2018 ONSC 561 @ 95-103</a:t>
            </a:r>
          </a:p>
          <a:p>
            <a:pPr marL="171450" indent="-171450">
              <a:buFontTx/>
              <a:buChar char="-"/>
            </a:pPr>
            <a:r>
              <a:rPr lang="fr-CA" i="0" dirty="0" err="1"/>
              <a:t>Victim</a:t>
            </a:r>
            <a:r>
              <a:rPr lang="fr-CA" i="0" dirty="0"/>
              <a:t> impact </a:t>
            </a:r>
            <a:r>
              <a:rPr lang="fr-CA" i="0" dirty="0" err="1"/>
              <a:t>statement</a:t>
            </a:r>
            <a:r>
              <a:rPr lang="fr-CA" i="0" dirty="0"/>
              <a:t> </a:t>
            </a:r>
            <a:r>
              <a:rPr lang="fr-CA" i="0" dirty="0" err="1"/>
              <a:t>used</a:t>
            </a:r>
            <a:r>
              <a:rPr lang="fr-CA" i="0" dirty="0"/>
              <a:t> in DO </a:t>
            </a:r>
            <a:r>
              <a:rPr lang="fr-CA" i="0" dirty="0" err="1"/>
              <a:t>proceeding</a:t>
            </a:r>
            <a:r>
              <a:rPr lang="fr-CA" i="0" dirty="0"/>
              <a:t> </a:t>
            </a:r>
          </a:p>
          <a:p>
            <a:pPr marL="171450" indent="-171450">
              <a:buFontTx/>
              <a:buChar char="-"/>
            </a:pPr>
            <a:r>
              <a:rPr lang="fr-CA" i="0" dirty="0"/>
              <a:t>VIS </a:t>
            </a:r>
            <a:r>
              <a:rPr lang="fr-CA" i="0" dirty="0" err="1"/>
              <a:t>found</a:t>
            </a:r>
            <a:r>
              <a:rPr lang="fr-CA" i="0" dirty="0"/>
              <a:t> </a:t>
            </a:r>
            <a:r>
              <a:rPr lang="fr-CA" i="0" dirty="0" err="1"/>
              <a:t>directly</a:t>
            </a:r>
            <a:r>
              <a:rPr lang="fr-CA" i="0" dirty="0"/>
              <a:t> relevant to the issue of </a:t>
            </a:r>
            <a:r>
              <a:rPr lang="fr-CA" i="0" dirty="0" err="1"/>
              <a:t>likelihood</a:t>
            </a:r>
            <a:r>
              <a:rPr lang="fr-CA" i="0" dirty="0"/>
              <a:t> of </a:t>
            </a:r>
            <a:r>
              <a:rPr lang="fr-CA" i="0" dirty="0" err="1"/>
              <a:t>causing</a:t>
            </a:r>
            <a:r>
              <a:rPr lang="fr-CA" i="0" dirty="0"/>
              <a:t> </a:t>
            </a:r>
            <a:r>
              <a:rPr lang="fr-CA" i="0" dirty="0" err="1"/>
              <a:t>injury</a:t>
            </a:r>
            <a:r>
              <a:rPr lang="fr-CA" i="0" dirty="0"/>
              <a:t> or </a:t>
            </a:r>
            <a:r>
              <a:rPr lang="fr-CA" i="0" dirty="0" err="1"/>
              <a:t>severe</a:t>
            </a:r>
            <a:r>
              <a:rPr lang="fr-CA" i="0" dirty="0"/>
              <a:t> </a:t>
            </a:r>
            <a:r>
              <a:rPr lang="fr-CA" i="0" dirty="0" err="1"/>
              <a:t>psychological</a:t>
            </a:r>
            <a:r>
              <a:rPr lang="fr-CA" i="0" dirty="0"/>
              <a:t> damage</a:t>
            </a:r>
          </a:p>
          <a:p>
            <a:pPr algn="just">
              <a:lnSpc>
                <a:spcPts val="1300"/>
              </a:lnSpc>
            </a:pPr>
            <a:r>
              <a:rPr lang="en-US" sz="1800" b="1" dirty="0">
                <a:solidFill>
                  <a:srgbClr val="000000"/>
                </a:solidFill>
                <a:effectLst/>
                <a:highlight>
                  <a:srgbClr val="FFFF00"/>
                </a:highlight>
                <a:latin typeface="Arial" panose="020B0604020202020204" pitchFamily="34" charset="0"/>
                <a:ea typeface="Arial" panose="020B0604020202020204" pitchFamily="34" charset="0"/>
              </a:rPr>
              <a:t>95</a:t>
            </a:r>
            <a:r>
              <a:rPr lang="en-US" sz="1800" dirty="0">
                <a:solidFill>
                  <a:srgbClr val="000000"/>
                </a:solidFill>
                <a:effectLst/>
                <a:highlight>
                  <a:srgbClr val="FFFF00"/>
                </a:highlight>
                <a:latin typeface="Arial" panose="020B0604020202020204" pitchFamily="34" charset="0"/>
                <a:ea typeface="Arial" panose="020B0604020202020204" pitchFamily="34" charset="0"/>
              </a:rPr>
              <a:t>  Turning to the issue of likelihood of causing injury or severe psychological damage, and based on the submission of Ms. London-Weinstein, it would appear that this element has been conceded. I regard this as a wise concession, given the circumstances of the cases and the victim impact statements.</a:t>
            </a:r>
            <a:endParaRPr lang="en-CA" sz="1800" dirty="0">
              <a:effectLst/>
              <a:latin typeface="Arial" panose="020B0604020202020204" pitchFamily="34" charset="0"/>
              <a:ea typeface="Arial" panose="020B0604020202020204" pitchFamily="34" charset="0"/>
            </a:endParaRPr>
          </a:p>
          <a:p>
            <a:pPr algn="just">
              <a:lnSpc>
                <a:spcPts val="1300"/>
              </a:lnSpc>
            </a:pPr>
            <a:br>
              <a:rPr lang="en-US" sz="1800" dirty="0">
                <a:effectLst/>
                <a:highlight>
                  <a:srgbClr val="FFFF00"/>
                </a:highlight>
                <a:latin typeface="Arial" panose="020B0604020202020204" pitchFamily="34" charset="0"/>
                <a:ea typeface="Arial" panose="020B0604020202020204" pitchFamily="34" charset="0"/>
              </a:rPr>
            </a:br>
            <a:r>
              <a:rPr lang="en-US" sz="1800" b="1" dirty="0">
                <a:solidFill>
                  <a:srgbClr val="000000"/>
                </a:solidFill>
                <a:effectLst/>
                <a:highlight>
                  <a:srgbClr val="FFFF00"/>
                </a:highlight>
                <a:latin typeface="Arial" panose="020B0604020202020204" pitchFamily="34" charset="0"/>
                <a:ea typeface="Arial" panose="020B0604020202020204" pitchFamily="34" charset="0"/>
              </a:rPr>
              <a:t>96</a:t>
            </a:r>
            <a:r>
              <a:rPr lang="en-US" sz="1800" dirty="0">
                <a:solidFill>
                  <a:srgbClr val="000000"/>
                </a:solidFill>
                <a:effectLst/>
                <a:highlight>
                  <a:srgbClr val="FFFF00"/>
                </a:highlight>
                <a:latin typeface="Arial" panose="020B0604020202020204" pitchFamily="34" charset="0"/>
                <a:ea typeface="Arial" panose="020B0604020202020204" pitchFamily="34" charset="0"/>
              </a:rPr>
              <a:t>  The victim impact statements evidence severe psychological damage, in particular to A.L.</a:t>
            </a:r>
            <a:endParaRPr lang="en-CA" sz="1800" dirty="0">
              <a:effectLst/>
              <a:latin typeface="Arial" panose="020B0604020202020204" pitchFamily="34" charset="0"/>
              <a:ea typeface="Arial" panose="020B0604020202020204" pitchFamily="34" charset="0"/>
            </a:endParaRPr>
          </a:p>
          <a:p>
            <a:pPr algn="just">
              <a:lnSpc>
                <a:spcPts val="1300"/>
              </a:lnSpc>
            </a:pPr>
            <a:br>
              <a:rPr lang="en-US" sz="1800" dirty="0">
                <a:effectLst/>
                <a:latin typeface="Arial" panose="020B0604020202020204" pitchFamily="34" charset="0"/>
                <a:ea typeface="Arial" panose="020B0604020202020204" pitchFamily="34" charset="0"/>
              </a:rPr>
            </a:br>
            <a:r>
              <a:rPr lang="en-US" sz="1800" b="1" dirty="0">
                <a:solidFill>
                  <a:srgbClr val="000000"/>
                </a:solidFill>
                <a:effectLst/>
                <a:highlight>
                  <a:srgbClr val="FFFF00"/>
                </a:highlight>
                <a:latin typeface="Arial" panose="020B0604020202020204" pitchFamily="34" charset="0"/>
                <a:ea typeface="Arial" panose="020B0604020202020204" pitchFamily="34" charset="0"/>
              </a:rPr>
              <a:t>97</a:t>
            </a:r>
            <a:r>
              <a:rPr lang="en-US" sz="1800" dirty="0">
                <a:solidFill>
                  <a:srgbClr val="000000"/>
                </a:solidFill>
                <a:effectLst/>
                <a:highlight>
                  <a:srgbClr val="FFFF00"/>
                </a:highlight>
                <a:latin typeface="Arial" panose="020B0604020202020204" pitchFamily="34" charset="0"/>
                <a:ea typeface="Arial" panose="020B0604020202020204" pitchFamily="34" charset="0"/>
              </a:rPr>
              <a:t>  S.V. testified that during the indecent act at Lac des Loups, she was "worried and scared." In relation to the genital penetration into her vagina, she felt very "uncomfortable." She never expected that to happen at her babysitter's house. When asked whether still thinks of the incidents at age 16, she replied, "oh yeah, I think about it two or three times a month." She stated that it makes her feel "sick and sad" and that it has continued to impact her life because she is much more careful towards men and does not trust them. She believes that when she is older, she will have a problem leaving her children alone with men. While testifying in relation to the effects on her, she became emotional and began to cry.</a:t>
            </a:r>
            <a:endParaRPr lang="en-CA" sz="1800" dirty="0">
              <a:effectLst/>
              <a:latin typeface="Arial" panose="020B0604020202020204" pitchFamily="34" charset="0"/>
              <a:ea typeface="Arial" panose="020B0604020202020204" pitchFamily="34" charset="0"/>
            </a:endParaRPr>
          </a:p>
          <a:p>
            <a:pPr algn="just">
              <a:lnSpc>
                <a:spcPts val="1300"/>
              </a:lnSpc>
            </a:pPr>
            <a:br>
              <a:rPr lang="en-US" sz="1800" dirty="0">
                <a:effectLst/>
                <a:latin typeface="Arial" panose="020B0604020202020204" pitchFamily="34" charset="0"/>
                <a:ea typeface="Arial" panose="020B0604020202020204" pitchFamily="34" charset="0"/>
              </a:rPr>
            </a:br>
            <a:r>
              <a:rPr lang="en-US" sz="1800" b="1" dirty="0">
                <a:solidFill>
                  <a:srgbClr val="000000"/>
                </a:solidFill>
                <a:effectLst/>
                <a:highlight>
                  <a:srgbClr val="FFFF00"/>
                </a:highlight>
                <a:latin typeface="Arial" panose="020B0604020202020204" pitchFamily="34" charset="0"/>
                <a:ea typeface="Arial" panose="020B0604020202020204" pitchFamily="34" charset="0"/>
              </a:rPr>
              <a:t>98</a:t>
            </a:r>
            <a:r>
              <a:rPr lang="en-US" sz="1800" dirty="0">
                <a:solidFill>
                  <a:srgbClr val="000000"/>
                </a:solidFill>
                <a:effectLst/>
                <a:highlight>
                  <a:srgbClr val="FFFF00"/>
                </a:highlight>
                <a:latin typeface="Arial" panose="020B0604020202020204" pitchFamily="34" charset="0"/>
                <a:ea typeface="Arial" panose="020B0604020202020204" pitchFamily="34" charset="0"/>
              </a:rPr>
              <a:t>  In her victim impact statement, G.L. stated that she is "sad" about what happened to her at the hands of her grandfather. She drew a picture that indicated, "Here I am in my bedroom and I am sad. Every time that I have fear, my hair stands up." G.L's mother indicated that the emotional impact on G.L. was profound and she herself required treatment for anxiety and depression, requiring hospitalization and medication. She felt overwhelming guilt that she failed her daughter. She has terrible memories about bringing her daughter to CHEO for a sexual assault examination and the countless visits to CHEO for her daughter's therapy and her own therapy, her daughter's loss of innocence and trust in people, the nightmares her daughter suffers and the loss of her daughter's grandmother, L.C., and her aunt, because they sided with F.C. throughout the prosecution of the charges. G.L.'s mother had to take sick leave for two months and was eventually fired when she wished her sick leave to be extended, which led to financial problems. She also gained substantial weight due to being at home and out of work.</a:t>
            </a:r>
            <a:endParaRPr lang="en-CA" sz="1800" dirty="0">
              <a:effectLst/>
              <a:latin typeface="Arial" panose="020B0604020202020204" pitchFamily="34" charset="0"/>
              <a:ea typeface="Arial" panose="020B0604020202020204" pitchFamily="34" charset="0"/>
            </a:endParaRPr>
          </a:p>
          <a:p>
            <a:pPr algn="just">
              <a:lnSpc>
                <a:spcPts val="1300"/>
              </a:lnSpc>
            </a:pPr>
            <a:br>
              <a:rPr lang="en-US" sz="1800" dirty="0">
                <a:effectLst/>
                <a:highlight>
                  <a:srgbClr val="FFFF00"/>
                </a:highlight>
                <a:latin typeface="Arial" panose="020B0604020202020204" pitchFamily="34" charset="0"/>
                <a:ea typeface="Arial" panose="020B0604020202020204" pitchFamily="34" charset="0"/>
              </a:rPr>
            </a:br>
            <a:r>
              <a:rPr lang="en-US" sz="1800" b="1" dirty="0">
                <a:solidFill>
                  <a:srgbClr val="000000"/>
                </a:solidFill>
                <a:effectLst/>
                <a:highlight>
                  <a:srgbClr val="FFFF00"/>
                </a:highlight>
                <a:latin typeface="Arial" panose="020B0604020202020204" pitchFamily="34" charset="0"/>
                <a:ea typeface="Arial" panose="020B0604020202020204" pitchFamily="34" charset="0"/>
              </a:rPr>
              <a:t>99</a:t>
            </a:r>
            <a:r>
              <a:rPr lang="en-US" sz="1800" dirty="0">
                <a:solidFill>
                  <a:srgbClr val="000000"/>
                </a:solidFill>
                <a:effectLst/>
                <a:highlight>
                  <a:srgbClr val="FFFF00"/>
                </a:highlight>
                <a:latin typeface="Arial" panose="020B0604020202020204" pitchFamily="34" charset="0"/>
                <a:ea typeface="Arial" panose="020B0604020202020204" pitchFamily="34" charset="0"/>
              </a:rPr>
              <a:t>  D.L., G.L.'s father, stated that this was the most awful thing that happened and it was difficult to watch his daughter fight such a battle. The battle was an adult one that lasted a year and a half. He felt misery watching F.C. take the stand and accuse his daughter of lying, feeling that his daughter was being blamed. The memories cannot be erased from his mind. He also feels his daughter has received a life sentence by being tainted as a liar.</a:t>
            </a:r>
            <a:endParaRPr lang="en-CA" sz="1800" dirty="0">
              <a:effectLst/>
              <a:latin typeface="Arial" panose="020B0604020202020204" pitchFamily="34" charset="0"/>
              <a:ea typeface="Arial" panose="020B0604020202020204" pitchFamily="34" charset="0"/>
            </a:endParaRPr>
          </a:p>
          <a:p>
            <a:pPr algn="just">
              <a:lnSpc>
                <a:spcPts val="1300"/>
              </a:lnSpc>
            </a:pPr>
            <a:br>
              <a:rPr lang="en-US" sz="1800" dirty="0">
                <a:effectLst/>
                <a:highlight>
                  <a:srgbClr val="FFFF00"/>
                </a:highlight>
                <a:latin typeface="Arial" panose="020B0604020202020204" pitchFamily="34" charset="0"/>
                <a:ea typeface="Arial" panose="020B0604020202020204" pitchFamily="34" charset="0"/>
              </a:rPr>
            </a:br>
            <a:r>
              <a:rPr lang="en-US" sz="1800" b="1" dirty="0">
                <a:solidFill>
                  <a:srgbClr val="000000"/>
                </a:solidFill>
                <a:effectLst/>
                <a:highlight>
                  <a:srgbClr val="FFFF00"/>
                </a:highlight>
                <a:latin typeface="Arial" panose="020B0604020202020204" pitchFamily="34" charset="0"/>
                <a:ea typeface="Arial" panose="020B0604020202020204" pitchFamily="34" charset="0"/>
              </a:rPr>
              <a:t>100</a:t>
            </a:r>
            <a:r>
              <a:rPr lang="en-US" sz="1800" dirty="0">
                <a:solidFill>
                  <a:srgbClr val="000000"/>
                </a:solidFill>
                <a:effectLst/>
                <a:highlight>
                  <a:srgbClr val="FFFF00"/>
                </a:highlight>
                <a:latin typeface="Arial" panose="020B0604020202020204" pitchFamily="34" charset="0"/>
                <a:ea typeface="Arial" panose="020B0604020202020204" pitchFamily="34" charset="0"/>
              </a:rPr>
              <a:t>  The victim impact statement of A.L. evidences extremely severe trauma. She has had to be concerned about her own emotional state, as well as dealing with her mother's, up to the present time. She had to undergo a sexual assault examination at the hospital. She was traumatized by being bullied after children at her school found out that she had been attacked sexually, and she was accused of lying and exaggerating. This trauma led to a long and unhealthy dependence on alcohol and marijuana. She attempted suicide at age 18 in the very park where F.C. attacked her. She was hospitalized and had to see a psychiatrist and was under psychological care for most of her 20s. She worked for five years exhaustively at healing her grief, anger, and fear and "not having a smooth time of it." She has overdosed three times, twice during the years soon after the charges were laid. She was consuming alcohol daily, which finally stopped through therapy.</a:t>
            </a:r>
            <a:endParaRPr lang="en-CA" sz="1800" dirty="0">
              <a:effectLst/>
              <a:latin typeface="Arial" panose="020B0604020202020204" pitchFamily="34" charset="0"/>
              <a:ea typeface="Arial" panose="020B0604020202020204" pitchFamily="34" charset="0"/>
            </a:endParaRPr>
          </a:p>
          <a:p>
            <a:pPr algn="just">
              <a:lnSpc>
                <a:spcPts val="1300"/>
              </a:lnSpc>
            </a:pPr>
            <a:br>
              <a:rPr lang="en-US" sz="1800" dirty="0">
                <a:effectLst/>
                <a:highlight>
                  <a:srgbClr val="FFFF00"/>
                </a:highlight>
                <a:latin typeface="Arial" panose="020B0604020202020204" pitchFamily="34" charset="0"/>
                <a:ea typeface="Arial" panose="020B0604020202020204" pitchFamily="34" charset="0"/>
              </a:rPr>
            </a:br>
            <a:r>
              <a:rPr lang="en-US" sz="1800" b="1" dirty="0">
                <a:solidFill>
                  <a:srgbClr val="000000"/>
                </a:solidFill>
                <a:effectLst/>
                <a:highlight>
                  <a:srgbClr val="FFFF00"/>
                </a:highlight>
                <a:latin typeface="Arial" panose="020B0604020202020204" pitchFamily="34" charset="0"/>
                <a:ea typeface="Arial" panose="020B0604020202020204" pitchFamily="34" charset="0"/>
              </a:rPr>
              <a:t>101</a:t>
            </a:r>
            <a:r>
              <a:rPr lang="en-US" sz="1800" dirty="0">
                <a:solidFill>
                  <a:srgbClr val="000000"/>
                </a:solidFill>
                <a:effectLst/>
                <a:highlight>
                  <a:srgbClr val="FFFF00"/>
                </a:highlight>
                <a:latin typeface="Arial" panose="020B0604020202020204" pitchFamily="34" charset="0"/>
                <a:ea typeface="Arial" panose="020B0604020202020204" pitchFamily="34" charset="0"/>
              </a:rPr>
              <a:t>  A.L. has ongoing anxiety, panic attacks, and fear of the dark. She has ongoing problems maintaining employment. She has difficulty having normal sex. She blames herself and has persistent feelings of doom.</a:t>
            </a:r>
            <a:endParaRPr lang="en-CA" sz="1800" dirty="0">
              <a:effectLst/>
              <a:latin typeface="Arial" panose="020B0604020202020204" pitchFamily="34" charset="0"/>
              <a:ea typeface="Arial" panose="020B0604020202020204" pitchFamily="34" charset="0"/>
            </a:endParaRPr>
          </a:p>
          <a:p>
            <a:pPr algn="just">
              <a:lnSpc>
                <a:spcPts val="1300"/>
              </a:lnSpc>
            </a:pPr>
            <a:br>
              <a:rPr lang="en-US" sz="1800" dirty="0">
                <a:effectLst/>
                <a:highlight>
                  <a:srgbClr val="FFFF00"/>
                </a:highlight>
                <a:latin typeface="Arial" panose="020B0604020202020204" pitchFamily="34" charset="0"/>
                <a:ea typeface="Arial" panose="020B0604020202020204" pitchFamily="34" charset="0"/>
              </a:rPr>
            </a:br>
            <a:r>
              <a:rPr lang="en-US" sz="1800" b="1" dirty="0">
                <a:solidFill>
                  <a:srgbClr val="000000"/>
                </a:solidFill>
                <a:effectLst/>
                <a:highlight>
                  <a:srgbClr val="FFFF00"/>
                </a:highlight>
                <a:latin typeface="Arial" panose="020B0604020202020204" pitchFamily="34" charset="0"/>
                <a:ea typeface="Arial" panose="020B0604020202020204" pitchFamily="34" charset="0"/>
              </a:rPr>
              <a:t>102</a:t>
            </a:r>
            <a:r>
              <a:rPr lang="en-US" sz="1800" dirty="0">
                <a:solidFill>
                  <a:srgbClr val="000000"/>
                </a:solidFill>
                <a:effectLst/>
                <a:highlight>
                  <a:srgbClr val="FFFF00"/>
                </a:highlight>
                <a:latin typeface="Arial" panose="020B0604020202020204" pitchFamily="34" charset="0"/>
                <a:ea typeface="Arial" panose="020B0604020202020204" pitchFamily="34" charset="0"/>
              </a:rPr>
              <a:t>  A.L. remembers the paralyzing fear at the moment F.C. accosted her and exposed his penis. She has had physical manifestations of that fear, including "feeling it in my chest every day for the last 20 years." She has an inability to sleep, particularly after learning he victimized other little girls. She feels guilt over the fact that F.C. was not caught sooner. She has had nightmares increasing in frequency after the charges were laid. She has spent approximately $10,000.00 on therapy. She has fear and anxiety about the safety of her 11-year-old daughter.</a:t>
            </a:r>
            <a:endParaRPr lang="en-CA" sz="1800" dirty="0">
              <a:effectLst/>
              <a:latin typeface="Arial" panose="020B0604020202020204" pitchFamily="34" charset="0"/>
              <a:ea typeface="Arial" panose="020B0604020202020204" pitchFamily="34" charset="0"/>
            </a:endParaRPr>
          </a:p>
          <a:p>
            <a:pPr algn="just">
              <a:lnSpc>
                <a:spcPts val="1300"/>
              </a:lnSpc>
            </a:pPr>
            <a:br>
              <a:rPr lang="en-US" sz="1800" dirty="0">
                <a:effectLst/>
                <a:highlight>
                  <a:srgbClr val="FFFF00"/>
                </a:highlight>
                <a:latin typeface="Arial" panose="020B0604020202020204" pitchFamily="34" charset="0"/>
                <a:ea typeface="Arial" panose="020B0604020202020204" pitchFamily="34" charset="0"/>
              </a:rPr>
            </a:br>
            <a:r>
              <a:rPr lang="en-US" sz="1800" b="1" dirty="0">
                <a:solidFill>
                  <a:srgbClr val="000000"/>
                </a:solidFill>
                <a:effectLst/>
                <a:highlight>
                  <a:srgbClr val="FFFF00"/>
                </a:highlight>
                <a:latin typeface="Arial" panose="020B0604020202020204" pitchFamily="34" charset="0"/>
                <a:ea typeface="Arial" panose="020B0604020202020204" pitchFamily="34" charset="0"/>
              </a:rPr>
              <a:t>103</a:t>
            </a:r>
            <a:r>
              <a:rPr lang="en-US" sz="1800" dirty="0">
                <a:solidFill>
                  <a:srgbClr val="000000"/>
                </a:solidFill>
                <a:effectLst/>
                <a:highlight>
                  <a:srgbClr val="FFFF00"/>
                </a:highlight>
                <a:latin typeface="Arial" panose="020B0604020202020204" pitchFamily="34" charset="0"/>
                <a:ea typeface="Arial" panose="020B0604020202020204" pitchFamily="34" charset="0"/>
              </a:rPr>
              <a:t>  The victim impact statement of M.P., A.L.'s husband, reveals that A.L.'s emotional state often has an effect on their ability to interact with friends and relatives. A.L. is often exhausted and withdrawn. She has difficulties with intimacy, both emotional and physical. They both had difficulties professionally because of the many missed days due to attending court. M.P. has restless nights and anxiety. He has had to take A.L. to the hospital on more than one occasion because of drug overdoses. There have been prolonged periods when A.L. has been in the hospital, creating stress and worry and financial difficulties. He has also fears for the security of their daughter.</a:t>
            </a:r>
            <a:endParaRPr lang="en-CA" sz="1800" dirty="0">
              <a:effectLst/>
              <a:latin typeface="Arial" panose="020B0604020202020204" pitchFamily="34" charset="0"/>
              <a:ea typeface="Arial" panose="020B0604020202020204" pitchFamily="34" charset="0"/>
            </a:endParaRPr>
          </a:p>
          <a:p>
            <a:pPr algn="just">
              <a:lnSpc>
                <a:spcPts val="1300"/>
              </a:lnSpc>
            </a:pPr>
            <a:br>
              <a:rPr lang="en-US" sz="1800" dirty="0">
                <a:effectLst/>
                <a:highlight>
                  <a:srgbClr val="FFFF00"/>
                </a:highlight>
                <a:latin typeface="Arial" panose="020B0604020202020204" pitchFamily="34" charset="0"/>
                <a:ea typeface="Arial" panose="020B0604020202020204" pitchFamily="34" charset="0"/>
              </a:rPr>
            </a:br>
            <a:r>
              <a:rPr lang="en-US" sz="1800" b="1" dirty="0">
                <a:solidFill>
                  <a:srgbClr val="000000"/>
                </a:solidFill>
                <a:effectLst/>
                <a:highlight>
                  <a:srgbClr val="FFFF00"/>
                </a:highlight>
                <a:latin typeface="Arial" panose="020B0604020202020204" pitchFamily="34" charset="0"/>
                <a:ea typeface="Arial" panose="020B0604020202020204" pitchFamily="34" charset="0"/>
              </a:rPr>
              <a:t>104</a:t>
            </a:r>
            <a:r>
              <a:rPr lang="en-US" sz="1800" dirty="0">
                <a:solidFill>
                  <a:srgbClr val="000000"/>
                </a:solidFill>
                <a:effectLst/>
                <a:highlight>
                  <a:srgbClr val="FFFF00"/>
                </a:highlight>
                <a:latin typeface="Arial" panose="020B0604020202020204" pitchFamily="34" charset="0"/>
                <a:ea typeface="Arial" panose="020B0604020202020204" pitchFamily="34" charset="0"/>
              </a:rPr>
              <a:t>  The physical and emotional trauma suffered by A.L. alone, independent of the other victims, demonstrates beyond doubt the likelihood of F.C. causing injury or inflicting severe psychological damage to another a victim.</a:t>
            </a:r>
            <a:endParaRPr lang="en-CA" sz="1800" dirty="0">
              <a:effectLst/>
              <a:latin typeface="Arial" panose="020B0604020202020204" pitchFamily="34" charset="0"/>
              <a:ea typeface="Arial" panose="020B0604020202020204" pitchFamily="34" charset="0"/>
            </a:endParaRPr>
          </a:p>
          <a:p>
            <a:pPr marL="171450" indent="-171450">
              <a:buFontTx/>
              <a:buChar char="-"/>
            </a:pPr>
            <a:endParaRPr lang="fr-CA" i="0" dirty="0"/>
          </a:p>
          <a:p>
            <a:pPr marL="171450" indent="-171450">
              <a:buFontTx/>
              <a:buChar char="-"/>
            </a:pPr>
            <a:endParaRPr lang="en-CA" i="1" dirty="0"/>
          </a:p>
        </p:txBody>
      </p:sp>
    </p:spTree>
    <p:extLst>
      <p:ext uri="{BB962C8B-B14F-4D97-AF65-F5344CB8AC3E}">
        <p14:creationId xmlns:p14="http://schemas.microsoft.com/office/powerpoint/2010/main" val="1815426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dirty="0"/>
              <a:t>Final report of National </a:t>
            </a:r>
            <a:r>
              <a:rPr lang="fr-CA" dirty="0" err="1"/>
              <a:t>Inquiry</a:t>
            </a:r>
            <a:r>
              <a:rPr lang="fr-CA" dirty="0"/>
              <a:t> </a:t>
            </a:r>
            <a:r>
              <a:rPr lang="fr-CA" dirty="0" err="1"/>
              <a:t>into</a:t>
            </a:r>
            <a:r>
              <a:rPr lang="fr-CA" dirty="0"/>
              <a:t> MMIWG states the </a:t>
            </a:r>
            <a:r>
              <a:rPr lang="fr-CA" dirty="0" err="1"/>
              <a:t>following</a:t>
            </a:r>
            <a:r>
              <a:rPr lang="fr-CA" dirty="0"/>
              <a:t>: </a:t>
            </a:r>
            <a:r>
              <a:rPr lang="en-AU" noProof="0" dirty="0"/>
              <a:t>“</a:t>
            </a:r>
            <a:r>
              <a:rPr lang="en-CA" dirty="0"/>
              <a:t>There is a lack of transparency regarding plea negotiations and the exercise of prosecutorial discretion generally, which further contributes to Indigenous peoples’ distrust of the justice system and a sense that Indigenous victims of crime are devalued.” (</a:t>
            </a:r>
            <a:r>
              <a:rPr lang="en-CA" b="0" i="0" dirty="0">
                <a:solidFill>
                  <a:srgbClr val="000000"/>
                </a:solidFill>
                <a:effectLst/>
                <a:latin typeface="Arial" panose="020B0604020202020204" pitchFamily="34" charset="0"/>
              </a:rPr>
              <a:t>Reclaiming Power and Place: The Final Report of the National Inquiry into Missing and Murdered Indigenous Women and Girls, 2019, at 719)</a:t>
            </a:r>
          </a:p>
          <a:p>
            <a:endParaRPr lang="en-CA" b="0" i="0" dirty="0">
              <a:solidFill>
                <a:srgbClr val="000000"/>
              </a:solidFill>
              <a:effectLst/>
              <a:latin typeface="Arial" panose="020B0604020202020204" pitchFamily="34" charset="0"/>
            </a:endParaRPr>
          </a:p>
          <a:p>
            <a:r>
              <a:rPr lang="en-CA" b="0" i="0" dirty="0">
                <a:solidFill>
                  <a:srgbClr val="000000"/>
                </a:solidFill>
                <a:effectLst/>
                <a:latin typeface="Arial" panose="020B0604020202020204" pitchFamily="34" charset="0"/>
              </a:rPr>
              <a:t>Case law: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fr-CA" sz="800" i="1" dirty="0"/>
              <a:t>R. v. Barton</a:t>
            </a:r>
            <a:r>
              <a:rPr lang="fr-CA" sz="800" dirty="0"/>
              <a:t>, 2019 SCC 33 @ 1</a:t>
            </a:r>
            <a:endParaRPr lang="fr-CA" sz="800" b="0" i="1" dirty="0">
              <a:solidFill>
                <a:schemeClr val="tx1"/>
              </a:solidFill>
              <a:effectLst/>
              <a:latin typeface="+mn-lt"/>
            </a:endParaRPr>
          </a:p>
          <a:p>
            <a:pPr marL="400050" marR="0" lvl="1" indent="-171450" algn="l" defTabSz="457200" rtl="0" eaLnBrk="1" fontAlgn="auto" latinLnBrk="0" hangingPunct="1">
              <a:lnSpc>
                <a:spcPct val="100000"/>
              </a:lnSpc>
              <a:spcBef>
                <a:spcPts val="0"/>
              </a:spcBef>
              <a:spcAft>
                <a:spcPts val="0"/>
              </a:spcAft>
              <a:buClrTx/>
              <a:buSzTx/>
              <a:buFontTx/>
              <a:buChar char="-"/>
              <a:tabLst/>
              <a:defRPr/>
            </a:pPr>
            <a:r>
              <a:rPr lang="en-CA" b="0" i="0" dirty="0">
                <a:solidFill>
                  <a:srgbClr val="000000"/>
                </a:solidFill>
                <a:effectLst/>
                <a:latin typeface="Times New Roman" panose="02020603050405020304" pitchFamily="18" charset="0"/>
              </a:rPr>
              <a:t>We live in a time where myths, stereotypes, and sexual violence against women</a:t>
            </a:r>
            <a:r>
              <a:rPr lang="en-CA" sz="1800" b="0" i="0" u="none" strike="noStrike" baseline="30000" dirty="0">
                <a:solidFill>
                  <a:srgbClr val="0563C1"/>
                </a:solidFill>
                <a:effectLst/>
                <a:latin typeface="Times New Roman" panose="02020603050405020304" pitchFamily="18" charset="0"/>
                <a:hlinkClick r:id="rId3"/>
              </a:rPr>
              <a:t>[1]</a:t>
            </a:r>
            <a:r>
              <a:rPr lang="en-CA" b="0" i="0" dirty="0">
                <a:solidFill>
                  <a:srgbClr val="000000"/>
                </a:solidFill>
                <a:effectLst/>
                <a:latin typeface="Times New Roman" panose="02020603050405020304" pitchFamily="18" charset="0"/>
              </a:rPr>
              <a:t> — particularly Indigenous women and sex workers — are tragically common. Our society has yet to come to grips with just how deep-rooted these issues truly are and just how devastating their consequences can be. Without a doubt, eliminating myths, stereotypes, and sexual violence against women is one of the more pressing challenges we face as a society. While serious efforts are being made by a range of actors to address and remedy these failings both within the criminal justice system and throughout Canadian society more broadly, this case attests to the fact that more needs to be done. Put simply, we can — and </a:t>
            </a:r>
            <a:r>
              <a:rPr lang="en-CA" b="0" i="1" dirty="0">
                <a:solidFill>
                  <a:srgbClr val="000000"/>
                </a:solidFill>
                <a:effectLst/>
                <a:latin typeface="Times New Roman" panose="02020603050405020304" pitchFamily="18" charset="0"/>
              </a:rPr>
              <a:t>must</a:t>
            </a:r>
            <a:r>
              <a:rPr lang="en-CA" b="0" i="0" dirty="0">
                <a:solidFill>
                  <a:srgbClr val="000000"/>
                </a:solidFill>
                <a:effectLst/>
                <a:latin typeface="Times New Roman" panose="02020603050405020304" pitchFamily="18" charset="0"/>
              </a:rPr>
              <a:t> — do better.</a:t>
            </a:r>
            <a:endParaRPr lang="en-CA" b="0" i="0" dirty="0">
              <a:solidFill>
                <a:srgbClr val="000000"/>
              </a:solidFill>
              <a:effectLst/>
              <a:latin typeface="Arial" panose="020B0604020202020204" pitchFamily="34" charset="0"/>
            </a:endParaRPr>
          </a:p>
          <a:p>
            <a:pPr marL="171450" indent="-171450">
              <a:buFontTx/>
              <a:buChar char="-"/>
            </a:pPr>
            <a:r>
              <a:rPr lang="en-CA" sz="800" b="0" i="1" dirty="0">
                <a:solidFill>
                  <a:srgbClr val="000000"/>
                </a:solidFill>
                <a:effectLst/>
                <a:latin typeface="Arial" panose="020B0604020202020204" pitchFamily="34" charset="0"/>
              </a:rPr>
              <a:t>R v </a:t>
            </a:r>
            <a:r>
              <a:rPr lang="en-CA" sz="800" b="0" i="1" dirty="0" err="1">
                <a:solidFill>
                  <a:srgbClr val="000000"/>
                </a:solidFill>
                <a:effectLst/>
                <a:latin typeface="Arial" panose="020B0604020202020204" pitchFamily="34" charset="0"/>
              </a:rPr>
              <a:t>Iqalukjuaq</a:t>
            </a:r>
            <a:r>
              <a:rPr lang="en-CA" sz="800" b="0" i="0" dirty="0">
                <a:solidFill>
                  <a:srgbClr val="000000"/>
                </a:solidFill>
                <a:effectLst/>
                <a:latin typeface="Arial" panose="020B0604020202020204" pitchFamily="34" charset="0"/>
              </a:rPr>
              <a:t>, </a:t>
            </a:r>
            <a:r>
              <a:rPr lang="en-CA" sz="800" b="0" i="0" u="none" strike="noStrike" dirty="0">
                <a:solidFill>
                  <a:srgbClr val="027ABB"/>
                </a:solidFill>
                <a:effectLst/>
                <a:latin typeface="Arial" panose="020B0604020202020204" pitchFamily="34" charset="0"/>
                <a:hlinkClick r:id="rId4"/>
              </a:rPr>
              <a:t>2020 NUCJ 15</a:t>
            </a:r>
            <a:r>
              <a:rPr lang="en-CA" sz="800" b="0" i="0" dirty="0">
                <a:solidFill>
                  <a:srgbClr val="000000"/>
                </a:solidFill>
                <a:effectLst/>
                <a:latin typeface="Arial" panose="020B0604020202020204" pitchFamily="34" charset="0"/>
              </a:rPr>
              <a:t> at paras </a:t>
            </a:r>
            <a:r>
              <a:rPr lang="en-CA" sz="800" b="0" i="0" u="none" strike="noStrike" dirty="0">
                <a:solidFill>
                  <a:srgbClr val="027ABB"/>
                </a:solidFill>
                <a:effectLst/>
                <a:latin typeface="Arial" panose="020B0604020202020204" pitchFamily="34" charset="0"/>
                <a:hlinkClick r:id="rId5"/>
              </a:rPr>
              <a:t>33-35</a:t>
            </a:r>
            <a:r>
              <a:rPr lang="en-CA" sz="800" b="0" i="0" dirty="0">
                <a:solidFill>
                  <a:srgbClr val="000000"/>
                </a:solidFill>
                <a:effectLst/>
                <a:latin typeface="Arial" panose="020B0604020202020204" pitchFamily="34" charset="0"/>
              </a:rPr>
              <a:t>.</a:t>
            </a:r>
            <a:endParaRPr lang="en-CA" sz="100" b="0" i="1" dirty="0">
              <a:solidFill>
                <a:srgbClr val="000000"/>
              </a:solidFill>
              <a:effectLst/>
              <a:latin typeface="Arial" panose="020B0604020202020204" pitchFamily="34" charset="0"/>
            </a:endParaRPr>
          </a:p>
          <a:p>
            <a:pPr marL="400050" lvl="1" indent="-171450">
              <a:buFontTx/>
              <a:buChar char="-"/>
            </a:pPr>
            <a:r>
              <a:rPr lang="en-CA" sz="800" dirty="0"/>
              <a:t>The inter-generational effects of colonialism have not only contributed to the staggeringly high rates of Indigenous offending. This was the problem sought to be addressed by Criminal Code section 718.2(e) and </a:t>
            </a:r>
            <a:r>
              <a:rPr lang="en-CA" sz="800" i="1" dirty="0"/>
              <a:t>Gladue</a:t>
            </a:r>
            <a:r>
              <a:rPr lang="en-CA" sz="800" dirty="0"/>
              <a:t>. The impact of colonialism also gave rise to the very same inter-generational effects which have left all Inuit women – and not just intimate partners – in a particularly vulnerable position in society. </a:t>
            </a:r>
            <a:endParaRPr lang="en-CA" sz="800" b="0" i="0" dirty="0">
              <a:solidFill>
                <a:schemeClr val="tx1"/>
              </a:solidFill>
              <a:effectLst/>
              <a:latin typeface="+mn-lt"/>
            </a:endParaRPr>
          </a:p>
          <a:p>
            <a:pPr marL="171450" lvl="0" indent="-171450">
              <a:buFontTx/>
              <a:buChar char="-"/>
            </a:pPr>
            <a:r>
              <a:rPr lang="pt-BR" sz="2000" b="0" i="1" dirty="0">
                <a:solidFill>
                  <a:srgbClr val="000000"/>
                </a:solidFill>
                <a:effectLst/>
                <a:latin typeface="Arial" panose="020B0604020202020204" pitchFamily="34" charset="0"/>
              </a:rPr>
              <a:t>R v L.P</a:t>
            </a:r>
            <a:r>
              <a:rPr lang="pt-BR" sz="2000" b="0" i="0" dirty="0">
                <a:solidFill>
                  <a:srgbClr val="000000"/>
                </a:solidFill>
                <a:effectLst/>
                <a:latin typeface="Arial" panose="020B0604020202020204" pitchFamily="34" charset="0"/>
              </a:rPr>
              <a:t>., </a:t>
            </a:r>
            <a:r>
              <a:rPr lang="pt-BR" sz="2000" b="0" i="0" u="none" strike="noStrike" dirty="0">
                <a:solidFill>
                  <a:srgbClr val="027ABB"/>
                </a:solidFill>
                <a:effectLst/>
                <a:latin typeface="Arial" panose="020B0604020202020204" pitchFamily="34" charset="0"/>
                <a:hlinkClick r:id="rId6"/>
              </a:rPr>
              <a:t>2020 QCCA 1239</a:t>
            </a:r>
            <a:endParaRPr lang="pt-BR" sz="2000" b="0" i="0" u="none" strike="noStrike" dirty="0">
              <a:solidFill>
                <a:srgbClr val="027ABB"/>
              </a:solidFill>
              <a:effectLst/>
              <a:latin typeface="Arial" panose="020B0604020202020204" pitchFamily="34" charset="0"/>
            </a:endParaRPr>
          </a:p>
          <a:p>
            <a:pPr marL="400050" lvl="1" indent="-171450">
              <a:buFontTx/>
              <a:buChar char="-"/>
            </a:pPr>
            <a:r>
              <a:rPr lang="en-CA" b="0" i="0" dirty="0">
                <a:solidFill>
                  <a:srgbClr val="000000"/>
                </a:solidFill>
                <a:effectLst/>
                <a:latin typeface="Arial" panose="020B0604020202020204" pitchFamily="34" charset="0"/>
              </a:rPr>
              <a:t>[80]</a:t>
            </a:r>
            <a:r>
              <a:rPr lang="en-CA" sz="1800" dirty="0">
                <a:solidFill>
                  <a:srgbClr val="000000"/>
                </a:solidFill>
                <a:effectLst/>
                <a:latin typeface="Times New Roman" panose="02020603050405020304" pitchFamily="18" charset="0"/>
              </a:rPr>
              <a:t>      </a:t>
            </a:r>
            <a:r>
              <a:rPr lang="en-CA" b="0" i="0" dirty="0">
                <a:solidFill>
                  <a:srgbClr val="000000"/>
                </a:solidFill>
                <a:effectLst/>
                <a:latin typeface="Arial" panose="020B0604020202020204" pitchFamily="34" charset="0"/>
              </a:rPr>
              <a:t>The protection of vulnerable female Indigenous victims as a sentencing consideration is not a novelty, and was judicially considered prior to the enactment of </a:t>
            </a:r>
            <a:r>
              <a:rPr lang="en-CA" b="0" i="0" u="none" strike="noStrike" dirty="0">
                <a:solidFill>
                  <a:srgbClr val="027ABB"/>
                </a:solidFill>
                <a:effectLst/>
                <a:latin typeface="Arial" panose="020B0604020202020204" pitchFamily="34" charset="0"/>
                <a:hlinkClick r:id="rId7"/>
              </a:rPr>
              <a:t>sections 718.04</a:t>
            </a:r>
            <a:r>
              <a:rPr lang="en-CA" b="0" i="0" dirty="0">
                <a:solidFill>
                  <a:srgbClr val="000000"/>
                </a:solidFill>
                <a:effectLst/>
                <a:latin typeface="Arial" panose="020B0604020202020204" pitchFamily="34" charset="0"/>
              </a:rPr>
              <a:t> and </a:t>
            </a:r>
            <a:r>
              <a:rPr lang="en-CA" b="0" i="0" u="none" strike="noStrike" dirty="0">
                <a:solidFill>
                  <a:srgbClr val="027ABB"/>
                </a:solidFill>
                <a:effectLst/>
                <a:latin typeface="Arial" panose="020B0604020202020204" pitchFamily="34" charset="0"/>
                <a:hlinkClick r:id="rId8"/>
              </a:rPr>
              <a:t>718.201</a:t>
            </a:r>
            <a:r>
              <a:rPr lang="en-CA" b="0" i="0" dirty="0">
                <a:solidFill>
                  <a:srgbClr val="000000"/>
                </a:solidFill>
                <a:effectLst/>
                <a:latin typeface="Arial" panose="020B0604020202020204" pitchFamily="34" charset="0"/>
              </a:rPr>
              <a:t> of the </a:t>
            </a:r>
            <a:r>
              <a:rPr lang="en-CA" b="0" i="1" u="none" strike="noStrike" dirty="0">
                <a:solidFill>
                  <a:srgbClr val="027ABB"/>
                </a:solidFill>
                <a:effectLst/>
                <a:latin typeface="Arial" panose="020B0604020202020204" pitchFamily="34" charset="0"/>
                <a:hlinkClick r:id="rId9"/>
              </a:rPr>
              <a:t>Criminal Code</a:t>
            </a:r>
            <a:endParaRPr lang="en-CA" b="0" i="0" u="none" strike="noStrike" dirty="0">
              <a:solidFill>
                <a:srgbClr val="000000"/>
              </a:solidFill>
              <a:effectLst/>
              <a:latin typeface="Arial" panose="020B0604020202020204" pitchFamily="34" charset="0"/>
            </a:endParaRPr>
          </a:p>
          <a:p>
            <a:pPr marL="400050" lvl="1" indent="-171450">
              <a:buFontTx/>
              <a:buChar char="-"/>
            </a:pPr>
            <a:r>
              <a:rPr lang="en-CA" sz="1800" b="0" i="0" dirty="0">
                <a:solidFill>
                  <a:srgbClr val="000000"/>
                </a:solidFill>
                <a:effectLst/>
                <a:latin typeface="Arial" panose="020B0604020202020204" pitchFamily="34" charset="0"/>
              </a:rPr>
              <a:t>[90]</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In </a:t>
            </a:r>
            <a:r>
              <a:rPr lang="en-CA" sz="1800" b="0" i="1" dirty="0">
                <a:solidFill>
                  <a:srgbClr val="000000"/>
                </a:solidFill>
                <a:effectLst/>
                <a:latin typeface="Arial" panose="020B0604020202020204" pitchFamily="34" charset="0"/>
              </a:rPr>
              <a:t>R. v. Barton</a:t>
            </a:r>
            <a:r>
              <a:rPr lang="en-CA" sz="1800" b="0" i="0" dirty="0">
                <a:solidFill>
                  <a:srgbClr val="000000"/>
                </a:solidFill>
                <a:effectLst/>
                <a:latin typeface="Arial" panose="020B0604020202020204" pitchFamily="34" charset="0"/>
              </a:rPr>
              <a:t>, the Supreme Court wrote that: “to better ensure Indigenous women and girls receive the full protection and benefit of the law in sexual assault cases, our criminal justice system should take reasonable steps to address biases, prejudices, and stereotypes against Indigenous women and girls openly, honestly, and without fear”.</a:t>
            </a:r>
            <a:r>
              <a:rPr lang="en-CA" sz="1800" b="0" i="0" u="none" strike="noStrike" dirty="0">
                <a:solidFill>
                  <a:srgbClr val="027ABB"/>
                </a:solidFill>
                <a:effectLst/>
                <a:latin typeface="Arial" panose="020B0604020202020204" pitchFamily="34" charset="0"/>
                <a:hlinkClick r:id="rId10"/>
              </a:rPr>
              <a:t>[54]</a:t>
            </a:r>
            <a:endParaRPr lang="en-CA" sz="1800" b="0" i="0" u="none" strike="noStrike" dirty="0">
              <a:solidFill>
                <a:srgbClr val="000000"/>
              </a:solidFill>
              <a:effectLst/>
              <a:latin typeface="Arial" panose="020B0604020202020204" pitchFamily="34" charset="0"/>
            </a:endParaRPr>
          </a:p>
          <a:p>
            <a:pPr marL="400050" lvl="1" indent="-171450">
              <a:buFontTx/>
              <a:buChar char="-"/>
            </a:pPr>
            <a:r>
              <a:rPr lang="en-CA" sz="1800" b="0" i="0" dirty="0">
                <a:solidFill>
                  <a:srgbClr val="000000"/>
                </a:solidFill>
                <a:effectLst/>
                <a:latin typeface="Arial" panose="020B0604020202020204" pitchFamily="34" charset="0"/>
              </a:rPr>
              <a:t>[91]</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Therefore, even before the enactment of </a:t>
            </a:r>
            <a:r>
              <a:rPr lang="en-CA" sz="1800" b="0" i="0" u="none" strike="noStrike" dirty="0">
                <a:solidFill>
                  <a:srgbClr val="027ABB"/>
                </a:solidFill>
                <a:effectLst/>
                <a:latin typeface="Arial" panose="020B0604020202020204" pitchFamily="34" charset="0"/>
                <a:hlinkClick r:id="rId7"/>
              </a:rPr>
              <a:t>sections 718.04</a:t>
            </a:r>
            <a:r>
              <a:rPr lang="en-CA" sz="1800" b="0" i="0" dirty="0">
                <a:solidFill>
                  <a:srgbClr val="000000"/>
                </a:solidFill>
                <a:effectLst/>
                <a:latin typeface="Arial" panose="020B0604020202020204" pitchFamily="34" charset="0"/>
              </a:rPr>
              <a:t> and </a:t>
            </a:r>
            <a:r>
              <a:rPr lang="en-CA" sz="1800" b="0" i="0" u="none" strike="noStrike" dirty="0">
                <a:solidFill>
                  <a:srgbClr val="027ABB"/>
                </a:solidFill>
                <a:effectLst/>
                <a:latin typeface="Arial" panose="020B0604020202020204" pitchFamily="34" charset="0"/>
                <a:hlinkClick r:id="rId8"/>
              </a:rPr>
              <a:t>718.201</a:t>
            </a:r>
            <a:r>
              <a:rPr lang="en-CA" sz="1800" b="0" i="0" dirty="0">
                <a:solidFill>
                  <a:srgbClr val="000000"/>
                </a:solidFill>
                <a:effectLst/>
                <a:latin typeface="Arial" panose="020B0604020202020204" pitchFamily="34" charset="0"/>
              </a:rPr>
              <a:t> of the </a:t>
            </a:r>
            <a:r>
              <a:rPr lang="en-CA" sz="1800" b="0" i="1" u="none" strike="noStrike" dirty="0">
                <a:solidFill>
                  <a:srgbClr val="027ABB"/>
                </a:solidFill>
                <a:effectLst/>
                <a:latin typeface="Arial" panose="020B0604020202020204" pitchFamily="34" charset="0"/>
                <a:hlinkClick r:id="rId9"/>
              </a:rPr>
              <a:t>Criminal Code</a:t>
            </a:r>
            <a:r>
              <a:rPr lang="en-CA" sz="1800" b="0" i="0" dirty="0">
                <a:solidFill>
                  <a:srgbClr val="000000"/>
                </a:solidFill>
                <a:effectLst/>
                <a:latin typeface="Arial" panose="020B0604020202020204" pitchFamily="34" charset="0"/>
              </a:rPr>
              <a:t>, the protection of vulnerable Indigenous women who were victims of abuse, whether or not in the domestic context, and the recognition of the suffering endured by these victims, were key considerations in sentencing offenders.</a:t>
            </a:r>
          </a:p>
          <a:p>
            <a:pPr marL="400050" lvl="1" indent="-171450">
              <a:buFontTx/>
              <a:buChar char="-"/>
            </a:pPr>
            <a:r>
              <a:rPr lang="en-CA" sz="1800" b="0" i="0" dirty="0">
                <a:solidFill>
                  <a:srgbClr val="000000"/>
                </a:solidFill>
                <a:effectLst/>
                <a:latin typeface="Arial" panose="020B0604020202020204" pitchFamily="34" charset="0"/>
              </a:rPr>
              <a:t>[92]</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Systemic factors have affected and are continuing to affect Indigenous offenders facing the criminal justice system.</a:t>
            </a:r>
            <a:r>
              <a:rPr lang="en-CA" sz="1800" b="0" i="0" u="none" strike="noStrike" dirty="0">
                <a:solidFill>
                  <a:srgbClr val="027ABB"/>
                </a:solidFill>
                <a:effectLst/>
                <a:latin typeface="Arial" panose="020B0604020202020204" pitchFamily="34" charset="0"/>
                <a:hlinkClick r:id="rId11"/>
              </a:rPr>
              <a:t>[55]</a:t>
            </a:r>
            <a:r>
              <a:rPr lang="en-CA" sz="1800" b="0" i="0" dirty="0">
                <a:solidFill>
                  <a:srgbClr val="000000"/>
                </a:solidFill>
                <a:effectLst/>
                <a:latin typeface="Arial" panose="020B0604020202020204" pitchFamily="34" charset="0"/>
              </a:rPr>
              <a:t> These factors have resulted in overrepresentation of Indigenous offenders in penitentiary institutions, a problem that Parliament sought to address by encouraging judges to use restorative approaches to sentencing when possible and appropriate,.</a:t>
            </a:r>
            <a:r>
              <a:rPr lang="en-CA" sz="1800" b="0" i="0" u="none" strike="noStrike" dirty="0">
                <a:solidFill>
                  <a:srgbClr val="027ABB"/>
                </a:solidFill>
                <a:effectLst/>
                <a:latin typeface="Arial" panose="020B0604020202020204" pitchFamily="34" charset="0"/>
                <a:hlinkClick r:id="rId12"/>
              </a:rPr>
              <a:t>[56]</a:t>
            </a:r>
            <a:endParaRPr lang="en-CA" sz="1800" b="0" i="0" u="none" strike="noStrike" dirty="0">
              <a:solidFill>
                <a:srgbClr val="000000"/>
              </a:solidFill>
              <a:effectLst/>
              <a:latin typeface="Arial" panose="020B0604020202020204" pitchFamily="34" charset="0"/>
            </a:endParaRPr>
          </a:p>
          <a:p>
            <a:pPr marL="400050" lvl="1" indent="-171450">
              <a:buFontTx/>
              <a:buChar char="-"/>
            </a:pPr>
            <a:r>
              <a:rPr lang="en-CA" sz="1800" b="0" i="0" dirty="0">
                <a:solidFill>
                  <a:srgbClr val="000000"/>
                </a:solidFill>
                <a:effectLst/>
                <a:latin typeface="Arial" panose="020B0604020202020204" pitchFamily="34" charset="0"/>
              </a:rPr>
              <a:t>[93]</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In the present matter, the judge took into account the </a:t>
            </a:r>
            <a:r>
              <a:rPr lang="en-CA" sz="1800" b="0" i="1" dirty="0">
                <a:solidFill>
                  <a:srgbClr val="000000"/>
                </a:solidFill>
                <a:effectLst/>
                <a:latin typeface="Arial" panose="020B0604020202020204" pitchFamily="34" charset="0"/>
              </a:rPr>
              <a:t>Gladue</a:t>
            </a:r>
            <a:r>
              <a:rPr lang="en-CA" sz="1800" b="0" i="0" dirty="0">
                <a:solidFill>
                  <a:srgbClr val="000000"/>
                </a:solidFill>
                <a:effectLst/>
                <a:latin typeface="Arial" panose="020B0604020202020204" pitchFamily="34" charset="0"/>
              </a:rPr>
              <a:t> considerations diminishing the moral blameworthiness</a:t>
            </a:r>
            <a:r>
              <a:rPr lang="en-CA" sz="1800" b="0" i="0" u="none" strike="noStrike" dirty="0">
                <a:solidFill>
                  <a:srgbClr val="027ABB"/>
                </a:solidFill>
                <a:effectLst/>
                <a:latin typeface="Arial" panose="020B0604020202020204" pitchFamily="34" charset="0"/>
                <a:hlinkClick r:id="rId13"/>
              </a:rPr>
              <a:t>[57]</a:t>
            </a:r>
            <a:r>
              <a:rPr lang="en-CA" sz="1800" b="0" i="0" dirty="0">
                <a:solidFill>
                  <a:srgbClr val="000000"/>
                </a:solidFill>
                <a:effectLst/>
                <a:latin typeface="Arial" panose="020B0604020202020204" pitchFamily="34" charset="0"/>
              </a:rPr>
              <a:t> of the respondent for his crimes, which include: historical wrongs, discrimination and abuses against the Inuit People; a governmental policy of forced </a:t>
            </a:r>
            <a:r>
              <a:rPr lang="en-CA" sz="1800" b="0" i="0" dirty="0" err="1">
                <a:solidFill>
                  <a:srgbClr val="000000"/>
                </a:solidFill>
                <a:effectLst/>
                <a:latin typeface="Arial" panose="020B0604020202020204" pitchFamily="34" charset="0"/>
              </a:rPr>
              <a:t>sedentarization</a:t>
            </a:r>
            <a:r>
              <a:rPr lang="en-CA" sz="1800" b="0" i="0" dirty="0">
                <a:solidFill>
                  <a:srgbClr val="000000"/>
                </a:solidFill>
                <a:effectLst/>
                <a:latin typeface="Arial" panose="020B0604020202020204" pitchFamily="34" charset="0"/>
              </a:rPr>
              <a:t> and the massacre of Husky dogs, which profoundly hurt the Inuit People; the relocation of families to other communities, including members of the respondent’s family; a dismal number of suicides in the community or involving close relatives and friends of the respondent; and chronic substance and alcohol abuse starting when the respondent was young.</a:t>
            </a:r>
          </a:p>
          <a:p>
            <a:pPr marL="400050" lvl="1" indent="-171450">
              <a:buFontTx/>
              <a:buChar char="-"/>
            </a:pPr>
            <a:r>
              <a:rPr lang="en-CA" sz="1800" b="0" i="0" dirty="0">
                <a:solidFill>
                  <a:srgbClr val="000000"/>
                </a:solidFill>
                <a:effectLst/>
                <a:latin typeface="Arial" panose="020B0604020202020204" pitchFamily="34" charset="0"/>
              </a:rPr>
              <a:t>[94]</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This being said, the crimes committed by the respondent are of an extreme gravity. They were committed in a domestic context, against his spouse, the mother of two of his children. The violence keeps repeating itself, only increasing in intensity, gravity and depravity through time, culminating in 2018 with intrusive, damaging and degrading physical and sexual violence against the victim not dissimilar to the fact pattern in </a:t>
            </a:r>
            <a:r>
              <a:rPr lang="en-CA" sz="1800" b="0" i="1" dirty="0">
                <a:solidFill>
                  <a:srgbClr val="000000"/>
                </a:solidFill>
                <a:effectLst/>
                <a:latin typeface="Arial" panose="020B0604020202020204" pitchFamily="34" charset="0"/>
              </a:rPr>
              <a:t>Barton</a:t>
            </a:r>
            <a:r>
              <a:rPr lang="en-CA" sz="1800" b="0" i="0" dirty="0">
                <a:solidFill>
                  <a:srgbClr val="000000"/>
                </a:solidFill>
                <a:effectLst/>
                <a:latin typeface="Arial" panose="020B0604020202020204" pitchFamily="34" charset="0"/>
              </a:rPr>
              <a:t>.</a:t>
            </a:r>
          </a:p>
          <a:p>
            <a:pPr marL="400050" lvl="1" indent="-171450">
              <a:buFontTx/>
              <a:buChar char="-"/>
            </a:pPr>
            <a:r>
              <a:rPr lang="en-CA" sz="1800" b="0" i="0" dirty="0">
                <a:solidFill>
                  <a:srgbClr val="000000"/>
                </a:solidFill>
                <a:effectLst/>
                <a:latin typeface="Arial" panose="020B0604020202020204" pitchFamily="34" charset="0"/>
              </a:rPr>
              <a:t>[95]</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The victim is very vulnerable.</a:t>
            </a:r>
          </a:p>
          <a:p>
            <a:pPr marL="400050" lvl="1" indent="-171450">
              <a:buFontTx/>
              <a:buChar char="-"/>
            </a:pPr>
            <a:r>
              <a:rPr lang="en-CA" sz="1800" b="0" i="0" dirty="0">
                <a:solidFill>
                  <a:srgbClr val="000000"/>
                </a:solidFill>
                <a:effectLst/>
                <a:latin typeface="Arial" panose="020B0604020202020204" pitchFamily="34" charset="0"/>
              </a:rPr>
              <a:t>[96]</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Because of the recurrent criminality and incarceration of the respondent, she is currently assuming sole responsibility for the parties’ children. Although the respondent contributes to feeding his family through traditional hunting activities while he is not incarcerated, the victim is the financial provider for the family, working at the [Company A], which is not located in her community, on a two-weeks on/two-weeks off schedule.</a:t>
            </a:r>
          </a:p>
          <a:p>
            <a:pPr marL="400050" lvl="1" indent="-171450">
              <a:buFontTx/>
              <a:buChar char="-"/>
            </a:pPr>
            <a:r>
              <a:rPr lang="en-CA" sz="1800" b="0" i="0" dirty="0">
                <a:solidFill>
                  <a:srgbClr val="000000"/>
                </a:solidFill>
                <a:effectLst/>
                <a:latin typeface="Arial" panose="020B0604020202020204" pitchFamily="34" charset="0"/>
              </a:rPr>
              <a:t>[97]</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She too, as an Inuk woman and victim, suffered from policies of community dislocation, </a:t>
            </a:r>
            <a:r>
              <a:rPr lang="en-CA" sz="1800" b="0" i="0" dirty="0" err="1">
                <a:solidFill>
                  <a:srgbClr val="000000"/>
                </a:solidFill>
                <a:effectLst/>
                <a:latin typeface="Arial" panose="020B0604020202020204" pitchFamily="34" charset="0"/>
              </a:rPr>
              <a:t>sedentarization</a:t>
            </a:r>
            <a:r>
              <a:rPr lang="en-CA" sz="1800" b="0" i="0" dirty="0">
                <a:solidFill>
                  <a:srgbClr val="000000"/>
                </a:solidFill>
                <a:effectLst/>
                <a:latin typeface="Arial" panose="020B0604020202020204" pitchFamily="34" charset="0"/>
              </a:rPr>
              <a:t>, forced relocation, suicides or shootings in the community. Historic, social and socio-economic realities clearly had inter-generational impacts in compromising her physical, mental, emotional, and spiritual health and her personal integrity as an Indigenous woman.</a:t>
            </a:r>
          </a:p>
          <a:p>
            <a:pPr marL="171450" lvl="0" indent="-171450">
              <a:buFontTx/>
              <a:buChar char="-"/>
            </a:pPr>
            <a:r>
              <a:rPr lang="en-CA" i="1" dirty="0"/>
              <a:t>R. v. S.R.</a:t>
            </a:r>
            <a:r>
              <a:rPr lang="en-CA" i="0" dirty="0"/>
              <a:t>, 2020 BCPC 227: </a:t>
            </a:r>
          </a:p>
          <a:p>
            <a:pPr marL="400050" lvl="1" indent="-171450">
              <a:buFontTx/>
              <a:buChar char="-"/>
            </a:pPr>
            <a:r>
              <a:rPr lang="en-CA" b="1" i="0" dirty="0">
                <a:solidFill>
                  <a:srgbClr val="000000"/>
                </a:solidFill>
                <a:effectLst/>
                <a:latin typeface="Arial" panose="020B0604020202020204" pitchFamily="34" charset="0"/>
              </a:rPr>
              <a:t>Systemic Barriers to </a:t>
            </a:r>
            <a:r>
              <a:rPr lang="en-CA" b="1" i="0" dirty="0">
                <a:solidFill>
                  <a:srgbClr val="FFFFFF"/>
                </a:solidFill>
                <a:effectLst/>
                <a:latin typeface="Arial" panose="020B0604020202020204" pitchFamily="34" charset="0"/>
              </a:rPr>
              <a:t>Indigenous Victims</a:t>
            </a:r>
            <a:r>
              <a:rPr lang="en-CA" b="1" i="0" dirty="0">
                <a:solidFill>
                  <a:srgbClr val="000000"/>
                </a:solidFill>
                <a:effectLst/>
                <a:latin typeface="Arial" panose="020B0604020202020204" pitchFamily="34" charset="0"/>
              </a:rPr>
              <a:t> and Indigenous Offenders </a:t>
            </a:r>
          </a:p>
          <a:p>
            <a:pPr marL="400050" lvl="1" indent="-171450">
              <a:buFontTx/>
              <a:buChar char="-"/>
            </a:pPr>
            <a:r>
              <a:rPr lang="en-CA" sz="1800" b="0" i="0" dirty="0">
                <a:solidFill>
                  <a:srgbClr val="000000"/>
                </a:solidFill>
                <a:effectLst/>
                <a:latin typeface="Arial" panose="020B0604020202020204" pitchFamily="34" charset="0"/>
              </a:rPr>
              <a:t>[22]</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To be clear, I believe it is the obligation of a sentencing judge to create a time and space where both supporters of the victim and the accused can be heard and supported. For example, sometimes when there is high emotional stress, in some Indigenous cultures, supporters of the person in crisis will physically embrace or touch the person in a show of emotional-spiritual support. </a:t>
            </a:r>
          </a:p>
          <a:p>
            <a:pPr marL="400050" lvl="1" indent="-171450">
              <a:buFontTx/>
              <a:buChar char="-"/>
            </a:pPr>
            <a:r>
              <a:rPr lang="en-CA" sz="1800" b="0" i="0" dirty="0">
                <a:solidFill>
                  <a:srgbClr val="000000"/>
                </a:solidFill>
                <a:effectLst/>
                <a:latin typeface="Arial" panose="020B0604020202020204" pitchFamily="34" charset="0"/>
              </a:rPr>
              <a:t>[23]</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Our mainstream courts are not conducive to this sort of physicality. There is a Crown table to one side. There is a Defence table to the other. There is a large barricade that separates the actual court area where counsel congregate from where members of the public sit (the body of the court). Traditionally, only legal professionals would be able to sit at the counsel’s table. Allowing so many people to sit past the barrier can also raise safety concerns for the sheriff who is responsible for the safety of everyone in the courtroom environment. COVID now complicates physicality even further. </a:t>
            </a:r>
          </a:p>
          <a:p>
            <a:pPr marL="400050" lvl="1" indent="-171450">
              <a:buFontTx/>
              <a:buChar char="-"/>
            </a:pPr>
            <a:r>
              <a:rPr lang="en-CA" sz="1800" b="0" i="0" dirty="0">
                <a:solidFill>
                  <a:srgbClr val="000000"/>
                </a:solidFill>
                <a:effectLst/>
                <a:latin typeface="Arial" panose="020B0604020202020204" pitchFamily="34" charset="0"/>
              </a:rPr>
              <a:t>[24]</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In fairness to any presiding judge, courts are often busy, fast paced and with too many humans that need to be heard. Even giving a person two hours of court time for a serious sexual assault sentencing rarely happens. If it does, there still is not much time to hear from people who would like to speak to the judge. </a:t>
            </a:r>
          </a:p>
          <a:p>
            <a:pPr marL="400050" lvl="1" indent="-171450">
              <a:buFontTx/>
              <a:buChar char="-"/>
            </a:pPr>
            <a:r>
              <a:rPr lang="en-CA" sz="1800" b="0" i="0" dirty="0">
                <a:solidFill>
                  <a:srgbClr val="000000"/>
                </a:solidFill>
                <a:effectLst/>
                <a:latin typeface="Arial" panose="020B0604020202020204" pitchFamily="34" charset="0"/>
              </a:rPr>
              <a:t>[25]</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Anyone that has spent any time in a mainstream court knows that a courtroom is not the most inviting environment. Of course, this is probably true for all victims and offenders, but I think it is particularly true for Indigenous peoples. Courts are rarely held in Indigenous-friendly environments. They are often cold, concrete square buildings. Sometimes you have to pass through security checks. More often than not you have to sit for a long time for your case to be heard. You will be sitting on uncomfortable, hardwood benches. (Or this was certainly true pre-COVID). The process is foreign to most. The language used is controlling and unfamiliar. There are strict protocols of who is to speak and when. Time is limited. </a:t>
            </a:r>
          </a:p>
          <a:p>
            <a:pPr marL="400050" lvl="1" indent="-171450">
              <a:buFontTx/>
              <a:buChar char="-"/>
            </a:pPr>
            <a:r>
              <a:rPr lang="en-CA" sz="1800" b="0" i="0" dirty="0">
                <a:solidFill>
                  <a:srgbClr val="000000"/>
                </a:solidFill>
                <a:effectLst/>
                <a:latin typeface="Arial" panose="020B0604020202020204" pitchFamily="34" charset="0"/>
              </a:rPr>
              <a:t>[26]</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Prior to court the victims may have received a letter inviting them to fill out a form that details the impact the crime has had on them. Sometimes they get help filling out that form. Sometimes a crown is able to reach out to them by phone. Sometimes victims will have contact with a Victim Support Worker. Even with this effort, it is a rare occasion that I ever hear from victims directly. I expect there are many reasons for this. Perhaps a distrust of the system, a feeling of being re-victimized, a fear of seeing the accused person in court, are some of the possibilities. Or perhaps the victim cannot take the time from work, get child care, or bus fare … the list is endless. More often than not, it is hard for a victim to even know when the sentencing is to take place. I also accept that in some cases, victims, for their own unique reason, may simply wish to not participate in the sentencing process. That appears to be the case here. J.R. has declined to provide a victim impact statement and has declined invitations to attend Court. </a:t>
            </a:r>
          </a:p>
          <a:p>
            <a:pPr marL="400050" lvl="1" indent="-171450">
              <a:buFontTx/>
              <a:buChar char="-"/>
            </a:pPr>
            <a:r>
              <a:rPr lang="en-CA" sz="1800" b="0" i="0" dirty="0">
                <a:solidFill>
                  <a:srgbClr val="000000"/>
                </a:solidFill>
                <a:effectLst/>
                <a:latin typeface="Arial" panose="020B0604020202020204" pitchFamily="34" charset="0"/>
              </a:rPr>
              <a:t>[27]</a:t>
            </a:r>
            <a:r>
              <a:rPr lang="en-CA" sz="1800" b="0" i="0" dirty="0">
                <a:solidFill>
                  <a:srgbClr val="000000"/>
                </a:solidFill>
                <a:effectLst/>
                <a:latin typeface="Times New Roman" panose="02020603050405020304" pitchFamily="18" charset="0"/>
              </a:rPr>
              <a:t>      </a:t>
            </a:r>
            <a:r>
              <a:rPr lang="en-CA" sz="1800" b="0" i="0" dirty="0">
                <a:solidFill>
                  <a:srgbClr val="000000"/>
                </a:solidFill>
                <a:effectLst/>
                <a:latin typeface="Arial" panose="020B0604020202020204" pitchFamily="34" charset="0"/>
              </a:rPr>
              <a:t>An offender is sometimes, but not always, represented. In either case he is allowed to speak to the judge before a sentence is given. In practical terms, this sometimes means the judge will say, “You have the right to address the court before sentence is passed, do you have anything to say?” I think wording it this way is confusing. “Right to address the court” itself might be confusing. In the scenario where a judge, dressed in ornate robes, sitting high above you, about to sentence you for a crime, in a cold foreign environment one might consider the invitation to speak, to be confusing and intimidating. More often than not, an offender does not “address the court”. Sometimes they might have something to say, but are advised by their lawyers not to speak. Or they might be nervous or simply not know what to say, worried that if they say the wrong thing, the sentence will be more harsh.</a:t>
            </a:r>
          </a:p>
          <a:p>
            <a:pPr marL="171450" lvl="0" indent="-171450">
              <a:buFontTx/>
              <a:buChar char="-"/>
            </a:pPr>
            <a:r>
              <a:rPr lang="it-IT" i="1" dirty="0"/>
              <a:t>R. v. Tuglavina, </a:t>
            </a:r>
            <a:r>
              <a:rPr lang="it-IT" i="0" dirty="0"/>
              <a:t>2011 NLCA 13 at paragraph [45]</a:t>
            </a:r>
            <a:r>
              <a:rPr lang="en-CA" i="1" dirty="0"/>
              <a:t>: </a:t>
            </a:r>
          </a:p>
          <a:p>
            <a:pPr marL="400050" lvl="1" indent="-171450">
              <a:buFontTx/>
              <a:buChar char="-"/>
            </a:pPr>
            <a:r>
              <a:rPr lang="en-CA" b="0" i="0" dirty="0">
                <a:solidFill>
                  <a:srgbClr val="000000"/>
                </a:solidFill>
                <a:effectLst/>
                <a:latin typeface="Times New Roman" panose="02020603050405020304" pitchFamily="18" charset="0"/>
              </a:rPr>
              <a:t>[45]</a:t>
            </a:r>
            <a:r>
              <a:rPr lang="en-CA" sz="1800" dirty="0">
                <a:solidFill>
                  <a:srgbClr val="000000"/>
                </a:solidFill>
                <a:effectLst/>
                <a:latin typeface="Times New Roman" panose="02020603050405020304" pitchFamily="18" charset="0"/>
              </a:rPr>
              <a:t>         </a:t>
            </a:r>
            <a:r>
              <a:rPr lang="en-CA" b="0" i="0" dirty="0">
                <a:solidFill>
                  <a:srgbClr val="000000"/>
                </a:solidFill>
                <a:effectLst/>
                <a:latin typeface="Times New Roman" panose="02020603050405020304" pitchFamily="18" charset="0"/>
              </a:rPr>
              <a:t>In the application of these principles to the sentencing of Mr. </a:t>
            </a:r>
            <a:r>
              <a:rPr lang="en-CA" b="0" i="0" dirty="0" err="1">
                <a:solidFill>
                  <a:srgbClr val="000000"/>
                </a:solidFill>
                <a:effectLst/>
                <a:latin typeface="Times New Roman" panose="02020603050405020304" pitchFamily="18" charset="0"/>
              </a:rPr>
              <a:t>Tuglavina</a:t>
            </a:r>
            <a:r>
              <a:rPr lang="en-CA" b="0" i="0" dirty="0">
                <a:solidFill>
                  <a:srgbClr val="000000"/>
                </a:solidFill>
                <a:effectLst/>
                <a:latin typeface="Times New Roman" panose="02020603050405020304" pitchFamily="18" charset="0"/>
              </a:rPr>
              <a:t>, it must be borne in mind that the sexual assault here was as much an abhorrent offence to the personal dignity of the complainant as if it had been an assault on any other woman in the country.  Notwithstanding that she did not provide a victim impact statement, it would be unreasonable, as the above quoted principle 13 indicates, to assume that the aboriginal complainant and the aboriginal community in which the offence occurred “do not believe in the importance of traditional sentencing goals such as deterrence, denunciation, and separation, where warranted.”  This was a serious crime involving debasing physical action against an unconscious woman, and, consistent with the view expressed in </a:t>
            </a:r>
            <a:r>
              <a:rPr lang="en-CA" b="1" i="0" dirty="0">
                <a:solidFill>
                  <a:srgbClr val="000000"/>
                </a:solidFill>
                <a:effectLst/>
                <a:latin typeface="Times New Roman" panose="02020603050405020304" pitchFamily="18" charset="0"/>
              </a:rPr>
              <a:t>Gladue</a:t>
            </a:r>
            <a:r>
              <a:rPr lang="en-CA" b="0" i="0" dirty="0">
                <a:solidFill>
                  <a:srgbClr val="000000"/>
                </a:solidFill>
                <a:effectLst/>
                <a:latin typeface="Times New Roman" panose="02020603050405020304" pitchFamily="18" charset="0"/>
              </a:rPr>
              <a:t>, it would be difficult to justify a very substantially lesser punishment than would be imposed for the same offence on a similar offender who was not aboriginal.</a:t>
            </a:r>
            <a:endParaRPr lang="en-CA" i="1" dirty="0"/>
          </a:p>
        </p:txBody>
      </p:sp>
    </p:spTree>
    <p:extLst>
      <p:ext uri="{BB962C8B-B14F-4D97-AF65-F5344CB8AC3E}">
        <p14:creationId xmlns:p14="http://schemas.microsoft.com/office/powerpoint/2010/main" val="1419011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CA" dirty="0"/>
              <a:t>Answer: stop. Do not proceed. Tell the court there is no VIS. Tell the court you need time to figure this out. Then figure it out. Send VWAP and IO email immediately. Ask for short adjournment 2 days? A week? Anything. You must take steps to contact the victim and inquire about the VIS.</a:t>
            </a:r>
          </a:p>
          <a:p>
            <a:endParaRPr lang="en-CA" dirty="0"/>
          </a:p>
          <a:p>
            <a:r>
              <a:rPr lang="en-CA" dirty="0"/>
              <a:t>Do not use the victim input form as a substitute for a VIS</a:t>
            </a:r>
          </a:p>
        </p:txBody>
      </p:sp>
    </p:spTree>
    <p:extLst>
      <p:ext uri="{BB962C8B-B14F-4D97-AF65-F5344CB8AC3E}">
        <p14:creationId xmlns:p14="http://schemas.microsoft.com/office/powerpoint/2010/main" val="830997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CA" dirty="0"/>
              <a:t>Stinchcombe disclosure obligation. </a:t>
            </a:r>
          </a:p>
          <a:p>
            <a:r>
              <a:rPr lang="en-CA" dirty="0"/>
              <a:t>Have the IO reach out and find out what’s going on? </a:t>
            </a:r>
          </a:p>
          <a:p>
            <a:endParaRPr lang="en-CA" dirty="0"/>
          </a:p>
          <a:p>
            <a:r>
              <a:rPr lang="en-CA" dirty="0"/>
              <a:t>Agree to a mistrial? </a:t>
            </a:r>
          </a:p>
          <a:p>
            <a:r>
              <a:rPr lang="en-CA" dirty="0"/>
              <a:t>Defence application to re-open? </a:t>
            </a:r>
          </a:p>
          <a:p>
            <a:r>
              <a:rPr lang="en-CA" dirty="0"/>
              <a:t>Get the victim independent legal advice? </a:t>
            </a:r>
          </a:p>
          <a:p>
            <a:endParaRPr lang="en-CA" dirty="0"/>
          </a:p>
        </p:txBody>
      </p:sp>
    </p:spTree>
    <p:extLst>
      <p:ext uri="{BB962C8B-B14F-4D97-AF65-F5344CB8AC3E}">
        <p14:creationId xmlns:p14="http://schemas.microsoft.com/office/powerpoint/2010/main" val="179717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lang="en-CA" sz="1800" dirty="0">
                <a:effectLst/>
                <a:latin typeface="Arial" panose="020B0604020202020204" pitchFamily="34" charset="0"/>
                <a:ea typeface="Arial" panose="020B0604020202020204" pitchFamily="34" charset="0"/>
                <a:cs typeface="Times New Roman" panose="02020603050405020304" pitchFamily="18" charset="0"/>
              </a:rPr>
              <a:t>Victim impact statements were integrated into the Criminal Code in 1988, following various proposals and reports in Canada and the US that acknowledged their importance: See for ex </a:t>
            </a:r>
            <a:r>
              <a:rPr lang="en-CA" sz="1800" i="1" dirty="0">
                <a:effectLst/>
                <a:latin typeface="Arial" panose="020B0604020202020204" pitchFamily="34" charset="0"/>
                <a:ea typeface="Arial" panose="020B0604020202020204" pitchFamily="34" charset="0"/>
                <a:cs typeface="Times New Roman" panose="02020603050405020304" pitchFamily="18" charset="0"/>
              </a:rPr>
              <a:t>Canadian Report of the Federal-Provincial Task Force on Justice for Victims of Crime</a:t>
            </a:r>
            <a:r>
              <a:rPr lang="en-CA" sz="1800" dirty="0">
                <a:effectLst/>
                <a:latin typeface="Arial" panose="020B0604020202020204" pitchFamily="34" charset="0"/>
                <a:ea typeface="Arial" panose="020B0604020202020204" pitchFamily="34" charset="0"/>
                <a:cs typeface="Times New Roman" panose="02020603050405020304" pitchFamily="18" charset="0"/>
              </a:rPr>
              <a:t> (Ottawa: Minister of Supply and Services, 1983); </a:t>
            </a:r>
            <a:r>
              <a:rPr lang="en-CA" sz="1800" i="1" dirty="0">
                <a:effectLst/>
                <a:latin typeface="Arial" panose="020B0604020202020204" pitchFamily="34" charset="0"/>
                <a:ea typeface="Arial" panose="020B0604020202020204" pitchFamily="34" charset="0"/>
                <a:cs typeface="Times New Roman" panose="02020603050405020304" pitchFamily="18" charset="0"/>
              </a:rPr>
              <a:t>President's Task Force on Victims of Crime Final Report</a:t>
            </a:r>
            <a:r>
              <a:rPr lang="en-CA" sz="1800" dirty="0">
                <a:effectLst/>
                <a:latin typeface="Arial" panose="020B0604020202020204" pitchFamily="34" charset="0"/>
                <a:ea typeface="Arial" panose="020B0604020202020204" pitchFamily="34" charset="0"/>
                <a:cs typeface="Times New Roman" panose="02020603050405020304" pitchFamily="18" charset="0"/>
              </a:rPr>
              <a:t> (Washington, DC: US Government Printing Office, 1982), online: Office for Victims of Crime: </a:t>
            </a:r>
            <a:r>
              <a:rPr lang="en-CA" sz="1800" u="sng" dirty="0">
                <a:solidFill>
                  <a:srgbClr val="5F5F5F"/>
                </a:solidFill>
                <a:effectLst/>
                <a:latin typeface="Arial" panose="020B0604020202020204" pitchFamily="34" charset="0"/>
                <a:ea typeface="Arial" panose="020B0604020202020204" pitchFamily="34" charset="0"/>
                <a:cs typeface="Times New Roman" panose="02020603050405020304" pitchFamily="18" charset="0"/>
                <a:hlinkClick r:id="rId3"/>
              </a:rPr>
              <a:t>www.ojp.usdog.gov/ovc/publications/presdnstkforcrprt/87299.pdf</a:t>
            </a:r>
            <a:r>
              <a:rPr lang="en-CA" sz="1800" dirty="0">
                <a:effectLst/>
                <a:latin typeface="Arial" panose="020B0604020202020204" pitchFamily="34" charset="0"/>
                <a:ea typeface="Arial" panose="020B0604020202020204" pitchFamily="34" charset="0"/>
                <a:cs typeface="Times New Roman" panose="02020603050405020304" pitchFamily="18" charset="0"/>
              </a:rPr>
              <a:t>. </a:t>
            </a:r>
          </a:p>
          <a:p>
            <a:pPr algn="just">
              <a:lnSpc>
                <a:spcPct val="115000"/>
              </a:lnSpc>
              <a:spcAft>
                <a:spcPts val="1000"/>
              </a:spcAft>
            </a:pPr>
            <a:endParaRPr lang="en-CA"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lang="en-CA" sz="1800" dirty="0">
                <a:effectLst/>
                <a:latin typeface="Arial" panose="020B0604020202020204" pitchFamily="34" charset="0"/>
                <a:ea typeface="Arial" panose="020B0604020202020204" pitchFamily="34" charset="0"/>
                <a:cs typeface="Times New Roman" panose="02020603050405020304" pitchFamily="18" charset="0"/>
              </a:rPr>
              <a:t>At this point in time, victims’ right to participate at sentencing was subject to the court’s discretion. This changed in 1996, when the </a:t>
            </a:r>
            <a:r>
              <a:rPr lang="en-CA" sz="1800" i="1" dirty="0">
                <a:effectLst/>
                <a:latin typeface="Arial" panose="020B0604020202020204" pitchFamily="34" charset="0"/>
                <a:ea typeface="Arial" panose="020B0604020202020204" pitchFamily="34" charset="0"/>
                <a:cs typeface="Times New Roman" panose="02020603050405020304" pitchFamily="18" charset="0"/>
              </a:rPr>
              <a:t>Criminal Code </a:t>
            </a:r>
            <a:r>
              <a:rPr lang="en-CA" sz="1800" dirty="0">
                <a:effectLst/>
                <a:latin typeface="Arial" panose="020B0604020202020204" pitchFamily="34" charset="0"/>
                <a:ea typeface="Arial" panose="020B0604020202020204" pitchFamily="34" charset="0"/>
                <a:cs typeface="Times New Roman" panose="02020603050405020304" pitchFamily="18" charset="0"/>
              </a:rPr>
              <a:t>was amended to mandate the admission and consideration of statements prepared by victims, who now had entrenched participatory rights: </a:t>
            </a:r>
            <a:r>
              <a:rPr lang="en-CA" sz="1800" i="1" dirty="0">
                <a:effectLst/>
                <a:latin typeface="Arial" panose="020B0604020202020204" pitchFamily="34" charset="0"/>
                <a:ea typeface="Arial" panose="020B0604020202020204" pitchFamily="34" charset="0"/>
                <a:cs typeface="Times New Roman" panose="02020603050405020304" pitchFamily="18" charset="0"/>
              </a:rPr>
              <a:t>An Act to Amend the Criminal Code (Sentencing)</a:t>
            </a:r>
            <a:r>
              <a:rPr lang="en-CA" sz="1800" dirty="0">
                <a:effectLst/>
                <a:latin typeface="Arial" panose="020B0604020202020204" pitchFamily="34" charset="0"/>
                <a:ea typeface="Arial" panose="020B0604020202020204" pitchFamily="34" charset="0"/>
                <a:cs typeface="Times New Roman" panose="02020603050405020304" pitchFamily="18" charset="0"/>
              </a:rPr>
              <a:t>, S.C. 1995, c. 22.</a:t>
            </a:r>
          </a:p>
          <a:p>
            <a:pPr algn="just">
              <a:lnSpc>
                <a:spcPct val="115000"/>
              </a:lnSpc>
              <a:spcAft>
                <a:spcPts val="1000"/>
              </a:spcAft>
            </a:pPr>
            <a:endParaRPr lang="en-CA"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lang="en-CA" sz="1800" dirty="0">
                <a:effectLst/>
                <a:latin typeface="Arial" panose="020B0604020202020204" pitchFamily="34" charset="0"/>
                <a:ea typeface="Arial" panose="020B0604020202020204" pitchFamily="34" charset="0"/>
                <a:cs typeface="Times New Roman" panose="02020603050405020304" pitchFamily="18" charset="0"/>
              </a:rPr>
              <a:t>Further amendments since expanded the definition of “victim” and provided more participatory rights to victims, such as reading their statements in court: </a:t>
            </a:r>
            <a:r>
              <a:rPr lang="en-CA" sz="1800" i="1" dirty="0">
                <a:effectLst/>
                <a:latin typeface="Arial" panose="020B0604020202020204" pitchFamily="34" charset="0"/>
                <a:ea typeface="Arial" panose="020B0604020202020204" pitchFamily="34" charset="0"/>
                <a:cs typeface="Times New Roman" panose="02020603050405020304" pitchFamily="18" charset="0"/>
              </a:rPr>
              <a:t>An Act to Amend the Criminal Code (Victims of Crime)</a:t>
            </a:r>
            <a:r>
              <a:rPr lang="en-CA" sz="1800" dirty="0">
                <a:effectLst/>
                <a:latin typeface="Arial" panose="020B0604020202020204" pitchFamily="34" charset="0"/>
                <a:ea typeface="Arial" panose="020B0604020202020204" pitchFamily="34" charset="0"/>
                <a:cs typeface="Times New Roman" panose="02020603050405020304" pitchFamily="18" charset="0"/>
              </a:rPr>
              <a:t>, R.S.C. 1985, c. 23 (4th Supp.).</a:t>
            </a:r>
          </a:p>
          <a:p>
            <a:pPr algn="just">
              <a:lnSpc>
                <a:spcPct val="115000"/>
              </a:lnSpc>
              <a:spcAft>
                <a:spcPts val="1000"/>
              </a:spcAft>
            </a:pPr>
            <a:endParaRPr lang="en-CA"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en-CA" sz="1800" dirty="0">
                <a:effectLst/>
                <a:latin typeface="Arial" panose="020B0604020202020204" pitchFamily="34" charset="0"/>
                <a:ea typeface="Arial" panose="020B0604020202020204" pitchFamily="34" charset="0"/>
                <a:cs typeface="Times New Roman" panose="02020603050405020304" pitchFamily="18" charset="0"/>
              </a:rPr>
              <a:t>The most significant amendments came in 2015 with the adoption of the </a:t>
            </a:r>
            <a:r>
              <a:rPr lang="en-CA" sz="1800" i="1" dirty="0">
                <a:effectLst/>
                <a:latin typeface="Arial" panose="020B0604020202020204" pitchFamily="34" charset="0"/>
                <a:ea typeface="Arial" panose="020B0604020202020204" pitchFamily="34" charset="0"/>
                <a:cs typeface="Times New Roman" panose="02020603050405020304" pitchFamily="18" charset="0"/>
              </a:rPr>
              <a:t>Canadian Victim Bill of Rights</a:t>
            </a:r>
            <a:r>
              <a:rPr lang="en-CA" sz="1800" i="0" dirty="0">
                <a:effectLst/>
                <a:latin typeface="Arial" panose="020B0604020202020204" pitchFamily="34" charset="0"/>
                <a:ea typeface="Arial" panose="020B0604020202020204" pitchFamily="34" charset="0"/>
                <a:cs typeface="Times New Roman" panose="02020603050405020304" pitchFamily="18" charset="0"/>
              </a:rPr>
              <a:t>, S.C. 2015, c. 13, s. 2. This entrenches victims’ </a:t>
            </a:r>
            <a:r>
              <a:rPr lang="en-CA" sz="1800" b="1" i="0" dirty="0">
                <a:effectLst/>
                <a:latin typeface="Arial" panose="020B0604020202020204" pitchFamily="34" charset="0"/>
                <a:ea typeface="Arial" panose="020B0604020202020204" pitchFamily="34" charset="0"/>
                <a:cs typeface="Times New Roman" panose="02020603050405020304" pitchFamily="18" charset="0"/>
              </a:rPr>
              <a:t>right</a:t>
            </a:r>
            <a:r>
              <a:rPr lang="en-CA" sz="1800" b="0" i="0" dirty="0">
                <a:effectLst/>
                <a:latin typeface="Arial" panose="020B0604020202020204" pitchFamily="34" charset="0"/>
                <a:ea typeface="Arial" panose="020B0604020202020204" pitchFamily="34" charset="0"/>
                <a:cs typeface="Times New Roman" panose="02020603050405020304" pitchFamily="18" charset="0"/>
              </a:rPr>
              <a:t> to present a victim impact statement to the appropriate authorities in the criminal justice system and to have it considered (s. 15).</a:t>
            </a:r>
            <a:endParaRPr lang="en-CA" sz="1800" dirty="0">
              <a:effectLst/>
              <a:latin typeface="Arial" panose="020B0604020202020204" pitchFamily="34" charset="0"/>
              <a:ea typeface="Arial" panose="020B060402020202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68353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dirty="0"/>
              <a:t>Note: </a:t>
            </a:r>
            <a:r>
              <a:rPr lang="fr-CA" dirty="0" err="1"/>
              <a:t>Providing</a:t>
            </a:r>
            <a:r>
              <a:rPr lang="fr-CA" dirty="0"/>
              <a:t> a VIS </a:t>
            </a:r>
            <a:r>
              <a:rPr lang="fr-CA" dirty="0" err="1"/>
              <a:t>is</a:t>
            </a:r>
            <a:r>
              <a:rPr lang="fr-CA" dirty="0"/>
              <a:t> a </a:t>
            </a:r>
            <a:r>
              <a:rPr lang="fr-CA" b="1" dirty="0"/>
              <a:t>right</a:t>
            </a:r>
            <a:r>
              <a:rPr lang="fr-CA" b="0" dirty="0"/>
              <a:t> </a:t>
            </a:r>
            <a:r>
              <a:rPr lang="fr-CA" b="0" dirty="0" err="1"/>
              <a:t>within</a:t>
            </a:r>
            <a:r>
              <a:rPr lang="fr-CA" b="0" dirty="0"/>
              <a:t> the CVBR, </a:t>
            </a:r>
            <a:r>
              <a:rPr lang="fr-CA" b="0" dirty="0" err="1"/>
              <a:t>where</a:t>
            </a:r>
            <a:r>
              <a:rPr lang="fr-CA" b="0" dirty="0"/>
              <a:t> a </a:t>
            </a:r>
            <a:r>
              <a:rPr lang="fr-CA" b="0" dirty="0" err="1"/>
              <a:t>victim</a:t>
            </a:r>
            <a:r>
              <a:rPr lang="fr-CA" b="0" dirty="0"/>
              <a:t> </a:t>
            </a:r>
            <a:r>
              <a:rPr lang="fr-CA" b="0" dirty="0" err="1"/>
              <a:t>is</a:t>
            </a:r>
            <a:r>
              <a:rPr lang="fr-CA" b="0" dirty="0"/>
              <a:t> </a:t>
            </a:r>
            <a:r>
              <a:rPr lang="fr-CA" b="0" dirty="0" err="1"/>
              <a:t>defined</a:t>
            </a:r>
            <a:r>
              <a:rPr lang="fr-CA" b="0" dirty="0"/>
              <a:t> as </a:t>
            </a:r>
            <a:r>
              <a:rPr lang="en-AU" b="0" noProof="0" dirty="0"/>
              <a:t>“an </a:t>
            </a:r>
            <a:r>
              <a:rPr lang="en-CA" b="0" i="0" dirty="0">
                <a:solidFill>
                  <a:srgbClr val="333333"/>
                </a:solidFill>
                <a:effectLst/>
                <a:latin typeface="Helvetica Neue"/>
              </a:rPr>
              <a:t>individual who has suffered physical or emotional harm, property damage or economic loss as the result of the commission or alleged commission of an offence</a:t>
            </a:r>
            <a:r>
              <a:rPr lang="en-AU" b="0" i="0" noProof="0" dirty="0">
                <a:solidFill>
                  <a:srgbClr val="333333"/>
                </a:solidFill>
                <a:effectLst/>
                <a:latin typeface="Helvetica Neue"/>
              </a:rPr>
              <a:t>”</a:t>
            </a:r>
            <a:r>
              <a:rPr lang="fr-CA" b="0" dirty="0"/>
              <a:t> </a:t>
            </a:r>
          </a:p>
          <a:p>
            <a:endParaRPr lang="fr-CA" b="0" dirty="0"/>
          </a:p>
          <a:p>
            <a:pPr marL="0" indent="0">
              <a:buFontTx/>
              <a:buNone/>
            </a:pPr>
            <a:r>
              <a:rPr lang="en-CA" dirty="0"/>
              <a:t>Statistically speaking, this is the profile of those providing VIS: </a:t>
            </a:r>
          </a:p>
          <a:p>
            <a:pPr marL="171450" indent="-171450">
              <a:buFontTx/>
              <a:buChar char="-"/>
            </a:pPr>
            <a:r>
              <a:rPr lang="en-CA" dirty="0"/>
              <a:t>Female</a:t>
            </a:r>
          </a:p>
          <a:p>
            <a:pPr marL="171450" indent="-171450">
              <a:buFontTx/>
              <a:buChar char="-"/>
            </a:pPr>
            <a:r>
              <a:rPr lang="en-CA" dirty="0"/>
              <a:t>Vulnerable population (elderly, minor, pregnant)</a:t>
            </a:r>
          </a:p>
          <a:p>
            <a:pPr marL="171450" indent="-171450">
              <a:buFontTx/>
              <a:buChar char="-"/>
            </a:pPr>
            <a:r>
              <a:rPr lang="en-CA" dirty="0"/>
              <a:t>Victimized by male</a:t>
            </a:r>
          </a:p>
          <a:p>
            <a:pPr marL="171450" indent="-171450">
              <a:buFontTx/>
              <a:buChar char="-"/>
            </a:pPr>
            <a:r>
              <a:rPr lang="en-CA" dirty="0"/>
              <a:t>Caucasian</a:t>
            </a:r>
          </a:p>
          <a:p>
            <a:pPr marL="171450" indent="-171450">
              <a:buFontTx/>
              <a:buChar char="-"/>
            </a:pPr>
            <a:r>
              <a:rPr lang="en-CA" dirty="0"/>
              <a:t>Victimized by a personal crime </a:t>
            </a:r>
          </a:p>
          <a:p>
            <a:pPr marL="171450" indent="-171450">
              <a:buFontTx/>
              <a:buChar char="-"/>
            </a:pPr>
            <a:endParaRPr lang="en-CA" dirty="0"/>
          </a:p>
          <a:p>
            <a:pPr marL="0" indent="0">
              <a:buFontTx/>
              <a:buNone/>
            </a:pPr>
            <a:r>
              <a:rPr lang="en-CA" dirty="0"/>
              <a:t>More likely to provide VIS for: </a:t>
            </a:r>
          </a:p>
          <a:p>
            <a:pPr marL="171450" indent="-171450">
              <a:buFontTx/>
              <a:buChar char="-"/>
            </a:pPr>
            <a:r>
              <a:rPr lang="en-CA" dirty="0"/>
              <a:t>Severe offence </a:t>
            </a:r>
          </a:p>
          <a:p>
            <a:pPr marL="171450" indent="-171450">
              <a:buFontTx/>
              <a:buChar char="-"/>
            </a:pPr>
            <a:r>
              <a:rPr lang="en-CA" dirty="0"/>
              <a:t>Personal injury </a:t>
            </a:r>
          </a:p>
          <a:p>
            <a:pPr marL="171450" indent="-171450">
              <a:buFontTx/>
              <a:buChar char="-"/>
            </a:pPr>
            <a:r>
              <a:rPr lang="en-CA" dirty="0"/>
              <a:t>Substantial financial loss</a:t>
            </a:r>
          </a:p>
          <a:p>
            <a:pPr marL="171450" indent="-171450">
              <a:buFontTx/>
              <a:buChar char="-"/>
            </a:pPr>
            <a:r>
              <a:rPr lang="en-CA" dirty="0"/>
              <a:t>Received form early after victimization </a:t>
            </a:r>
          </a:p>
          <a:p>
            <a:pPr marL="171450" indent="-171450">
              <a:buFontTx/>
              <a:buChar char="-"/>
            </a:pPr>
            <a:r>
              <a:rPr lang="en-CA" dirty="0"/>
              <a:t>In contact with victim services</a:t>
            </a:r>
          </a:p>
          <a:p>
            <a:pPr marL="171450" indent="-171450">
              <a:buFontTx/>
              <a:buChar char="-"/>
            </a:pPr>
            <a:r>
              <a:rPr lang="en-CA" dirty="0"/>
              <a:t>Have positive attitude toward justice system </a:t>
            </a:r>
          </a:p>
          <a:p>
            <a:pPr marL="0" indent="0">
              <a:buFontTx/>
              <a:buNone/>
            </a:pPr>
            <a:r>
              <a:rPr lang="en-CA" dirty="0"/>
              <a:t> </a:t>
            </a:r>
          </a:p>
          <a:p>
            <a:pPr marL="0" indent="0">
              <a:buFontTx/>
              <a:buNone/>
            </a:pPr>
            <a:r>
              <a:rPr lang="en-CA" dirty="0"/>
              <a:t>(These are pre-CVBR studies)</a:t>
            </a:r>
          </a:p>
          <a:p>
            <a:pPr marL="0" indent="0">
              <a:buFontTx/>
              <a:buNone/>
            </a:pPr>
            <a:endParaRPr lang="en-CA" dirty="0"/>
          </a:p>
          <a:p>
            <a:r>
              <a:rPr lang="fr-CA" b="0" dirty="0" err="1"/>
              <a:t>Beware</a:t>
            </a:r>
            <a:r>
              <a:rPr lang="fr-CA" b="0" dirty="0"/>
              <a:t> the « </a:t>
            </a:r>
            <a:r>
              <a:rPr lang="fr-CA" b="0" dirty="0" err="1"/>
              <a:t>perfect</a:t>
            </a:r>
            <a:r>
              <a:rPr lang="fr-CA" b="0" dirty="0"/>
              <a:t> </a:t>
            </a:r>
            <a:r>
              <a:rPr lang="fr-CA" b="0" dirty="0" err="1"/>
              <a:t>victim</a:t>
            </a:r>
            <a:r>
              <a:rPr lang="fr-CA" b="0" dirty="0"/>
              <a:t> » trope: </a:t>
            </a:r>
          </a:p>
          <a:p>
            <a:pPr marL="171450" indent="-171450">
              <a:buFontTx/>
              <a:buChar char="-"/>
            </a:pPr>
            <a:r>
              <a:rPr lang="fr-CA" b="0" i="1" dirty="0"/>
              <a:t>R. v. PES</a:t>
            </a:r>
            <a:r>
              <a:rPr lang="fr-CA" b="0" dirty="0"/>
              <a:t>, 2018 MBCA 124 </a:t>
            </a:r>
            <a:r>
              <a:rPr lang="fr-CA" b="0" dirty="0" err="1"/>
              <a:t>where</a:t>
            </a:r>
            <a:r>
              <a:rPr lang="fr-CA" b="0" dirty="0"/>
              <a:t> CA </a:t>
            </a:r>
            <a:r>
              <a:rPr lang="fr-CA" b="0" dirty="0" err="1"/>
              <a:t>refused</a:t>
            </a:r>
            <a:r>
              <a:rPr lang="fr-CA" b="0" dirty="0"/>
              <a:t> to engage in a </a:t>
            </a:r>
            <a:r>
              <a:rPr lang="fr-CA" b="0" dirty="0" err="1"/>
              <a:t>comparison</a:t>
            </a:r>
            <a:r>
              <a:rPr lang="fr-CA" b="0" dirty="0"/>
              <a:t> </a:t>
            </a:r>
            <a:r>
              <a:rPr lang="fr-CA" b="0" dirty="0" err="1"/>
              <a:t>exercise</a:t>
            </a:r>
            <a:r>
              <a:rPr lang="fr-CA" b="0" dirty="0"/>
              <a:t> </a:t>
            </a:r>
            <a:r>
              <a:rPr lang="fr-CA" b="0" dirty="0" err="1"/>
              <a:t>regarding</a:t>
            </a:r>
            <a:r>
              <a:rPr lang="fr-CA" b="0" dirty="0"/>
              <a:t> </a:t>
            </a:r>
            <a:r>
              <a:rPr lang="fr-CA" b="0" dirty="0" err="1"/>
              <a:t>victims</a:t>
            </a:r>
            <a:r>
              <a:rPr lang="fr-CA" b="0" dirty="0"/>
              <a:t> of </a:t>
            </a:r>
            <a:r>
              <a:rPr lang="fr-CA" b="0" dirty="0" err="1"/>
              <a:t>sexual</a:t>
            </a:r>
            <a:r>
              <a:rPr lang="fr-CA" b="0" dirty="0"/>
              <a:t> exploitation </a:t>
            </a:r>
          </a:p>
          <a:p>
            <a:pPr marL="400050" lvl="1" indent="-171450">
              <a:buFontTx/>
              <a:buChar char="-"/>
            </a:pPr>
            <a:r>
              <a:rPr lang="en-CA" b="0" dirty="0"/>
              <a:t> It is impossible to compare in minutiae the harm occasioned to child victims of sexual abuse nor is it desirable to do so.  Also, while a court should weigh the victim impact statement carefully, section 726.1 of the Code would allow the court to take all relevant information into account, including the victim impact statement from the mother, placing the appropriate weight on it.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CA" b="0" i="0" dirty="0">
                <a:effectLst/>
                <a:latin typeface="LIBERATION_SERIF"/>
              </a:rPr>
              <a:t>Rakhi </a:t>
            </a:r>
            <a:r>
              <a:rPr lang="en-CA" b="0" i="0" dirty="0" err="1">
                <a:effectLst/>
                <a:latin typeface="LIBERATION_SERIF"/>
              </a:rPr>
              <a:t>Ruparelia</a:t>
            </a:r>
            <a:r>
              <a:rPr lang="en-CA" b="0" i="0" dirty="0">
                <a:effectLst/>
                <a:latin typeface="LIBERATION_SERIF"/>
              </a:rPr>
              <a:t>, “All that Glitters is Not Gold: The False Promise of Victim Impact Statements” in Elizabeth A Sheehy, ed, </a:t>
            </a:r>
            <a:r>
              <a:rPr lang="en-CA" b="0" i="1" dirty="0">
                <a:effectLst/>
                <a:latin typeface="LIBERATION_SERIF_ITALIC"/>
              </a:rPr>
              <a:t>Sexual Assault in Canada: Law, Legal Practice and Women’s Activism</a:t>
            </a:r>
            <a:r>
              <a:rPr lang="en-CA" b="0" i="1" dirty="0">
                <a:effectLst/>
                <a:latin typeface="LIBERATION_SERIF"/>
              </a:rPr>
              <a:t> </a:t>
            </a:r>
            <a:r>
              <a:rPr lang="en-CA" b="0" i="0" dirty="0">
                <a:effectLst/>
                <a:latin typeface="LIBERATION_SERIF"/>
              </a:rPr>
              <a:t>(Ottawa: University of Ottawa Press, 2012) at 665. </a:t>
            </a:r>
            <a:endParaRPr lang="fr-CA" dirty="0"/>
          </a:p>
          <a:p>
            <a:pPr marL="400050" lvl="1" indent="-171450">
              <a:buFontTx/>
              <a:buChar char="-"/>
            </a:pPr>
            <a:endParaRPr lang="fr-CA" b="0" i="0" dirty="0"/>
          </a:p>
          <a:p>
            <a:pPr marL="0" lvl="0" indent="0">
              <a:buFontTx/>
              <a:buNone/>
            </a:pPr>
            <a:r>
              <a:rPr lang="fr-CA" b="0" i="0" dirty="0"/>
              <a:t>At the </a:t>
            </a:r>
            <a:r>
              <a:rPr lang="fr-CA" b="0" i="0" dirty="0" err="1"/>
              <a:t>other</a:t>
            </a:r>
            <a:r>
              <a:rPr lang="fr-CA" b="0" i="0" dirty="0"/>
              <a:t> end of the </a:t>
            </a:r>
            <a:r>
              <a:rPr lang="fr-CA" b="0" i="0" dirty="0" err="1"/>
              <a:t>spectrum</a:t>
            </a:r>
            <a:r>
              <a:rPr lang="fr-CA" b="0" i="0" dirty="0"/>
              <a:t>, </a:t>
            </a:r>
            <a:r>
              <a:rPr lang="fr-CA" b="0" i="0" dirty="0" err="1"/>
              <a:t>awareness</a:t>
            </a:r>
            <a:r>
              <a:rPr lang="fr-CA" b="0" i="0" dirty="0"/>
              <a:t> of profile of VIS providers can </a:t>
            </a:r>
            <a:r>
              <a:rPr lang="fr-CA" b="0" i="0" dirty="0" err="1"/>
              <a:t>be</a:t>
            </a:r>
            <a:r>
              <a:rPr lang="fr-CA" b="0" i="0" dirty="0"/>
              <a:t> important</a:t>
            </a:r>
          </a:p>
          <a:p>
            <a:pPr marL="171450" lvl="0" indent="-171450">
              <a:buFontTx/>
              <a:buChar char="-"/>
            </a:pPr>
            <a:r>
              <a:rPr lang="fr-CA" b="0" i="1" dirty="0"/>
              <a:t>R. v. </a:t>
            </a:r>
            <a:r>
              <a:rPr lang="fr-CA" b="0" i="1" dirty="0" err="1"/>
              <a:t>Sidhu</a:t>
            </a:r>
            <a:r>
              <a:rPr lang="fr-CA" b="0" i="1" dirty="0"/>
              <a:t> </a:t>
            </a:r>
            <a:r>
              <a:rPr lang="fr-CA" b="0" dirty="0"/>
              <a:t>(Humboldt Broncos case), 90 VIS </a:t>
            </a:r>
            <a:r>
              <a:rPr lang="fr-CA" b="0" dirty="0" err="1"/>
              <a:t>provided</a:t>
            </a:r>
            <a:r>
              <a:rPr lang="fr-CA" b="0" dirty="0"/>
              <a:t>, questions about </a:t>
            </a:r>
            <a:r>
              <a:rPr lang="fr-CA" b="0" dirty="0" err="1"/>
              <a:t>overemphasizing</a:t>
            </a:r>
            <a:r>
              <a:rPr lang="fr-CA" b="0" dirty="0"/>
              <a:t> punitive use of VIS</a:t>
            </a:r>
          </a:p>
          <a:p>
            <a:pPr marL="171450" lvl="0" indent="-171450">
              <a:buFontTx/>
              <a:buChar char="-"/>
            </a:pPr>
            <a:endParaRPr lang="fr-CA" b="0" dirty="0"/>
          </a:p>
          <a:p>
            <a:pPr marL="0" indent="0">
              <a:buFontTx/>
              <a:buNone/>
            </a:pPr>
            <a:r>
              <a:rPr lang="en-CA" dirty="0"/>
              <a:t>Note that “community” is not defined in the CC.</a:t>
            </a:r>
          </a:p>
        </p:txBody>
      </p:sp>
    </p:spTree>
    <p:extLst>
      <p:ext uri="{BB962C8B-B14F-4D97-AF65-F5344CB8AC3E}">
        <p14:creationId xmlns:p14="http://schemas.microsoft.com/office/powerpoint/2010/main" val="126803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i="0" dirty="0"/>
              <a:t>Notion of </a:t>
            </a:r>
            <a:r>
              <a:rPr lang="fr-CA" i="0" dirty="0" err="1"/>
              <a:t>ancillary</a:t>
            </a:r>
            <a:r>
              <a:rPr lang="fr-CA" i="0" dirty="0"/>
              <a:t> </a:t>
            </a:r>
            <a:r>
              <a:rPr lang="fr-CA" i="0" dirty="0" err="1"/>
              <a:t>harm</a:t>
            </a:r>
            <a:r>
              <a:rPr lang="fr-CA" i="0" dirty="0"/>
              <a:t> </a:t>
            </a:r>
            <a:r>
              <a:rPr lang="fr-CA" i="0" dirty="0" err="1"/>
              <a:t>explored</a:t>
            </a:r>
            <a:r>
              <a:rPr lang="fr-CA" i="0" dirty="0"/>
              <a:t> by Roberts &amp; </a:t>
            </a:r>
            <a:r>
              <a:rPr lang="fr-CA" i="0" dirty="0" err="1"/>
              <a:t>Manikis</a:t>
            </a:r>
            <a:r>
              <a:rPr lang="fr-CA" i="0" dirty="0"/>
              <a:t> in </a:t>
            </a:r>
            <a:r>
              <a:rPr lang="en-CA" b="0" i="0" dirty="0">
                <a:solidFill>
                  <a:srgbClr val="505050"/>
                </a:solidFill>
                <a:effectLst/>
                <a:latin typeface="NexusSansWebPro"/>
              </a:rPr>
              <a:t>“Victim Impact Statements at Sentencing: The Relevance of Ancillary Harm” (2010) 15:1 </a:t>
            </a:r>
            <a:r>
              <a:rPr lang="en-CA" b="0" i="1" dirty="0">
                <a:solidFill>
                  <a:srgbClr val="505050"/>
                </a:solidFill>
                <a:effectLst/>
                <a:latin typeface="NexusSansWebPro"/>
              </a:rPr>
              <a:t>Canadian Criminal Law Review </a:t>
            </a:r>
            <a:r>
              <a:rPr lang="en-CA" b="0" i="0" dirty="0">
                <a:solidFill>
                  <a:srgbClr val="505050"/>
                </a:solidFill>
                <a:effectLst/>
                <a:latin typeface="NexusSansWebPro"/>
              </a:rPr>
              <a:t>1 (https://papers.ssrn.com/sol3/papers.cfm?abstract_id=2869326)</a:t>
            </a:r>
          </a:p>
          <a:p>
            <a:endParaRPr lang="en-CA" b="0" i="0" dirty="0">
              <a:solidFill>
                <a:srgbClr val="505050"/>
              </a:solidFill>
              <a:effectLst/>
              <a:latin typeface="NexusSansWebPro"/>
            </a:endParaRPr>
          </a:p>
          <a:p>
            <a:r>
              <a:rPr lang="en-CA" b="0" i="0" dirty="0">
                <a:solidFill>
                  <a:srgbClr val="505050"/>
                </a:solidFill>
                <a:effectLst/>
                <a:latin typeface="NexusSansWebPro"/>
              </a:rPr>
              <a:t>The SCC in </a:t>
            </a:r>
            <a:r>
              <a:rPr lang="en-CA" b="0" i="1" dirty="0">
                <a:solidFill>
                  <a:srgbClr val="505050"/>
                </a:solidFill>
                <a:effectLst/>
                <a:latin typeface="NexusSansWebPro"/>
              </a:rPr>
              <a:t>R. v. Friesen</a:t>
            </a:r>
            <a:r>
              <a:rPr lang="en-CA" b="0" i="0" dirty="0">
                <a:solidFill>
                  <a:srgbClr val="505050"/>
                </a:solidFill>
                <a:effectLst/>
                <a:latin typeface="NexusSansWebPro"/>
              </a:rPr>
              <a:t>, 2020 SCC 9 @ 60-62 directs us to consider the harm done by sexual offences against children not only to victims, but their families and caregivers as well: </a:t>
            </a:r>
          </a:p>
          <a:p>
            <a:pPr lvl="1"/>
            <a:r>
              <a:rPr lang="en-CA" b="0" i="0" dirty="0">
                <a:solidFill>
                  <a:srgbClr val="000000"/>
                </a:solidFill>
                <a:effectLst/>
                <a:latin typeface="Times New Roman" panose="02020603050405020304" pitchFamily="18" charset="0"/>
              </a:rPr>
              <a:t>[62]</a:t>
            </a:r>
            <a:r>
              <a:rPr lang="en-CA" sz="1800" dirty="0">
                <a:solidFill>
                  <a:srgbClr val="000000"/>
                </a:solidFill>
                <a:effectLst/>
                <a:latin typeface="Times New Roman" panose="02020603050405020304" pitchFamily="18" charset="0"/>
              </a:rPr>
              <a:t>      </a:t>
            </a:r>
            <a:r>
              <a:rPr lang="en-CA" b="0" i="0" dirty="0">
                <a:solidFill>
                  <a:srgbClr val="000000"/>
                </a:solidFill>
                <a:effectLst/>
                <a:latin typeface="Times New Roman" panose="02020603050405020304" pitchFamily="18" charset="0"/>
              </a:rPr>
              <a:t>The </a:t>
            </a:r>
            <a:r>
              <a:rPr lang="en-CA" b="0" i="1" u="none" strike="noStrike" dirty="0">
                <a:solidFill>
                  <a:srgbClr val="027ABB"/>
                </a:solidFill>
                <a:effectLst/>
                <a:latin typeface="Times New Roman" panose="02020603050405020304" pitchFamily="18" charset="0"/>
                <a:hlinkClick r:id="rId3"/>
              </a:rPr>
              <a:t>Criminal Code</a:t>
            </a:r>
            <a:r>
              <a:rPr lang="en-CA" b="0" i="0" dirty="0">
                <a:solidFill>
                  <a:srgbClr val="000000"/>
                </a:solidFill>
                <a:effectLst/>
                <a:latin typeface="Times New Roman" panose="02020603050405020304" pitchFamily="18" charset="0"/>
              </a:rPr>
              <a:t> recognizes that the harm flowing from an offence is not limited to the direct victim against whom the offence was committed. Instead, the </a:t>
            </a:r>
            <a:r>
              <a:rPr lang="en-CA" b="0" i="1" u="none" strike="noStrike" dirty="0">
                <a:solidFill>
                  <a:srgbClr val="027ABB"/>
                </a:solidFill>
                <a:effectLst/>
                <a:latin typeface="Times New Roman" panose="02020603050405020304" pitchFamily="18" charset="0"/>
                <a:hlinkClick r:id="rId3"/>
              </a:rPr>
              <a:t>Criminal Code</a:t>
            </a:r>
            <a:r>
              <a:rPr lang="en-CA" b="0" i="0" dirty="0">
                <a:solidFill>
                  <a:srgbClr val="000000"/>
                </a:solidFill>
                <a:effectLst/>
                <a:latin typeface="Times New Roman" panose="02020603050405020304" pitchFamily="18" charset="0"/>
              </a:rPr>
              <a:t> provides that parents, caregivers, and family members of a sexually victimized child may be victims “in their own right” who are entitled to present a victim impact statement (B. Perrin, </a:t>
            </a:r>
            <a:r>
              <a:rPr lang="en-CA" b="0" i="1" dirty="0">
                <a:solidFill>
                  <a:srgbClr val="000000"/>
                </a:solidFill>
                <a:effectLst/>
                <a:latin typeface="Times New Roman" panose="02020603050405020304" pitchFamily="18" charset="0"/>
              </a:rPr>
              <a:t>Victim Law: The Law of Victims of Crime in Canada </a:t>
            </a:r>
            <a:r>
              <a:rPr lang="en-CA" b="0" i="0" dirty="0">
                <a:solidFill>
                  <a:srgbClr val="000000"/>
                </a:solidFill>
                <a:effectLst/>
                <a:latin typeface="Times New Roman" panose="02020603050405020304" pitchFamily="18" charset="0"/>
              </a:rPr>
              <a:t>(2017), at p. 55; see also </a:t>
            </a:r>
            <a:r>
              <a:rPr lang="en-CA" b="0" i="1" u="none" strike="noStrike" dirty="0">
                <a:solidFill>
                  <a:srgbClr val="027ABB"/>
                </a:solidFill>
                <a:effectLst/>
                <a:latin typeface="Times New Roman" panose="02020603050405020304" pitchFamily="18" charset="0"/>
                <a:hlinkClick r:id="rId4"/>
              </a:rPr>
              <a:t>Criminal Code</a:t>
            </a:r>
            <a:r>
              <a:rPr lang="en-CA" b="0" i="0" u="none" strike="noStrike" dirty="0">
                <a:solidFill>
                  <a:srgbClr val="027ABB"/>
                </a:solidFill>
                <a:effectLst/>
                <a:latin typeface="Times New Roman" panose="02020603050405020304" pitchFamily="18" charset="0"/>
                <a:hlinkClick r:id="rId4"/>
              </a:rPr>
              <a:t>, ss. 2</a:t>
            </a:r>
            <a:r>
              <a:rPr lang="en-CA" b="0" i="0" dirty="0">
                <a:solidFill>
                  <a:srgbClr val="000000"/>
                </a:solidFill>
                <a:effectLst/>
                <a:latin typeface="Times New Roman" panose="02020603050405020304" pitchFamily="18" charset="0"/>
              </a:rPr>
              <a:t> (“victim”) and 722).</a:t>
            </a:r>
            <a:endParaRPr lang="en-CA" b="0" i="0" dirty="0">
              <a:solidFill>
                <a:srgbClr val="505050"/>
              </a:solidFill>
              <a:effectLst/>
              <a:latin typeface="NexusSansWebPro"/>
            </a:endParaRPr>
          </a:p>
        </p:txBody>
      </p:sp>
    </p:spTree>
    <p:extLst>
      <p:ext uri="{BB962C8B-B14F-4D97-AF65-F5344CB8AC3E}">
        <p14:creationId xmlns:p14="http://schemas.microsoft.com/office/powerpoint/2010/main" val="418535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dirty="0" err="1"/>
              <a:t>See</a:t>
            </a:r>
            <a:r>
              <a:rPr lang="fr-CA" dirty="0"/>
              <a:t> </a:t>
            </a:r>
            <a:r>
              <a:rPr lang="fr-CA" dirty="0" err="1"/>
              <a:t>also</a:t>
            </a:r>
            <a:r>
              <a:rPr lang="fr-CA" dirty="0"/>
              <a:t> </a:t>
            </a:r>
            <a:r>
              <a:rPr lang="fr-CA" i="1" dirty="0"/>
              <a:t>R. v. Berner</a:t>
            </a:r>
            <a:r>
              <a:rPr lang="fr-CA" i="0" dirty="0"/>
              <a:t>, 2013 BCCA 188: </a:t>
            </a:r>
          </a:p>
          <a:p>
            <a:pPr lvl="1"/>
            <a:r>
              <a:rPr lang="en-CA" b="0" i="0" dirty="0">
                <a:solidFill>
                  <a:srgbClr val="000000"/>
                </a:solidFill>
                <a:effectLst/>
                <a:latin typeface="Arial (W1)"/>
              </a:rPr>
              <a:t>[14]</a:t>
            </a:r>
            <a:r>
              <a:rPr lang="en-CA" sz="1800" dirty="0">
                <a:solidFill>
                  <a:srgbClr val="000000"/>
                </a:solidFill>
                <a:effectLst/>
                <a:latin typeface="Times New Roman" panose="02020603050405020304" pitchFamily="18" charset="0"/>
              </a:rPr>
              <a:t>        </a:t>
            </a:r>
            <a:r>
              <a:rPr lang="en-CA" b="0" i="0" dirty="0">
                <a:solidFill>
                  <a:srgbClr val="000000"/>
                </a:solidFill>
                <a:effectLst/>
                <a:latin typeface="Arial (W1)"/>
              </a:rPr>
              <a:t>Two things flow from the admission of victim impact statements. First, on the reading of the victim impact statement in court the consequences of the offender’s actions are brought home palpably to the offender. Second, the trial judge is made aware of the damage the commission of the criminal offence has caused the victim(s) and thus, indirectly, the community in general. In this way the victim impact statement addresses the objective of sentencing set out s. 718(f), which we have earlier reproduced.</a:t>
            </a:r>
            <a:endParaRPr lang="en-CA" dirty="0"/>
          </a:p>
        </p:txBody>
      </p:sp>
    </p:spTree>
    <p:extLst>
      <p:ext uri="{BB962C8B-B14F-4D97-AF65-F5344CB8AC3E}">
        <p14:creationId xmlns:p14="http://schemas.microsoft.com/office/powerpoint/2010/main" val="134071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dirty="0"/>
              <a:t>No </a:t>
            </a:r>
            <a:r>
              <a:rPr lang="fr-CA" dirty="0" err="1"/>
              <a:t>legislated</a:t>
            </a:r>
            <a:r>
              <a:rPr lang="fr-CA" dirty="0"/>
              <a:t> </a:t>
            </a:r>
            <a:r>
              <a:rPr lang="fr-CA" dirty="0" err="1"/>
              <a:t>purpose</a:t>
            </a:r>
            <a:r>
              <a:rPr lang="fr-CA" dirty="0"/>
              <a:t> for VIS, and no consensus.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457200" rtl="0" eaLnBrk="1" fontAlgn="auto" latinLnBrk="0" hangingPunct="1">
              <a:lnSpc>
                <a:spcPct val="100000"/>
              </a:lnSpc>
              <a:spcBef>
                <a:spcPts val="0"/>
              </a:spcBef>
              <a:spcAft>
                <a:spcPts val="0"/>
              </a:spcAft>
              <a:buClrTx/>
              <a:buSzTx/>
              <a:buFontTx/>
              <a:buNone/>
              <a:tabLst/>
              <a:defRPr/>
            </a:pPr>
            <a:r>
              <a:rPr lang="fr-CA" dirty="0" err="1"/>
              <a:t>Two</a:t>
            </a:r>
            <a:r>
              <a:rPr lang="fr-CA" dirty="0"/>
              <a:t> </a:t>
            </a:r>
            <a:r>
              <a:rPr lang="fr-CA" dirty="0" err="1"/>
              <a:t>primary</a:t>
            </a:r>
            <a:r>
              <a:rPr lang="fr-CA" dirty="0"/>
              <a:t> </a:t>
            </a:r>
            <a:r>
              <a:rPr lang="fr-CA" dirty="0" err="1"/>
              <a:t>models</a:t>
            </a:r>
            <a:r>
              <a:rPr lang="fr-CA" dirty="0"/>
              <a:t> for VIS are instrumental vs expressive: </a:t>
            </a:r>
            <a:r>
              <a:rPr lang="en-CA" dirty="0"/>
              <a:t>J.V. Roberts and E. </a:t>
            </a:r>
            <a:r>
              <a:rPr lang="en-CA" dirty="0" err="1"/>
              <a:t>Erez</a:t>
            </a:r>
            <a:r>
              <a:rPr lang="en-CA" dirty="0"/>
              <a:t> “Victim Impact Statements at Sentencing: Expressive and Instrumental Purposes.” In: Hearing the Victim: Adversarial Justice, Crime Victims, and the State (Cullompton: Willan Publishing, 2010).</a:t>
            </a:r>
            <a:r>
              <a:rPr lang="fr-CA"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457200" rtl="0" eaLnBrk="1" fontAlgn="auto" latinLnBrk="0" hangingPunct="1">
              <a:lnSpc>
                <a:spcPct val="100000"/>
              </a:lnSpc>
              <a:spcBef>
                <a:spcPts val="0"/>
              </a:spcBef>
              <a:spcAft>
                <a:spcPts val="0"/>
              </a:spcAft>
              <a:buClrTx/>
              <a:buSzTx/>
              <a:buFontTx/>
              <a:buNone/>
              <a:tabLst/>
              <a:defRPr/>
            </a:pPr>
            <a:r>
              <a:rPr lang="fr-CA" dirty="0" err="1"/>
              <a:t>Consider</a:t>
            </a:r>
            <a:r>
              <a:rPr lang="fr-CA" dirty="0"/>
              <a:t> </a:t>
            </a:r>
            <a:r>
              <a:rPr lang="fr-CA" dirty="0" err="1"/>
              <a:t>whether</a:t>
            </a:r>
            <a:r>
              <a:rPr lang="fr-CA" dirty="0"/>
              <a:t> </a:t>
            </a:r>
            <a:r>
              <a:rPr lang="fr-CA" dirty="0" err="1"/>
              <a:t>it</a:t>
            </a:r>
            <a:r>
              <a:rPr lang="fr-CA" dirty="0"/>
              <a:t> </a:t>
            </a:r>
            <a:r>
              <a:rPr lang="fr-CA" dirty="0" err="1"/>
              <a:t>is</a:t>
            </a:r>
            <a:r>
              <a:rPr lang="fr-CA" dirty="0"/>
              <a:t> a </a:t>
            </a:r>
            <a:r>
              <a:rPr lang="fr-CA" dirty="0" err="1"/>
              <a:t>sentencing</a:t>
            </a:r>
            <a:r>
              <a:rPr lang="fr-CA" dirty="0"/>
              <a:t> </a:t>
            </a:r>
            <a:r>
              <a:rPr lang="fr-CA" dirty="0" err="1"/>
              <a:t>tool</a:t>
            </a:r>
            <a:r>
              <a:rPr lang="fr-CA" dirty="0"/>
              <a:t>, a </a:t>
            </a:r>
            <a:r>
              <a:rPr lang="fr-CA" dirty="0" err="1"/>
              <a:t>vessel</a:t>
            </a:r>
            <a:r>
              <a:rPr lang="fr-CA" dirty="0"/>
              <a:t> of </a:t>
            </a:r>
            <a:r>
              <a:rPr lang="fr-CA" dirty="0" err="1"/>
              <a:t>victim</a:t>
            </a:r>
            <a:r>
              <a:rPr lang="fr-CA" dirty="0"/>
              <a:t> participation in the process, a source of information for the court, a </a:t>
            </a:r>
            <a:r>
              <a:rPr lang="fr-CA" dirty="0" err="1"/>
              <a:t>therapeutic</a:t>
            </a:r>
            <a:r>
              <a:rPr lang="fr-CA" dirty="0"/>
              <a:t> process, etc.?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457200" rtl="0" eaLnBrk="1" fontAlgn="auto" latinLnBrk="0" hangingPunct="1">
              <a:lnSpc>
                <a:spcPct val="100000"/>
              </a:lnSpc>
              <a:spcBef>
                <a:spcPts val="0"/>
              </a:spcBef>
              <a:spcAft>
                <a:spcPts val="0"/>
              </a:spcAft>
              <a:buClrTx/>
              <a:buSzTx/>
              <a:buFontTx/>
              <a:buNone/>
              <a:tabLst/>
              <a:defRPr/>
            </a:pPr>
            <a:r>
              <a:rPr lang="fr-CA" dirty="0" err="1"/>
              <a:t>Generally</a:t>
            </a:r>
            <a:r>
              <a:rPr lang="fr-CA" dirty="0"/>
              <a:t> </a:t>
            </a:r>
            <a:r>
              <a:rPr lang="fr-CA" dirty="0" err="1"/>
              <a:t>negative</a:t>
            </a:r>
            <a:r>
              <a:rPr lang="fr-CA" dirty="0"/>
              <a:t> </a:t>
            </a:r>
            <a:r>
              <a:rPr lang="fr-CA" dirty="0" err="1"/>
              <a:t>reaction</a:t>
            </a:r>
            <a:r>
              <a:rPr lang="fr-CA" dirty="0"/>
              <a:t> to tripartite model of </a:t>
            </a:r>
            <a:r>
              <a:rPr lang="fr-CA" dirty="0" err="1"/>
              <a:t>sentencing</a:t>
            </a:r>
            <a:endParaRPr lang="fr-CA" dirty="0"/>
          </a:p>
          <a:p>
            <a:pPr marL="0" marR="0" lvl="0" indent="0" algn="l" defTabSz="457200" rtl="0" eaLnBrk="1" fontAlgn="auto" latinLnBrk="0" hangingPunct="1">
              <a:lnSpc>
                <a:spcPct val="100000"/>
              </a:lnSpc>
              <a:spcBef>
                <a:spcPts val="0"/>
              </a:spcBef>
              <a:spcAft>
                <a:spcPts val="0"/>
              </a:spcAft>
              <a:buClrTx/>
              <a:buSzTx/>
              <a:buFontTx/>
              <a:buNone/>
              <a:tabLst/>
              <a:defRPr/>
            </a:pPr>
            <a:r>
              <a:rPr lang="fr-CA" dirty="0"/>
              <a:t>- </a:t>
            </a:r>
            <a:r>
              <a:rPr lang="fr-CA" dirty="0" err="1"/>
              <a:t>See</a:t>
            </a:r>
            <a:r>
              <a:rPr lang="fr-CA" dirty="0"/>
              <a:t> for ex in case </a:t>
            </a:r>
            <a:r>
              <a:rPr lang="fr-CA" dirty="0" err="1"/>
              <a:t>law</a:t>
            </a:r>
            <a:r>
              <a:rPr lang="fr-CA" dirty="0"/>
              <a:t>: </a:t>
            </a:r>
          </a:p>
          <a:p>
            <a:pPr marL="400050" marR="0" lvl="1" indent="-171450" algn="l" defTabSz="457200" rtl="0" eaLnBrk="1" fontAlgn="auto" latinLnBrk="0" hangingPunct="1">
              <a:lnSpc>
                <a:spcPct val="100000"/>
              </a:lnSpc>
              <a:spcBef>
                <a:spcPts val="0"/>
              </a:spcBef>
              <a:spcAft>
                <a:spcPts val="0"/>
              </a:spcAft>
              <a:buClrTx/>
              <a:buSzTx/>
              <a:buFontTx/>
              <a:buChar char="-"/>
              <a:tabLst/>
              <a:defRPr/>
            </a:pPr>
            <a:r>
              <a:rPr lang="fr-CA" i="1" dirty="0"/>
              <a:t>R. v. Gabriel</a:t>
            </a:r>
            <a:r>
              <a:rPr lang="fr-CA" i="0" dirty="0"/>
              <a:t>, supra</a:t>
            </a:r>
          </a:p>
          <a:p>
            <a:pPr marL="400050" marR="0" lvl="1" indent="-171450" algn="l" defTabSz="457200" rtl="0" eaLnBrk="1" fontAlgn="auto" latinLnBrk="0" hangingPunct="1">
              <a:lnSpc>
                <a:spcPct val="100000"/>
              </a:lnSpc>
              <a:spcBef>
                <a:spcPts val="0"/>
              </a:spcBef>
              <a:spcAft>
                <a:spcPts val="0"/>
              </a:spcAft>
              <a:buClrTx/>
              <a:buSzTx/>
              <a:buFontTx/>
              <a:buChar char="-"/>
              <a:tabLst/>
              <a:defRPr/>
            </a:pPr>
            <a:r>
              <a:rPr lang="fr-CA" i="1" dirty="0"/>
              <a:t>R. v. Berner</a:t>
            </a:r>
            <a:r>
              <a:rPr lang="fr-CA" i="0" dirty="0"/>
              <a:t>, supra</a:t>
            </a:r>
          </a:p>
          <a:p>
            <a:pPr marL="400050" marR="0" lvl="1" indent="-171450" algn="l" defTabSz="457200" rtl="0" eaLnBrk="1" fontAlgn="auto" latinLnBrk="0" hangingPunct="1">
              <a:lnSpc>
                <a:spcPct val="100000"/>
              </a:lnSpc>
              <a:spcBef>
                <a:spcPts val="0"/>
              </a:spcBef>
              <a:spcAft>
                <a:spcPts val="0"/>
              </a:spcAft>
              <a:buClrTx/>
              <a:buSzTx/>
              <a:buFontTx/>
              <a:buChar char="-"/>
              <a:tabLst/>
              <a:defRPr/>
            </a:pPr>
            <a:r>
              <a:rPr lang="fr-CA" i="1" dirty="0"/>
              <a:t>R. v. </a:t>
            </a:r>
            <a:r>
              <a:rPr lang="fr-CA" i="1" dirty="0" err="1"/>
              <a:t>Bremner</a:t>
            </a:r>
            <a:r>
              <a:rPr lang="fr-CA" i="0" dirty="0"/>
              <a:t>, 2000 BCCA 345</a:t>
            </a:r>
            <a:endParaRPr lang="fr-CA" i="1"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fr-CA" dirty="0" err="1"/>
              <a:t>See</a:t>
            </a:r>
            <a:r>
              <a:rPr lang="fr-CA" dirty="0"/>
              <a:t> for ex in </a:t>
            </a:r>
            <a:r>
              <a:rPr lang="fr-CA" dirty="0" err="1"/>
              <a:t>academic</a:t>
            </a:r>
            <a:r>
              <a:rPr lang="fr-CA" dirty="0"/>
              <a:t> </a:t>
            </a:r>
            <a:r>
              <a:rPr lang="fr-CA" dirty="0" err="1"/>
              <a:t>commentary</a:t>
            </a:r>
            <a:r>
              <a:rPr lang="fr-CA" dirty="0"/>
              <a:t>: </a:t>
            </a:r>
          </a:p>
          <a:p>
            <a:pPr marL="400050" lvl="1" indent="-171450">
              <a:buFontTx/>
              <a:buChar char="-"/>
            </a:pPr>
            <a:r>
              <a:rPr lang="fr-CA" dirty="0"/>
              <a:t>Elizabeth </a:t>
            </a:r>
            <a:r>
              <a:rPr lang="fr-CA" dirty="0" err="1"/>
              <a:t>Janzen</a:t>
            </a:r>
            <a:r>
              <a:rPr lang="fr-CA" dirty="0"/>
              <a:t>, « The Dangers of a Punitive </a:t>
            </a:r>
            <a:r>
              <a:rPr lang="fr-CA" dirty="0" err="1"/>
              <a:t>Approach</a:t>
            </a:r>
            <a:r>
              <a:rPr lang="fr-CA" dirty="0"/>
              <a:t> to </a:t>
            </a:r>
            <a:r>
              <a:rPr lang="fr-CA" dirty="0" err="1"/>
              <a:t>Victim</a:t>
            </a:r>
            <a:r>
              <a:rPr lang="fr-CA" dirty="0"/>
              <a:t> Participation in </a:t>
            </a:r>
            <a:r>
              <a:rPr lang="fr-CA" dirty="0" err="1"/>
              <a:t>Sentencing</a:t>
            </a:r>
            <a:r>
              <a:rPr lang="fr-CA" dirty="0"/>
              <a:t>: </a:t>
            </a:r>
            <a:r>
              <a:rPr lang="fr-CA" dirty="0" err="1"/>
              <a:t>Victim</a:t>
            </a:r>
            <a:r>
              <a:rPr lang="fr-CA" dirty="0"/>
              <a:t> Impact </a:t>
            </a:r>
            <a:r>
              <a:rPr lang="fr-CA" dirty="0" err="1"/>
              <a:t>Statements</a:t>
            </a:r>
            <a:r>
              <a:rPr lang="fr-CA" dirty="0"/>
              <a:t> </a:t>
            </a:r>
            <a:r>
              <a:rPr lang="fr-CA" dirty="0" err="1"/>
              <a:t>after</a:t>
            </a:r>
            <a:r>
              <a:rPr lang="fr-CA" dirty="0"/>
              <a:t> the </a:t>
            </a:r>
            <a:r>
              <a:rPr lang="fr-CA" i="1" dirty="0" err="1"/>
              <a:t>Victims</a:t>
            </a:r>
            <a:r>
              <a:rPr lang="fr-CA" i="1" dirty="0"/>
              <a:t> Bill of </a:t>
            </a:r>
            <a:r>
              <a:rPr lang="fr-CA" i="1" dirty="0" err="1"/>
              <a:t>Rights</a:t>
            </a:r>
            <a:r>
              <a:rPr lang="fr-CA" i="1" dirty="0"/>
              <a:t> </a:t>
            </a:r>
            <a:r>
              <a:rPr lang="fr-CA" i="1" dirty="0" err="1"/>
              <a:t>Act</a:t>
            </a:r>
            <a:r>
              <a:rPr lang="fr-CA" i="0" dirty="0"/>
              <a:t> » (2020) 43:4 Manitoba LJ 85</a:t>
            </a:r>
          </a:p>
          <a:p>
            <a:pPr marL="400050" lvl="1" indent="-171450">
              <a:buFontTx/>
              <a:buChar char="-"/>
            </a:pPr>
            <a:r>
              <a:rPr lang="en-CA" b="0" i="0" dirty="0">
                <a:effectLst/>
                <a:latin typeface="LIBERATION_SERIF"/>
              </a:rPr>
              <a:t>Julian V Roberts &amp; Edna </a:t>
            </a:r>
            <a:r>
              <a:rPr lang="en-CA" b="0" i="0" dirty="0" err="1">
                <a:effectLst/>
                <a:latin typeface="LIBERATION_SERIF"/>
              </a:rPr>
              <a:t>Erez</a:t>
            </a:r>
            <a:r>
              <a:rPr lang="en-CA" b="0" i="0" dirty="0">
                <a:effectLst/>
                <a:latin typeface="LIBERATION_SERIF"/>
              </a:rPr>
              <a:t>, “Communication at Sentencing: The Expressive Function of Victim Impact Statements” in Anthony Bottoms &amp; Julian V Roberts, eds, </a:t>
            </a:r>
            <a:r>
              <a:rPr lang="en-CA" b="0" i="1" dirty="0">
                <a:effectLst/>
                <a:latin typeface="LIBERATION_SERIF_ITALIC"/>
              </a:rPr>
              <a:t>Hearing the Victim: Adversarial Justice, Crime Victims and the State </a:t>
            </a:r>
            <a:r>
              <a:rPr lang="en-CA" b="0" i="0" dirty="0">
                <a:effectLst/>
                <a:latin typeface="LIBERATION_SERIF"/>
              </a:rPr>
              <a:t>(Portland: Willan Publishing, 2010) 232 at 233–34. </a:t>
            </a:r>
            <a:endParaRPr lang="fr-CA" dirty="0"/>
          </a:p>
          <a:p>
            <a:endParaRPr lang="fr-CA" dirty="0"/>
          </a:p>
          <a:p>
            <a:r>
              <a:rPr lang="fr-CA" dirty="0"/>
              <a:t>The CVBR </a:t>
            </a:r>
            <a:r>
              <a:rPr lang="fr-CA" dirty="0" err="1"/>
              <a:t>brought</a:t>
            </a:r>
            <a:r>
              <a:rPr lang="fr-CA" dirty="0"/>
              <a:t> about changes to the </a:t>
            </a:r>
            <a:r>
              <a:rPr lang="fr-CA" dirty="0" err="1"/>
              <a:t>sentencing</a:t>
            </a:r>
            <a:r>
              <a:rPr lang="fr-CA" dirty="0"/>
              <a:t> </a:t>
            </a:r>
            <a:r>
              <a:rPr lang="fr-CA" dirty="0" err="1"/>
              <a:t>regime</a:t>
            </a:r>
            <a:r>
              <a:rPr lang="fr-CA" dirty="0"/>
              <a:t>, </a:t>
            </a:r>
            <a:r>
              <a:rPr lang="fr-CA" dirty="0" err="1"/>
              <a:t>including</a:t>
            </a:r>
            <a:r>
              <a:rPr lang="fr-CA" dirty="0"/>
              <a:t> </a:t>
            </a:r>
            <a:r>
              <a:rPr lang="fr-CA" dirty="0" err="1"/>
              <a:t>favouring</a:t>
            </a:r>
            <a:r>
              <a:rPr lang="fr-CA" dirty="0"/>
              <a:t> a </a:t>
            </a:r>
            <a:r>
              <a:rPr lang="fr-CA" dirty="0" err="1"/>
              <a:t>harm-based</a:t>
            </a:r>
            <a:r>
              <a:rPr lang="fr-CA" dirty="0"/>
              <a:t> </a:t>
            </a:r>
            <a:r>
              <a:rPr lang="fr-CA" dirty="0" err="1"/>
              <a:t>approach</a:t>
            </a:r>
            <a:r>
              <a:rPr lang="fr-CA" dirty="0"/>
              <a:t> (e.g. 718(a) </a:t>
            </a:r>
            <a:r>
              <a:rPr lang="fr-CA" dirty="0" err="1"/>
              <a:t>was</a:t>
            </a:r>
            <a:r>
              <a:rPr lang="fr-CA" dirty="0"/>
              <a:t> </a:t>
            </a:r>
            <a:r>
              <a:rPr lang="fr-CA" dirty="0" err="1"/>
              <a:t>amended</a:t>
            </a:r>
            <a:r>
              <a:rPr lang="fr-CA" dirty="0"/>
              <a:t> </a:t>
            </a:r>
            <a:r>
              <a:rPr lang="fr-CA" dirty="0" err="1"/>
              <a:t>so</a:t>
            </a:r>
            <a:r>
              <a:rPr lang="fr-CA" dirty="0"/>
              <a:t> </a:t>
            </a:r>
            <a:r>
              <a:rPr lang="fr-CA" dirty="0" err="1"/>
              <a:t>that</a:t>
            </a:r>
            <a:r>
              <a:rPr lang="fr-CA" dirty="0"/>
              <a:t> the </a:t>
            </a:r>
            <a:r>
              <a:rPr lang="fr-CA" dirty="0" err="1"/>
              <a:t>harm</a:t>
            </a:r>
            <a:r>
              <a:rPr lang="fr-CA" dirty="0"/>
              <a:t> </a:t>
            </a:r>
            <a:r>
              <a:rPr lang="fr-CA" dirty="0" err="1"/>
              <a:t>done</a:t>
            </a:r>
            <a:r>
              <a:rPr lang="fr-CA" dirty="0"/>
              <a:t> to </a:t>
            </a:r>
            <a:r>
              <a:rPr lang="fr-CA" dirty="0" err="1"/>
              <a:t>victims</a:t>
            </a:r>
            <a:r>
              <a:rPr lang="fr-CA" dirty="0"/>
              <a:t> </a:t>
            </a:r>
            <a:r>
              <a:rPr lang="fr-CA" dirty="0" err="1"/>
              <a:t>is</a:t>
            </a:r>
            <a:r>
              <a:rPr lang="fr-CA" dirty="0"/>
              <a:t> part of the </a:t>
            </a:r>
            <a:r>
              <a:rPr lang="fr-CA" dirty="0" err="1"/>
              <a:t>denunciatory</a:t>
            </a:r>
            <a:r>
              <a:rPr lang="fr-CA" dirty="0"/>
              <a:t> objective, and 718.2(e) </a:t>
            </a:r>
            <a:r>
              <a:rPr lang="fr-CA" dirty="0" err="1"/>
              <a:t>saw</a:t>
            </a:r>
            <a:r>
              <a:rPr lang="fr-CA" dirty="0"/>
              <a:t> the </a:t>
            </a:r>
            <a:r>
              <a:rPr lang="fr-CA" dirty="0" err="1"/>
              <a:t>principle</a:t>
            </a:r>
            <a:r>
              <a:rPr lang="fr-CA" dirty="0"/>
              <a:t> of </a:t>
            </a:r>
            <a:r>
              <a:rPr lang="fr-CA" dirty="0" err="1"/>
              <a:t>restraint</a:t>
            </a:r>
            <a:r>
              <a:rPr lang="fr-CA" dirty="0"/>
              <a:t> </a:t>
            </a:r>
            <a:r>
              <a:rPr lang="fr-CA" dirty="0" err="1"/>
              <a:t>amended</a:t>
            </a:r>
            <a:r>
              <a:rPr lang="fr-CA" dirty="0"/>
              <a:t> </a:t>
            </a:r>
            <a:r>
              <a:rPr lang="fr-CA" dirty="0" err="1"/>
              <a:t>so</a:t>
            </a:r>
            <a:r>
              <a:rPr lang="fr-CA" dirty="0"/>
              <a:t> as to </a:t>
            </a:r>
            <a:r>
              <a:rPr lang="fr-CA" dirty="0" err="1"/>
              <a:t>be</a:t>
            </a:r>
            <a:r>
              <a:rPr lang="fr-CA" dirty="0"/>
              <a:t> consistent </a:t>
            </a:r>
            <a:r>
              <a:rPr lang="fr-CA" dirty="0" err="1"/>
              <a:t>with</a:t>
            </a:r>
            <a:r>
              <a:rPr lang="fr-CA" dirty="0"/>
              <a:t> the </a:t>
            </a:r>
            <a:r>
              <a:rPr lang="fr-CA" dirty="0" err="1"/>
              <a:t>harm</a:t>
            </a:r>
            <a:r>
              <a:rPr lang="fr-CA" dirty="0"/>
              <a:t> </a:t>
            </a:r>
            <a:r>
              <a:rPr lang="fr-CA" dirty="0" err="1"/>
              <a:t>done</a:t>
            </a:r>
            <a:r>
              <a:rPr lang="fr-CA" dirty="0"/>
              <a:t>). This </a:t>
            </a:r>
            <a:r>
              <a:rPr lang="fr-CA" dirty="0" err="1"/>
              <a:t>is</a:t>
            </a:r>
            <a:r>
              <a:rPr lang="fr-CA" dirty="0"/>
              <a:t> </a:t>
            </a:r>
            <a:r>
              <a:rPr lang="fr-CA" dirty="0" err="1"/>
              <a:t>also</a:t>
            </a:r>
            <a:r>
              <a:rPr lang="fr-CA" dirty="0"/>
              <a:t> </a:t>
            </a:r>
            <a:r>
              <a:rPr lang="fr-CA" dirty="0" err="1"/>
              <a:t>echoed</a:t>
            </a:r>
            <a:r>
              <a:rPr lang="fr-CA" dirty="0"/>
              <a:t> in </a:t>
            </a:r>
            <a:r>
              <a:rPr lang="fr-CA" i="1" dirty="0"/>
              <a:t>Friesen</a:t>
            </a:r>
            <a:r>
              <a:rPr lang="fr-CA" i="0" dirty="0"/>
              <a:t>. </a:t>
            </a:r>
            <a:endParaRPr lang="fr-CA" dirty="0"/>
          </a:p>
          <a:p>
            <a:endParaRPr lang="fr-CA" dirty="0"/>
          </a:p>
          <a:p>
            <a:r>
              <a:rPr lang="fr-CA" dirty="0"/>
              <a:t>Communicative model: </a:t>
            </a:r>
            <a:r>
              <a:rPr lang="fr-CA" i="1" dirty="0"/>
              <a:t>R. v. Fisher</a:t>
            </a:r>
            <a:r>
              <a:rPr lang="fr-CA" i="0" dirty="0"/>
              <a:t>, 2019 BCCA 33 @ 70</a:t>
            </a:r>
            <a:endParaRPr lang="fr-CA" dirty="0"/>
          </a:p>
          <a:p>
            <a:endParaRPr lang="en-CA" dirty="0"/>
          </a:p>
        </p:txBody>
      </p:sp>
    </p:spTree>
    <p:extLst>
      <p:ext uri="{BB962C8B-B14F-4D97-AF65-F5344CB8AC3E}">
        <p14:creationId xmlns:p14="http://schemas.microsoft.com/office/powerpoint/2010/main" val="16853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dirty="0"/>
              <a:t>Re 722(8): </a:t>
            </a:r>
          </a:p>
          <a:p>
            <a:pPr marL="171450" indent="-171450">
              <a:buFontTx/>
              <a:buChar char="-"/>
            </a:pPr>
            <a:r>
              <a:rPr lang="fr-CA" i="1" dirty="0"/>
              <a:t>R v BP</a:t>
            </a:r>
            <a:r>
              <a:rPr lang="fr-CA" dirty="0"/>
              <a:t>, 2015 NSPC 34</a:t>
            </a:r>
          </a:p>
          <a:p>
            <a:pPr marL="171450" indent="-171450">
              <a:buFontTx/>
              <a:buChar char="-"/>
            </a:pPr>
            <a:r>
              <a:rPr lang="fr-CA" i="1" dirty="0"/>
              <a:t>R v CC</a:t>
            </a:r>
            <a:r>
              <a:rPr lang="fr-CA" dirty="0"/>
              <a:t>, 2018 ONCJ 542 @ 22</a:t>
            </a:r>
          </a:p>
          <a:p>
            <a:pPr marL="171450" indent="-171450">
              <a:buFontTx/>
              <a:buChar char="-"/>
            </a:pPr>
            <a:r>
              <a:rPr lang="fr-CA" i="1" dirty="0"/>
              <a:t>R. v. Jackson</a:t>
            </a:r>
            <a:r>
              <a:rPr lang="fr-CA" i="0" dirty="0"/>
              <a:t> (2002) 163 CCC (3d) 451</a:t>
            </a:r>
            <a:endParaRPr lang="en-CA" i="1" dirty="0"/>
          </a:p>
        </p:txBody>
      </p:sp>
    </p:spTree>
    <p:extLst>
      <p:ext uri="{BB962C8B-B14F-4D97-AF65-F5344CB8AC3E}">
        <p14:creationId xmlns:p14="http://schemas.microsoft.com/office/powerpoint/2010/main" val="120216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fr-CA" dirty="0"/>
              <a:t>For </a:t>
            </a:r>
            <a:r>
              <a:rPr lang="fr-CA" dirty="0" err="1"/>
              <a:t>statistical</a:t>
            </a:r>
            <a:r>
              <a:rPr lang="fr-CA" dirty="0"/>
              <a:t> </a:t>
            </a:r>
            <a:r>
              <a:rPr lang="fr-CA" dirty="0" err="1"/>
              <a:t>evidence</a:t>
            </a:r>
            <a:r>
              <a:rPr lang="fr-CA" dirty="0"/>
              <a:t> and </a:t>
            </a:r>
            <a:r>
              <a:rPr lang="fr-CA" dirty="0" err="1"/>
              <a:t>empirical</a:t>
            </a:r>
            <a:r>
              <a:rPr lang="fr-CA" dirty="0"/>
              <a:t> </a:t>
            </a:r>
            <a:r>
              <a:rPr lang="fr-CA" dirty="0" err="1"/>
              <a:t>analysis</a:t>
            </a:r>
            <a:r>
              <a:rPr lang="fr-CA" dirty="0"/>
              <a:t>, </a:t>
            </a:r>
            <a:r>
              <a:rPr lang="fr-CA" dirty="0" err="1"/>
              <a:t>consider</a:t>
            </a:r>
            <a:r>
              <a:rPr lang="fr-CA" dirty="0"/>
              <a:t>: </a:t>
            </a:r>
          </a:p>
          <a:p>
            <a:r>
              <a:rPr lang="fr-CA" dirty="0"/>
              <a:t>K. Le Page, </a:t>
            </a:r>
            <a:r>
              <a:rPr lang="en-AU" noProof="0" dirty="0"/>
              <a:t>“Canadian Victim Impact Statements: An Exploratory Study </a:t>
            </a:r>
            <a:r>
              <a:rPr lang="en-AU" noProof="0" dirty="0" err="1"/>
              <a:t>Analyzing</a:t>
            </a:r>
            <a:r>
              <a:rPr lang="en-AU" noProof="0" dirty="0"/>
              <a:t> Stakeholder Perspectives, Form Readability, Usability, and Accessibility” (Master’s Thesis), 2022 : </a:t>
            </a:r>
            <a:r>
              <a:rPr lang="fr-CA" dirty="0"/>
              <a:t>chrome-extension://</a:t>
            </a:r>
            <a:r>
              <a:rPr lang="fr-CA" dirty="0" err="1"/>
              <a:t>efaidnbmnnnibpcajpcglclefindmkaj</a:t>
            </a:r>
            <a:r>
              <a:rPr lang="fr-CA" dirty="0"/>
              <a:t>/https://library2.smu.ca/bitstream/handle/01/30905/LePage_Kamelle_MASTERS_2022.pdf?sequence=1&amp;isAllowed=y</a:t>
            </a:r>
          </a:p>
          <a:p>
            <a:endParaRPr lang="fr-CA" dirty="0"/>
          </a:p>
          <a:p>
            <a:r>
              <a:rPr lang="fr-CA" dirty="0"/>
              <a:t>G. Dufour, </a:t>
            </a:r>
            <a:r>
              <a:rPr lang="en-AU" noProof="0" dirty="0"/>
              <a:t>“The Impact of Victim Impact Statements” (Master’s thesis), 2021: </a:t>
            </a:r>
            <a:r>
              <a:rPr lang="fr-CA" dirty="0"/>
              <a:t>chrome-extension://</a:t>
            </a:r>
            <a:r>
              <a:rPr lang="fr-CA" dirty="0" err="1"/>
              <a:t>efaidnbmnnnibpcajpcglclefindmkaj</a:t>
            </a:r>
            <a:r>
              <a:rPr lang="fr-CA" dirty="0"/>
              <a:t>/https://library2.smu.ca/bitstream/handle/01/29670/Dufour_Gena_MASTERS_2021.pdf?sequence=1&amp;isAllowed=y</a:t>
            </a:r>
          </a:p>
          <a:p>
            <a:pPr marL="171450" indent="-171450">
              <a:buFontTx/>
              <a:buChar char="-"/>
            </a:pPr>
            <a:r>
              <a:rPr lang="en-CA" dirty="0"/>
              <a:t>Some findings: </a:t>
            </a:r>
          </a:p>
          <a:p>
            <a:pPr marL="400050" lvl="1" indent="-171450">
              <a:buFontTx/>
              <a:buChar char="-"/>
            </a:pPr>
            <a:r>
              <a:rPr lang="en-CA" dirty="0"/>
              <a:t>First (Q 1), VIS were most likely to be submitted in the most “severe” crimes sexual offences and homicide. Second (Q 3), VIS presence is associated with longer incarceration sentences, as well as shorter probation sentences. Third (Q 4), once we control for what type of crime was committed, VIS were no longer able to predict sentencing outcome. Finally, (Q 7) cases with more than one VIS were associated with longer sentencing outcomes, and cases with oral VIS (read in court) were a </a:t>
            </a:r>
            <a:r>
              <a:rPr lang="en-CA" dirty="0" err="1"/>
              <a:t>ssociated</a:t>
            </a:r>
            <a:r>
              <a:rPr lang="en-CA" dirty="0"/>
              <a:t> with longer sentencing outcomes than cases with VIS submitted in writing. Other key findings (Q 2) were that no specific </a:t>
            </a:r>
            <a:r>
              <a:rPr lang="en-CA" dirty="0" err="1"/>
              <a:t>victimoffender</a:t>
            </a:r>
            <a:r>
              <a:rPr lang="en-CA" dirty="0"/>
              <a:t> relationship is associated with a higher chance of VIS submission. Finally, (Q 5 and 6) VIS submission is not associated with differences in parole eligibility decisions or sentencing conditions/ancillary orders. The findings of this study highlight the complex relationship between VIS and crime severity. As demonstrated, crime severity clearly bears significant implications for the likelihood of submission, but also potentially the weight of the impact of VIS, and how they are used and interpreted in sentencing. Any ‘Impact’ effects on sentencing that have been attributed to VIS presence in past research might ac </a:t>
            </a:r>
            <a:r>
              <a:rPr lang="en-CA" dirty="0" err="1"/>
              <a:t>tually</a:t>
            </a:r>
            <a:r>
              <a:rPr lang="en-CA" dirty="0"/>
              <a:t> be simply attributable to crime type/severity. </a:t>
            </a:r>
          </a:p>
          <a:p>
            <a:pPr marL="171450" indent="-171450">
              <a:buFontTx/>
              <a:buChar char="-"/>
            </a:pPr>
            <a:endParaRPr lang="fr-CA" dirty="0"/>
          </a:p>
          <a:p>
            <a:r>
              <a:rPr lang="fr-CA" dirty="0" err="1"/>
              <a:t>Some</a:t>
            </a:r>
            <a:r>
              <a:rPr lang="fr-CA" dirty="0"/>
              <a:t> </a:t>
            </a:r>
            <a:r>
              <a:rPr lang="fr-CA" dirty="0" err="1"/>
              <a:t>evidence</a:t>
            </a:r>
            <a:r>
              <a:rPr lang="fr-CA" dirty="0"/>
              <a:t> </a:t>
            </a:r>
            <a:r>
              <a:rPr lang="fr-CA" dirty="0" err="1"/>
              <a:t>that</a:t>
            </a:r>
            <a:r>
              <a:rPr lang="fr-CA" dirty="0"/>
              <a:t> </a:t>
            </a:r>
            <a:r>
              <a:rPr lang="fr-CA" dirty="0" err="1"/>
              <a:t>victims</a:t>
            </a:r>
            <a:r>
              <a:rPr lang="fr-CA" dirty="0"/>
              <a:t> </a:t>
            </a:r>
            <a:r>
              <a:rPr lang="fr-CA" dirty="0" err="1"/>
              <a:t>who</a:t>
            </a:r>
            <a:r>
              <a:rPr lang="fr-CA" dirty="0"/>
              <a:t> </a:t>
            </a:r>
            <a:r>
              <a:rPr lang="fr-CA" dirty="0" err="1"/>
              <a:t>submit</a:t>
            </a:r>
            <a:r>
              <a:rPr lang="fr-CA" dirty="0"/>
              <a:t> VIS </a:t>
            </a:r>
            <a:r>
              <a:rPr lang="fr-CA" dirty="0" err="1"/>
              <a:t>perceive</a:t>
            </a:r>
            <a:r>
              <a:rPr lang="fr-CA" dirty="0"/>
              <a:t> the justice system as </a:t>
            </a:r>
            <a:r>
              <a:rPr lang="fr-CA" dirty="0" err="1"/>
              <a:t>fairer</a:t>
            </a:r>
            <a:r>
              <a:rPr lang="fr-CA" dirty="0"/>
              <a:t>: Roberts &amp; </a:t>
            </a:r>
            <a:r>
              <a:rPr lang="fr-CA" dirty="0" err="1"/>
              <a:t>Manikis</a:t>
            </a:r>
            <a:r>
              <a:rPr lang="fr-CA" dirty="0"/>
              <a:t>, </a:t>
            </a:r>
            <a:r>
              <a:rPr lang="en-CA" b="0" i="1" dirty="0">
                <a:solidFill>
                  <a:srgbClr val="505050"/>
                </a:solidFill>
                <a:effectLst/>
                <a:latin typeface="NexusSansWebPro"/>
              </a:rPr>
              <a:t>Victim Personal Statements at Sentencing: A Review of the Empirical Research</a:t>
            </a:r>
            <a:r>
              <a:rPr lang="en-CA" b="0" i="0" dirty="0">
                <a:solidFill>
                  <a:srgbClr val="505050"/>
                </a:solidFill>
                <a:effectLst/>
                <a:latin typeface="NexusSansWebPro"/>
              </a:rPr>
              <a:t> (London: Office of the Commissioner for Victims and Witnesses of England and Wales, 2011)</a:t>
            </a:r>
            <a:endParaRPr lang="fr-CA" i="0" dirty="0"/>
          </a:p>
          <a:p>
            <a:endParaRPr lang="fr-CA" dirty="0"/>
          </a:p>
          <a:p>
            <a:r>
              <a:rPr lang="fr-CA" dirty="0"/>
              <a:t>Use of VIS: </a:t>
            </a:r>
          </a:p>
          <a:p>
            <a:pPr marL="171450" indent="-171450">
              <a:buFontTx/>
              <a:buChar char="-"/>
            </a:pPr>
            <a:r>
              <a:rPr lang="fr-CA" dirty="0"/>
              <a:t>2007: </a:t>
            </a:r>
          </a:p>
          <a:p>
            <a:pPr marL="400050" lvl="1" indent="-171450">
              <a:buFontTx/>
              <a:buChar char="-"/>
            </a:pPr>
            <a:r>
              <a:rPr lang="fr-CA" dirty="0"/>
              <a:t>BC: 8% </a:t>
            </a:r>
          </a:p>
          <a:p>
            <a:pPr marL="400050" lvl="1" indent="-171450">
              <a:buFontTx/>
              <a:buChar char="-"/>
            </a:pPr>
            <a:r>
              <a:rPr lang="fr-CA" dirty="0"/>
              <a:t>MB: 11% </a:t>
            </a:r>
          </a:p>
          <a:p>
            <a:pPr marL="400050" lvl="1" indent="-171450">
              <a:buFontTx/>
              <a:buChar char="-"/>
            </a:pPr>
            <a:r>
              <a:rPr lang="fr-CA" dirty="0"/>
              <a:t>AB: 13%</a:t>
            </a:r>
          </a:p>
          <a:p>
            <a:pPr marL="400050" lvl="1" indent="-171450">
              <a:buFontTx/>
              <a:buChar char="-"/>
            </a:pPr>
            <a:r>
              <a:rPr lang="fr-CA" dirty="0"/>
              <a:t>Canada: 10-23%</a:t>
            </a:r>
          </a:p>
          <a:p>
            <a:pPr marL="228600" lvl="1" indent="0">
              <a:buFontTx/>
              <a:buNone/>
            </a:pPr>
            <a:endParaRPr lang="fr-CA" dirty="0"/>
          </a:p>
          <a:p>
            <a:pPr marL="0" indent="0">
              <a:buFontTx/>
              <a:buNone/>
            </a:pPr>
            <a:r>
              <a:rPr lang="fr-CA" dirty="0" err="1"/>
              <a:t>Inflated</a:t>
            </a:r>
            <a:r>
              <a:rPr lang="fr-CA" dirty="0"/>
              <a:t> perception of use of VIS </a:t>
            </a:r>
            <a:r>
              <a:rPr lang="fr-CA" dirty="0" err="1"/>
              <a:t>within</a:t>
            </a:r>
            <a:r>
              <a:rPr lang="fr-CA" dirty="0"/>
              <a:t> stakeholders</a:t>
            </a:r>
          </a:p>
          <a:p>
            <a:pPr marL="0" indent="0">
              <a:buFontTx/>
              <a:buNone/>
            </a:pPr>
            <a:endParaRPr lang="fr-CA" dirty="0"/>
          </a:p>
          <a:p>
            <a:pPr marL="0" indent="0">
              <a:buFontTx/>
              <a:buNone/>
            </a:pPr>
            <a:r>
              <a:rPr lang="fr-CA" dirty="0" err="1"/>
              <a:t>Form</a:t>
            </a:r>
            <a:r>
              <a:rPr lang="fr-CA" dirty="0"/>
              <a:t> of </a:t>
            </a:r>
            <a:r>
              <a:rPr lang="fr-CA" dirty="0" err="1"/>
              <a:t>delivery</a:t>
            </a:r>
            <a:r>
              <a:rPr lang="fr-CA" dirty="0"/>
              <a:t> of VIS</a:t>
            </a:r>
          </a:p>
          <a:p>
            <a:pPr marL="171450" indent="-171450">
              <a:buFontTx/>
              <a:buChar char="-"/>
            </a:pPr>
            <a:r>
              <a:rPr lang="fr-CA" dirty="0" err="1"/>
              <a:t>Written</a:t>
            </a:r>
            <a:r>
              <a:rPr lang="fr-CA" dirty="0"/>
              <a:t>: 70-90</a:t>
            </a:r>
          </a:p>
          <a:p>
            <a:pPr marL="171450" indent="-171450">
              <a:buFontTx/>
              <a:buChar char="-"/>
            </a:pPr>
            <a:r>
              <a:rPr lang="fr-CA" dirty="0"/>
              <a:t>Oral: 2-18%</a:t>
            </a:r>
          </a:p>
          <a:p>
            <a:pPr marL="171450" indent="-171450">
              <a:buFontTx/>
              <a:buChar char="-"/>
            </a:pPr>
            <a:r>
              <a:rPr lang="fr-CA" dirty="0"/>
              <a:t>Crown </a:t>
            </a:r>
            <a:r>
              <a:rPr lang="fr-CA" dirty="0" err="1"/>
              <a:t>reads</a:t>
            </a:r>
            <a:r>
              <a:rPr lang="fr-CA" dirty="0"/>
              <a:t> in: 16-21%</a:t>
            </a:r>
          </a:p>
          <a:p>
            <a:endParaRPr lang="fr-CA" dirty="0"/>
          </a:p>
          <a:p>
            <a:r>
              <a:rPr lang="fr-CA" dirty="0" err="1"/>
              <a:t>Two</a:t>
            </a:r>
            <a:r>
              <a:rPr lang="fr-CA" dirty="0"/>
              <a:t> </a:t>
            </a:r>
            <a:r>
              <a:rPr lang="fr-CA" dirty="0" err="1"/>
              <a:t>judicial</a:t>
            </a:r>
            <a:r>
              <a:rPr lang="fr-CA" dirty="0"/>
              <a:t> </a:t>
            </a:r>
            <a:r>
              <a:rPr lang="fr-CA" dirty="0" err="1"/>
              <a:t>surveys</a:t>
            </a:r>
            <a:r>
              <a:rPr lang="fr-CA" dirty="0"/>
              <a:t> </a:t>
            </a:r>
            <a:r>
              <a:rPr lang="fr-CA" dirty="0" err="1"/>
              <a:t>found</a:t>
            </a:r>
            <a:r>
              <a:rPr lang="fr-CA" dirty="0"/>
              <a:t> </a:t>
            </a:r>
            <a:r>
              <a:rPr lang="fr-CA" dirty="0" err="1"/>
              <a:t>increasing</a:t>
            </a:r>
            <a:r>
              <a:rPr lang="fr-CA" dirty="0"/>
              <a:t> agreement in the </a:t>
            </a:r>
            <a:r>
              <a:rPr lang="fr-CA" dirty="0" err="1"/>
              <a:t>judiciary</a:t>
            </a:r>
            <a:r>
              <a:rPr lang="fr-CA" dirty="0"/>
              <a:t> </a:t>
            </a:r>
            <a:r>
              <a:rPr lang="fr-CA" dirty="0" err="1"/>
              <a:t>with</a:t>
            </a:r>
            <a:r>
              <a:rPr lang="fr-CA" dirty="0"/>
              <a:t> the relevance of VIS: </a:t>
            </a:r>
          </a:p>
          <a:p>
            <a:pPr marL="171450" indent="-171450">
              <a:buFontTx/>
              <a:buChar char="-"/>
            </a:pPr>
            <a:r>
              <a:rPr lang="fr-CA" dirty="0"/>
              <a:t>In 2001-2003: </a:t>
            </a:r>
          </a:p>
          <a:p>
            <a:pPr marL="400050" lvl="1" indent="-171450">
              <a:buFontTx/>
              <a:buChar char="-"/>
            </a:pPr>
            <a:r>
              <a:rPr lang="fr-CA" dirty="0"/>
              <a:t>MB: 41% of </a:t>
            </a:r>
            <a:r>
              <a:rPr lang="fr-CA" dirty="0" err="1"/>
              <a:t>judges</a:t>
            </a:r>
            <a:r>
              <a:rPr lang="fr-CA" dirty="0"/>
              <a:t> </a:t>
            </a:r>
            <a:r>
              <a:rPr lang="fr-CA" dirty="0" err="1"/>
              <a:t>agreed</a:t>
            </a:r>
            <a:r>
              <a:rPr lang="fr-CA" dirty="0"/>
              <a:t> VIS </a:t>
            </a:r>
            <a:r>
              <a:rPr lang="fr-CA" dirty="0" err="1"/>
              <a:t>contained</a:t>
            </a:r>
            <a:r>
              <a:rPr lang="fr-CA" dirty="0"/>
              <a:t> relevant information</a:t>
            </a:r>
          </a:p>
          <a:p>
            <a:pPr marL="400050" lvl="1" indent="-171450">
              <a:buFontTx/>
              <a:buChar char="-"/>
            </a:pPr>
            <a:r>
              <a:rPr lang="fr-CA" dirty="0"/>
              <a:t>BC: 36% of </a:t>
            </a:r>
            <a:r>
              <a:rPr lang="fr-CA" dirty="0" err="1"/>
              <a:t>judges</a:t>
            </a:r>
            <a:r>
              <a:rPr lang="fr-CA" dirty="0"/>
              <a:t> </a:t>
            </a:r>
            <a:r>
              <a:rPr lang="fr-CA" dirty="0" err="1"/>
              <a:t>agreed</a:t>
            </a:r>
            <a:r>
              <a:rPr lang="fr-CA" dirty="0"/>
              <a:t> VIS </a:t>
            </a:r>
            <a:r>
              <a:rPr lang="fr-CA" dirty="0" err="1"/>
              <a:t>contained</a:t>
            </a:r>
            <a:r>
              <a:rPr lang="fr-CA" dirty="0"/>
              <a:t> relevant information </a:t>
            </a:r>
          </a:p>
          <a:p>
            <a:pPr marL="400050" lvl="1" indent="-171450">
              <a:buFontTx/>
              <a:buChar char="-"/>
            </a:pPr>
            <a:r>
              <a:rPr lang="fr-CA" dirty="0"/>
              <a:t>AB: 12% of </a:t>
            </a:r>
            <a:r>
              <a:rPr lang="fr-CA" dirty="0" err="1"/>
              <a:t>judges</a:t>
            </a:r>
            <a:r>
              <a:rPr lang="fr-CA" dirty="0"/>
              <a:t> </a:t>
            </a:r>
            <a:r>
              <a:rPr lang="fr-CA" dirty="0" err="1"/>
              <a:t>agreed</a:t>
            </a:r>
            <a:r>
              <a:rPr lang="fr-CA" dirty="0"/>
              <a:t> VIS </a:t>
            </a:r>
            <a:r>
              <a:rPr lang="fr-CA" dirty="0" err="1"/>
              <a:t>contained</a:t>
            </a:r>
            <a:r>
              <a:rPr lang="fr-CA" dirty="0"/>
              <a:t> relevant information </a:t>
            </a:r>
          </a:p>
          <a:p>
            <a:pPr marL="171450" lvl="0" indent="-171450">
              <a:buFontTx/>
              <a:buChar char="-"/>
            </a:pPr>
            <a:r>
              <a:rPr lang="fr-CA" dirty="0"/>
              <a:t>3 </a:t>
            </a:r>
            <a:r>
              <a:rPr lang="fr-CA" dirty="0" err="1"/>
              <a:t>years</a:t>
            </a:r>
            <a:r>
              <a:rPr lang="fr-CA" dirty="0"/>
              <a:t> </a:t>
            </a:r>
            <a:r>
              <a:rPr lang="fr-CA" dirty="0" err="1"/>
              <a:t>later</a:t>
            </a:r>
            <a:r>
              <a:rPr lang="fr-CA" dirty="0"/>
              <a:t>: </a:t>
            </a:r>
          </a:p>
          <a:p>
            <a:pPr marL="400050" lvl="1" indent="-171450">
              <a:buFontTx/>
              <a:buChar char="-"/>
            </a:pPr>
            <a:r>
              <a:rPr lang="fr-CA" dirty="0"/>
              <a:t>MB: </a:t>
            </a:r>
            <a:r>
              <a:rPr lang="fr-CA" dirty="0" err="1"/>
              <a:t>Climbed</a:t>
            </a:r>
            <a:r>
              <a:rPr lang="fr-CA" dirty="0"/>
              <a:t> to 59%</a:t>
            </a:r>
          </a:p>
          <a:p>
            <a:pPr marL="400050" lvl="1" indent="-171450">
              <a:buFontTx/>
              <a:buChar char="-"/>
            </a:pPr>
            <a:r>
              <a:rPr lang="fr-CA" dirty="0"/>
              <a:t>BC: </a:t>
            </a:r>
            <a:r>
              <a:rPr lang="fr-CA" dirty="0" err="1"/>
              <a:t>Climbed</a:t>
            </a:r>
            <a:r>
              <a:rPr lang="fr-CA" dirty="0"/>
              <a:t> to 62%</a:t>
            </a:r>
          </a:p>
          <a:p>
            <a:pPr marL="400050" lvl="1" indent="-171450">
              <a:buFontTx/>
              <a:buChar char="-"/>
            </a:pPr>
            <a:r>
              <a:rPr lang="fr-CA" dirty="0"/>
              <a:t>AB: </a:t>
            </a:r>
            <a:r>
              <a:rPr lang="fr-CA" dirty="0" err="1"/>
              <a:t>Climbed</a:t>
            </a:r>
            <a:r>
              <a:rPr lang="fr-CA" dirty="0"/>
              <a:t> to 35%</a:t>
            </a:r>
          </a:p>
          <a:p>
            <a:pPr marL="228600" lvl="1" indent="0">
              <a:buFontTx/>
              <a:buNone/>
            </a:pPr>
            <a:endParaRPr lang="fr-CA" dirty="0"/>
          </a:p>
          <a:p>
            <a:pPr marL="228600" lvl="1" indent="0">
              <a:buFontTx/>
              <a:buNone/>
            </a:pPr>
            <a:endParaRPr lang="fr-CA" dirty="0"/>
          </a:p>
          <a:p>
            <a:pPr marL="228600" lvl="1" indent="0">
              <a:buFontTx/>
              <a:buNone/>
            </a:pPr>
            <a:r>
              <a:rPr lang="en-CA" dirty="0"/>
              <a:t> </a:t>
            </a:r>
            <a:endParaRPr lang="fr-CA" dirty="0"/>
          </a:p>
        </p:txBody>
      </p:sp>
    </p:spTree>
    <p:extLst>
      <p:ext uri="{BB962C8B-B14F-4D97-AF65-F5344CB8AC3E}">
        <p14:creationId xmlns:p14="http://schemas.microsoft.com/office/powerpoint/2010/main" val="261160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hyperlink" Target="https://ontariogov-my.sharepoint.com/personal/emma_loignon-giroux_ontario_ca/Documents/ELG/RESOURCE%20DOCUMENTS/VIS-%20Matthew%20Paravan.pdf" TargetMode="External"/><Relationship Id="rId7" Type="http://schemas.openxmlformats.org/officeDocument/2006/relationships/image" Target="../media/image22.png"/><Relationship Id="rId12" Type="http://schemas.openxmlformats.org/officeDocument/2006/relationships/hyperlink" Target="https://ontariogov-my.sharepoint.com/personal/emma_loignon-giroux_ontario_ca/Documents/ELG/RESOURCE%20DOCUMENTS/Convoy%20-%20Community%20Impact.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ontariogov-my.sharepoint.com/personal/emma_loignon-giroux_ontario_ca/Documents/ELG/TRIALS/TRIALS%20-%20CLOSED/PERPIGNAN/Crown%20sentencing%20materials/Tab%205%20-%20VIS%20of%20Amayah%20Severe.pdf" TargetMode="External"/><Relationship Id="rId11" Type="http://schemas.openxmlformats.org/officeDocument/2006/relationships/hyperlink" Target="https://ontariogov-my.sharepoint.com/personal/emma_loignon-giroux_ontario_ca/Documents/ELG/RESOURCE%20DOCUMENTS/Walker_Form%20and%20VIS_Jenny.pdf" TargetMode="External"/><Relationship Id="rId5" Type="http://schemas.openxmlformats.org/officeDocument/2006/relationships/image" Target="../media/image21.svg"/><Relationship Id="rId10" Type="http://schemas.openxmlformats.org/officeDocument/2006/relationships/image" Target="../media/image25.svg"/><Relationship Id="rId4" Type="http://schemas.openxmlformats.org/officeDocument/2006/relationships/image" Target="../media/image20.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www.buzzfeednews.com/article/katiejmbaker/heres-the-powerful-letter-the-stanford-victim-read-to-her-ra"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ww.theguardian.com/sport/2018/jan/24/victim-impact-statements-against-larry-nassar-i-thought-i-was-going-to-die#:~:text=Even%20though%20I'm%20a,survivors%20whose%20story%20is%20importan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1371600"/>
            <a:ext cx="5385816" cy="1225296"/>
          </a:xfrm>
        </p:spPr>
        <p:txBody>
          <a:bodyPr/>
          <a:lstStyle/>
          <a:p>
            <a:r>
              <a:rPr lang="en-US" dirty="0"/>
              <a:t>MCM #139: </a:t>
            </a:r>
            <a:br>
              <a:rPr lang="en-US" dirty="0"/>
            </a:br>
            <a:r>
              <a:rPr lang="en-US" dirty="0"/>
              <a:t>Victim Impact Statements </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Louise Tansey &amp; Emma Loignon-Giroux</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68344" y="1243584"/>
            <a:ext cx="8165592" cy="768096"/>
          </a:xfrm>
        </p:spPr>
        <p:txBody>
          <a:bodyPr/>
          <a:lstStyle/>
          <a:p>
            <a:r>
              <a:rPr lang="en-US" dirty="0"/>
              <a:t>Purpose of VIS</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768344" y="2832700"/>
            <a:ext cx="3822192" cy="411480"/>
          </a:xfrm>
        </p:spPr>
        <p:txBody>
          <a:bodyPr/>
          <a:lstStyle/>
          <a:p>
            <a:r>
              <a:rPr lang="en-US" dirty="0"/>
              <a:t>Instrumental model</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685032" y="3429000"/>
            <a:ext cx="3741928" cy="3684588"/>
          </a:xfrm>
        </p:spPr>
        <p:txBody>
          <a:bodyPr/>
          <a:lstStyle/>
          <a:p>
            <a:r>
              <a:rPr lang="en-US" dirty="0"/>
              <a:t>Provide the court with information about the offence, its seriousness</a:t>
            </a:r>
          </a:p>
          <a:p>
            <a:r>
              <a:rPr lang="en-US" dirty="0"/>
              <a:t>Provide the court with information about the victim’s needs</a:t>
            </a:r>
          </a:p>
          <a:p>
            <a:r>
              <a:rPr lang="en-US" dirty="0"/>
              <a:t>Provide the court with information about appropriate conditions</a:t>
            </a:r>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a:xfrm>
            <a:off x="7713980" y="2830576"/>
            <a:ext cx="3822192" cy="411480"/>
          </a:xfrm>
        </p:spPr>
        <p:txBody>
          <a:bodyPr/>
          <a:lstStyle/>
          <a:p>
            <a:r>
              <a:rPr lang="en-US" dirty="0"/>
              <a:t>Expressive model</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754112" y="3417639"/>
            <a:ext cx="3741928" cy="3684588"/>
          </a:xfrm>
        </p:spPr>
        <p:txBody>
          <a:bodyPr/>
          <a:lstStyle/>
          <a:p>
            <a:r>
              <a:rPr lang="en-US" dirty="0"/>
              <a:t>Provide the victim with a voice in a public forum for therapeutic purposes</a:t>
            </a:r>
          </a:p>
          <a:p>
            <a:r>
              <a:rPr lang="en-US" dirty="0"/>
              <a:t>Provide the victim with the opportunity to communicate the effects of the crime to the offender </a:t>
            </a:r>
          </a:p>
          <a:p>
            <a:r>
              <a:rPr lang="en-US" dirty="0"/>
              <a:t>Allow victims to participate in sentencing</a:t>
            </a:r>
          </a:p>
          <a:p>
            <a:r>
              <a:rPr lang="en-US" dirty="0"/>
              <a:t>Increasing victim satisfaction with the criminal justice system</a:t>
            </a:r>
          </a:p>
          <a:p>
            <a:endParaRPr lang="en-US" dirty="0"/>
          </a:p>
        </p:txBody>
      </p:sp>
      <p:sp>
        <p:nvSpPr>
          <p:cNvPr id="3" name="TextBox 2">
            <a:extLst>
              <a:ext uri="{FF2B5EF4-FFF2-40B4-BE49-F238E27FC236}">
                <a16:creationId xmlns:a16="http://schemas.microsoft.com/office/drawing/2014/main" id="{35C2BDF3-2575-4C7F-9A99-2BF7B088E185}"/>
              </a:ext>
            </a:extLst>
          </p:cNvPr>
          <p:cNvSpPr txBox="1"/>
          <p:nvPr/>
        </p:nvSpPr>
        <p:spPr>
          <a:xfrm>
            <a:off x="3768344" y="2199687"/>
            <a:ext cx="7973383" cy="369332"/>
          </a:xfrm>
          <a:prstGeom prst="rect">
            <a:avLst/>
          </a:prstGeom>
          <a:noFill/>
        </p:spPr>
        <p:txBody>
          <a:bodyPr wrap="square" rtlCol="0">
            <a:spAutoFit/>
          </a:bodyPr>
          <a:lstStyle/>
          <a:p>
            <a:r>
              <a:rPr lang="fr-CA" dirty="0">
                <a:solidFill>
                  <a:srgbClr val="202C8F"/>
                </a:solidFill>
              </a:rPr>
              <a:t> </a:t>
            </a:r>
            <a:r>
              <a:rPr lang="fr-CA" dirty="0" err="1">
                <a:solidFill>
                  <a:srgbClr val="202C8F"/>
                </a:solidFill>
              </a:rPr>
              <a:t>Some</a:t>
            </a:r>
            <a:r>
              <a:rPr lang="fr-CA" dirty="0">
                <a:solidFill>
                  <a:srgbClr val="202C8F"/>
                </a:solidFill>
              </a:rPr>
              <a:t> </a:t>
            </a:r>
            <a:r>
              <a:rPr lang="fr-CA" dirty="0" err="1">
                <a:solidFill>
                  <a:srgbClr val="202C8F"/>
                </a:solidFill>
              </a:rPr>
              <a:t>academic</a:t>
            </a:r>
            <a:r>
              <a:rPr lang="fr-CA" dirty="0">
                <a:solidFill>
                  <a:srgbClr val="202C8F"/>
                </a:solidFill>
              </a:rPr>
              <a:t> </a:t>
            </a:r>
            <a:r>
              <a:rPr lang="fr-CA" dirty="0" err="1">
                <a:solidFill>
                  <a:srgbClr val="202C8F"/>
                </a:solidFill>
              </a:rPr>
              <a:t>debate</a:t>
            </a:r>
            <a:r>
              <a:rPr lang="fr-CA" dirty="0">
                <a:solidFill>
                  <a:srgbClr val="202C8F"/>
                </a:solidFill>
              </a:rPr>
              <a:t> </a:t>
            </a:r>
            <a:r>
              <a:rPr lang="fr-CA" dirty="0" err="1">
                <a:solidFill>
                  <a:srgbClr val="202C8F"/>
                </a:solidFill>
              </a:rPr>
              <a:t>surrounds</a:t>
            </a:r>
            <a:r>
              <a:rPr lang="fr-CA" dirty="0">
                <a:solidFill>
                  <a:srgbClr val="202C8F"/>
                </a:solidFill>
              </a:rPr>
              <a:t> the issue:</a:t>
            </a:r>
            <a:endParaRPr lang="en-CA" dirty="0">
              <a:solidFill>
                <a:srgbClr val="202C8F"/>
              </a:solidFill>
            </a:endParaRPr>
          </a:p>
        </p:txBody>
      </p:sp>
      <p:sp>
        <p:nvSpPr>
          <p:cNvPr id="4" name="TextBox 3">
            <a:extLst>
              <a:ext uri="{FF2B5EF4-FFF2-40B4-BE49-F238E27FC236}">
                <a16:creationId xmlns:a16="http://schemas.microsoft.com/office/drawing/2014/main" id="{3FE3772A-B065-4C03-8DA5-171659859F48}"/>
              </a:ext>
            </a:extLst>
          </p:cNvPr>
          <p:cNvSpPr txBox="1"/>
          <p:nvPr/>
        </p:nvSpPr>
        <p:spPr>
          <a:xfrm>
            <a:off x="3511478" y="6002036"/>
            <a:ext cx="8421441" cy="369332"/>
          </a:xfrm>
          <a:prstGeom prst="rect">
            <a:avLst/>
          </a:prstGeom>
          <a:noFill/>
        </p:spPr>
        <p:txBody>
          <a:bodyPr wrap="square" rtlCol="0">
            <a:spAutoFit/>
          </a:bodyPr>
          <a:lstStyle/>
          <a:p>
            <a:r>
              <a:rPr lang="fr-CA" dirty="0">
                <a:solidFill>
                  <a:srgbClr val="202C8F"/>
                </a:solidFill>
              </a:rPr>
              <a:t>Tension </a:t>
            </a:r>
            <a:r>
              <a:rPr lang="fr-CA" dirty="0" err="1">
                <a:solidFill>
                  <a:srgbClr val="202C8F"/>
                </a:solidFill>
              </a:rPr>
              <a:t>between</a:t>
            </a:r>
            <a:r>
              <a:rPr lang="fr-CA" dirty="0">
                <a:solidFill>
                  <a:srgbClr val="202C8F"/>
                </a:solidFill>
              </a:rPr>
              <a:t> the </a:t>
            </a:r>
            <a:r>
              <a:rPr lang="fr-CA" dirty="0" err="1">
                <a:solidFill>
                  <a:srgbClr val="202C8F"/>
                </a:solidFill>
              </a:rPr>
              <a:t>adversarial</a:t>
            </a:r>
            <a:r>
              <a:rPr lang="fr-CA" dirty="0">
                <a:solidFill>
                  <a:srgbClr val="202C8F"/>
                </a:solidFill>
              </a:rPr>
              <a:t> system and </a:t>
            </a:r>
            <a:r>
              <a:rPr lang="fr-CA" dirty="0" err="1">
                <a:solidFill>
                  <a:srgbClr val="202C8F"/>
                </a:solidFill>
              </a:rPr>
              <a:t>expanded</a:t>
            </a:r>
            <a:r>
              <a:rPr lang="fr-CA" dirty="0">
                <a:solidFill>
                  <a:srgbClr val="202C8F"/>
                </a:solidFill>
              </a:rPr>
              <a:t> </a:t>
            </a:r>
            <a:r>
              <a:rPr lang="fr-CA" dirty="0" err="1">
                <a:solidFill>
                  <a:srgbClr val="202C8F"/>
                </a:solidFill>
              </a:rPr>
              <a:t>participatory</a:t>
            </a:r>
            <a:r>
              <a:rPr lang="fr-CA" dirty="0">
                <a:solidFill>
                  <a:srgbClr val="202C8F"/>
                </a:solidFill>
              </a:rPr>
              <a:t> </a:t>
            </a:r>
            <a:r>
              <a:rPr lang="fr-CA" dirty="0" err="1">
                <a:solidFill>
                  <a:srgbClr val="202C8F"/>
                </a:solidFill>
              </a:rPr>
              <a:t>rights</a:t>
            </a:r>
            <a:r>
              <a:rPr lang="fr-CA" dirty="0">
                <a:solidFill>
                  <a:srgbClr val="202C8F"/>
                </a:solidFill>
              </a:rPr>
              <a:t> for </a:t>
            </a:r>
            <a:r>
              <a:rPr lang="fr-CA" dirty="0" err="1">
                <a:solidFill>
                  <a:srgbClr val="202C8F"/>
                </a:solidFill>
              </a:rPr>
              <a:t>victims</a:t>
            </a:r>
            <a:endParaRPr lang="en-CA" dirty="0">
              <a:solidFill>
                <a:srgbClr val="202C8F"/>
              </a:solidFill>
            </a:endParaRPr>
          </a:p>
        </p:txBody>
      </p:sp>
    </p:spTree>
    <p:extLst>
      <p:ext uri="{BB962C8B-B14F-4D97-AF65-F5344CB8AC3E}">
        <p14:creationId xmlns:p14="http://schemas.microsoft.com/office/powerpoint/2010/main" val="317028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850232" y="1652337"/>
            <a:ext cx="6320589" cy="999423"/>
          </a:xfrm>
        </p:spPr>
        <p:txBody>
          <a:bodyPr/>
          <a:lstStyle/>
          <a:p>
            <a:r>
              <a:rPr lang="en-US" sz="3600" dirty="0"/>
              <a:t>Judicial Use of Vis</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p:txBody>
          <a:bodyPr/>
          <a:lstStyle/>
          <a:p>
            <a:r>
              <a:rPr lang="en-US" dirty="0"/>
              <a:t>MCM #139: Victim Impact Statements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067763" y="2346960"/>
            <a:ext cx="6840995" cy="3187566"/>
          </a:xfrm>
        </p:spPr>
        <p:txBody>
          <a:bodyPr/>
          <a:lstStyle/>
          <a:p>
            <a:r>
              <a:rPr lang="en-US" sz="2000" i="1" dirty="0"/>
              <a:t>In the Code</a:t>
            </a:r>
            <a:r>
              <a:rPr lang="en-US" sz="2000" dirty="0"/>
              <a:t>: </a:t>
            </a:r>
            <a:endParaRPr lang="en-US" sz="2000" i="1" dirty="0"/>
          </a:p>
          <a:p>
            <a:pPr marL="285750" indent="-285750">
              <a:buFontTx/>
              <a:buChar char="-"/>
            </a:pPr>
            <a:r>
              <a:rPr lang="en-US" sz="2000" dirty="0"/>
              <a:t>s. 722 : Courts </a:t>
            </a:r>
            <a:r>
              <a:rPr lang="en-US" sz="2000" b="1" dirty="0"/>
              <a:t>must</a:t>
            </a:r>
            <a:r>
              <a:rPr lang="en-US" sz="2000" dirty="0"/>
              <a:t> consider VIS in imposing sentence </a:t>
            </a:r>
          </a:p>
          <a:p>
            <a:pPr marL="285750" indent="-285750">
              <a:buFontTx/>
              <a:buChar char="-"/>
            </a:pPr>
            <a:r>
              <a:rPr lang="en-US" sz="2000" dirty="0"/>
              <a:t>s. 718.1: VIS are relevant to the seriousness of the offences, which assists in imposing proportionate sentences</a:t>
            </a:r>
          </a:p>
          <a:p>
            <a:pPr marL="285750" indent="-285750">
              <a:buFontTx/>
              <a:buChar char="-"/>
            </a:pPr>
            <a:r>
              <a:rPr lang="en-US" sz="2000" dirty="0"/>
              <a:t>s. 718(e)-(f): Providing reparations and acknowledging harm done to victims are primary sentencing objectives </a:t>
            </a:r>
          </a:p>
          <a:p>
            <a:pPr marL="285750" indent="-285750">
              <a:buFontTx/>
              <a:buChar char="-"/>
            </a:pPr>
            <a:r>
              <a:rPr lang="en-US" sz="2000" dirty="0"/>
              <a:t>s. 718.2(a)(iii.1): Victim impact is a statutorily aggravating factor</a:t>
            </a:r>
          </a:p>
          <a:p>
            <a:pPr marL="971550" lvl="1" indent="-285750">
              <a:buFontTx/>
              <a:buChar char="-"/>
            </a:pPr>
            <a:r>
              <a:rPr lang="en-US" sz="2000" dirty="0"/>
              <a:t>See also </a:t>
            </a:r>
            <a:r>
              <a:rPr lang="en-US" sz="2000" i="1" dirty="0"/>
              <a:t>R v G(A)</a:t>
            </a:r>
            <a:r>
              <a:rPr lang="en-US" sz="2000" dirty="0"/>
              <a:t>, 2015 ONCA 159 @ 73</a:t>
            </a:r>
          </a:p>
          <a:p>
            <a:pPr marL="285750" indent="-285750">
              <a:buFontTx/>
              <a:buChar char="-"/>
            </a:pPr>
            <a:r>
              <a:rPr lang="en-US" sz="2000" dirty="0"/>
              <a:t>S. 722(8): Court to consider relevance within VIS</a:t>
            </a:r>
          </a:p>
          <a:p>
            <a:pPr marL="971550" lvl="1" indent="-285750">
              <a:buFontTx/>
              <a:buChar char="-"/>
            </a:pPr>
            <a:endParaRPr lang="en-US" sz="2000" dirty="0"/>
          </a:p>
          <a:p>
            <a:endParaRPr lang="en-US" dirty="0"/>
          </a:p>
        </p:txBody>
      </p:sp>
    </p:spTree>
    <p:extLst>
      <p:ext uri="{BB962C8B-B14F-4D97-AF65-F5344CB8AC3E}">
        <p14:creationId xmlns:p14="http://schemas.microsoft.com/office/powerpoint/2010/main" val="9481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850232" y="1652337"/>
            <a:ext cx="6320589" cy="999423"/>
          </a:xfrm>
        </p:spPr>
        <p:txBody>
          <a:bodyPr/>
          <a:lstStyle/>
          <a:p>
            <a:r>
              <a:rPr lang="en-US" sz="3600" dirty="0"/>
              <a:t>Judicial Use of Vis</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p:txBody>
          <a:bodyPr/>
          <a:lstStyle/>
          <a:p>
            <a:r>
              <a:rPr lang="en-US" dirty="0"/>
              <a:t>MCM #139: Victim Impact Statements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12</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059873" y="2410418"/>
            <a:ext cx="8084127" cy="4048843"/>
          </a:xfrm>
        </p:spPr>
        <p:txBody>
          <a:bodyPr/>
          <a:lstStyle/>
          <a:p>
            <a:r>
              <a:rPr lang="en-US" sz="2000" i="1" dirty="0"/>
              <a:t>In practice</a:t>
            </a:r>
            <a:r>
              <a:rPr lang="en-US" sz="2000" dirty="0"/>
              <a:t>: </a:t>
            </a:r>
            <a:endParaRPr lang="en-US" sz="2000" i="1" dirty="0"/>
          </a:p>
          <a:p>
            <a:pPr marL="285750" indent="-285750">
              <a:buFontTx/>
              <a:buChar char="-"/>
            </a:pPr>
            <a:r>
              <a:rPr lang="en-US" sz="2000" dirty="0"/>
              <a:t>There is </a:t>
            </a:r>
            <a:r>
              <a:rPr lang="en-US" sz="2000" b="1" dirty="0"/>
              <a:t>no statistical evidence</a:t>
            </a:r>
            <a:r>
              <a:rPr lang="en-US" sz="2000" dirty="0"/>
              <a:t> suggesting that VIS lead to an increase in severity of sentence (</a:t>
            </a:r>
            <a:r>
              <a:rPr lang="en-US" sz="2000" i="1" dirty="0"/>
              <a:t>R c Cook</a:t>
            </a:r>
            <a:r>
              <a:rPr lang="en-US" sz="2000" dirty="0"/>
              <a:t>, 2009 QCCA 2423 @ 68) </a:t>
            </a:r>
          </a:p>
          <a:p>
            <a:pPr marL="285750" indent="-285750">
              <a:buFontTx/>
              <a:buChar char="-"/>
            </a:pPr>
            <a:r>
              <a:rPr lang="en-US" sz="2000" dirty="0"/>
              <a:t>VIS continue to be underutilized (used in 11% of cases in Ontario [2010])</a:t>
            </a:r>
          </a:p>
          <a:p>
            <a:pPr marL="285750" indent="-285750">
              <a:buFontTx/>
              <a:buChar char="-"/>
            </a:pPr>
            <a:r>
              <a:rPr lang="en-US" sz="2000" dirty="0"/>
              <a:t>Some ambiguity surrounds the VIS provisions in the </a:t>
            </a:r>
            <a:r>
              <a:rPr lang="en-US" sz="2000" i="1" dirty="0"/>
              <a:t>Criminal Code</a:t>
            </a:r>
            <a:r>
              <a:rPr lang="en-US" sz="2000" dirty="0"/>
              <a:t>, perceived lack of guidance: </a:t>
            </a:r>
          </a:p>
          <a:p>
            <a:pPr marL="971550" lvl="1" indent="-285750">
              <a:buFontTx/>
              <a:buChar char="-"/>
            </a:pPr>
            <a:r>
              <a:rPr lang="en-CA" sz="1600" dirty="0"/>
              <a:t>It is not clear whether Parliament meant that judges must impose a more severe sentence than is usual for a particular crime if there is a victim impact statement or a less severe sentence if there is not. Nor is it clear whether the more grievous the loss suffered by the victim, or the surviving family of the victim, the more severe the sentence should be</a:t>
            </a:r>
            <a:r>
              <a:rPr lang="en-CA" sz="2000" dirty="0"/>
              <a:t>. </a:t>
            </a:r>
            <a:r>
              <a:rPr lang="en-CA" sz="1600" dirty="0"/>
              <a:t>(</a:t>
            </a:r>
            <a:r>
              <a:rPr lang="en-CA" sz="1600" i="1" dirty="0"/>
              <a:t>R v </a:t>
            </a:r>
            <a:r>
              <a:rPr lang="en-CA" sz="1600" i="1" dirty="0" err="1"/>
              <a:t>Labbé</a:t>
            </a:r>
            <a:r>
              <a:rPr lang="en-CA" sz="1600" dirty="0"/>
              <a:t>, 2001 BCSC 123)</a:t>
            </a:r>
            <a:endParaRPr lang="en-US" sz="1600" dirty="0"/>
          </a:p>
          <a:p>
            <a:endParaRPr lang="en-US" dirty="0"/>
          </a:p>
        </p:txBody>
      </p:sp>
    </p:spTree>
    <p:extLst>
      <p:ext uri="{BB962C8B-B14F-4D97-AF65-F5344CB8AC3E}">
        <p14:creationId xmlns:p14="http://schemas.microsoft.com/office/powerpoint/2010/main" val="306564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7" y="2276856"/>
            <a:ext cx="7486209" cy="768096"/>
          </a:xfrm>
        </p:spPr>
        <p:txBody>
          <a:bodyPr/>
          <a:lstStyle/>
          <a:p>
            <a:r>
              <a:rPr lang="en-US" dirty="0"/>
              <a:t>4. CONTENTS and delivery OF VIS</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dirty="0"/>
              <a:t>MCM # 139: Victim Impact Statements</a:t>
            </a:r>
          </a:p>
        </p:txBody>
      </p:sp>
    </p:spTree>
    <p:extLst>
      <p:ext uri="{BB962C8B-B14F-4D97-AF65-F5344CB8AC3E}">
        <p14:creationId xmlns:p14="http://schemas.microsoft.com/office/powerpoint/2010/main" val="3473030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896942" y="1133856"/>
            <a:ext cx="718718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General Relevance of a VIS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208670" y="2699190"/>
            <a:ext cx="6563729" cy="3122168"/>
          </a:xfrm>
        </p:spPr>
        <p:txBody>
          <a:bodyPr/>
          <a:lstStyle/>
          <a:p>
            <a:pPr marL="342900" indent="-342900">
              <a:lnSpc>
                <a:spcPct val="100000"/>
              </a:lnSpc>
              <a:buFont typeface="Arial" panose="020B0604020202020204" pitchFamily="34" charset="0"/>
              <a:buChar char="•"/>
            </a:pPr>
            <a:r>
              <a:rPr lang="en-CA" dirty="0"/>
              <a:t>Although crimes are committed against the state, they are also committed against individual citizens.</a:t>
            </a:r>
          </a:p>
          <a:p>
            <a:pPr marL="342900" indent="-342900">
              <a:lnSpc>
                <a:spcPct val="100000"/>
              </a:lnSpc>
              <a:buFont typeface="Arial" panose="020B0604020202020204" pitchFamily="34" charset="0"/>
              <a:buChar char="•"/>
            </a:pPr>
            <a:r>
              <a:rPr lang="en-US" dirty="0"/>
              <a:t>A sentencing court requires relevant evidence as to the effect or impact of the crime as per s. 718 ff</a:t>
            </a:r>
            <a:r>
              <a:rPr lang="en-US" i="1" dirty="0"/>
              <a:t> Criminal Code</a:t>
            </a:r>
            <a:endParaRPr lang="en-US" dirty="0"/>
          </a:p>
          <a:p>
            <a:pPr marL="342900" indent="-342900">
              <a:lnSpc>
                <a:spcPct val="100000"/>
              </a:lnSpc>
              <a:buFont typeface="Arial" panose="020B0604020202020204" pitchFamily="34" charset="0"/>
              <a:buChar char="•"/>
            </a:pPr>
            <a:r>
              <a:rPr lang="en-US" dirty="0"/>
              <a:t>VIS meet the best evidence rule for providing information about harm suffered by victims  </a:t>
            </a:r>
          </a:p>
          <a:p>
            <a:pPr marL="690372" lvl="1" indent="-342900">
              <a:lnSpc>
                <a:spcPct val="100000"/>
              </a:lnSpc>
            </a:pPr>
            <a:r>
              <a:rPr lang="en-US" i="1" dirty="0"/>
              <a:t>R v Gabriel</a:t>
            </a:r>
            <a:r>
              <a:rPr lang="en-US" dirty="0"/>
              <a:t>, supra @ 21</a:t>
            </a:r>
            <a:endParaRPr lang="en-US" i="1" dirty="0"/>
          </a:p>
          <a:p>
            <a:endParaRPr lang="en-US" dirty="0"/>
          </a:p>
        </p:txBody>
      </p:sp>
    </p:spTree>
    <p:extLst>
      <p:ext uri="{BB962C8B-B14F-4D97-AF65-F5344CB8AC3E}">
        <p14:creationId xmlns:p14="http://schemas.microsoft.com/office/powerpoint/2010/main" val="283896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3" name="TextBox 2">
            <a:extLst>
              <a:ext uri="{FF2B5EF4-FFF2-40B4-BE49-F238E27FC236}">
                <a16:creationId xmlns:a16="http://schemas.microsoft.com/office/drawing/2014/main" id="{07B05796-92F3-48FD-922C-AFFBFAC17BB0}"/>
              </a:ext>
            </a:extLst>
          </p:cNvPr>
          <p:cNvSpPr txBox="1"/>
          <p:nvPr/>
        </p:nvSpPr>
        <p:spPr>
          <a:xfrm>
            <a:off x="3272589" y="731520"/>
            <a:ext cx="6228027" cy="707886"/>
          </a:xfrm>
          <a:prstGeom prst="rect">
            <a:avLst/>
          </a:prstGeom>
          <a:noFill/>
        </p:spPr>
        <p:txBody>
          <a:bodyPr wrap="square" rtlCol="0">
            <a:spAutoFit/>
          </a:bodyPr>
          <a:lstStyle/>
          <a:p>
            <a:r>
              <a:rPr lang="fr-CA" sz="4000" dirty="0">
                <a:solidFill>
                  <a:srgbClr val="202C8F"/>
                </a:solidFill>
                <a:latin typeface="+mj-lt"/>
              </a:rPr>
              <a:t>FORM of VIS</a:t>
            </a:r>
            <a:endParaRPr lang="en-CA" sz="4000" dirty="0">
              <a:solidFill>
                <a:srgbClr val="202C8F"/>
              </a:solidFill>
              <a:latin typeface="+mj-lt"/>
            </a:endParaRPr>
          </a:p>
        </p:txBody>
      </p:sp>
      <p:sp>
        <p:nvSpPr>
          <p:cNvPr id="7" name="TextBox 6">
            <a:extLst>
              <a:ext uri="{FF2B5EF4-FFF2-40B4-BE49-F238E27FC236}">
                <a16:creationId xmlns:a16="http://schemas.microsoft.com/office/drawing/2014/main" id="{C73E076E-EBED-4AF0-BC49-2FEB63378400}"/>
              </a:ext>
            </a:extLst>
          </p:cNvPr>
          <p:cNvSpPr txBox="1"/>
          <p:nvPr/>
        </p:nvSpPr>
        <p:spPr>
          <a:xfrm>
            <a:off x="3272588" y="1439406"/>
            <a:ext cx="8660331" cy="5324535"/>
          </a:xfrm>
          <a:prstGeom prst="rect">
            <a:avLst/>
          </a:prstGeom>
          <a:noFill/>
        </p:spPr>
        <p:txBody>
          <a:bodyPr wrap="square" rtlCol="0">
            <a:spAutoFit/>
          </a:bodyPr>
          <a:lstStyle/>
          <a:p>
            <a:r>
              <a:rPr lang="en-CA" sz="2000" dirty="0">
                <a:solidFill>
                  <a:srgbClr val="202C8F"/>
                </a:solidFill>
              </a:rPr>
              <a:t>What should the VIS look like?</a:t>
            </a:r>
          </a:p>
          <a:p>
            <a:endParaRPr lang="en-CA" sz="2000" dirty="0">
              <a:solidFill>
                <a:srgbClr val="202C8F"/>
              </a:solidFill>
            </a:endParaRPr>
          </a:p>
          <a:p>
            <a:r>
              <a:rPr lang="en-CA" sz="2000" i="1" dirty="0">
                <a:solidFill>
                  <a:srgbClr val="202C8F"/>
                </a:solidFill>
              </a:rPr>
              <a:t>The statement must be prepared in writing, using Form 34.2 in Part XXVIII, in accordance with the procedures established by a program designated for that purpose by the lieutenant governor in council of the province in which the court is exercising its jurisdiction. </a:t>
            </a:r>
            <a:r>
              <a:rPr lang="en-CA" sz="2000" dirty="0">
                <a:solidFill>
                  <a:srgbClr val="202C8F"/>
                </a:solidFill>
              </a:rPr>
              <a:t>(s. 722(4) </a:t>
            </a:r>
            <a:r>
              <a:rPr lang="en-CA" sz="2000" i="1" dirty="0">
                <a:solidFill>
                  <a:srgbClr val="202C8F"/>
                </a:solidFill>
              </a:rPr>
              <a:t>CC</a:t>
            </a:r>
            <a:r>
              <a:rPr lang="en-CA" sz="2000" dirty="0">
                <a:solidFill>
                  <a:srgbClr val="202C8F"/>
                </a:solidFill>
              </a:rPr>
              <a:t>)</a:t>
            </a:r>
          </a:p>
          <a:p>
            <a:endParaRPr lang="en-CA" sz="2000" dirty="0">
              <a:solidFill>
                <a:srgbClr val="202C8F"/>
              </a:solidFill>
            </a:endParaRPr>
          </a:p>
          <a:p>
            <a:pPr marL="342900" indent="-342900">
              <a:buFont typeface="Arial" panose="020B0604020202020204" pitchFamily="34" charset="0"/>
              <a:buChar char="•"/>
            </a:pPr>
            <a:r>
              <a:rPr lang="en-CA" sz="2000" dirty="0">
                <a:solidFill>
                  <a:srgbClr val="202C8F"/>
                </a:solidFill>
              </a:rPr>
              <a:t>Impossible to distill every victim’s experience into one format </a:t>
            </a:r>
            <a:r>
              <a:rPr lang="en-CA" sz="2000" b="1" dirty="0">
                <a:solidFill>
                  <a:srgbClr val="202C8F"/>
                </a:solidFill>
              </a:rPr>
              <a:t>vs</a:t>
            </a:r>
            <a:r>
              <a:rPr lang="en-CA" sz="2000" dirty="0">
                <a:solidFill>
                  <a:srgbClr val="202C8F"/>
                </a:solidFill>
              </a:rPr>
              <a:t> Desire to improve admissibility and exclude irrelevant content </a:t>
            </a:r>
          </a:p>
          <a:p>
            <a:pPr marL="342900" indent="-342900">
              <a:buFont typeface="Arial" panose="020B0604020202020204" pitchFamily="34" charset="0"/>
              <a:buChar char="•"/>
            </a:pPr>
            <a:r>
              <a:rPr lang="en-CA" sz="2000" dirty="0">
                <a:solidFill>
                  <a:srgbClr val="202C8F"/>
                </a:solidFill>
              </a:rPr>
              <a:t>VWAP, CYWSP have forms/templates</a:t>
            </a:r>
          </a:p>
          <a:p>
            <a:pPr marL="342900" indent="-342900">
              <a:buFont typeface="Arial" panose="020B0604020202020204" pitchFamily="34" charset="0"/>
              <a:buChar char="•"/>
            </a:pPr>
            <a:r>
              <a:rPr lang="en-CA" sz="2000" dirty="0">
                <a:solidFill>
                  <a:srgbClr val="202C8F"/>
                </a:solidFill>
              </a:rPr>
              <a:t>Generally, should include description of following impact: </a:t>
            </a:r>
          </a:p>
          <a:p>
            <a:pPr marL="800100" lvl="1" indent="-342900">
              <a:buFont typeface="Arial" panose="020B0604020202020204" pitchFamily="34" charset="0"/>
              <a:buChar char="•"/>
            </a:pPr>
            <a:r>
              <a:rPr lang="en-CA" sz="2000" b="1" dirty="0">
                <a:solidFill>
                  <a:srgbClr val="202C8F"/>
                </a:solidFill>
              </a:rPr>
              <a:t>Financial</a:t>
            </a:r>
            <a:r>
              <a:rPr lang="en-CA" sz="2000" dirty="0">
                <a:solidFill>
                  <a:srgbClr val="202C8F"/>
                </a:solidFill>
              </a:rPr>
              <a:t> (e.g. actual costs (medical, funeral), loss of income, therapy, future expenses)</a:t>
            </a:r>
          </a:p>
          <a:p>
            <a:pPr marL="800100" lvl="1" indent="-342900">
              <a:buFont typeface="Arial" panose="020B0604020202020204" pitchFamily="34" charset="0"/>
              <a:buChar char="•"/>
            </a:pPr>
            <a:r>
              <a:rPr lang="en-CA" sz="2000" b="1" dirty="0">
                <a:solidFill>
                  <a:srgbClr val="202C8F"/>
                </a:solidFill>
              </a:rPr>
              <a:t>Physical</a:t>
            </a:r>
            <a:r>
              <a:rPr lang="en-CA" sz="2000" dirty="0">
                <a:solidFill>
                  <a:srgbClr val="202C8F"/>
                </a:solidFill>
              </a:rPr>
              <a:t> (e.g. injuries and their nature, future medical problems likely to ensue)</a:t>
            </a:r>
          </a:p>
          <a:p>
            <a:pPr marL="800100" lvl="1" indent="-342900">
              <a:buFont typeface="Arial" panose="020B0604020202020204" pitchFamily="34" charset="0"/>
              <a:buChar char="•"/>
            </a:pPr>
            <a:r>
              <a:rPr lang="en-CA" sz="2000" b="1" dirty="0">
                <a:solidFill>
                  <a:srgbClr val="202C8F"/>
                </a:solidFill>
              </a:rPr>
              <a:t>Emotional</a:t>
            </a:r>
            <a:r>
              <a:rPr lang="en-CA" sz="2000" dirty="0">
                <a:solidFill>
                  <a:srgbClr val="202C8F"/>
                </a:solidFill>
              </a:rPr>
              <a:t> (e.g. distress, depression, mood swings, nightmares, change in enjoyment of life)</a:t>
            </a:r>
          </a:p>
        </p:txBody>
      </p:sp>
    </p:spTree>
    <p:extLst>
      <p:ext uri="{BB962C8B-B14F-4D97-AF65-F5344CB8AC3E}">
        <p14:creationId xmlns:p14="http://schemas.microsoft.com/office/powerpoint/2010/main" val="1051819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p:txBody>
          <a:bodyPr/>
          <a:lstStyle/>
          <a:p>
            <a:r>
              <a:rPr lang="en-US" dirty="0"/>
              <a:t>VIS admissibility “Don’ts”</a:t>
            </a:r>
          </a:p>
        </p:txBody>
      </p:sp>
      <p:sp>
        <p:nvSpPr>
          <p:cNvPr id="373" name="Footer Placeholder 372">
            <a:extLst>
              <a:ext uri="{FF2B5EF4-FFF2-40B4-BE49-F238E27FC236}">
                <a16:creationId xmlns:a16="http://schemas.microsoft.com/office/drawing/2014/main" id="{EC015AD8-FC03-181D-1A34-AD00F66C42C2}"/>
              </a:ext>
            </a:extLst>
          </p:cNvPr>
          <p:cNvSpPr>
            <a:spLocks noGrp="1"/>
          </p:cNvSpPr>
          <p:nvPr>
            <p:ph type="ftr" sz="quarter" idx="11"/>
          </p:nvPr>
        </p:nvSpPr>
        <p:spPr/>
        <p:txBody>
          <a:bodyPr/>
          <a:lstStyle/>
          <a:p>
            <a:r>
              <a:rPr lang="en-US" dirty="0"/>
              <a:t>MCM # 139: Victim Impact Statements </a:t>
            </a:r>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p:txBody>
          <a:bodyPr/>
          <a:lstStyle/>
          <a:p>
            <a:fld id="{48F63A3B-78C7-47BE-AE5E-E10140E04643}" type="slidenum">
              <a:rPr lang="en-US" smtClean="0"/>
              <a:pPr/>
              <a:t>16</a:t>
            </a:fld>
            <a:endParaRPr lang="en-US" dirty="0"/>
          </a:p>
        </p:txBody>
      </p:sp>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p:txBody>
          <a:bodyPr/>
          <a:lstStyle/>
          <a:p>
            <a:pPr lvl="0"/>
            <a:r>
              <a:rPr lang="en-US" dirty="0"/>
              <a:t>Criticism of the offender</a:t>
            </a:r>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3"/>
          <a:srcRect/>
          <a:stretch/>
        </p:blipFill>
        <p:spPr/>
      </p:pic>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a:lstStyle/>
          <a:p>
            <a:pPr lvl="0"/>
            <a:r>
              <a:rPr lang="en-US" dirty="0"/>
              <a:t>This tils the adversary system and risks the appearance of revenge motivation</a:t>
            </a:r>
          </a:p>
        </p:txBody>
      </p:sp>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p:txBody>
          <a:bodyPr/>
          <a:lstStyle/>
          <a:p>
            <a:r>
              <a:rPr lang="en-US" sz="1600" dirty="0"/>
              <a:t>(Re)statements of the offence</a:t>
            </a:r>
          </a:p>
          <a:p>
            <a:endParaRPr lang="en-US" dirty="0"/>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4"/>
          <a:srcRect t="113" b="113"/>
          <a:stretch/>
        </p:blipFill>
        <p:spPr/>
      </p:pic>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p:txBody>
          <a:bodyPr/>
          <a:lstStyle/>
          <a:p>
            <a:pPr lvl="0"/>
            <a:r>
              <a:rPr lang="en-US" dirty="0"/>
              <a:t>This usurps the prosecutor and finder of fact’s role and invites possible mischaracterizations of the offence.</a:t>
            </a:r>
          </a:p>
        </p:txBody>
      </p:sp>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p:txBody>
          <a:bodyPr/>
          <a:lstStyle/>
          <a:p>
            <a:r>
              <a:rPr lang="en-US" dirty="0"/>
              <a:t>Diagnosis of the offender</a:t>
            </a:r>
          </a:p>
          <a:p>
            <a:endParaRPr lang="en-US" dirty="0"/>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5"/>
          <a:srcRect t="431" b="431"/>
          <a:stretch/>
        </p:blipFill>
        <p:spPr/>
      </p:pic>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a:lstStyle/>
          <a:p>
            <a:pPr lvl="0"/>
            <a:r>
              <a:rPr lang="en-US" dirty="0"/>
              <a:t>Victims are not experts</a:t>
            </a:r>
          </a:p>
        </p:txBody>
      </p:sp>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p:txBody>
          <a:bodyPr/>
          <a:lstStyle/>
          <a:p>
            <a:r>
              <a:rPr lang="en-US" dirty="0"/>
              <a:t>Suggesting penalties </a:t>
            </a:r>
          </a:p>
          <a:p>
            <a:endParaRPr lang="en-US" dirty="0"/>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6"/>
          <a:srcRect t="113" b="113"/>
          <a:stretch/>
        </p:blipFill>
        <p:spPr/>
      </p:pic>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p:txBody>
          <a:bodyPr/>
          <a:lstStyle/>
          <a:p>
            <a:pPr lvl="0"/>
            <a:r>
              <a:rPr lang="en-US" dirty="0"/>
              <a:t>Some exceptional circumstances could allow for this (also, see the US)</a:t>
            </a:r>
          </a:p>
        </p:txBody>
      </p:sp>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p:txBody>
          <a:bodyPr/>
          <a:lstStyle/>
          <a:p>
            <a:r>
              <a:rPr lang="en-US" dirty="0"/>
              <a:t>Inflammatory statements </a:t>
            </a:r>
          </a:p>
          <a:p>
            <a:endParaRPr lang="en-US" dirty="0"/>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7"/>
          <a:srcRect t="543" b="543"/>
          <a:stretch/>
        </p:blipFill>
        <p:spPr/>
      </p:pic>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p:txBody>
          <a:bodyPr/>
          <a:lstStyle/>
          <a:p>
            <a:pPr lvl="0"/>
            <a:r>
              <a:rPr lang="en-US" dirty="0"/>
              <a:t>For obvious reasons</a:t>
            </a:r>
          </a:p>
        </p:txBody>
      </p:sp>
      <p:sp>
        <p:nvSpPr>
          <p:cNvPr id="2" name="TextBox 1">
            <a:extLst>
              <a:ext uri="{FF2B5EF4-FFF2-40B4-BE49-F238E27FC236}">
                <a16:creationId xmlns:a16="http://schemas.microsoft.com/office/drawing/2014/main" id="{681F4AFC-CC66-4194-8EF9-3E14EAA82EB6}"/>
              </a:ext>
            </a:extLst>
          </p:cNvPr>
          <p:cNvSpPr txBox="1"/>
          <p:nvPr/>
        </p:nvSpPr>
        <p:spPr>
          <a:xfrm>
            <a:off x="621792" y="5669280"/>
            <a:ext cx="10937517" cy="646331"/>
          </a:xfrm>
          <a:prstGeom prst="rect">
            <a:avLst/>
          </a:prstGeom>
          <a:noFill/>
        </p:spPr>
        <p:txBody>
          <a:bodyPr wrap="square" rtlCol="0">
            <a:spAutoFit/>
          </a:bodyPr>
          <a:lstStyle/>
          <a:p>
            <a:r>
              <a:rPr lang="fr-CA" dirty="0">
                <a:solidFill>
                  <a:srgbClr val="202C8F"/>
                </a:solidFill>
              </a:rPr>
              <a:t>The Court as the </a:t>
            </a:r>
            <a:r>
              <a:rPr lang="fr-CA" dirty="0" err="1">
                <a:solidFill>
                  <a:srgbClr val="202C8F"/>
                </a:solidFill>
              </a:rPr>
              <a:t>gatekeeper</a:t>
            </a:r>
            <a:r>
              <a:rPr lang="fr-CA" dirty="0">
                <a:solidFill>
                  <a:srgbClr val="202C8F"/>
                </a:solidFill>
              </a:rPr>
              <a:t> in a </a:t>
            </a:r>
            <a:r>
              <a:rPr lang="fr-CA" dirty="0" err="1">
                <a:solidFill>
                  <a:srgbClr val="202C8F"/>
                </a:solidFill>
              </a:rPr>
              <a:t>criminal</a:t>
            </a:r>
            <a:r>
              <a:rPr lang="fr-CA" dirty="0">
                <a:solidFill>
                  <a:srgbClr val="202C8F"/>
                </a:solidFill>
              </a:rPr>
              <a:t> trial </a:t>
            </a:r>
            <a:r>
              <a:rPr lang="fr-CA" dirty="0" err="1">
                <a:solidFill>
                  <a:srgbClr val="202C8F"/>
                </a:solidFill>
              </a:rPr>
              <a:t>is</a:t>
            </a:r>
            <a:r>
              <a:rPr lang="fr-CA" dirty="0">
                <a:solidFill>
                  <a:srgbClr val="202C8F"/>
                </a:solidFill>
              </a:rPr>
              <a:t> </a:t>
            </a:r>
            <a:r>
              <a:rPr lang="fr-CA" dirty="0" err="1">
                <a:solidFill>
                  <a:srgbClr val="202C8F"/>
                </a:solidFill>
              </a:rPr>
              <a:t>required</a:t>
            </a:r>
            <a:r>
              <a:rPr lang="fr-CA" dirty="0">
                <a:solidFill>
                  <a:srgbClr val="202C8F"/>
                </a:solidFill>
              </a:rPr>
              <a:t> to </a:t>
            </a:r>
            <a:r>
              <a:rPr lang="en-AU" dirty="0">
                <a:solidFill>
                  <a:srgbClr val="202C8F"/>
                </a:solidFill>
              </a:rPr>
              <a:t>“</a:t>
            </a:r>
            <a:r>
              <a:rPr lang="fr-CA" dirty="0" err="1">
                <a:solidFill>
                  <a:srgbClr val="202C8F"/>
                </a:solidFill>
              </a:rPr>
              <a:t>take</a:t>
            </a:r>
            <a:r>
              <a:rPr lang="fr-CA" dirty="0">
                <a:solidFill>
                  <a:srgbClr val="202C8F"/>
                </a:solidFill>
              </a:rPr>
              <a:t> </a:t>
            </a:r>
            <a:r>
              <a:rPr lang="fr-CA" dirty="0" err="1">
                <a:solidFill>
                  <a:srgbClr val="202C8F"/>
                </a:solidFill>
              </a:rPr>
              <a:t>into</a:t>
            </a:r>
            <a:r>
              <a:rPr lang="fr-CA" dirty="0">
                <a:solidFill>
                  <a:srgbClr val="202C8F"/>
                </a:solidFill>
              </a:rPr>
              <a:t> </a:t>
            </a:r>
            <a:r>
              <a:rPr lang="fr-CA" dirty="0" err="1">
                <a:solidFill>
                  <a:srgbClr val="202C8F"/>
                </a:solidFill>
              </a:rPr>
              <a:t>account</a:t>
            </a:r>
            <a:r>
              <a:rPr lang="fr-CA" dirty="0">
                <a:solidFill>
                  <a:srgbClr val="202C8F"/>
                </a:solidFill>
              </a:rPr>
              <a:t> the portions of the </a:t>
            </a:r>
            <a:r>
              <a:rPr lang="fr-CA" dirty="0" err="1">
                <a:solidFill>
                  <a:srgbClr val="202C8F"/>
                </a:solidFill>
              </a:rPr>
              <a:t>statement</a:t>
            </a:r>
            <a:r>
              <a:rPr lang="fr-CA" dirty="0">
                <a:solidFill>
                  <a:srgbClr val="202C8F"/>
                </a:solidFill>
              </a:rPr>
              <a:t> </a:t>
            </a:r>
            <a:r>
              <a:rPr lang="fr-CA" dirty="0" err="1">
                <a:solidFill>
                  <a:srgbClr val="202C8F"/>
                </a:solidFill>
              </a:rPr>
              <a:t>that</a:t>
            </a:r>
            <a:r>
              <a:rPr lang="fr-CA" dirty="0">
                <a:solidFill>
                  <a:srgbClr val="202C8F"/>
                </a:solidFill>
              </a:rPr>
              <a:t> </a:t>
            </a:r>
            <a:r>
              <a:rPr lang="fr-CA" dirty="0" err="1">
                <a:solidFill>
                  <a:srgbClr val="202C8F"/>
                </a:solidFill>
              </a:rPr>
              <a:t>it</a:t>
            </a:r>
            <a:r>
              <a:rPr lang="fr-CA" dirty="0">
                <a:solidFill>
                  <a:srgbClr val="202C8F"/>
                </a:solidFill>
              </a:rPr>
              <a:t> </a:t>
            </a:r>
            <a:r>
              <a:rPr lang="fr-CA" dirty="0" err="1">
                <a:solidFill>
                  <a:srgbClr val="202C8F"/>
                </a:solidFill>
              </a:rPr>
              <a:t>considers</a:t>
            </a:r>
            <a:r>
              <a:rPr lang="fr-CA" dirty="0">
                <a:solidFill>
                  <a:srgbClr val="202C8F"/>
                </a:solidFill>
              </a:rPr>
              <a:t> relevant […] and </a:t>
            </a:r>
            <a:r>
              <a:rPr lang="fr-CA" dirty="0" err="1">
                <a:solidFill>
                  <a:srgbClr val="202C8F"/>
                </a:solidFill>
              </a:rPr>
              <a:t>disregard</a:t>
            </a:r>
            <a:r>
              <a:rPr lang="fr-CA" dirty="0">
                <a:solidFill>
                  <a:srgbClr val="202C8F"/>
                </a:solidFill>
              </a:rPr>
              <a:t> </a:t>
            </a:r>
            <a:r>
              <a:rPr lang="fr-CA" dirty="0" err="1">
                <a:solidFill>
                  <a:srgbClr val="202C8F"/>
                </a:solidFill>
              </a:rPr>
              <a:t>any</a:t>
            </a:r>
            <a:r>
              <a:rPr lang="fr-CA" dirty="0">
                <a:solidFill>
                  <a:srgbClr val="202C8F"/>
                </a:solidFill>
              </a:rPr>
              <a:t> </a:t>
            </a:r>
            <a:r>
              <a:rPr lang="fr-CA" dirty="0" err="1">
                <a:solidFill>
                  <a:srgbClr val="202C8F"/>
                </a:solidFill>
              </a:rPr>
              <a:t>other</a:t>
            </a:r>
            <a:r>
              <a:rPr lang="fr-CA" dirty="0">
                <a:solidFill>
                  <a:srgbClr val="202C8F"/>
                </a:solidFill>
              </a:rPr>
              <a:t> portion</a:t>
            </a:r>
            <a:r>
              <a:rPr lang="en-AU" dirty="0">
                <a:solidFill>
                  <a:srgbClr val="202C8F"/>
                </a:solidFill>
              </a:rPr>
              <a:t>”</a:t>
            </a:r>
            <a:r>
              <a:rPr lang="fr-CA" dirty="0">
                <a:solidFill>
                  <a:srgbClr val="202C8F"/>
                </a:solidFill>
              </a:rPr>
              <a:t> (s. 722(8) </a:t>
            </a:r>
            <a:r>
              <a:rPr lang="fr-CA" i="1" dirty="0">
                <a:solidFill>
                  <a:srgbClr val="202C8F"/>
                </a:solidFill>
              </a:rPr>
              <a:t>Criminal Code</a:t>
            </a:r>
            <a:r>
              <a:rPr lang="fr-CA" dirty="0">
                <a:solidFill>
                  <a:srgbClr val="202C8F"/>
                </a:solidFill>
              </a:rPr>
              <a:t>)</a:t>
            </a:r>
            <a:endParaRPr lang="en-CA" dirty="0">
              <a:solidFill>
                <a:srgbClr val="202C8F"/>
              </a:solidFill>
            </a:endParaRPr>
          </a:p>
        </p:txBody>
      </p:sp>
    </p:spTree>
    <p:extLst>
      <p:ext uri="{BB962C8B-B14F-4D97-AF65-F5344CB8AC3E}">
        <p14:creationId xmlns:p14="http://schemas.microsoft.com/office/powerpoint/2010/main" val="1600494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795E5-2E03-4323-9CF4-16C3CB729CD7}"/>
              </a:ext>
            </a:extLst>
          </p:cNvPr>
          <p:cNvSpPr>
            <a:spLocks noGrp="1"/>
          </p:cNvSpPr>
          <p:nvPr>
            <p:ph type="title"/>
          </p:nvPr>
        </p:nvSpPr>
        <p:spPr>
          <a:xfrm>
            <a:off x="711825" y="368574"/>
            <a:ext cx="9487252" cy="768096"/>
          </a:xfrm>
        </p:spPr>
        <p:txBody>
          <a:bodyPr/>
          <a:lstStyle/>
          <a:p>
            <a:r>
              <a:rPr lang="en-CA" dirty="0"/>
              <a:t>722(8) &amp; Editing </a:t>
            </a:r>
          </a:p>
        </p:txBody>
      </p:sp>
      <p:sp>
        <p:nvSpPr>
          <p:cNvPr id="5" name="Content Placeholder 4">
            <a:extLst>
              <a:ext uri="{FF2B5EF4-FFF2-40B4-BE49-F238E27FC236}">
                <a16:creationId xmlns:a16="http://schemas.microsoft.com/office/drawing/2014/main" id="{89960684-29E6-419A-A2B8-38DAF61568AC}"/>
              </a:ext>
            </a:extLst>
          </p:cNvPr>
          <p:cNvSpPr>
            <a:spLocks noGrp="1"/>
          </p:cNvSpPr>
          <p:nvPr>
            <p:ph idx="1"/>
          </p:nvPr>
        </p:nvSpPr>
        <p:spPr>
          <a:xfrm>
            <a:off x="374073" y="1266092"/>
            <a:ext cx="11014363" cy="5223334"/>
          </a:xfrm>
        </p:spPr>
        <p:txBody>
          <a:bodyPr/>
          <a:lstStyle/>
          <a:p>
            <a:pPr algn="ctr">
              <a:lnSpc>
                <a:spcPct val="100000"/>
              </a:lnSpc>
            </a:pPr>
            <a:r>
              <a:rPr lang="en-CA" sz="2000" i="1" dirty="0">
                <a:solidFill>
                  <a:srgbClr val="202C8F"/>
                </a:solidFill>
                <a:effectLst/>
              </a:rPr>
              <a:t>In considering the statement, the court shall take into account the portions of the statement that it considers relevant to the determination referred to in subsection (1) and disregard any other portion</a:t>
            </a:r>
            <a:r>
              <a:rPr lang="en-CA" sz="2000" b="0" i="1" dirty="0">
                <a:solidFill>
                  <a:srgbClr val="202C8F"/>
                </a:solidFill>
                <a:effectLst/>
              </a:rPr>
              <a:t>.</a:t>
            </a:r>
          </a:p>
          <a:p>
            <a:pPr algn="just">
              <a:lnSpc>
                <a:spcPct val="100000"/>
              </a:lnSpc>
            </a:pPr>
            <a:endParaRPr lang="en-CA" sz="2000" dirty="0">
              <a:solidFill>
                <a:srgbClr val="202C8F"/>
              </a:solidFill>
            </a:endParaRPr>
          </a:p>
          <a:p>
            <a:pPr marL="285750" indent="-285750" algn="just">
              <a:lnSpc>
                <a:spcPct val="100000"/>
              </a:lnSpc>
              <a:buFont typeface="Arial" panose="020B0604020202020204" pitchFamily="34" charset="0"/>
              <a:buChar char="•"/>
            </a:pPr>
            <a:r>
              <a:rPr lang="en-CA" sz="2000" dirty="0">
                <a:solidFill>
                  <a:srgbClr val="202C8F"/>
                </a:solidFill>
              </a:rPr>
              <a:t>Came into force at the same time as the </a:t>
            </a:r>
            <a:r>
              <a:rPr lang="en-CA" sz="2000" i="1" dirty="0">
                <a:solidFill>
                  <a:srgbClr val="202C8F"/>
                </a:solidFill>
              </a:rPr>
              <a:t>Victims Bill of Rights</a:t>
            </a:r>
            <a:r>
              <a:rPr lang="en-CA" sz="2000" dirty="0">
                <a:solidFill>
                  <a:srgbClr val="202C8F"/>
                </a:solidFill>
              </a:rPr>
              <a:t>- 2015. </a:t>
            </a:r>
          </a:p>
          <a:p>
            <a:pPr marL="285750" indent="-285750" algn="just">
              <a:lnSpc>
                <a:spcPct val="100000"/>
              </a:lnSpc>
              <a:buFont typeface="Arial" panose="020B0604020202020204" pitchFamily="34" charset="0"/>
              <a:buChar char="•"/>
            </a:pPr>
            <a:r>
              <a:rPr lang="en-CA" sz="2000" dirty="0">
                <a:solidFill>
                  <a:srgbClr val="202C8F"/>
                </a:solidFill>
              </a:rPr>
              <a:t>What does this mean? </a:t>
            </a:r>
          </a:p>
          <a:p>
            <a:pPr marL="633222" lvl="1" indent="-285750" algn="just">
              <a:lnSpc>
                <a:spcPct val="100000"/>
              </a:lnSpc>
            </a:pPr>
            <a:r>
              <a:rPr lang="en-CA" dirty="0">
                <a:solidFill>
                  <a:srgbClr val="202C8F"/>
                </a:solidFill>
              </a:rPr>
              <a:t>VIS should be filed and/or read in their entirety</a:t>
            </a:r>
          </a:p>
          <a:p>
            <a:pPr marL="633222" lvl="1" indent="-285750" algn="just">
              <a:lnSpc>
                <a:spcPct val="100000"/>
              </a:lnSpc>
            </a:pPr>
            <a:r>
              <a:rPr lang="en-CA" dirty="0">
                <a:solidFill>
                  <a:srgbClr val="202C8F"/>
                </a:solidFill>
              </a:rPr>
              <a:t>The Crown should not edit, redact or vet the VIS </a:t>
            </a:r>
          </a:p>
          <a:p>
            <a:pPr marL="633222" lvl="1" indent="-285750" algn="just">
              <a:lnSpc>
                <a:spcPct val="100000"/>
              </a:lnSpc>
            </a:pPr>
            <a:r>
              <a:rPr lang="en-CA" dirty="0">
                <a:solidFill>
                  <a:srgbClr val="202C8F"/>
                </a:solidFill>
              </a:rPr>
              <a:t>This includes comments about: </a:t>
            </a:r>
          </a:p>
          <a:p>
            <a:pPr marL="971550" lvl="2" indent="-285750" algn="just">
              <a:lnSpc>
                <a:spcPct val="100000"/>
              </a:lnSpc>
            </a:pPr>
            <a:r>
              <a:rPr lang="en-CA" sz="2000" dirty="0">
                <a:solidFill>
                  <a:srgbClr val="202C8F"/>
                </a:solidFill>
              </a:rPr>
              <a:t>The length of the sentence </a:t>
            </a:r>
          </a:p>
          <a:p>
            <a:pPr marL="971550" lvl="2" indent="-285750" algn="just">
              <a:lnSpc>
                <a:spcPct val="100000"/>
              </a:lnSpc>
            </a:pPr>
            <a:r>
              <a:rPr lang="en-CA" sz="2000" dirty="0">
                <a:solidFill>
                  <a:srgbClr val="202C8F"/>
                </a:solidFill>
              </a:rPr>
              <a:t>Criticisms about the Criminal Justice System </a:t>
            </a:r>
          </a:p>
          <a:p>
            <a:pPr marL="971550" lvl="2" indent="-285750" algn="just">
              <a:lnSpc>
                <a:spcPct val="100000"/>
              </a:lnSpc>
            </a:pPr>
            <a:r>
              <a:rPr lang="en-CA" sz="2000" dirty="0">
                <a:solidFill>
                  <a:srgbClr val="202C8F"/>
                </a:solidFill>
              </a:rPr>
              <a:t>The unfairness of the process to the victim </a:t>
            </a:r>
          </a:p>
          <a:p>
            <a:pPr algn="just">
              <a:lnSpc>
                <a:spcPct val="100000"/>
              </a:lnSpc>
            </a:pPr>
            <a:endParaRPr lang="en-CA" sz="2000" dirty="0">
              <a:solidFill>
                <a:srgbClr val="202C8F"/>
              </a:solidFill>
            </a:endParaRPr>
          </a:p>
          <a:p>
            <a:pPr marL="285750" indent="-285750" algn="just">
              <a:lnSpc>
                <a:spcPct val="100000"/>
              </a:lnSpc>
              <a:buFont typeface="Arial" panose="020B0604020202020204" pitchFamily="34" charset="0"/>
              <a:buChar char="•"/>
            </a:pPr>
            <a:r>
              <a:rPr lang="en-CA" sz="2000" dirty="0">
                <a:solidFill>
                  <a:srgbClr val="202C8F"/>
                </a:solidFill>
              </a:rPr>
              <a:t>Permitting statements to be filed or read in their entirety is fair: </a:t>
            </a:r>
          </a:p>
          <a:p>
            <a:pPr marL="633222" lvl="1" indent="-285750" algn="just">
              <a:lnSpc>
                <a:spcPct val="100000"/>
              </a:lnSpc>
            </a:pPr>
            <a:r>
              <a:rPr lang="en-CA" b="0" i="0" dirty="0">
                <a:solidFill>
                  <a:srgbClr val="202C8F"/>
                </a:solidFill>
                <a:effectLst/>
              </a:rPr>
              <a:t>[</a:t>
            </a:r>
            <a:r>
              <a:rPr lang="en-CA" b="0" i="0" dirty="0" err="1">
                <a:solidFill>
                  <a:srgbClr val="202C8F"/>
                </a:solidFill>
                <a:effectLst/>
              </a:rPr>
              <a:t>i</a:t>
            </a:r>
            <a:r>
              <a:rPr lang="en-CA" b="0" i="0" dirty="0">
                <a:solidFill>
                  <a:srgbClr val="202C8F"/>
                </a:solidFill>
                <a:effectLst/>
              </a:rPr>
              <a:t>]t protects the rights of the offender by ensuring (courts) consider only relevant and admissible information in these statements and it also ensure that the expressions of victims to the sentencing judge are dealt with respectfully and sensibly: </a:t>
            </a:r>
            <a:r>
              <a:rPr lang="en-CA" b="0" i="1" dirty="0">
                <a:solidFill>
                  <a:srgbClr val="202C8F"/>
                </a:solidFill>
                <a:effectLst/>
              </a:rPr>
              <a:t>R v Browne, </a:t>
            </a:r>
            <a:r>
              <a:rPr lang="en-CA" b="0" dirty="0">
                <a:solidFill>
                  <a:srgbClr val="202C8F"/>
                </a:solidFill>
                <a:effectLst/>
              </a:rPr>
              <a:t>2017 ONSC 5064 </a:t>
            </a:r>
            <a:r>
              <a:rPr lang="en-CA" dirty="0">
                <a:solidFill>
                  <a:srgbClr val="202C8F"/>
                </a:solidFill>
              </a:rPr>
              <a:t>@14;</a:t>
            </a:r>
            <a:r>
              <a:rPr lang="en-CA" i="1" dirty="0">
                <a:solidFill>
                  <a:srgbClr val="202C8F"/>
                </a:solidFill>
              </a:rPr>
              <a:t> R v CC</a:t>
            </a:r>
            <a:r>
              <a:rPr lang="en-CA" dirty="0">
                <a:solidFill>
                  <a:srgbClr val="202C8F"/>
                </a:solidFill>
              </a:rPr>
              <a:t>, 2018 ONCJ 542 @26</a:t>
            </a:r>
          </a:p>
          <a:p>
            <a:pPr algn="just">
              <a:lnSpc>
                <a:spcPct val="100000"/>
              </a:lnSpc>
            </a:pPr>
            <a:endParaRPr lang="en-CA" sz="1600" dirty="0">
              <a:solidFill>
                <a:srgbClr val="3D3D3D"/>
              </a:solidFill>
              <a:latin typeface="Source Sans Pro" panose="020B0503030403020204" pitchFamily="34" charset="0"/>
            </a:endParaRPr>
          </a:p>
          <a:p>
            <a:pPr algn="just">
              <a:lnSpc>
                <a:spcPct val="100000"/>
              </a:lnSpc>
            </a:pPr>
            <a:endParaRPr lang="en-CA" sz="1600" dirty="0"/>
          </a:p>
        </p:txBody>
      </p:sp>
    </p:spTree>
    <p:extLst>
      <p:ext uri="{BB962C8B-B14F-4D97-AF65-F5344CB8AC3E}">
        <p14:creationId xmlns:p14="http://schemas.microsoft.com/office/powerpoint/2010/main" val="3738944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871F5-0A33-453D-B704-269556C10CBC}"/>
              </a:ext>
            </a:extLst>
          </p:cNvPr>
          <p:cNvSpPr>
            <a:spLocks noGrp="1"/>
          </p:cNvSpPr>
          <p:nvPr>
            <p:ph type="title"/>
          </p:nvPr>
        </p:nvSpPr>
        <p:spPr>
          <a:xfrm>
            <a:off x="852502" y="354506"/>
            <a:ext cx="5693664" cy="768096"/>
          </a:xfrm>
        </p:spPr>
        <p:txBody>
          <a:bodyPr/>
          <a:lstStyle/>
          <a:p>
            <a:r>
              <a:rPr lang="en-CA" dirty="0"/>
              <a:t>722(8) &amp; Editing </a:t>
            </a:r>
          </a:p>
        </p:txBody>
      </p:sp>
      <p:sp>
        <p:nvSpPr>
          <p:cNvPr id="5" name="Content Placeholder 4">
            <a:extLst>
              <a:ext uri="{FF2B5EF4-FFF2-40B4-BE49-F238E27FC236}">
                <a16:creationId xmlns:a16="http://schemas.microsoft.com/office/drawing/2014/main" id="{926F649E-027E-4F97-B160-C2FD29213529}"/>
              </a:ext>
            </a:extLst>
          </p:cNvPr>
          <p:cNvSpPr>
            <a:spLocks noGrp="1"/>
          </p:cNvSpPr>
          <p:nvPr>
            <p:ph idx="1"/>
          </p:nvPr>
        </p:nvSpPr>
        <p:spPr>
          <a:xfrm>
            <a:off x="852501" y="1363862"/>
            <a:ext cx="6400353" cy="4868125"/>
          </a:xfrm>
        </p:spPr>
        <p:txBody>
          <a:bodyPr/>
          <a:lstStyle/>
          <a:p>
            <a:pPr>
              <a:lnSpc>
                <a:spcPct val="100000"/>
              </a:lnSpc>
            </a:pPr>
            <a:r>
              <a:rPr lang="en-CA" dirty="0">
                <a:solidFill>
                  <a:srgbClr val="202C8F"/>
                </a:solidFill>
              </a:rPr>
              <a:t>Practical Tips for Crowns: </a:t>
            </a:r>
          </a:p>
          <a:p>
            <a:pPr marL="342900" indent="-342900">
              <a:lnSpc>
                <a:spcPct val="100000"/>
              </a:lnSpc>
              <a:buFont typeface="Arial" panose="020B0604020202020204" pitchFamily="34" charset="0"/>
              <a:buChar char="•"/>
            </a:pPr>
            <a:r>
              <a:rPr lang="en-CA" dirty="0">
                <a:solidFill>
                  <a:srgbClr val="202C8F"/>
                </a:solidFill>
              </a:rPr>
              <a:t>Work with VWAP to have VIS prepared;</a:t>
            </a:r>
          </a:p>
          <a:p>
            <a:pPr marL="342900" indent="-342900">
              <a:lnSpc>
                <a:spcPct val="100000"/>
              </a:lnSpc>
              <a:buFont typeface="Arial" panose="020B0604020202020204" pitchFamily="34" charset="0"/>
              <a:buChar char="•"/>
            </a:pPr>
            <a:r>
              <a:rPr lang="en-CA" dirty="0">
                <a:solidFill>
                  <a:srgbClr val="202C8F"/>
                </a:solidFill>
              </a:rPr>
              <a:t>Where there is content that may not be considered by the Court, meet with the victim and discuss; </a:t>
            </a:r>
          </a:p>
          <a:p>
            <a:pPr marL="342900" indent="-342900">
              <a:lnSpc>
                <a:spcPct val="100000"/>
              </a:lnSpc>
              <a:buFont typeface="Arial" panose="020B0604020202020204" pitchFamily="34" charset="0"/>
              <a:buChar char="•"/>
            </a:pPr>
            <a:r>
              <a:rPr lang="en-CA" dirty="0">
                <a:solidFill>
                  <a:srgbClr val="202C8F"/>
                </a:solidFill>
              </a:rPr>
              <a:t>If VIS still contains extraneous or prejudicial content, Prosecutor should bring that to the court’s attention and remind court of 722(8)</a:t>
            </a:r>
          </a:p>
          <a:p>
            <a:pPr marL="342900" indent="-342900">
              <a:lnSpc>
                <a:spcPct val="100000"/>
              </a:lnSpc>
              <a:buFont typeface="Arial" panose="020B0604020202020204" pitchFamily="34" charset="0"/>
              <a:buChar char="•"/>
            </a:pPr>
            <a:r>
              <a:rPr lang="en-CA" dirty="0">
                <a:solidFill>
                  <a:srgbClr val="202C8F"/>
                </a:solidFill>
              </a:rPr>
              <a:t>In exceptional cases redacting may be warranted: see for example </a:t>
            </a:r>
            <a:r>
              <a:rPr lang="en-CA" b="0" i="1" dirty="0">
                <a:solidFill>
                  <a:srgbClr val="202C8F"/>
                </a:solidFill>
                <a:effectLst/>
              </a:rPr>
              <a:t>R v Browne, </a:t>
            </a:r>
            <a:r>
              <a:rPr lang="en-CA" b="0" dirty="0">
                <a:solidFill>
                  <a:srgbClr val="202C8F"/>
                </a:solidFill>
                <a:effectLst/>
              </a:rPr>
              <a:t>2017 ONSC 5064</a:t>
            </a:r>
            <a:endParaRPr lang="en-CA" dirty="0">
              <a:solidFill>
                <a:schemeClr val="tx1"/>
              </a:solidFill>
            </a:endParaRPr>
          </a:p>
        </p:txBody>
      </p:sp>
    </p:spTree>
    <p:extLst>
      <p:ext uri="{BB962C8B-B14F-4D97-AF65-F5344CB8AC3E}">
        <p14:creationId xmlns:p14="http://schemas.microsoft.com/office/powerpoint/2010/main" val="166087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305D-A4FF-471D-AF3B-2974F291945C}"/>
              </a:ext>
            </a:extLst>
          </p:cNvPr>
          <p:cNvSpPr>
            <a:spLocks noGrp="1"/>
          </p:cNvSpPr>
          <p:nvPr>
            <p:ph type="title"/>
          </p:nvPr>
        </p:nvSpPr>
        <p:spPr>
          <a:xfrm>
            <a:off x="1202436" y="1133856"/>
            <a:ext cx="5693664" cy="768096"/>
          </a:xfrm>
        </p:spPr>
        <p:txBody>
          <a:bodyPr/>
          <a:lstStyle/>
          <a:p>
            <a:r>
              <a:rPr lang="fr-CA" dirty="0"/>
              <a:t>Delivery of VIS</a:t>
            </a:r>
            <a:endParaRPr lang="en-CA" dirty="0"/>
          </a:p>
        </p:txBody>
      </p:sp>
      <p:sp>
        <p:nvSpPr>
          <p:cNvPr id="3" name="Content Placeholder 2">
            <a:extLst>
              <a:ext uri="{FF2B5EF4-FFF2-40B4-BE49-F238E27FC236}">
                <a16:creationId xmlns:a16="http://schemas.microsoft.com/office/drawing/2014/main" id="{A07C8119-045E-448C-A0D9-96BEB698C7F1}"/>
              </a:ext>
            </a:extLst>
          </p:cNvPr>
          <p:cNvSpPr>
            <a:spLocks noGrp="1"/>
          </p:cNvSpPr>
          <p:nvPr>
            <p:ph idx="1"/>
          </p:nvPr>
        </p:nvSpPr>
        <p:spPr>
          <a:xfrm>
            <a:off x="1202436" y="2221992"/>
            <a:ext cx="5693664" cy="3122168"/>
          </a:xfrm>
        </p:spPr>
        <p:txBody>
          <a:bodyPr/>
          <a:lstStyle/>
          <a:p>
            <a:r>
              <a:rPr lang="fr-CA" dirty="0" err="1"/>
              <a:t>Victims</a:t>
            </a:r>
            <a:r>
              <a:rPr lang="fr-CA" dirty="0"/>
              <a:t> </a:t>
            </a:r>
            <a:r>
              <a:rPr lang="fr-CA" dirty="0" err="1"/>
              <a:t>choose</a:t>
            </a:r>
            <a:r>
              <a:rPr lang="fr-CA" dirty="0"/>
              <a:t>: </a:t>
            </a:r>
          </a:p>
          <a:p>
            <a:pPr marL="342900" indent="-342900">
              <a:buFont typeface="Arial" panose="020B0604020202020204" pitchFamily="34" charset="0"/>
              <a:buChar char="•"/>
            </a:pPr>
            <a:r>
              <a:rPr lang="fr-CA" dirty="0"/>
              <a:t>Reading the VIS in court </a:t>
            </a:r>
          </a:p>
          <a:p>
            <a:pPr marL="342900" indent="-342900">
              <a:buFont typeface="Arial" panose="020B0604020202020204" pitchFamily="34" charset="0"/>
              <a:buChar char="•"/>
            </a:pPr>
            <a:r>
              <a:rPr lang="fr-CA" dirty="0"/>
              <a:t>Reading VIS </a:t>
            </a:r>
            <a:r>
              <a:rPr lang="fr-CA" dirty="0" err="1"/>
              <a:t>behind</a:t>
            </a:r>
            <a:r>
              <a:rPr lang="fr-CA" dirty="0"/>
              <a:t> a screen or </a:t>
            </a:r>
            <a:r>
              <a:rPr lang="fr-CA" dirty="0" err="1"/>
              <a:t>with</a:t>
            </a:r>
            <a:r>
              <a:rPr lang="fr-CA" dirty="0"/>
              <a:t> CCTV</a:t>
            </a:r>
          </a:p>
          <a:p>
            <a:pPr marL="342900" indent="-342900">
              <a:buFont typeface="Arial" panose="020B0604020202020204" pitchFamily="34" charset="0"/>
              <a:buChar char="•"/>
            </a:pPr>
            <a:r>
              <a:rPr lang="fr-CA" dirty="0" err="1"/>
              <a:t>Providing</a:t>
            </a:r>
            <a:r>
              <a:rPr lang="fr-CA" dirty="0"/>
              <a:t> a </a:t>
            </a:r>
            <a:r>
              <a:rPr lang="fr-CA" dirty="0" err="1"/>
              <a:t>video</a:t>
            </a:r>
            <a:r>
              <a:rPr lang="fr-CA" dirty="0"/>
              <a:t> or audio </a:t>
            </a:r>
            <a:r>
              <a:rPr lang="fr-CA" dirty="0" err="1"/>
              <a:t>recording</a:t>
            </a:r>
            <a:endParaRPr lang="fr-CA" dirty="0"/>
          </a:p>
          <a:p>
            <a:pPr marL="342900" indent="-342900">
              <a:buFont typeface="Arial" panose="020B0604020202020204" pitchFamily="34" charset="0"/>
              <a:buChar char="•"/>
            </a:pPr>
            <a:r>
              <a:rPr lang="fr-CA" dirty="0"/>
              <a:t>Reading VIS </a:t>
            </a:r>
            <a:r>
              <a:rPr lang="fr-CA" dirty="0" err="1"/>
              <a:t>with</a:t>
            </a:r>
            <a:r>
              <a:rPr lang="fr-CA" dirty="0"/>
              <a:t> support </a:t>
            </a:r>
            <a:r>
              <a:rPr lang="fr-CA" dirty="0" err="1"/>
              <a:t>person</a:t>
            </a:r>
            <a:endParaRPr lang="fr-CA" dirty="0"/>
          </a:p>
          <a:p>
            <a:pPr marL="342900" indent="-342900">
              <a:buFont typeface="Arial" panose="020B0604020202020204" pitchFamily="34" charset="0"/>
              <a:buChar char="•"/>
            </a:pPr>
            <a:r>
              <a:rPr lang="fr-CA" dirty="0"/>
              <a:t>Crown </a:t>
            </a:r>
            <a:r>
              <a:rPr lang="fr-CA" dirty="0" err="1"/>
              <a:t>reading</a:t>
            </a:r>
            <a:r>
              <a:rPr lang="fr-CA" dirty="0"/>
              <a:t> in VIS</a:t>
            </a:r>
            <a:endParaRPr lang="en-CA" dirty="0"/>
          </a:p>
        </p:txBody>
      </p:sp>
    </p:spTree>
    <p:extLst>
      <p:ext uri="{BB962C8B-B14F-4D97-AF65-F5344CB8AC3E}">
        <p14:creationId xmlns:p14="http://schemas.microsoft.com/office/powerpoint/2010/main" val="275861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626869"/>
            <a:ext cx="5693664" cy="3122168"/>
          </a:xfrm>
        </p:spPr>
        <p:txBody>
          <a:bodyPr/>
          <a:lstStyle/>
          <a:p>
            <a:pPr marL="457200" indent="-457200">
              <a:buFont typeface="+mj-lt"/>
              <a:buAutoNum type="arabicPeriod"/>
            </a:pPr>
            <a:r>
              <a:rPr lang="en-US" dirty="0"/>
              <a:t>Introduction​</a:t>
            </a:r>
          </a:p>
          <a:p>
            <a:pPr marL="457200" indent="-457200">
              <a:buFont typeface="+mj-lt"/>
              <a:buAutoNum type="arabicPeriod"/>
            </a:pPr>
            <a:r>
              <a:rPr lang="en-US" dirty="0"/>
              <a:t>Who Can Provide a VIS</a:t>
            </a:r>
          </a:p>
          <a:p>
            <a:pPr marL="457200" indent="-457200">
              <a:buFont typeface="+mj-lt"/>
              <a:buAutoNum type="arabicPeriod"/>
            </a:pPr>
            <a:r>
              <a:rPr lang="en-US" dirty="0"/>
              <a:t>Purpose and Use of VIS</a:t>
            </a:r>
          </a:p>
          <a:p>
            <a:pPr marL="457200" indent="-457200">
              <a:buFont typeface="+mj-lt"/>
              <a:buAutoNum type="arabicPeriod"/>
            </a:pPr>
            <a:r>
              <a:rPr lang="en-US" dirty="0"/>
              <a:t>​Contents and Delivery of VIS</a:t>
            </a:r>
          </a:p>
          <a:p>
            <a:pPr marL="457200" indent="-457200">
              <a:buFont typeface="+mj-lt"/>
              <a:buAutoNum type="arabicPeriod"/>
            </a:pPr>
            <a:r>
              <a:rPr lang="en-US" dirty="0"/>
              <a:t>Procedure, Disclosure, and Other Issues </a:t>
            </a:r>
          </a:p>
          <a:p>
            <a:pPr marL="457200" indent="-457200">
              <a:buFont typeface="+mj-lt"/>
              <a:buAutoNum type="arabicPeriod"/>
            </a:pPr>
            <a:r>
              <a:rPr lang="en-US" dirty="0"/>
              <a:t>​Scenarios</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p:txBody>
          <a:bodyPr/>
          <a:lstStyle/>
          <a:p>
            <a:r>
              <a:rPr lang="en-US" dirty="0"/>
              <a:t>Some examples</a:t>
            </a:r>
          </a:p>
        </p:txBody>
      </p:sp>
      <p:sp>
        <p:nvSpPr>
          <p:cNvPr id="101" name="Footer Placeholder 100">
            <a:extLst>
              <a:ext uri="{FF2B5EF4-FFF2-40B4-BE49-F238E27FC236}">
                <a16:creationId xmlns:a16="http://schemas.microsoft.com/office/drawing/2014/main" id="{A45E958A-ABCE-B639-C555-90CCC88988C5}"/>
              </a:ext>
            </a:extLst>
          </p:cNvPr>
          <p:cNvSpPr>
            <a:spLocks noGrp="1"/>
          </p:cNvSpPr>
          <p:nvPr>
            <p:ph type="ftr" sz="quarter" idx="11"/>
          </p:nvPr>
        </p:nvSpPr>
        <p:spPr/>
        <p:txBody>
          <a:bodyPr/>
          <a:lstStyle/>
          <a:p>
            <a:r>
              <a:rPr lang="en-US" dirty="0"/>
              <a:t>MCM #139: Victim Impact Statements</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20</a:t>
            </a:fld>
            <a:endParaRPr lang="en-US" dirty="0"/>
          </a:p>
        </p:txBody>
      </p:sp>
      <p:sp>
        <p:nvSpPr>
          <p:cNvPr id="2" name="Text Placeholder 1">
            <a:extLst>
              <a:ext uri="{FF2B5EF4-FFF2-40B4-BE49-F238E27FC236}">
                <a16:creationId xmlns:a16="http://schemas.microsoft.com/office/drawing/2014/main" id="{5FC63C25-FE2A-0C11-2CEA-A80AA78FC365}"/>
              </a:ext>
            </a:extLst>
          </p:cNvPr>
          <p:cNvSpPr>
            <a:spLocks noGrp="1"/>
          </p:cNvSpPr>
          <p:nvPr>
            <p:ph type="body" idx="1"/>
          </p:nvPr>
        </p:nvSpPr>
        <p:spPr/>
        <p:txBody>
          <a:bodyPr/>
          <a:lstStyle/>
          <a:p>
            <a:r>
              <a:rPr lang="en-US" dirty="0">
                <a:hlinkClick r:id="rId3"/>
              </a:rPr>
              <a:t>VIS</a:t>
            </a:r>
            <a:endParaRPr lang="en-US" dirty="0"/>
          </a:p>
        </p:txBody>
      </p:sp>
      <p:pic>
        <p:nvPicPr>
          <p:cNvPr id="72" name="Picture Placeholder 71" descr="Address Book outline">
            <a:extLst>
              <a:ext uri="{FF2B5EF4-FFF2-40B4-BE49-F238E27FC236}">
                <a16:creationId xmlns:a16="http://schemas.microsoft.com/office/drawing/2014/main" id="{FD5AE93E-9743-FD3B-C935-638BF9D159CC}"/>
              </a:ext>
            </a:extLst>
          </p:cNvPr>
          <p:cNvPicPr>
            <a:picLocks noGrp="1" noChangeAspect="1"/>
          </p:cNvPicPr>
          <p:nvPr>
            <p:ph type="pic" sz="quarter" idx="23"/>
          </p:nvPr>
        </p:nvPicPr>
        <p:blipFill>
          <a:blip r:embed="rId4">
            <a:extLst>
              <a:ext uri="{96DAC541-7B7A-43D3-8B79-37D633B846F1}">
                <asvg:svgBlip xmlns:asvg="http://schemas.microsoft.com/office/drawing/2016/SVG/main" r:embed="rId5"/>
              </a:ext>
            </a:extLst>
          </a:blip>
          <a:srcRect/>
          <a:stretch/>
        </p:blipFill>
        <p:spPr>
          <a:xfrm>
            <a:off x="1911096" y="2258568"/>
            <a:ext cx="932688" cy="932688"/>
          </a:xfrm>
        </p:spPr>
      </p:pic>
      <p:sp>
        <p:nvSpPr>
          <p:cNvPr id="3" name="Text Placeholder 2">
            <a:extLst>
              <a:ext uri="{FF2B5EF4-FFF2-40B4-BE49-F238E27FC236}">
                <a16:creationId xmlns:a16="http://schemas.microsoft.com/office/drawing/2014/main" id="{A8753AB0-02A6-E89E-7E23-593DBF52F4E8}"/>
              </a:ext>
            </a:extLst>
          </p:cNvPr>
          <p:cNvSpPr>
            <a:spLocks noGrp="1"/>
          </p:cNvSpPr>
          <p:nvPr>
            <p:ph type="body" sz="quarter" idx="15"/>
          </p:nvPr>
        </p:nvSpPr>
        <p:spPr/>
        <p:txBody>
          <a:bodyPr/>
          <a:lstStyle/>
          <a:p>
            <a:r>
              <a:rPr lang="en-US" dirty="0">
                <a:hlinkClick r:id="rId6"/>
              </a:rPr>
              <a:t>CHILD VIS</a:t>
            </a:r>
            <a:endParaRPr lang="en-US" dirty="0"/>
          </a:p>
        </p:txBody>
      </p:sp>
      <p:pic>
        <p:nvPicPr>
          <p:cNvPr id="76" name="Picture Placeholder 75" descr="Child with balloon outline">
            <a:extLst>
              <a:ext uri="{FF2B5EF4-FFF2-40B4-BE49-F238E27FC236}">
                <a16:creationId xmlns:a16="http://schemas.microsoft.com/office/drawing/2014/main" id="{7541E72A-A0CB-A011-55A9-1126F707D889}"/>
              </a:ext>
            </a:extLst>
          </p:cNvPr>
          <p:cNvPicPr>
            <a:picLocks noGrp="1" noChangeAspect="1"/>
          </p:cNvPicPr>
          <p:nvPr>
            <p:ph type="pic" sz="quarter" idx="25"/>
          </p:nvPr>
        </p:nvPicPr>
        <p:blipFill>
          <a:blip r:embed="rId7">
            <a:extLst>
              <a:ext uri="{96DAC541-7B7A-43D3-8B79-37D633B846F1}">
                <asvg:svgBlip xmlns:asvg="http://schemas.microsoft.com/office/drawing/2016/SVG/main" r:embed="rId8"/>
              </a:ext>
            </a:extLst>
          </a:blip>
          <a:srcRect/>
          <a:stretch/>
        </p:blipFill>
        <p:spPr>
          <a:xfrm>
            <a:off x="5641848" y="2258568"/>
            <a:ext cx="932688" cy="932688"/>
          </a:xfrm>
        </p:spPr>
      </p:pic>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21"/>
          </p:nvPr>
        </p:nvSpPr>
        <p:spPr/>
        <p:txBody>
          <a:bodyPr/>
          <a:lstStyle/>
          <a:p>
            <a:r>
              <a:rPr lang="en-US" dirty="0"/>
              <a:t>Attempt murder in domestic context resolved for an aggravated assault </a:t>
            </a:r>
          </a:p>
          <a:p>
            <a:r>
              <a:rPr lang="en-US" dirty="0"/>
              <a:t>VIS submitted by victim’s children at sentencing</a:t>
            </a:r>
          </a:p>
          <a:p>
            <a:r>
              <a:rPr lang="en-US" dirty="0"/>
              <a:t>Sentence: Crown sought 10 years, defence sought 5 years. Court imposed 7 years. </a:t>
            </a:r>
          </a:p>
          <a:p>
            <a:endParaRPr lang="en-US" dirty="0"/>
          </a:p>
        </p:txBody>
      </p:sp>
      <p:sp>
        <p:nvSpPr>
          <p:cNvPr id="4" name="Text Placeholder 3">
            <a:extLst>
              <a:ext uri="{FF2B5EF4-FFF2-40B4-BE49-F238E27FC236}">
                <a16:creationId xmlns:a16="http://schemas.microsoft.com/office/drawing/2014/main" id="{03745CA7-A767-9133-8871-800B16D5D722}"/>
              </a:ext>
            </a:extLst>
          </p:cNvPr>
          <p:cNvSpPr>
            <a:spLocks noGrp="1"/>
          </p:cNvSpPr>
          <p:nvPr>
            <p:ph type="body" sz="quarter" idx="17"/>
          </p:nvPr>
        </p:nvSpPr>
        <p:spPr/>
        <p:txBody>
          <a:bodyPr/>
          <a:lstStyle/>
          <a:p>
            <a:r>
              <a:rPr lang="fr-CA" altLang="zh-CN" dirty="0"/>
              <a:t>Community impact </a:t>
            </a:r>
            <a:r>
              <a:rPr lang="fr-CA" altLang="zh-CN" dirty="0" err="1"/>
              <a:t>statement</a:t>
            </a:r>
            <a:endParaRPr lang="en-US" dirty="0"/>
          </a:p>
        </p:txBody>
      </p:sp>
      <p:pic>
        <p:nvPicPr>
          <p:cNvPr id="80" name="Picture Placeholder 79" descr="Users outline">
            <a:extLst>
              <a:ext uri="{FF2B5EF4-FFF2-40B4-BE49-F238E27FC236}">
                <a16:creationId xmlns:a16="http://schemas.microsoft.com/office/drawing/2014/main" id="{FCC17566-BE36-5CE0-25C6-8AC132D1479D}"/>
              </a:ext>
            </a:extLst>
          </p:cNvPr>
          <p:cNvPicPr>
            <a:picLocks noGrp="1" noChangeAspect="1"/>
          </p:cNvPicPr>
          <p:nvPr>
            <p:ph type="pic" sz="quarter" idx="24"/>
          </p:nvPr>
        </p:nvPicPr>
        <p:blipFill>
          <a:blip r:embed="rId9">
            <a:extLst>
              <a:ext uri="{96DAC541-7B7A-43D3-8B79-37D633B846F1}">
                <asvg:svgBlip xmlns:asvg="http://schemas.microsoft.com/office/drawing/2016/SVG/main" r:embed="rId10"/>
              </a:ext>
            </a:extLst>
          </a:blip>
          <a:srcRect/>
          <a:stretch/>
        </p:blipFill>
        <p:spPr>
          <a:xfrm>
            <a:off x="9290304" y="2258568"/>
            <a:ext cx="932688" cy="932688"/>
          </a:xfrm>
        </p:spPr>
      </p:pic>
      <p:sp>
        <p:nvSpPr>
          <p:cNvPr id="8" name="Text Placeholder 7">
            <a:extLst>
              <a:ext uri="{FF2B5EF4-FFF2-40B4-BE49-F238E27FC236}">
                <a16:creationId xmlns:a16="http://schemas.microsoft.com/office/drawing/2014/main" id="{7063C991-877C-CD1D-A03D-547E04121FE0}"/>
              </a:ext>
            </a:extLst>
          </p:cNvPr>
          <p:cNvSpPr>
            <a:spLocks noGrp="1"/>
          </p:cNvSpPr>
          <p:nvPr>
            <p:ph type="body" sz="quarter" idx="22"/>
          </p:nvPr>
        </p:nvSpPr>
        <p:spPr/>
        <p:txBody>
          <a:bodyPr/>
          <a:lstStyle/>
          <a:p>
            <a:r>
              <a:rPr lang="en-US" dirty="0"/>
              <a:t>Can arise in </a:t>
            </a:r>
            <a:r>
              <a:rPr lang="en-US" dirty="0">
                <a:hlinkClick r:id="rId11"/>
              </a:rPr>
              <a:t>CP cases </a:t>
            </a:r>
            <a:endParaRPr lang="en-US" dirty="0"/>
          </a:p>
          <a:p>
            <a:r>
              <a:rPr lang="en-US" dirty="0">
                <a:hlinkClick r:id="rId12"/>
              </a:rPr>
              <a:t>Convoy</a:t>
            </a:r>
            <a:r>
              <a:rPr lang="en-US" dirty="0"/>
              <a:t> </a:t>
            </a:r>
          </a:p>
          <a:p>
            <a:endParaRPr lang="en-US" dirty="0"/>
          </a:p>
          <a:p>
            <a:endParaRPr lang="en-US" dirty="0"/>
          </a:p>
        </p:txBody>
      </p:sp>
    </p:spTree>
    <p:extLst>
      <p:ext uri="{BB962C8B-B14F-4D97-AF65-F5344CB8AC3E}">
        <p14:creationId xmlns:p14="http://schemas.microsoft.com/office/powerpoint/2010/main" val="249904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5822-80D7-4B69-8CB1-1C4AC5CBD7DC}"/>
              </a:ext>
            </a:extLst>
          </p:cNvPr>
          <p:cNvSpPr>
            <a:spLocks noGrp="1"/>
          </p:cNvSpPr>
          <p:nvPr>
            <p:ph type="title"/>
          </p:nvPr>
        </p:nvSpPr>
        <p:spPr/>
        <p:txBody>
          <a:bodyPr/>
          <a:lstStyle/>
          <a:p>
            <a:r>
              <a:rPr lang="fr-CA" dirty="0"/>
              <a:t>More </a:t>
            </a:r>
            <a:r>
              <a:rPr lang="fr-CA" dirty="0" err="1"/>
              <a:t>examples</a:t>
            </a:r>
            <a:endParaRPr lang="en-CA" dirty="0"/>
          </a:p>
        </p:txBody>
      </p:sp>
      <p:sp>
        <p:nvSpPr>
          <p:cNvPr id="4" name="Slide Number Placeholder 3">
            <a:extLst>
              <a:ext uri="{FF2B5EF4-FFF2-40B4-BE49-F238E27FC236}">
                <a16:creationId xmlns:a16="http://schemas.microsoft.com/office/drawing/2014/main" id="{89B29EEE-0370-491E-9052-EC9D473E4774}"/>
              </a:ext>
            </a:extLst>
          </p:cNvPr>
          <p:cNvSpPr>
            <a:spLocks noGrp="1"/>
          </p:cNvSpPr>
          <p:nvPr>
            <p:ph type="sldNum" sz="quarter" idx="12"/>
          </p:nvPr>
        </p:nvSpPr>
        <p:spPr/>
        <p:txBody>
          <a:bodyPr/>
          <a:lstStyle/>
          <a:p>
            <a:fld id="{48F63A3B-78C7-47BE-AE5E-E10140E04643}" type="slidenum">
              <a:rPr lang="en-US" smtClean="0"/>
              <a:pPr/>
              <a:t>21</a:t>
            </a:fld>
            <a:endParaRPr lang="en-US" dirty="0"/>
          </a:p>
        </p:txBody>
      </p:sp>
      <p:sp>
        <p:nvSpPr>
          <p:cNvPr id="5" name="Text Placeholder 4">
            <a:extLst>
              <a:ext uri="{FF2B5EF4-FFF2-40B4-BE49-F238E27FC236}">
                <a16:creationId xmlns:a16="http://schemas.microsoft.com/office/drawing/2014/main" id="{EA11CA2C-321C-46FF-8785-F9C0789043D5}"/>
              </a:ext>
            </a:extLst>
          </p:cNvPr>
          <p:cNvSpPr>
            <a:spLocks noGrp="1"/>
          </p:cNvSpPr>
          <p:nvPr>
            <p:ph type="body" idx="1"/>
          </p:nvPr>
        </p:nvSpPr>
        <p:spPr>
          <a:xfrm>
            <a:off x="713232" y="2743200"/>
            <a:ext cx="3328416" cy="3557016"/>
          </a:xfrm>
        </p:spPr>
        <p:txBody>
          <a:bodyPr/>
          <a:lstStyle/>
          <a:p>
            <a:r>
              <a:rPr lang="fr-CA" dirty="0"/>
              <a:t>Chanel Miller </a:t>
            </a:r>
            <a:endParaRPr lang="en-CA" dirty="0"/>
          </a:p>
        </p:txBody>
      </p:sp>
      <p:sp>
        <p:nvSpPr>
          <p:cNvPr id="7" name="Text Placeholder 6">
            <a:extLst>
              <a:ext uri="{FF2B5EF4-FFF2-40B4-BE49-F238E27FC236}">
                <a16:creationId xmlns:a16="http://schemas.microsoft.com/office/drawing/2014/main" id="{10BF2F68-4777-4299-B872-243C90AAC6DD}"/>
              </a:ext>
            </a:extLst>
          </p:cNvPr>
          <p:cNvSpPr>
            <a:spLocks noGrp="1"/>
          </p:cNvSpPr>
          <p:nvPr>
            <p:ph type="body" sz="quarter" idx="18"/>
          </p:nvPr>
        </p:nvSpPr>
        <p:spPr/>
        <p:txBody>
          <a:bodyPr/>
          <a:lstStyle/>
          <a:p>
            <a:r>
              <a:rPr lang="fr-CA" dirty="0"/>
              <a:t>Channel Miller </a:t>
            </a:r>
            <a:r>
              <a:rPr lang="fr-CA" dirty="0" err="1"/>
              <a:t>was</a:t>
            </a:r>
            <a:r>
              <a:rPr lang="fr-CA" dirty="0"/>
              <a:t> </a:t>
            </a:r>
            <a:r>
              <a:rPr lang="fr-CA" dirty="0" err="1"/>
              <a:t>sexually</a:t>
            </a:r>
            <a:r>
              <a:rPr lang="fr-CA" dirty="0"/>
              <a:t> </a:t>
            </a:r>
            <a:r>
              <a:rPr lang="fr-CA" dirty="0" err="1"/>
              <a:t>assaulted</a:t>
            </a:r>
            <a:r>
              <a:rPr lang="fr-CA" dirty="0"/>
              <a:t> by Brock Turner on </a:t>
            </a:r>
            <a:r>
              <a:rPr lang="fr-CA" dirty="0" err="1"/>
              <a:t>Stanford’s</a:t>
            </a:r>
            <a:r>
              <a:rPr lang="fr-CA" dirty="0"/>
              <a:t> campus</a:t>
            </a:r>
          </a:p>
          <a:p>
            <a:r>
              <a:rPr lang="fr-CA" dirty="0">
                <a:hlinkClick r:id="rId3"/>
              </a:rPr>
              <a:t>Link</a:t>
            </a:r>
            <a:r>
              <a:rPr lang="fr-CA" dirty="0"/>
              <a:t> to VIS (</a:t>
            </a:r>
            <a:r>
              <a:rPr lang="fr-CA" dirty="0" err="1"/>
              <a:t>BuzzFeed</a:t>
            </a:r>
            <a:r>
              <a:rPr lang="fr-CA" dirty="0"/>
              <a:t> News)</a:t>
            </a:r>
          </a:p>
          <a:p>
            <a:r>
              <a:rPr lang="fr-CA" dirty="0"/>
              <a:t>Sentence: 6 </a:t>
            </a:r>
            <a:r>
              <a:rPr lang="fr-CA" dirty="0" err="1"/>
              <a:t>months</a:t>
            </a:r>
            <a:r>
              <a:rPr lang="fr-CA" dirty="0"/>
              <a:t> </a:t>
            </a:r>
            <a:r>
              <a:rPr lang="fr-CA" dirty="0" err="1"/>
              <a:t>custody</a:t>
            </a:r>
            <a:r>
              <a:rPr lang="fr-CA" dirty="0"/>
              <a:t> + 3 </a:t>
            </a:r>
            <a:r>
              <a:rPr lang="fr-CA" dirty="0" err="1"/>
              <a:t>years</a:t>
            </a:r>
            <a:r>
              <a:rPr lang="fr-CA" dirty="0"/>
              <a:t> probation (</a:t>
            </a:r>
            <a:r>
              <a:rPr lang="fr-CA" dirty="0" err="1"/>
              <a:t>judge</a:t>
            </a:r>
            <a:r>
              <a:rPr lang="fr-CA" dirty="0"/>
              <a:t> </a:t>
            </a:r>
            <a:r>
              <a:rPr lang="fr-CA" dirty="0" err="1"/>
              <a:t>recalled</a:t>
            </a:r>
            <a:r>
              <a:rPr lang="fr-CA" dirty="0"/>
              <a:t>)</a:t>
            </a:r>
            <a:endParaRPr lang="en-CA" dirty="0"/>
          </a:p>
        </p:txBody>
      </p:sp>
      <p:sp>
        <p:nvSpPr>
          <p:cNvPr id="8" name="Text Placeholder 7">
            <a:extLst>
              <a:ext uri="{FF2B5EF4-FFF2-40B4-BE49-F238E27FC236}">
                <a16:creationId xmlns:a16="http://schemas.microsoft.com/office/drawing/2014/main" id="{F7F55629-BE1F-4182-A42C-5EAE55B880E0}"/>
              </a:ext>
            </a:extLst>
          </p:cNvPr>
          <p:cNvSpPr>
            <a:spLocks noGrp="1"/>
          </p:cNvSpPr>
          <p:nvPr>
            <p:ph type="body" sz="quarter" idx="15"/>
          </p:nvPr>
        </p:nvSpPr>
        <p:spPr/>
        <p:txBody>
          <a:bodyPr/>
          <a:lstStyle/>
          <a:p>
            <a:r>
              <a:rPr lang="fr-CA" dirty="0"/>
              <a:t>Larry </a:t>
            </a:r>
            <a:r>
              <a:rPr lang="fr-CA" dirty="0" err="1"/>
              <a:t>Nassar</a:t>
            </a:r>
            <a:endParaRPr lang="en-CA" dirty="0"/>
          </a:p>
        </p:txBody>
      </p:sp>
      <p:sp>
        <p:nvSpPr>
          <p:cNvPr id="10" name="Text Placeholder 9">
            <a:extLst>
              <a:ext uri="{FF2B5EF4-FFF2-40B4-BE49-F238E27FC236}">
                <a16:creationId xmlns:a16="http://schemas.microsoft.com/office/drawing/2014/main" id="{FC3B809F-46E6-4978-B69A-FC719760004A}"/>
              </a:ext>
            </a:extLst>
          </p:cNvPr>
          <p:cNvSpPr>
            <a:spLocks noGrp="1"/>
          </p:cNvSpPr>
          <p:nvPr>
            <p:ph type="body" sz="quarter" idx="21"/>
          </p:nvPr>
        </p:nvSpPr>
        <p:spPr/>
        <p:txBody>
          <a:bodyPr/>
          <a:lstStyle/>
          <a:p>
            <a:r>
              <a:rPr lang="fr-CA" dirty="0"/>
              <a:t>156 </a:t>
            </a:r>
            <a:r>
              <a:rPr lang="fr-CA" dirty="0" err="1"/>
              <a:t>witnesses</a:t>
            </a:r>
            <a:r>
              <a:rPr lang="fr-CA" dirty="0"/>
              <a:t> gave </a:t>
            </a:r>
            <a:r>
              <a:rPr lang="fr-CA" dirty="0" err="1"/>
              <a:t>evidence</a:t>
            </a:r>
            <a:r>
              <a:rPr lang="fr-CA" dirty="0"/>
              <a:t> at Larry </a:t>
            </a:r>
            <a:r>
              <a:rPr lang="fr-CA" dirty="0" err="1"/>
              <a:t>Nassar’s</a:t>
            </a:r>
            <a:r>
              <a:rPr lang="fr-CA" dirty="0"/>
              <a:t> </a:t>
            </a:r>
            <a:r>
              <a:rPr lang="fr-CA" dirty="0" err="1"/>
              <a:t>sentencing</a:t>
            </a:r>
            <a:r>
              <a:rPr lang="fr-CA" dirty="0"/>
              <a:t> </a:t>
            </a:r>
            <a:r>
              <a:rPr lang="fr-CA" dirty="0" err="1"/>
              <a:t>hearings</a:t>
            </a:r>
            <a:endParaRPr lang="fr-CA" dirty="0"/>
          </a:p>
          <a:p>
            <a:r>
              <a:rPr lang="fr-CA" dirty="0">
                <a:hlinkClick r:id="rId4"/>
              </a:rPr>
              <a:t>Link</a:t>
            </a:r>
            <a:r>
              <a:rPr lang="fr-CA" dirty="0"/>
              <a:t> to VIS (The Guardian)</a:t>
            </a:r>
          </a:p>
          <a:p>
            <a:r>
              <a:rPr lang="fr-CA" dirty="0"/>
              <a:t>Sentence: 60 </a:t>
            </a:r>
            <a:r>
              <a:rPr lang="fr-CA" dirty="0" err="1"/>
              <a:t>years</a:t>
            </a:r>
            <a:endParaRPr lang="en-CA" dirty="0"/>
          </a:p>
        </p:txBody>
      </p:sp>
      <p:sp>
        <p:nvSpPr>
          <p:cNvPr id="11" name="Text Placeholder 10">
            <a:extLst>
              <a:ext uri="{FF2B5EF4-FFF2-40B4-BE49-F238E27FC236}">
                <a16:creationId xmlns:a16="http://schemas.microsoft.com/office/drawing/2014/main" id="{D86549E2-3AF6-438C-BB26-BF18EA712BC2}"/>
              </a:ext>
            </a:extLst>
          </p:cNvPr>
          <p:cNvSpPr>
            <a:spLocks noGrp="1"/>
          </p:cNvSpPr>
          <p:nvPr>
            <p:ph type="body" sz="quarter" idx="17"/>
          </p:nvPr>
        </p:nvSpPr>
        <p:spPr/>
        <p:txBody>
          <a:bodyPr/>
          <a:lstStyle/>
          <a:p>
            <a:r>
              <a:rPr lang="fr-CA" dirty="0"/>
              <a:t>Amanda </a:t>
            </a:r>
            <a:r>
              <a:rPr lang="fr-CA" dirty="0" err="1"/>
              <a:t>TOdd</a:t>
            </a:r>
            <a:endParaRPr lang="en-CA" dirty="0"/>
          </a:p>
        </p:txBody>
      </p:sp>
      <p:sp>
        <p:nvSpPr>
          <p:cNvPr id="13" name="Text Placeholder 12">
            <a:extLst>
              <a:ext uri="{FF2B5EF4-FFF2-40B4-BE49-F238E27FC236}">
                <a16:creationId xmlns:a16="http://schemas.microsoft.com/office/drawing/2014/main" id="{9807947F-DA39-4120-AA7B-5A71A26C69B2}"/>
              </a:ext>
            </a:extLst>
          </p:cNvPr>
          <p:cNvSpPr>
            <a:spLocks noGrp="1"/>
          </p:cNvSpPr>
          <p:nvPr>
            <p:ph type="body" sz="quarter" idx="22"/>
          </p:nvPr>
        </p:nvSpPr>
        <p:spPr/>
        <p:txBody>
          <a:bodyPr/>
          <a:lstStyle/>
          <a:p>
            <a:r>
              <a:rPr lang="fr-CA" dirty="0"/>
              <a:t>Ms. </a:t>
            </a:r>
            <a:r>
              <a:rPr lang="fr-CA" dirty="0" err="1"/>
              <a:t>Todd’s</a:t>
            </a:r>
            <a:r>
              <a:rPr lang="fr-CA" dirty="0"/>
              <a:t> </a:t>
            </a:r>
            <a:r>
              <a:rPr lang="fr-CA" dirty="0" err="1"/>
              <a:t>mother</a:t>
            </a:r>
            <a:r>
              <a:rPr lang="fr-CA" dirty="0"/>
              <a:t> and </a:t>
            </a:r>
            <a:r>
              <a:rPr lang="fr-CA" dirty="0" err="1"/>
              <a:t>father</a:t>
            </a:r>
            <a:r>
              <a:rPr lang="fr-CA" dirty="0"/>
              <a:t> </a:t>
            </a:r>
            <a:r>
              <a:rPr lang="fr-CA" dirty="0" err="1"/>
              <a:t>delivered</a:t>
            </a:r>
            <a:r>
              <a:rPr lang="fr-CA" dirty="0"/>
              <a:t> a VIS in Aydin </a:t>
            </a:r>
            <a:r>
              <a:rPr lang="fr-CA" dirty="0" err="1"/>
              <a:t>Coban’s</a:t>
            </a:r>
            <a:r>
              <a:rPr lang="fr-CA" dirty="0"/>
              <a:t> 4-day </a:t>
            </a:r>
            <a:r>
              <a:rPr lang="fr-CA" dirty="0" err="1"/>
              <a:t>sentencing</a:t>
            </a:r>
            <a:r>
              <a:rPr lang="fr-CA" dirty="0"/>
              <a:t> </a:t>
            </a:r>
            <a:r>
              <a:rPr lang="fr-CA" dirty="0" err="1"/>
              <a:t>hearing</a:t>
            </a:r>
            <a:r>
              <a:rPr lang="fr-CA" dirty="0"/>
              <a:t>, </a:t>
            </a:r>
            <a:r>
              <a:rPr lang="fr-CA" dirty="0" err="1"/>
              <a:t>which</a:t>
            </a:r>
            <a:r>
              <a:rPr lang="fr-CA" dirty="0"/>
              <a:t> </a:t>
            </a:r>
            <a:r>
              <a:rPr lang="fr-CA" dirty="0" err="1"/>
              <a:t>started</a:t>
            </a:r>
            <a:r>
              <a:rPr lang="fr-CA" dirty="0"/>
              <a:t> </a:t>
            </a:r>
            <a:r>
              <a:rPr lang="fr-CA" dirty="0" err="1"/>
              <a:t>yesterday</a:t>
            </a:r>
            <a:endParaRPr lang="en-CA" dirty="0"/>
          </a:p>
        </p:txBody>
      </p:sp>
    </p:spTree>
    <p:extLst>
      <p:ext uri="{BB962C8B-B14F-4D97-AF65-F5344CB8AC3E}">
        <p14:creationId xmlns:p14="http://schemas.microsoft.com/office/powerpoint/2010/main" val="3695710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808018" y="3776472"/>
            <a:ext cx="9403933"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5. Procedure, disclosure &amp; Other issues</a:t>
            </a:r>
          </a:p>
        </p:txBody>
      </p:sp>
    </p:spTree>
    <p:extLst>
      <p:ext uri="{BB962C8B-B14F-4D97-AF65-F5344CB8AC3E}">
        <p14:creationId xmlns:p14="http://schemas.microsoft.com/office/powerpoint/2010/main" val="312571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23</a:t>
            </a:fld>
            <a:endParaRPr lang="en-US" dirty="0"/>
          </a:p>
        </p:txBody>
      </p:sp>
      <p:sp>
        <p:nvSpPr>
          <p:cNvPr id="3" name="TextBox 2">
            <a:extLst>
              <a:ext uri="{FF2B5EF4-FFF2-40B4-BE49-F238E27FC236}">
                <a16:creationId xmlns:a16="http://schemas.microsoft.com/office/drawing/2014/main" id="{07B05796-92F3-48FD-922C-AFFBFAC17BB0}"/>
              </a:ext>
            </a:extLst>
          </p:cNvPr>
          <p:cNvSpPr txBox="1"/>
          <p:nvPr/>
        </p:nvSpPr>
        <p:spPr>
          <a:xfrm>
            <a:off x="3272589" y="731520"/>
            <a:ext cx="6842082" cy="707886"/>
          </a:xfrm>
          <a:prstGeom prst="rect">
            <a:avLst/>
          </a:prstGeom>
          <a:noFill/>
        </p:spPr>
        <p:txBody>
          <a:bodyPr wrap="square" rtlCol="0">
            <a:spAutoFit/>
          </a:bodyPr>
          <a:lstStyle/>
          <a:p>
            <a:r>
              <a:rPr lang="fr-CA" sz="4000" dirty="0" err="1">
                <a:solidFill>
                  <a:srgbClr val="202C8F"/>
                </a:solidFill>
                <a:latin typeface="+mj-lt"/>
              </a:rPr>
              <a:t>Procedural</a:t>
            </a:r>
            <a:r>
              <a:rPr lang="fr-CA" sz="4000" dirty="0">
                <a:solidFill>
                  <a:srgbClr val="202C8F"/>
                </a:solidFill>
                <a:latin typeface="+mj-lt"/>
              </a:rPr>
              <a:t> Obligations</a:t>
            </a:r>
            <a:endParaRPr lang="en-CA" sz="4000" dirty="0">
              <a:solidFill>
                <a:srgbClr val="202C8F"/>
              </a:solidFill>
              <a:latin typeface="+mj-lt"/>
            </a:endParaRPr>
          </a:p>
        </p:txBody>
      </p:sp>
      <p:sp>
        <p:nvSpPr>
          <p:cNvPr id="11" name="TextBox 10">
            <a:extLst>
              <a:ext uri="{FF2B5EF4-FFF2-40B4-BE49-F238E27FC236}">
                <a16:creationId xmlns:a16="http://schemas.microsoft.com/office/drawing/2014/main" id="{BC000E01-4BCD-4A29-BE43-75148F7C1A06}"/>
              </a:ext>
            </a:extLst>
          </p:cNvPr>
          <p:cNvSpPr txBox="1"/>
          <p:nvPr/>
        </p:nvSpPr>
        <p:spPr>
          <a:xfrm>
            <a:off x="3272589" y="1983545"/>
            <a:ext cx="3578377" cy="2308324"/>
          </a:xfrm>
          <a:prstGeom prst="rect">
            <a:avLst/>
          </a:prstGeom>
          <a:noFill/>
        </p:spPr>
        <p:txBody>
          <a:bodyPr wrap="square" rtlCol="0">
            <a:spAutoFit/>
          </a:bodyPr>
          <a:lstStyle/>
          <a:p>
            <a:r>
              <a:rPr lang="fr-CA" b="1" dirty="0">
                <a:solidFill>
                  <a:srgbClr val="202C8F"/>
                </a:solidFill>
              </a:rPr>
              <a:t>On the Crown: </a:t>
            </a:r>
          </a:p>
          <a:p>
            <a:pPr marL="285750" indent="-285750">
              <a:buFont typeface="Arial" panose="020B0604020202020204" pitchFamily="34" charset="0"/>
              <a:buChar char="•"/>
            </a:pPr>
            <a:r>
              <a:rPr lang="en-CA" dirty="0">
                <a:solidFill>
                  <a:srgbClr val="202C8F"/>
                </a:solidFill>
              </a:rPr>
              <a:t>Must take reasonable steps to provide victim with opportunity to prepare a VIS (s. 722(2) </a:t>
            </a:r>
            <a:r>
              <a:rPr lang="en-CA" i="1" dirty="0">
                <a:solidFill>
                  <a:srgbClr val="202C8F"/>
                </a:solidFill>
              </a:rPr>
              <a:t>CC</a:t>
            </a:r>
            <a:r>
              <a:rPr lang="en-CA" dirty="0">
                <a:solidFill>
                  <a:srgbClr val="202C8F"/>
                </a:solidFill>
              </a:rPr>
              <a:t>)</a:t>
            </a:r>
          </a:p>
          <a:p>
            <a:pPr marL="285750" indent="-285750">
              <a:buFont typeface="Arial" panose="020B0604020202020204" pitchFamily="34" charset="0"/>
              <a:buChar char="•"/>
            </a:pPr>
            <a:r>
              <a:rPr lang="en-CA" dirty="0">
                <a:solidFill>
                  <a:srgbClr val="202C8F"/>
                </a:solidFill>
              </a:rPr>
              <a:t>May make motion to adjourn proceedings to allow for VIS (s. 722(3) </a:t>
            </a:r>
            <a:r>
              <a:rPr lang="en-CA" i="1" dirty="0">
                <a:solidFill>
                  <a:srgbClr val="202C8F"/>
                </a:solidFill>
              </a:rPr>
              <a:t>CC</a:t>
            </a:r>
            <a:r>
              <a:rPr lang="en-CA" dirty="0">
                <a:solidFill>
                  <a:srgbClr val="202C8F"/>
                </a:solidFill>
              </a:rPr>
              <a:t>)</a:t>
            </a:r>
          </a:p>
        </p:txBody>
      </p:sp>
      <p:sp>
        <p:nvSpPr>
          <p:cNvPr id="12" name="TextBox 11">
            <a:extLst>
              <a:ext uri="{FF2B5EF4-FFF2-40B4-BE49-F238E27FC236}">
                <a16:creationId xmlns:a16="http://schemas.microsoft.com/office/drawing/2014/main" id="{2E608BBD-959B-40AE-BD8E-95379F11001C}"/>
              </a:ext>
            </a:extLst>
          </p:cNvPr>
          <p:cNvSpPr txBox="1"/>
          <p:nvPr/>
        </p:nvSpPr>
        <p:spPr>
          <a:xfrm>
            <a:off x="7554351" y="1983545"/>
            <a:ext cx="3578377" cy="3139321"/>
          </a:xfrm>
          <a:prstGeom prst="rect">
            <a:avLst/>
          </a:prstGeom>
          <a:noFill/>
        </p:spPr>
        <p:txBody>
          <a:bodyPr wrap="square" rtlCol="0">
            <a:spAutoFit/>
          </a:bodyPr>
          <a:lstStyle/>
          <a:p>
            <a:r>
              <a:rPr lang="fr-CA" b="1" dirty="0">
                <a:solidFill>
                  <a:srgbClr val="202C8F"/>
                </a:solidFill>
              </a:rPr>
              <a:t>On the Court:</a:t>
            </a:r>
          </a:p>
          <a:p>
            <a:pPr marL="285750" indent="-285750">
              <a:buFont typeface="Arial" panose="020B0604020202020204" pitchFamily="34" charset="0"/>
              <a:buChar char="•"/>
            </a:pPr>
            <a:r>
              <a:rPr lang="en-CA" b="1" dirty="0">
                <a:solidFill>
                  <a:srgbClr val="202C8F"/>
                </a:solidFill>
              </a:rPr>
              <a:t>Must</a:t>
            </a:r>
            <a:r>
              <a:rPr lang="en-CA" dirty="0">
                <a:solidFill>
                  <a:srgbClr val="202C8F"/>
                </a:solidFill>
              </a:rPr>
              <a:t> consider VIS </a:t>
            </a:r>
          </a:p>
          <a:p>
            <a:pPr marL="285750" indent="-285750">
              <a:buFont typeface="Arial" panose="020B0604020202020204" pitchFamily="34" charset="0"/>
              <a:buChar char="•"/>
            </a:pPr>
            <a:r>
              <a:rPr lang="en-CA" b="1" dirty="0">
                <a:solidFill>
                  <a:srgbClr val="202C8F"/>
                </a:solidFill>
              </a:rPr>
              <a:t>Must </a:t>
            </a:r>
            <a:r>
              <a:rPr lang="en-CA" dirty="0">
                <a:solidFill>
                  <a:srgbClr val="202C8F"/>
                </a:solidFill>
              </a:rPr>
              <a:t>inquire with prosecutor if </a:t>
            </a:r>
            <a:r>
              <a:rPr lang="en-CA" dirty="0">
                <a:solidFill>
                  <a:srgbClr val="202C8F"/>
                </a:solidFill>
                <a:sym typeface="Wingdings" panose="05000000000000000000" pitchFamily="2" charset="2"/>
              </a:rPr>
              <a:t> </a:t>
            </a:r>
            <a:r>
              <a:rPr lang="en-CA" dirty="0">
                <a:solidFill>
                  <a:srgbClr val="202C8F"/>
                </a:solidFill>
              </a:rPr>
              <a:t>steps were taken </a:t>
            </a:r>
          </a:p>
          <a:p>
            <a:pPr marL="285750" indent="-285750">
              <a:buFont typeface="Arial" panose="020B0604020202020204" pitchFamily="34" charset="0"/>
              <a:buChar char="•"/>
            </a:pPr>
            <a:r>
              <a:rPr lang="en-CA" b="1" dirty="0">
                <a:solidFill>
                  <a:srgbClr val="202C8F"/>
                </a:solidFill>
              </a:rPr>
              <a:t>Must</a:t>
            </a:r>
            <a:r>
              <a:rPr lang="en-CA" dirty="0">
                <a:solidFill>
                  <a:srgbClr val="202C8F"/>
                </a:solidFill>
              </a:rPr>
              <a:t> permit victim to present statement by reading, in presence of support person, outside the courtroom or behind screen, or in any other manner deemed appropriate (s. 722(5) </a:t>
            </a:r>
            <a:r>
              <a:rPr lang="en-CA" i="1" dirty="0">
                <a:solidFill>
                  <a:srgbClr val="202C8F"/>
                </a:solidFill>
              </a:rPr>
              <a:t>CC</a:t>
            </a:r>
            <a:r>
              <a:rPr lang="en-CA" dirty="0">
                <a:solidFill>
                  <a:srgbClr val="202C8F"/>
                </a:solidFill>
              </a:rPr>
              <a:t>, see also s. 722.(7))</a:t>
            </a:r>
            <a:endParaRPr lang="en-CA" b="1" dirty="0">
              <a:solidFill>
                <a:srgbClr val="202C8F"/>
              </a:solidFill>
            </a:endParaRPr>
          </a:p>
        </p:txBody>
      </p:sp>
      <p:sp>
        <p:nvSpPr>
          <p:cNvPr id="14" name="TextBox 13">
            <a:extLst>
              <a:ext uri="{FF2B5EF4-FFF2-40B4-BE49-F238E27FC236}">
                <a16:creationId xmlns:a16="http://schemas.microsoft.com/office/drawing/2014/main" id="{8C99BF93-27EF-44E2-9016-FEE577FA6FD3}"/>
              </a:ext>
            </a:extLst>
          </p:cNvPr>
          <p:cNvSpPr txBox="1"/>
          <p:nvPr/>
        </p:nvSpPr>
        <p:spPr>
          <a:xfrm>
            <a:off x="3272589" y="5382491"/>
            <a:ext cx="7860139" cy="646331"/>
          </a:xfrm>
          <a:prstGeom prst="rect">
            <a:avLst/>
          </a:prstGeom>
          <a:noFill/>
        </p:spPr>
        <p:txBody>
          <a:bodyPr wrap="square" rtlCol="0">
            <a:spAutoFit/>
          </a:bodyPr>
          <a:lstStyle/>
          <a:p>
            <a:r>
              <a:rPr lang="fr-CA" dirty="0">
                <a:solidFill>
                  <a:srgbClr val="202C8F"/>
                </a:solidFill>
              </a:rPr>
              <a:t>Multiple VIS? </a:t>
            </a:r>
            <a:r>
              <a:rPr lang="fr-CA" dirty="0" err="1">
                <a:solidFill>
                  <a:srgbClr val="202C8F"/>
                </a:solidFill>
              </a:rPr>
              <a:t>It’s</a:t>
            </a:r>
            <a:r>
              <a:rPr lang="fr-CA" dirty="0">
                <a:solidFill>
                  <a:srgbClr val="202C8F"/>
                </a:solidFill>
              </a:rPr>
              <a:t> not up to us to </a:t>
            </a:r>
            <a:r>
              <a:rPr lang="fr-CA" dirty="0" err="1">
                <a:solidFill>
                  <a:srgbClr val="202C8F"/>
                </a:solidFill>
              </a:rPr>
              <a:t>pick</a:t>
            </a:r>
            <a:r>
              <a:rPr lang="fr-CA" dirty="0">
                <a:solidFill>
                  <a:srgbClr val="202C8F"/>
                </a:solidFill>
              </a:rPr>
              <a:t> and </a:t>
            </a:r>
            <a:r>
              <a:rPr lang="fr-CA" dirty="0" err="1">
                <a:solidFill>
                  <a:srgbClr val="202C8F"/>
                </a:solidFill>
              </a:rPr>
              <a:t>choose</a:t>
            </a:r>
            <a:r>
              <a:rPr lang="fr-CA" dirty="0">
                <a:solidFill>
                  <a:srgbClr val="202C8F"/>
                </a:solidFill>
              </a:rPr>
              <a:t>. That </a:t>
            </a:r>
            <a:r>
              <a:rPr lang="fr-CA" dirty="0" err="1">
                <a:solidFill>
                  <a:srgbClr val="202C8F"/>
                </a:solidFill>
              </a:rPr>
              <a:t>is</a:t>
            </a:r>
            <a:r>
              <a:rPr lang="fr-CA" dirty="0">
                <a:solidFill>
                  <a:srgbClr val="202C8F"/>
                </a:solidFill>
              </a:rPr>
              <a:t> the </a:t>
            </a:r>
            <a:r>
              <a:rPr lang="fr-CA" dirty="0" err="1">
                <a:solidFill>
                  <a:srgbClr val="202C8F"/>
                </a:solidFill>
              </a:rPr>
              <a:t>Court’s</a:t>
            </a:r>
            <a:r>
              <a:rPr lang="fr-CA" dirty="0">
                <a:solidFill>
                  <a:srgbClr val="202C8F"/>
                </a:solidFill>
              </a:rPr>
              <a:t> </a:t>
            </a:r>
            <a:r>
              <a:rPr lang="fr-CA" dirty="0" err="1">
                <a:solidFill>
                  <a:srgbClr val="202C8F"/>
                </a:solidFill>
              </a:rPr>
              <a:t>role</a:t>
            </a:r>
            <a:r>
              <a:rPr lang="fr-CA" dirty="0">
                <a:solidFill>
                  <a:srgbClr val="202C8F"/>
                </a:solidFill>
              </a:rPr>
              <a:t>, and direction </a:t>
            </a:r>
            <a:r>
              <a:rPr lang="fr-CA" dirty="0" err="1">
                <a:solidFill>
                  <a:srgbClr val="202C8F"/>
                </a:solidFill>
              </a:rPr>
              <a:t>should</a:t>
            </a:r>
            <a:r>
              <a:rPr lang="fr-CA" dirty="0">
                <a:solidFill>
                  <a:srgbClr val="202C8F"/>
                </a:solidFill>
              </a:rPr>
              <a:t> </a:t>
            </a:r>
            <a:r>
              <a:rPr lang="fr-CA" dirty="0" err="1">
                <a:solidFill>
                  <a:srgbClr val="202C8F"/>
                </a:solidFill>
              </a:rPr>
              <a:t>be</a:t>
            </a:r>
            <a:r>
              <a:rPr lang="fr-CA" dirty="0">
                <a:solidFill>
                  <a:srgbClr val="202C8F"/>
                </a:solidFill>
              </a:rPr>
              <a:t> </a:t>
            </a:r>
            <a:r>
              <a:rPr lang="fr-CA" dirty="0" err="1">
                <a:solidFill>
                  <a:srgbClr val="202C8F"/>
                </a:solidFill>
              </a:rPr>
              <a:t>sought</a:t>
            </a:r>
            <a:r>
              <a:rPr lang="fr-CA" dirty="0">
                <a:solidFill>
                  <a:srgbClr val="202C8F"/>
                </a:solidFill>
              </a:rPr>
              <a:t> </a:t>
            </a:r>
            <a:r>
              <a:rPr lang="fr-CA" dirty="0" err="1">
                <a:solidFill>
                  <a:srgbClr val="202C8F"/>
                </a:solidFill>
              </a:rPr>
              <a:t>regarding</a:t>
            </a:r>
            <a:r>
              <a:rPr lang="fr-CA" dirty="0">
                <a:solidFill>
                  <a:srgbClr val="202C8F"/>
                </a:solidFill>
              </a:rPr>
              <a:t> the mode of participation.</a:t>
            </a:r>
            <a:r>
              <a:rPr lang="fr-CA" dirty="0"/>
              <a:t> </a:t>
            </a:r>
            <a:endParaRPr lang="en-CA" dirty="0"/>
          </a:p>
        </p:txBody>
      </p:sp>
    </p:spTree>
    <p:extLst>
      <p:ext uri="{BB962C8B-B14F-4D97-AF65-F5344CB8AC3E}">
        <p14:creationId xmlns:p14="http://schemas.microsoft.com/office/powerpoint/2010/main" val="4248948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24</a:t>
            </a:fld>
            <a:endParaRPr lang="en-US" dirty="0"/>
          </a:p>
        </p:txBody>
      </p:sp>
      <p:sp>
        <p:nvSpPr>
          <p:cNvPr id="3" name="TextBox 2">
            <a:extLst>
              <a:ext uri="{FF2B5EF4-FFF2-40B4-BE49-F238E27FC236}">
                <a16:creationId xmlns:a16="http://schemas.microsoft.com/office/drawing/2014/main" id="{07B05796-92F3-48FD-922C-AFFBFAC17BB0}"/>
              </a:ext>
            </a:extLst>
          </p:cNvPr>
          <p:cNvSpPr txBox="1"/>
          <p:nvPr/>
        </p:nvSpPr>
        <p:spPr>
          <a:xfrm>
            <a:off x="3272589" y="731520"/>
            <a:ext cx="6842082" cy="707886"/>
          </a:xfrm>
          <a:prstGeom prst="rect">
            <a:avLst/>
          </a:prstGeom>
          <a:noFill/>
        </p:spPr>
        <p:txBody>
          <a:bodyPr wrap="square" rtlCol="0">
            <a:spAutoFit/>
          </a:bodyPr>
          <a:lstStyle/>
          <a:p>
            <a:r>
              <a:rPr lang="fr-CA" sz="4000" dirty="0" err="1">
                <a:solidFill>
                  <a:srgbClr val="202C8F"/>
                </a:solidFill>
                <a:latin typeface="+mj-lt"/>
              </a:rPr>
              <a:t>Remedies</a:t>
            </a:r>
            <a:endParaRPr lang="en-CA" sz="4000" dirty="0">
              <a:solidFill>
                <a:srgbClr val="202C8F"/>
              </a:solidFill>
              <a:latin typeface="+mj-lt"/>
            </a:endParaRPr>
          </a:p>
        </p:txBody>
      </p:sp>
      <p:sp>
        <p:nvSpPr>
          <p:cNvPr id="11" name="TextBox 10">
            <a:extLst>
              <a:ext uri="{FF2B5EF4-FFF2-40B4-BE49-F238E27FC236}">
                <a16:creationId xmlns:a16="http://schemas.microsoft.com/office/drawing/2014/main" id="{BC000E01-4BCD-4A29-BE43-75148F7C1A06}"/>
              </a:ext>
            </a:extLst>
          </p:cNvPr>
          <p:cNvSpPr txBox="1"/>
          <p:nvPr/>
        </p:nvSpPr>
        <p:spPr>
          <a:xfrm>
            <a:off x="3272589" y="1983545"/>
            <a:ext cx="8094105" cy="4524315"/>
          </a:xfrm>
          <a:prstGeom prst="rect">
            <a:avLst/>
          </a:prstGeom>
          <a:noFill/>
        </p:spPr>
        <p:txBody>
          <a:bodyPr wrap="square" rtlCol="0">
            <a:spAutoFit/>
          </a:bodyPr>
          <a:lstStyle/>
          <a:p>
            <a:r>
              <a:rPr lang="fr-CA" b="1" dirty="0" err="1">
                <a:solidFill>
                  <a:srgbClr val="202C8F"/>
                </a:solidFill>
              </a:rPr>
              <a:t>What</a:t>
            </a:r>
            <a:r>
              <a:rPr lang="fr-CA" b="1" dirty="0">
                <a:solidFill>
                  <a:srgbClr val="202C8F"/>
                </a:solidFill>
              </a:rPr>
              <a:t> </a:t>
            </a:r>
            <a:r>
              <a:rPr lang="fr-CA" b="1" dirty="0" err="1">
                <a:solidFill>
                  <a:srgbClr val="202C8F"/>
                </a:solidFill>
              </a:rPr>
              <a:t>happens</a:t>
            </a:r>
            <a:r>
              <a:rPr lang="fr-CA" b="1" dirty="0">
                <a:solidFill>
                  <a:srgbClr val="202C8F"/>
                </a:solidFill>
              </a:rPr>
              <a:t> if </a:t>
            </a:r>
            <a:r>
              <a:rPr lang="fr-CA" b="1" dirty="0" err="1">
                <a:solidFill>
                  <a:srgbClr val="202C8F"/>
                </a:solidFill>
              </a:rPr>
              <a:t>procedure</a:t>
            </a:r>
            <a:r>
              <a:rPr lang="fr-CA" b="1" dirty="0">
                <a:solidFill>
                  <a:srgbClr val="202C8F"/>
                </a:solidFill>
              </a:rPr>
              <a:t> </a:t>
            </a:r>
            <a:r>
              <a:rPr lang="fr-CA" b="1" dirty="0" err="1">
                <a:solidFill>
                  <a:srgbClr val="202C8F"/>
                </a:solidFill>
              </a:rPr>
              <a:t>is</a:t>
            </a:r>
            <a:r>
              <a:rPr lang="fr-CA" b="1" dirty="0">
                <a:solidFill>
                  <a:srgbClr val="202C8F"/>
                </a:solidFill>
              </a:rPr>
              <a:t> not </a:t>
            </a:r>
            <a:r>
              <a:rPr lang="fr-CA" b="1" dirty="0" err="1">
                <a:solidFill>
                  <a:srgbClr val="202C8F"/>
                </a:solidFill>
              </a:rPr>
              <a:t>respected</a:t>
            </a:r>
            <a:r>
              <a:rPr lang="fr-CA" b="1" dirty="0">
                <a:solidFill>
                  <a:srgbClr val="202C8F"/>
                </a:solidFill>
              </a:rPr>
              <a:t>? </a:t>
            </a:r>
          </a:p>
          <a:p>
            <a:pPr marL="285750" indent="-285750">
              <a:buFont typeface="Arial" panose="020B0604020202020204" pitchFamily="34" charset="0"/>
              <a:buChar char="•"/>
            </a:pPr>
            <a:r>
              <a:rPr lang="fr-CA" dirty="0">
                <a:solidFill>
                  <a:srgbClr val="202C8F"/>
                </a:solidFill>
              </a:rPr>
              <a:t>Key </a:t>
            </a:r>
            <a:r>
              <a:rPr lang="fr-CA" dirty="0" err="1">
                <a:solidFill>
                  <a:srgbClr val="202C8F"/>
                </a:solidFill>
              </a:rPr>
              <a:t>criticism</a:t>
            </a:r>
            <a:r>
              <a:rPr lang="fr-CA" dirty="0">
                <a:solidFill>
                  <a:srgbClr val="202C8F"/>
                </a:solidFill>
              </a:rPr>
              <a:t> of VIS and CVBR </a:t>
            </a:r>
            <a:r>
              <a:rPr lang="fr-CA" dirty="0" err="1">
                <a:solidFill>
                  <a:srgbClr val="202C8F"/>
                </a:solidFill>
              </a:rPr>
              <a:t>amendments</a:t>
            </a:r>
            <a:r>
              <a:rPr lang="fr-CA" dirty="0">
                <a:solidFill>
                  <a:srgbClr val="202C8F"/>
                </a:solidFill>
              </a:rPr>
              <a:t> </a:t>
            </a:r>
            <a:r>
              <a:rPr lang="fr-CA" dirty="0" err="1">
                <a:solidFill>
                  <a:srgbClr val="202C8F"/>
                </a:solidFill>
              </a:rPr>
              <a:t>is</a:t>
            </a:r>
            <a:r>
              <a:rPr lang="fr-CA" dirty="0">
                <a:solidFill>
                  <a:srgbClr val="202C8F"/>
                </a:solidFill>
              </a:rPr>
              <a:t> the </a:t>
            </a:r>
            <a:r>
              <a:rPr lang="fr-CA" dirty="0" err="1">
                <a:solidFill>
                  <a:srgbClr val="202C8F"/>
                </a:solidFill>
              </a:rPr>
              <a:t>lack</a:t>
            </a:r>
            <a:r>
              <a:rPr lang="fr-CA" dirty="0">
                <a:solidFill>
                  <a:srgbClr val="202C8F"/>
                </a:solidFill>
              </a:rPr>
              <a:t> of </a:t>
            </a:r>
            <a:r>
              <a:rPr lang="fr-CA" dirty="0" err="1">
                <a:solidFill>
                  <a:srgbClr val="202C8F"/>
                </a:solidFill>
              </a:rPr>
              <a:t>remedy</a:t>
            </a:r>
            <a:r>
              <a:rPr lang="fr-CA" dirty="0">
                <a:solidFill>
                  <a:srgbClr val="202C8F"/>
                </a:solidFill>
              </a:rPr>
              <a:t> in case of non-compliance </a:t>
            </a:r>
            <a:r>
              <a:rPr lang="fr-CA" dirty="0" err="1">
                <a:solidFill>
                  <a:srgbClr val="202C8F"/>
                </a:solidFill>
              </a:rPr>
              <a:t>with</a:t>
            </a:r>
            <a:r>
              <a:rPr lang="fr-CA" dirty="0">
                <a:solidFill>
                  <a:srgbClr val="202C8F"/>
                </a:solidFill>
              </a:rPr>
              <a:t> provisions (</a:t>
            </a:r>
            <a:r>
              <a:rPr lang="fr-CA" dirty="0" err="1">
                <a:solidFill>
                  <a:srgbClr val="202C8F"/>
                </a:solidFill>
              </a:rPr>
              <a:t>see</a:t>
            </a:r>
            <a:r>
              <a:rPr lang="fr-CA" dirty="0">
                <a:solidFill>
                  <a:srgbClr val="202C8F"/>
                </a:solidFill>
              </a:rPr>
              <a:t> </a:t>
            </a:r>
            <a:r>
              <a:rPr lang="fr-CA" dirty="0" err="1">
                <a:solidFill>
                  <a:srgbClr val="202C8F"/>
                </a:solidFill>
              </a:rPr>
              <a:t>ss</a:t>
            </a:r>
            <a:r>
              <a:rPr lang="fr-CA" dirty="0">
                <a:solidFill>
                  <a:srgbClr val="202C8F"/>
                </a:solidFill>
              </a:rPr>
              <a:t>. 28-29 CVBR)</a:t>
            </a:r>
          </a:p>
          <a:p>
            <a:pPr marL="285750" indent="-285750">
              <a:buFont typeface="Arial" panose="020B0604020202020204" pitchFamily="34" charset="0"/>
              <a:buChar char="•"/>
            </a:pPr>
            <a:r>
              <a:rPr lang="fr-CA" dirty="0" err="1">
                <a:solidFill>
                  <a:srgbClr val="202C8F"/>
                </a:solidFill>
              </a:rPr>
              <a:t>Because</a:t>
            </a:r>
            <a:r>
              <a:rPr lang="fr-CA" dirty="0">
                <a:solidFill>
                  <a:srgbClr val="202C8F"/>
                </a:solidFill>
              </a:rPr>
              <a:t> </a:t>
            </a:r>
            <a:r>
              <a:rPr lang="fr-CA" dirty="0" err="1">
                <a:solidFill>
                  <a:srgbClr val="202C8F"/>
                </a:solidFill>
              </a:rPr>
              <a:t>victim</a:t>
            </a:r>
            <a:r>
              <a:rPr lang="fr-CA" dirty="0">
                <a:solidFill>
                  <a:srgbClr val="202C8F"/>
                </a:solidFill>
              </a:rPr>
              <a:t> </a:t>
            </a:r>
            <a:r>
              <a:rPr lang="fr-CA" dirty="0" err="1">
                <a:solidFill>
                  <a:srgbClr val="202C8F"/>
                </a:solidFill>
              </a:rPr>
              <a:t>is</a:t>
            </a:r>
            <a:r>
              <a:rPr lang="fr-CA" dirty="0">
                <a:solidFill>
                  <a:srgbClr val="202C8F"/>
                </a:solidFill>
              </a:rPr>
              <a:t> not a party, </a:t>
            </a:r>
            <a:r>
              <a:rPr lang="fr-CA" dirty="0" err="1">
                <a:solidFill>
                  <a:srgbClr val="202C8F"/>
                </a:solidFill>
              </a:rPr>
              <a:t>remedies</a:t>
            </a:r>
            <a:r>
              <a:rPr lang="fr-CA" dirty="0">
                <a:solidFill>
                  <a:srgbClr val="202C8F"/>
                </a:solidFill>
              </a:rPr>
              <a:t> are not </a:t>
            </a:r>
            <a:r>
              <a:rPr lang="fr-CA" dirty="0" err="1">
                <a:solidFill>
                  <a:srgbClr val="202C8F"/>
                </a:solidFill>
              </a:rPr>
              <a:t>actionable</a:t>
            </a:r>
            <a:r>
              <a:rPr lang="fr-CA" dirty="0">
                <a:solidFill>
                  <a:srgbClr val="202C8F"/>
                </a:solidFill>
              </a:rPr>
              <a:t> </a:t>
            </a:r>
            <a:r>
              <a:rPr lang="fr-CA" dirty="0" err="1">
                <a:solidFill>
                  <a:srgbClr val="202C8F"/>
                </a:solidFill>
              </a:rPr>
              <a:t>directly</a:t>
            </a:r>
            <a:r>
              <a:rPr lang="fr-CA" dirty="0">
                <a:solidFill>
                  <a:srgbClr val="202C8F"/>
                </a:solidFill>
              </a:rPr>
              <a:t> </a:t>
            </a:r>
            <a:r>
              <a:rPr lang="fr-CA" dirty="0" err="1">
                <a:solidFill>
                  <a:srgbClr val="202C8F"/>
                </a:solidFill>
              </a:rPr>
              <a:t>within</a:t>
            </a:r>
            <a:r>
              <a:rPr lang="fr-CA" dirty="0">
                <a:solidFill>
                  <a:srgbClr val="202C8F"/>
                </a:solidFill>
              </a:rPr>
              <a:t> </a:t>
            </a:r>
            <a:r>
              <a:rPr lang="fr-CA" dirty="0" err="1">
                <a:solidFill>
                  <a:srgbClr val="202C8F"/>
                </a:solidFill>
              </a:rPr>
              <a:t>criminal</a:t>
            </a:r>
            <a:r>
              <a:rPr lang="fr-CA" dirty="0">
                <a:solidFill>
                  <a:srgbClr val="202C8F"/>
                </a:solidFill>
              </a:rPr>
              <a:t> justice </a:t>
            </a:r>
            <a:r>
              <a:rPr lang="fr-CA" dirty="0" err="1">
                <a:solidFill>
                  <a:srgbClr val="202C8F"/>
                </a:solidFill>
              </a:rPr>
              <a:t>proceedings</a:t>
            </a:r>
            <a:r>
              <a:rPr lang="fr-CA" dirty="0">
                <a:solidFill>
                  <a:srgbClr val="202C8F"/>
                </a:solidFill>
              </a:rPr>
              <a:t> </a:t>
            </a:r>
            <a:r>
              <a:rPr lang="fr-CA" dirty="0" err="1">
                <a:solidFill>
                  <a:srgbClr val="202C8F"/>
                </a:solidFill>
              </a:rPr>
              <a:t>such</a:t>
            </a:r>
            <a:r>
              <a:rPr lang="fr-CA" dirty="0">
                <a:solidFill>
                  <a:srgbClr val="202C8F"/>
                </a:solidFill>
              </a:rPr>
              <a:t> </a:t>
            </a:r>
            <a:r>
              <a:rPr lang="fr-CA" dirty="0" err="1">
                <a:solidFill>
                  <a:srgbClr val="202C8F"/>
                </a:solidFill>
              </a:rPr>
              <a:t>that</a:t>
            </a:r>
            <a:r>
              <a:rPr lang="fr-CA" dirty="0">
                <a:solidFill>
                  <a:srgbClr val="202C8F"/>
                </a:solidFill>
              </a:rPr>
              <a:t> </a:t>
            </a:r>
            <a:r>
              <a:rPr lang="fr-CA" dirty="0" err="1">
                <a:solidFill>
                  <a:srgbClr val="202C8F"/>
                </a:solidFill>
              </a:rPr>
              <a:t>enforcement</a:t>
            </a:r>
            <a:r>
              <a:rPr lang="fr-CA" dirty="0">
                <a:solidFill>
                  <a:srgbClr val="202C8F"/>
                </a:solidFill>
              </a:rPr>
              <a:t> of </a:t>
            </a:r>
            <a:r>
              <a:rPr lang="fr-CA" dirty="0" err="1">
                <a:solidFill>
                  <a:srgbClr val="202C8F"/>
                </a:solidFill>
              </a:rPr>
              <a:t>participatory</a:t>
            </a:r>
            <a:r>
              <a:rPr lang="fr-CA" dirty="0">
                <a:solidFill>
                  <a:srgbClr val="202C8F"/>
                </a:solidFill>
              </a:rPr>
              <a:t> </a:t>
            </a:r>
            <a:r>
              <a:rPr lang="fr-CA" dirty="0" err="1">
                <a:solidFill>
                  <a:srgbClr val="202C8F"/>
                </a:solidFill>
              </a:rPr>
              <a:t>rights</a:t>
            </a:r>
            <a:r>
              <a:rPr lang="fr-CA" dirty="0">
                <a:solidFill>
                  <a:srgbClr val="202C8F"/>
                </a:solidFill>
              </a:rPr>
              <a:t> </a:t>
            </a:r>
            <a:r>
              <a:rPr lang="fr-CA" dirty="0" err="1">
                <a:solidFill>
                  <a:srgbClr val="202C8F"/>
                </a:solidFill>
              </a:rPr>
              <a:t>remains</a:t>
            </a:r>
            <a:r>
              <a:rPr lang="fr-CA" dirty="0">
                <a:solidFill>
                  <a:srgbClr val="202C8F"/>
                </a:solidFill>
              </a:rPr>
              <a:t> </a:t>
            </a:r>
            <a:r>
              <a:rPr lang="fr-CA" dirty="0" err="1">
                <a:solidFill>
                  <a:srgbClr val="202C8F"/>
                </a:solidFill>
              </a:rPr>
              <a:t>difficult</a:t>
            </a:r>
            <a:endParaRPr lang="fr-CA" dirty="0">
              <a:solidFill>
                <a:srgbClr val="202C8F"/>
              </a:solidFill>
            </a:endParaRPr>
          </a:p>
          <a:p>
            <a:pPr marL="285750" indent="-285750">
              <a:buFont typeface="Arial" panose="020B0604020202020204" pitchFamily="34" charset="0"/>
              <a:buChar char="•"/>
            </a:pPr>
            <a:endParaRPr lang="fr-CA" dirty="0">
              <a:solidFill>
                <a:srgbClr val="202C8F"/>
              </a:solidFill>
            </a:endParaRPr>
          </a:p>
          <a:p>
            <a:r>
              <a:rPr lang="fr-CA" b="1" dirty="0" err="1">
                <a:solidFill>
                  <a:srgbClr val="202C8F"/>
                </a:solidFill>
              </a:rPr>
              <a:t>What</a:t>
            </a:r>
            <a:r>
              <a:rPr lang="fr-CA" b="1" dirty="0">
                <a:solidFill>
                  <a:srgbClr val="202C8F"/>
                </a:solidFill>
              </a:rPr>
              <a:t> </a:t>
            </a:r>
            <a:r>
              <a:rPr lang="fr-CA" b="1" dirty="0" err="1">
                <a:solidFill>
                  <a:srgbClr val="202C8F"/>
                </a:solidFill>
              </a:rPr>
              <a:t>should</a:t>
            </a:r>
            <a:r>
              <a:rPr lang="fr-CA" b="1" dirty="0">
                <a:solidFill>
                  <a:srgbClr val="202C8F"/>
                </a:solidFill>
              </a:rPr>
              <a:t> Crowns </a:t>
            </a:r>
            <a:r>
              <a:rPr lang="fr-CA" b="1" dirty="0" err="1">
                <a:solidFill>
                  <a:srgbClr val="202C8F"/>
                </a:solidFill>
              </a:rPr>
              <a:t>be</a:t>
            </a:r>
            <a:r>
              <a:rPr lang="fr-CA" b="1" dirty="0">
                <a:solidFill>
                  <a:srgbClr val="202C8F"/>
                </a:solidFill>
              </a:rPr>
              <a:t> </a:t>
            </a:r>
            <a:r>
              <a:rPr lang="fr-CA" b="1" dirty="0" err="1">
                <a:solidFill>
                  <a:srgbClr val="202C8F"/>
                </a:solidFill>
              </a:rPr>
              <a:t>doing</a:t>
            </a:r>
            <a:r>
              <a:rPr lang="fr-CA" b="1" dirty="0">
                <a:solidFill>
                  <a:srgbClr val="202C8F"/>
                </a:solidFill>
              </a:rPr>
              <a:t>? </a:t>
            </a:r>
          </a:p>
          <a:p>
            <a:pPr marL="285750" indent="-285750">
              <a:buFont typeface="Arial" panose="020B0604020202020204" pitchFamily="34" charset="0"/>
              <a:buChar char="•"/>
            </a:pPr>
            <a:r>
              <a:rPr lang="fr-CA" dirty="0" err="1">
                <a:solidFill>
                  <a:srgbClr val="202C8F"/>
                </a:solidFill>
              </a:rPr>
              <a:t>Seek</a:t>
            </a:r>
            <a:r>
              <a:rPr lang="fr-CA" dirty="0">
                <a:solidFill>
                  <a:srgbClr val="202C8F"/>
                </a:solidFill>
              </a:rPr>
              <a:t> an </a:t>
            </a:r>
            <a:r>
              <a:rPr lang="fr-CA" dirty="0" err="1">
                <a:solidFill>
                  <a:srgbClr val="202C8F"/>
                </a:solidFill>
              </a:rPr>
              <a:t>adjournment</a:t>
            </a:r>
            <a:r>
              <a:rPr lang="fr-CA" dirty="0">
                <a:solidFill>
                  <a:srgbClr val="202C8F"/>
                </a:solidFill>
              </a:rPr>
              <a:t> to </a:t>
            </a:r>
            <a:r>
              <a:rPr lang="fr-CA" dirty="0" err="1">
                <a:solidFill>
                  <a:srgbClr val="202C8F"/>
                </a:solidFill>
              </a:rPr>
              <a:t>allow</a:t>
            </a:r>
            <a:r>
              <a:rPr lang="fr-CA" dirty="0">
                <a:solidFill>
                  <a:srgbClr val="202C8F"/>
                </a:solidFill>
              </a:rPr>
              <a:t> for </a:t>
            </a:r>
            <a:r>
              <a:rPr lang="fr-CA" dirty="0" err="1">
                <a:solidFill>
                  <a:srgbClr val="202C8F"/>
                </a:solidFill>
              </a:rPr>
              <a:t>preparation</a:t>
            </a:r>
            <a:r>
              <a:rPr lang="fr-CA" dirty="0">
                <a:solidFill>
                  <a:srgbClr val="202C8F"/>
                </a:solidFill>
              </a:rPr>
              <a:t> of VIS: s. 722(3) </a:t>
            </a:r>
            <a:r>
              <a:rPr lang="fr-CA" i="1" dirty="0">
                <a:solidFill>
                  <a:srgbClr val="202C8F"/>
                </a:solidFill>
              </a:rPr>
              <a:t>CC</a:t>
            </a:r>
          </a:p>
          <a:p>
            <a:pPr marL="285750" indent="-285750">
              <a:buFont typeface="Arial" panose="020B0604020202020204" pitchFamily="34" charset="0"/>
              <a:buChar char="•"/>
            </a:pPr>
            <a:r>
              <a:rPr lang="fr-CA" dirty="0" err="1">
                <a:solidFill>
                  <a:srgbClr val="202C8F"/>
                </a:solidFill>
              </a:rPr>
              <a:t>Exhort</a:t>
            </a:r>
            <a:r>
              <a:rPr lang="fr-CA" dirty="0">
                <a:solidFill>
                  <a:srgbClr val="202C8F"/>
                </a:solidFill>
              </a:rPr>
              <a:t> court to </a:t>
            </a:r>
            <a:r>
              <a:rPr lang="fr-CA" dirty="0" err="1">
                <a:solidFill>
                  <a:srgbClr val="202C8F"/>
                </a:solidFill>
              </a:rPr>
              <a:t>consider</a:t>
            </a:r>
            <a:r>
              <a:rPr lang="fr-CA" dirty="0">
                <a:solidFill>
                  <a:srgbClr val="202C8F"/>
                </a:solidFill>
              </a:rPr>
              <a:t> </a:t>
            </a:r>
            <a:r>
              <a:rPr lang="fr-CA" dirty="0" err="1">
                <a:solidFill>
                  <a:srgbClr val="202C8F"/>
                </a:solidFill>
              </a:rPr>
              <a:t>victim</a:t>
            </a:r>
            <a:r>
              <a:rPr lang="fr-CA" dirty="0">
                <a:solidFill>
                  <a:srgbClr val="202C8F"/>
                </a:solidFill>
              </a:rPr>
              <a:t> impact </a:t>
            </a:r>
            <a:r>
              <a:rPr lang="fr-CA" dirty="0" err="1">
                <a:solidFill>
                  <a:srgbClr val="202C8F"/>
                </a:solidFill>
              </a:rPr>
              <a:t>evidence</a:t>
            </a:r>
            <a:r>
              <a:rPr lang="fr-CA" dirty="0">
                <a:solidFill>
                  <a:srgbClr val="202C8F"/>
                </a:solidFill>
              </a:rPr>
              <a:t> </a:t>
            </a:r>
            <a:r>
              <a:rPr lang="fr-CA" dirty="0" err="1">
                <a:solidFill>
                  <a:srgbClr val="202C8F"/>
                </a:solidFill>
              </a:rPr>
              <a:t>through</a:t>
            </a:r>
            <a:r>
              <a:rPr lang="fr-CA" dirty="0">
                <a:solidFill>
                  <a:srgbClr val="202C8F"/>
                </a:solidFill>
              </a:rPr>
              <a:t> </a:t>
            </a:r>
            <a:r>
              <a:rPr lang="fr-CA" dirty="0" err="1">
                <a:solidFill>
                  <a:srgbClr val="202C8F"/>
                </a:solidFill>
              </a:rPr>
              <a:t>other</a:t>
            </a:r>
            <a:r>
              <a:rPr lang="fr-CA" dirty="0">
                <a:solidFill>
                  <a:srgbClr val="202C8F"/>
                </a:solidFill>
              </a:rPr>
              <a:t> </a:t>
            </a:r>
            <a:r>
              <a:rPr lang="fr-CA" dirty="0" err="1">
                <a:solidFill>
                  <a:srgbClr val="202C8F"/>
                </a:solidFill>
              </a:rPr>
              <a:t>means</a:t>
            </a:r>
            <a:r>
              <a:rPr lang="fr-CA" dirty="0">
                <a:solidFill>
                  <a:srgbClr val="202C8F"/>
                </a:solidFill>
              </a:rPr>
              <a:t>: s. 722(9) &amp; 726.1 </a:t>
            </a:r>
            <a:r>
              <a:rPr lang="fr-CA" i="1" dirty="0">
                <a:solidFill>
                  <a:srgbClr val="202C8F"/>
                </a:solidFill>
              </a:rPr>
              <a:t>CC</a:t>
            </a:r>
            <a:endParaRPr lang="fr-CA" dirty="0">
              <a:solidFill>
                <a:srgbClr val="202C8F"/>
              </a:solidFill>
            </a:endParaRPr>
          </a:p>
          <a:p>
            <a:pPr marL="742950" lvl="1" indent="-285750">
              <a:buFont typeface="Arial" panose="020B0604020202020204" pitchFamily="34" charset="0"/>
              <a:buChar char="•"/>
            </a:pPr>
            <a:r>
              <a:rPr lang="fr-CA" dirty="0" err="1">
                <a:solidFill>
                  <a:srgbClr val="202C8F"/>
                </a:solidFill>
              </a:rPr>
              <a:t>Evidence</a:t>
            </a:r>
            <a:r>
              <a:rPr lang="fr-CA" dirty="0">
                <a:solidFill>
                  <a:srgbClr val="202C8F"/>
                </a:solidFill>
              </a:rPr>
              <a:t> </a:t>
            </a:r>
            <a:r>
              <a:rPr lang="fr-CA" dirty="0" err="1">
                <a:solidFill>
                  <a:srgbClr val="202C8F"/>
                </a:solidFill>
              </a:rPr>
              <a:t>during</a:t>
            </a:r>
            <a:r>
              <a:rPr lang="fr-CA" dirty="0">
                <a:solidFill>
                  <a:srgbClr val="202C8F"/>
                </a:solidFill>
              </a:rPr>
              <a:t> trial </a:t>
            </a:r>
          </a:p>
          <a:p>
            <a:pPr marL="742950" lvl="1" indent="-285750">
              <a:buFont typeface="Arial" panose="020B0604020202020204" pitchFamily="34" charset="0"/>
              <a:buChar char="•"/>
            </a:pPr>
            <a:r>
              <a:rPr lang="fr-CA" dirty="0" err="1">
                <a:solidFill>
                  <a:srgbClr val="202C8F"/>
                </a:solidFill>
              </a:rPr>
              <a:t>Consideration</a:t>
            </a:r>
            <a:r>
              <a:rPr lang="fr-CA" dirty="0">
                <a:solidFill>
                  <a:srgbClr val="202C8F"/>
                </a:solidFill>
              </a:rPr>
              <a:t> of impact </a:t>
            </a:r>
            <a:r>
              <a:rPr lang="fr-CA" dirty="0" err="1">
                <a:solidFill>
                  <a:srgbClr val="202C8F"/>
                </a:solidFill>
              </a:rPr>
              <a:t>generally</a:t>
            </a:r>
            <a:r>
              <a:rPr lang="fr-CA" dirty="0">
                <a:solidFill>
                  <a:srgbClr val="202C8F"/>
                </a:solidFill>
              </a:rPr>
              <a:t> </a:t>
            </a:r>
            <a:r>
              <a:rPr lang="fr-CA" dirty="0" err="1">
                <a:solidFill>
                  <a:srgbClr val="202C8F"/>
                </a:solidFill>
              </a:rPr>
              <a:t>associated</a:t>
            </a:r>
            <a:r>
              <a:rPr lang="fr-CA" dirty="0">
                <a:solidFill>
                  <a:srgbClr val="202C8F"/>
                </a:solidFill>
              </a:rPr>
              <a:t> </a:t>
            </a:r>
            <a:r>
              <a:rPr lang="fr-CA" dirty="0" err="1">
                <a:solidFill>
                  <a:srgbClr val="202C8F"/>
                </a:solidFill>
              </a:rPr>
              <a:t>with</a:t>
            </a:r>
            <a:r>
              <a:rPr lang="fr-CA" dirty="0">
                <a:solidFill>
                  <a:srgbClr val="202C8F"/>
                </a:solidFill>
              </a:rPr>
              <a:t> </a:t>
            </a:r>
            <a:r>
              <a:rPr lang="fr-CA" dirty="0" err="1">
                <a:solidFill>
                  <a:srgbClr val="202C8F"/>
                </a:solidFill>
              </a:rPr>
              <a:t>offence</a:t>
            </a:r>
            <a:r>
              <a:rPr lang="fr-CA" dirty="0">
                <a:solidFill>
                  <a:srgbClr val="202C8F"/>
                </a:solidFill>
              </a:rPr>
              <a:t> </a:t>
            </a:r>
          </a:p>
          <a:p>
            <a:pPr marL="742950" lvl="1" indent="-285750">
              <a:buFont typeface="Arial" panose="020B0604020202020204" pitchFamily="34" charset="0"/>
              <a:buChar char="•"/>
            </a:pPr>
            <a:endParaRPr lang="fr-CA" dirty="0">
              <a:solidFill>
                <a:srgbClr val="202C8F"/>
              </a:solidFill>
            </a:endParaRPr>
          </a:p>
          <a:p>
            <a:r>
              <a:rPr lang="en-CA" b="1" dirty="0">
                <a:solidFill>
                  <a:srgbClr val="202C8F"/>
                </a:solidFill>
              </a:rPr>
              <a:t>Other options for victims</a:t>
            </a:r>
            <a:endParaRPr lang="en-CA" dirty="0">
              <a:solidFill>
                <a:srgbClr val="202C8F"/>
              </a:solidFill>
            </a:endParaRPr>
          </a:p>
          <a:p>
            <a:pPr marL="285750" indent="-285750">
              <a:buFont typeface="Arial" panose="020B0604020202020204" pitchFamily="34" charset="0"/>
              <a:buChar char="•"/>
            </a:pPr>
            <a:r>
              <a:rPr lang="en-CA" dirty="0">
                <a:solidFill>
                  <a:srgbClr val="202C8F"/>
                </a:solidFill>
              </a:rPr>
              <a:t>File complaint for breach of rights under CVBR (ss. 25-26)</a:t>
            </a:r>
          </a:p>
        </p:txBody>
      </p:sp>
    </p:spTree>
    <p:extLst>
      <p:ext uri="{BB962C8B-B14F-4D97-AF65-F5344CB8AC3E}">
        <p14:creationId xmlns:p14="http://schemas.microsoft.com/office/powerpoint/2010/main" val="226290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016EE4-D06F-BB48-F27D-14F290F0FE86}"/>
              </a:ext>
            </a:extLst>
          </p:cNvPr>
          <p:cNvSpPr>
            <a:spLocks noGrp="1"/>
          </p:cNvSpPr>
          <p:nvPr>
            <p:ph type="body" sz="quarter" idx="15"/>
          </p:nvPr>
        </p:nvSpPr>
        <p:spPr>
          <a:xfrm>
            <a:off x="3151289" y="3055465"/>
            <a:ext cx="768096" cy="1627632"/>
          </a:xfrm>
        </p:spPr>
        <p:txBody>
          <a:bodyPr/>
          <a:lstStyle/>
          <a:p>
            <a:endParaRPr lang="en-US" dirty="0"/>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3919385" y="5022883"/>
            <a:ext cx="3932238" cy="588963"/>
          </a:xfrm>
        </p:spPr>
        <p:txBody>
          <a:bodyPr/>
          <a:lstStyle/>
          <a:p>
            <a:r>
              <a:rPr lang="en-US" i="1" dirty="0"/>
              <a:t>R v Gabriel</a:t>
            </a:r>
            <a:r>
              <a:rPr lang="en-US" dirty="0"/>
              <a:t>, supra.</a:t>
            </a:r>
            <a:endParaRPr lang="en-US" i="1" dirty="0"/>
          </a:p>
        </p:txBody>
      </p:sp>
      <p:sp>
        <p:nvSpPr>
          <p:cNvPr id="5" name="Text Placeholder 4">
            <a:extLst>
              <a:ext uri="{FF2B5EF4-FFF2-40B4-BE49-F238E27FC236}">
                <a16:creationId xmlns:a16="http://schemas.microsoft.com/office/drawing/2014/main" id="{EEE736C0-59DE-A4DF-7A05-6F22D48CC0D3}"/>
              </a:ext>
            </a:extLst>
          </p:cNvPr>
          <p:cNvSpPr>
            <a:spLocks noGrp="1"/>
          </p:cNvSpPr>
          <p:nvPr>
            <p:ph type="body" sz="quarter" idx="14"/>
          </p:nvPr>
        </p:nvSpPr>
        <p:spPr>
          <a:xfrm>
            <a:off x="10671048" y="4169011"/>
            <a:ext cx="768096" cy="1627632"/>
          </a:xfrm>
        </p:spPr>
        <p:txBody>
          <a:bodyPr/>
          <a:lstStyle/>
          <a:p>
            <a:r>
              <a:rPr lang="en-US" dirty="0"/>
              <a:t>”</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3" name="TextBox 2">
            <a:extLst>
              <a:ext uri="{FF2B5EF4-FFF2-40B4-BE49-F238E27FC236}">
                <a16:creationId xmlns:a16="http://schemas.microsoft.com/office/drawing/2014/main" id="{07B05796-92F3-48FD-922C-AFFBFAC17BB0}"/>
              </a:ext>
            </a:extLst>
          </p:cNvPr>
          <p:cNvSpPr txBox="1"/>
          <p:nvPr/>
        </p:nvSpPr>
        <p:spPr>
          <a:xfrm>
            <a:off x="3272589" y="731520"/>
            <a:ext cx="6228027" cy="707886"/>
          </a:xfrm>
          <a:prstGeom prst="rect">
            <a:avLst/>
          </a:prstGeom>
          <a:noFill/>
        </p:spPr>
        <p:txBody>
          <a:bodyPr wrap="square" rtlCol="0">
            <a:spAutoFit/>
          </a:bodyPr>
          <a:lstStyle/>
          <a:p>
            <a:r>
              <a:rPr lang="fr-CA" sz="4000" dirty="0" err="1">
                <a:solidFill>
                  <a:srgbClr val="202C8F"/>
                </a:solidFill>
                <a:latin typeface="+mj-lt"/>
              </a:rPr>
              <a:t>Onus</a:t>
            </a:r>
            <a:endParaRPr lang="en-CA" sz="4000" dirty="0">
              <a:solidFill>
                <a:srgbClr val="202C8F"/>
              </a:solidFill>
              <a:latin typeface="+mj-lt"/>
            </a:endParaRPr>
          </a:p>
        </p:txBody>
      </p:sp>
      <p:sp>
        <p:nvSpPr>
          <p:cNvPr id="7" name="TextBox 6">
            <a:extLst>
              <a:ext uri="{FF2B5EF4-FFF2-40B4-BE49-F238E27FC236}">
                <a16:creationId xmlns:a16="http://schemas.microsoft.com/office/drawing/2014/main" id="{C73E076E-EBED-4AF0-BC49-2FEB63378400}"/>
              </a:ext>
            </a:extLst>
          </p:cNvPr>
          <p:cNvSpPr txBox="1"/>
          <p:nvPr/>
        </p:nvSpPr>
        <p:spPr>
          <a:xfrm>
            <a:off x="3886200" y="3599161"/>
            <a:ext cx="7059168" cy="1200329"/>
          </a:xfrm>
          <a:prstGeom prst="rect">
            <a:avLst/>
          </a:prstGeom>
          <a:noFill/>
        </p:spPr>
        <p:txBody>
          <a:bodyPr wrap="square" rtlCol="0">
            <a:spAutoFit/>
          </a:bodyPr>
          <a:lstStyle/>
          <a:p>
            <a:r>
              <a:rPr lang="fr-CA" sz="2400" dirty="0">
                <a:solidFill>
                  <a:srgbClr val="202C8F"/>
                </a:solidFill>
              </a:rPr>
              <a:t>As a </a:t>
            </a:r>
            <a:r>
              <a:rPr lang="fr-CA" sz="2400" dirty="0" err="1">
                <a:solidFill>
                  <a:srgbClr val="202C8F"/>
                </a:solidFill>
              </a:rPr>
              <a:t>general</a:t>
            </a:r>
            <a:r>
              <a:rPr lang="fr-CA" sz="2400" dirty="0">
                <a:solidFill>
                  <a:srgbClr val="202C8F"/>
                </a:solidFill>
              </a:rPr>
              <a:t> </a:t>
            </a:r>
            <a:r>
              <a:rPr lang="fr-CA" sz="2400" dirty="0" err="1">
                <a:solidFill>
                  <a:srgbClr val="202C8F"/>
                </a:solidFill>
              </a:rPr>
              <a:t>rule</a:t>
            </a:r>
            <a:r>
              <a:rPr lang="fr-CA" sz="2400" dirty="0">
                <a:solidFill>
                  <a:srgbClr val="202C8F"/>
                </a:solidFill>
              </a:rPr>
              <a:t>, in </a:t>
            </a:r>
            <a:r>
              <a:rPr lang="fr-CA" sz="2400" dirty="0" err="1">
                <a:solidFill>
                  <a:srgbClr val="202C8F"/>
                </a:solidFill>
              </a:rPr>
              <a:t>criminal</a:t>
            </a:r>
            <a:r>
              <a:rPr lang="fr-CA" sz="2400" dirty="0">
                <a:solidFill>
                  <a:srgbClr val="202C8F"/>
                </a:solidFill>
              </a:rPr>
              <a:t> cases, </a:t>
            </a:r>
            <a:r>
              <a:rPr lang="fr-CA" sz="2400" dirty="0" err="1">
                <a:solidFill>
                  <a:srgbClr val="202C8F"/>
                </a:solidFill>
              </a:rPr>
              <a:t>harm</a:t>
            </a:r>
            <a:r>
              <a:rPr lang="fr-CA" sz="2400" dirty="0">
                <a:solidFill>
                  <a:srgbClr val="202C8F"/>
                </a:solidFill>
              </a:rPr>
              <a:t> </a:t>
            </a:r>
            <a:r>
              <a:rPr lang="fr-CA" sz="2400" dirty="0" err="1">
                <a:solidFill>
                  <a:srgbClr val="202C8F"/>
                </a:solidFill>
              </a:rPr>
              <a:t>cannot</a:t>
            </a:r>
            <a:r>
              <a:rPr lang="fr-CA" sz="2400" dirty="0">
                <a:solidFill>
                  <a:srgbClr val="202C8F"/>
                </a:solidFill>
              </a:rPr>
              <a:t> </a:t>
            </a:r>
            <a:r>
              <a:rPr lang="fr-CA" sz="2400" dirty="0" err="1">
                <a:solidFill>
                  <a:srgbClr val="202C8F"/>
                </a:solidFill>
              </a:rPr>
              <a:t>be</a:t>
            </a:r>
            <a:r>
              <a:rPr lang="fr-CA" sz="2400" dirty="0">
                <a:solidFill>
                  <a:srgbClr val="202C8F"/>
                </a:solidFill>
              </a:rPr>
              <a:t> </a:t>
            </a:r>
            <a:r>
              <a:rPr lang="fr-CA" sz="2400" dirty="0" err="1">
                <a:solidFill>
                  <a:srgbClr val="202C8F"/>
                </a:solidFill>
              </a:rPr>
              <a:t>presumed</a:t>
            </a:r>
            <a:r>
              <a:rPr lang="fr-CA" sz="2400" dirty="0">
                <a:solidFill>
                  <a:srgbClr val="202C8F"/>
                </a:solidFill>
              </a:rPr>
              <a:t>. As an </a:t>
            </a:r>
            <a:r>
              <a:rPr lang="fr-CA" sz="2400" dirty="0" err="1">
                <a:solidFill>
                  <a:srgbClr val="202C8F"/>
                </a:solidFill>
              </a:rPr>
              <a:t>aggravating</a:t>
            </a:r>
            <a:r>
              <a:rPr lang="fr-CA" sz="2400" dirty="0">
                <a:solidFill>
                  <a:srgbClr val="202C8F"/>
                </a:solidFill>
              </a:rPr>
              <a:t> </a:t>
            </a:r>
            <a:r>
              <a:rPr lang="fr-CA" sz="2400" dirty="0" err="1">
                <a:solidFill>
                  <a:srgbClr val="202C8F"/>
                </a:solidFill>
              </a:rPr>
              <a:t>feature</a:t>
            </a:r>
            <a:r>
              <a:rPr lang="fr-CA" sz="2400" dirty="0">
                <a:solidFill>
                  <a:srgbClr val="202C8F"/>
                </a:solidFill>
              </a:rPr>
              <a:t> of </a:t>
            </a:r>
            <a:r>
              <a:rPr lang="fr-CA" sz="2400" dirty="0" err="1">
                <a:solidFill>
                  <a:srgbClr val="202C8F"/>
                </a:solidFill>
              </a:rPr>
              <a:t>sentencing</a:t>
            </a:r>
            <a:r>
              <a:rPr lang="fr-CA" sz="2400" dirty="0">
                <a:solidFill>
                  <a:srgbClr val="202C8F"/>
                </a:solidFill>
              </a:rPr>
              <a:t>, </a:t>
            </a:r>
            <a:r>
              <a:rPr lang="fr-CA" sz="2400" dirty="0" err="1">
                <a:solidFill>
                  <a:srgbClr val="202C8F"/>
                </a:solidFill>
              </a:rPr>
              <a:t>loss</a:t>
            </a:r>
            <a:r>
              <a:rPr lang="fr-CA" sz="2400" dirty="0">
                <a:solidFill>
                  <a:srgbClr val="202C8F"/>
                </a:solidFill>
              </a:rPr>
              <a:t> or </a:t>
            </a:r>
            <a:r>
              <a:rPr lang="fr-CA" sz="2400" dirty="0" err="1">
                <a:solidFill>
                  <a:srgbClr val="202C8F"/>
                </a:solidFill>
              </a:rPr>
              <a:t>harm</a:t>
            </a:r>
            <a:r>
              <a:rPr lang="fr-CA" sz="2400" dirty="0">
                <a:solidFill>
                  <a:srgbClr val="202C8F"/>
                </a:solidFill>
              </a:rPr>
              <a:t> </a:t>
            </a:r>
            <a:r>
              <a:rPr lang="fr-CA" sz="2400" dirty="0" err="1">
                <a:solidFill>
                  <a:srgbClr val="202C8F"/>
                </a:solidFill>
              </a:rPr>
              <a:t>is</a:t>
            </a:r>
            <a:r>
              <a:rPr lang="fr-CA" sz="2400" dirty="0">
                <a:solidFill>
                  <a:srgbClr val="202C8F"/>
                </a:solidFill>
              </a:rPr>
              <a:t> to </a:t>
            </a:r>
            <a:r>
              <a:rPr lang="fr-CA" sz="2400" dirty="0" err="1">
                <a:solidFill>
                  <a:srgbClr val="202C8F"/>
                </a:solidFill>
              </a:rPr>
              <a:t>be</a:t>
            </a:r>
            <a:r>
              <a:rPr lang="fr-CA" sz="2400" dirty="0">
                <a:solidFill>
                  <a:srgbClr val="202C8F"/>
                </a:solidFill>
              </a:rPr>
              <a:t> </a:t>
            </a:r>
            <a:r>
              <a:rPr lang="fr-CA" sz="2400" dirty="0" err="1">
                <a:solidFill>
                  <a:srgbClr val="202C8F"/>
                </a:solidFill>
              </a:rPr>
              <a:t>established</a:t>
            </a:r>
            <a:r>
              <a:rPr lang="fr-CA" sz="2400" dirty="0">
                <a:solidFill>
                  <a:srgbClr val="202C8F"/>
                </a:solidFill>
              </a:rPr>
              <a:t> by the </a:t>
            </a:r>
            <a:r>
              <a:rPr lang="fr-CA" sz="2400" dirty="0" err="1">
                <a:solidFill>
                  <a:srgbClr val="202C8F"/>
                </a:solidFill>
              </a:rPr>
              <a:t>prosecution</a:t>
            </a:r>
            <a:endParaRPr lang="en-CA" sz="2400" dirty="0">
              <a:solidFill>
                <a:srgbClr val="202C8F"/>
              </a:solidFill>
            </a:endParaRPr>
          </a:p>
        </p:txBody>
      </p:sp>
      <p:sp>
        <p:nvSpPr>
          <p:cNvPr id="2" name="TextBox 1">
            <a:extLst>
              <a:ext uri="{FF2B5EF4-FFF2-40B4-BE49-F238E27FC236}">
                <a16:creationId xmlns:a16="http://schemas.microsoft.com/office/drawing/2014/main" id="{9AFC9EF6-3F2C-4368-975E-84899A360F29}"/>
              </a:ext>
            </a:extLst>
          </p:cNvPr>
          <p:cNvSpPr txBox="1"/>
          <p:nvPr/>
        </p:nvSpPr>
        <p:spPr>
          <a:xfrm>
            <a:off x="3251042" y="1855136"/>
            <a:ext cx="7912610" cy="1200329"/>
          </a:xfrm>
          <a:prstGeom prst="rect">
            <a:avLst/>
          </a:prstGeom>
          <a:noFill/>
        </p:spPr>
        <p:txBody>
          <a:bodyPr wrap="square" rtlCol="0">
            <a:spAutoFit/>
          </a:bodyPr>
          <a:lstStyle/>
          <a:p>
            <a:r>
              <a:rPr lang="fr-CA" sz="2400" dirty="0">
                <a:solidFill>
                  <a:srgbClr val="202C8F"/>
                </a:solidFill>
                <a:latin typeface="+mj-lt"/>
              </a:rPr>
              <a:t>Crown </a:t>
            </a:r>
            <a:r>
              <a:rPr lang="fr-CA" sz="2400" dirty="0" err="1">
                <a:solidFill>
                  <a:srgbClr val="202C8F"/>
                </a:solidFill>
                <a:latin typeface="+mj-lt"/>
              </a:rPr>
              <a:t>bears</a:t>
            </a:r>
            <a:r>
              <a:rPr lang="fr-CA" sz="2400" dirty="0">
                <a:solidFill>
                  <a:srgbClr val="202C8F"/>
                </a:solidFill>
                <a:latin typeface="+mj-lt"/>
              </a:rPr>
              <a:t> the </a:t>
            </a:r>
            <a:r>
              <a:rPr lang="fr-CA" sz="2400" dirty="0" err="1">
                <a:solidFill>
                  <a:srgbClr val="202C8F"/>
                </a:solidFill>
                <a:latin typeface="+mj-lt"/>
              </a:rPr>
              <a:t>burden</a:t>
            </a:r>
            <a:r>
              <a:rPr lang="fr-CA" sz="2400" dirty="0">
                <a:solidFill>
                  <a:srgbClr val="202C8F"/>
                </a:solidFill>
                <a:latin typeface="+mj-lt"/>
              </a:rPr>
              <a:t> of </a:t>
            </a:r>
            <a:r>
              <a:rPr lang="fr-CA" sz="2400" dirty="0" err="1">
                <a:solidFill>
                  <a:srgbClr val="202C8F"/>
                </a:solidFill>
                <a:latin typeface="+mj-lt"/>
              </a:rPr>
              <a:t>proving</a:t>
            </a:r>
            <a:r>
              <a:rPr lang="fr-CA" sz="2400" dirty="0">
                <a:solidFill>
                  <a:srgbClr val="202C8F"/>
                </a:solidFill>
                <a:latin typeface="+mj-lt"/>
              </a:rPr>
              <a:t> </a:t>
            </a:r>
            <a:r>
              <a:rPr lang="fr-CA" sz="2400" dirty="0" err="1">
                <a:solidFill>
                  <a:srgbClr val="202C8F"/>
                </a:solidFill>
                <a:latin typeface="+mj-lt"/>
              </a:rPr>
              <a:t>disputed</a:t>
            </a:r>
            <a:r>
              <a:rPr lang="fr-CA" sz="2400" dirty="0">
                <a:solidFill>
                  <a:srgbClr val="202C8F"/>
                </a:solidFill>
                <a:latin typeface="+mj-lt"/>
              </a:rPr>
              <a:t> </a:t>
            </a:r>
            <a:r>
              <a:rPr lang="fr-CA" sz="2400" dirty="0" err="1">
                <a:solidFill>
                  <a:srgbClr val="202C8F"/>
                </a:solidFill>
                <a:latin typeface="+mj-lt"/>
              </a:rPr>
              <a:t>facts</a:t>
            </a:r>
            <a:r>
              <a:rPr lang="fr-CA" sz="2400" dirty="0">
                <a:solidFill>
                  <a:srgbClr val="202C8F"/>
                </a:solidFill>
                <a:latin typeface="+mj-lt"/>
              </a:rPr>
              <a:t> in a VIS, </a:t>
            </a:r>
            <a:r>
              <a:rPr lang="fr-CA" sz="2400" dirty="0" err="1">
                <a:solidFill>
                  <a:srgbClr val="202C8F"/>
                </a:solidFill>
                <a:latin typeface="+mj-lt"/>
              </a:rPr>
              <a:t>which</a:t>
            </a:r>
            <a:r>
              <a:rPr lang="fr-CA" sz="2400" dirty="0">
                <a:solidFill>
                  <a:srgbClr val="202C8F"/>
                </a:solidFill>
                <a:latin typeface="+mj-lt"/>
              </a:rPr>
              <a:t> </a:t>
            </a:r>
            <a:r>
              <a:rPr lang="fr-CA" sz="2400" dirty="0" err="1">
                <a:solidFill>
                  <a:srgbClr val="202C8F"/>
                </a:solidFill>
                <a:latin typeface="+mj-lt"/>
              </a:rPr>
              <a:t>is</a:t>
            </a:r>
            <a:r>
              <a:rPr lang="fr-CA" sz="2400" dirty="0">
                <a:solidFill>
                  <a:srgbClr val="202C8F"/>
                </a:solidFill>
                <a:latin typeface="+mj-lt"/>
              </a:rPr>
              <a:t> </a:t>
            </a:r>
            <a:r>
              <a:rPr lang="fr-CA" sz="2400" dirty="0" err="1">
                <a:solidFill>
                  <a:srgbClr val="202C8F"/>
                </a:solidFill>
                <a:latin typeface="+mj-lt"/>
              </a:rPr>
              <a:t>subject</a:t>
            </a:r>
            <a:r>
              <a:rPr lang="fr-CA" sz="2400" dirty="0">
                <a:solidFill>
                  <a:srgbClr val="202C8F"/>
                </a:solidFill>
                <a:latin typeface="+mj-lt"/>
              </a:rPr>
              <a:t> to the </a:t>
            </a:r>
            <a:r>
              <a:rPr lang="fr-CA" sz="2400" dirty="0" err="1">
                <a:solidFill>
                  <a:srgbClr val="202C8F"/>
                </a:solidFill>
                <a:latin typeface="+mj-lt"/>
              </a:rPr>
              <a:t>general</a:t>
            </a:r>
            <a:r>
              <a:rPr lang="fr-CA" sz="2400" dirty="0">
                <a:solidFill>
                  <a:srgbClr val="202C8F"/>
                </a:solidFill>
                <a:latin typeface="+mj-lt"/>
              </a:rPr>
              <a:t> provision of s. 724(3) </a:t>
            </a:r>
            <a:r>
              <a:rPr lang="fr-CA" sz="2400" i="1" dirty="0">
                <a:solidFill>
                  <a:srgbClr val="202C8F"/>
                </a:solidFill>
                <a:latin typeface="+mj-lt"/>
              </a:rPr>
              <a:t>Criminal Code</a:t>
            </a:r>
            <a:r>
              <a:rPr lang="fr-CA" sz="2400" dirty="0">
                <a:solidFill>
                  <a:srgbClr val="202C8F"/>
                </a:solidFill>
                <a:latin typeface="+mj-lt"/>
              </a:rPr>
              <a:t>.</a:t>
            </a:r>
            <a:endParaRPr lang="en-CA" sz="2400" dirty="0">
              <a:solidFill>
                <a:srgbClr val="202C8F"/>
              </a:solidFill>
              <a:latin typeface="+mj-lt"/>
            </a:endParaRPr>
          </a:p>
        </p:txBody>
      </p:sp>
    </p:spTree>
    <p:extLst>
      <p:ext uri="{BB962C8B-B14F-4D97-AF65-F5344CB8AC3E}">
        <p14:creationId xmlns:p14="http://schemas.microsoft.com/office/powerpoint/2010/main" val="3232951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D2B6-A8BE-4481-9734-5CC64BBFB889}"/>
              </a:ext>
            </a:extLst>
          </p:cNvPr>
          <p:cNvSpPr>
            <a:spLocks noGrp="1"/>
          </p:cNvSpPr>
          <p:nvPr>
            <p:ph type="title"/>
          </p:nvPr>
        </p:nvSpPr>
        <p:spPr>
          <a:xfrm>
            <a:off x="4020866" y="457200"/>
            <a:ext cx="6776535" cy="705289"/>
          </a:xfrm>
        </p:spPr>
        <p:txBody>
          <a:bodyPr anchor="t">
            <a:normAutofit fontScale="90000"/>
          </a:bodyPr>
          <a:lstStyle/>
          <a:p>
            <a:r>
              <a:rPr lang="en-CA" dirty="0"/>
              <a:t>Cross on VIS? </a:t>
            </a:r>
          </a:p>
        </p:txBody>
      </p:sp>
      <p:sp>
        <p:nvSpPr>
          <p:cNvPr id="7" name="Content Placeholder 2">
            <a:extLst>
              <a:ext uri="{FF2B5EF4-FFF2-40B4-BE49-F238E27FC236}">
                <a16:creationId xmlns:a16="http://schemas.microsoft.com/office/drawing/2014/main" id="{528BD5BA-DA3A-4AB6-B27A-E99E5FDE4E15}"/>
              </a:ext>
            </a:extLst>
          </p:cNvPr>
          <p:cNvSpPr>
            <a:spLocks noGrp="1"/>
          </p:cNvSpPr>
          <p:nvPr>
            <p:ph idx="1"/>
          </p:nvPr>
        </p:nvSpPr>
        <p:spPr>
          <a:xfrm>
            <a:off x="4020866" y="1162489"/>
            <a:ext cx="7912054" cy="5238311"/>
          </a:xfrm>
        </p:spPr>
        <p:txBody>
          <a:bodyPr>
            <a:normAutofit fontScale="85000" lnSpcReduction="20000"/>
          </a:bodyPr>
          <a:lstStyle/>
          <a:p>
            <a:pPr marL="342900" indent="-342900">
              <a:lnSpc>
                <a:spcPct val="90000"/>
              </a:lnSpc>
              <a:buFont typeface="Arial" panose="020B0604020202020204" pitchFamily="34" charset="0"/>
              <a:buChar char="•"/>
            </a:pPr>
            <a:r>
              <a:rPr lang="en-CA" sz="2600" dirty="0"/>
              <a:t>There is no absolute right to cross on VIS</a:t>
            </a:r>
          </a:p>
          <a:p>
            <a:pPr>
              <a:lnSpc>
                <a:spcPct val="90000"/>
              </a:lnSpc>
            </a:pPr>
            <a:endParaRPr lang="en-CA" sz="2600" dirty="0"/>
          </a:p>
          <a:p>
            <a:pPr marL="342900" indent="-342900">
              <a:lnSpc>
                <a:spcPct val="90000"/>
              </a:lnSpc>
              <a:buFont typeface="Arial" panose="020B0604020202020204" pitchFamily="34" charset="0"/>
              <a:buChar char="•"/>
            </a:pPr>
            <a:r>
              <a:rPr lang="en-CA" sz="2600" b="0" i="0" dirty="0">
                <a:effectLst/>
              </a:rPr>
              <a:t>The defence must establish an air of reality to the claim that the particular facts are in dispute and that the request to cross-examine is not baseless or empty: </a:t>
            </a:r>
            <a:r>
              <a:rPr lang="en-CA" sz="2600" b="0" i="1" dirty="0">
                <a:effectLst/>
              </a:rPr>
              <a:t>R v VW, </a:t>
            </a:r>
            <a:r>
              <a:rPr lang="en-CA" sz="2600" b="0" i="0" dirty="0">
                <a:effectLst/>
              </a:rPr>
              <a:t>2008 ONCA 55 @28-35, </a:t>
            </a:r>
            <a:r>
              <a:rPr lang="en-CA" sz="2600" b="0" i="1" dirty="0">
                <a:effectLst/>
              </a:rPr>
              <a:t>R v BT, </a:t>
            </a:r>
            <a:r>
              <a:rPr lang="en-CA" sz="2600" b="0" i="0" dirty="0">
                <a:effectLst/>
              </a:rPr>
              <a:t>2013 ONCA 535 @6. </a:t>
            </a:r>
          </a:p>
          <a:p>
            <a:pPr>
              <a:lnSpc>
                <a:spcPct val="90000"/>
              </a:lnSpc>
            </a:pPr>
            <a:endParaRPr lang="en-CA" sz="2600" b="0" i="0" dirty="0">
              <a:effectLst/>
            </a:endParaRPr>
          </a:p>
          <a:p>
            <a:pPr marL="342900" indent="-342900">
              <a:lnSpc>
                <a:spcPct val="90000"/>
              </a:lnSpc>
              <a:spcBef>
                <a:spcPts val="0"/>
              </a:spcBef>
              <a:spcAft>
                <a:spcPts val="0"/>
              </a:spcAft>
              <a:buFont typeface="Arial" panose="020B0604020202020204" pitchFamily="34" charset="0"/>
              <a:buChar char="•"/>
            </a:pPr>
            <a:r>
              <a:rPr lang="en-CA" sz="2600" b="0" i="0" dirty="0">
                <a:effectLst/>
              </a:rPr>
              <a:t>Factors that the sentencing judge may wish to consider include:</a:t>
            </a:r>
          </a:p>
          <a:p>
            <a:pPr>
              <a:lnSpc>
                <a:spcPct val="90000"/>
              </a:lnSpc>
              <a:spcBef>
                <a:spcPts val="0"/>
              </a:spcBef>
              <a:spcAft>
                <a:spcPts val="0"/>
              </a:spcAft>
            </a:pPr>
            <a:endParaRPr lang="en-CA" sz="2600" b="0" i="0" dirty="0">
              <a:effectLst/>
            </a:endParaRPr>
          </a:p>
          <a:p>
            <a:pPr marL="690372" lvl="1" indent="-342900">
              <a:lnSpc>
                <a:spcPct val="90000"/>
              </a:lnSpc>
            </a:pPr>
            <a:r>
              <a:rPr lang="en-CA" sz="2600" b="0" i="0" dirty="0">
                <a:effectLst/>
              </a:rPr>
              <a:t>whether assertions of disputed aggravating facts are otherwise in evidence;</a:t>
            </a:r>
          </a:p>
          <a:p>
            <a:pPr marL="690372" lvl="1" indent="-342900">
              <a:lnSpc>
                <a:spcPct val="90000"/>
              </a:lnSpc>
            </a:pPr>
            <a:r>
              <a:rPr lang="en-CA" sz="2600" b="0" i="0" dirty="0">
                <a:effectLst/>
              </a:rPr>
              <a:t>whether the statement contains contradictory assertions of a disputed aggravating fact;</a:t>
            </a:r>
          </a:p>
          <a:p>
            <a:pPr marL="690372" lvl="1" indent="-342900">
              <a:lnSpc>
                <a:spcPct val="90000"/>
              </a:lnSpc>
            </a:pPr>
            <a:r>
              <a:rPr lang="en-CA" sz="2600" b="0" i="0" dirty="0">
                <a:effectLst/>
              </a:rPr>
              <a:t>whether there is any real likelihood that cross-examination will alter the substance of the assertion; or,</a:t>
            </a:r>
          </a:p>
          <a:p>
            <a:pPr marL="690372" lvl="1" indent="-342900">
              <a:lnSpc>
                <a:spcPct val="90000"/>
              </a:lnSpc>
            </a:pPr>
            <a:r>
              <a:rPr lang="en-CA" sz="2600" b="0" i="0" dirty="0">
                <a:effectLst/>
              </a:rPr>
              <a:t>whether there is any real likelihood that cross-examination will affect the sentence imposed.</a:t>
            </a:r>
          </a:p>
        </p:txBody>
      </p:sp>
      <p:sp>
        <p:nvSpPr>
          <p:cNvPr id="10" name="Slide Number Placeholder 4">
            <a:extLst>
              <a:ext uri="{FF2B5EF4-FFF2-40B4-BE49-F238E27FC236}">
                <a16:creationId xmlns:a16="http://schemas.microsoft.com/office/drawing/2014/main" id="{141AB9FF-378C-784D-B15E-25E873AEE859}"/>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26</a:t>
            </a:fld>
            <a:endParaRPr lang="en-US"/>
          </a:p>
        </p:txBody>
      </p:sp>
    </p:spTree>
    <p:extLst>
      <p:ext uri="{BB962C8B-B14F-4D97-AF65-F5344CB8AC3E}">
        <p14:creationId xmlns:p14="http://schemas.microsoft.com/office/powerpoint/2010/main" val="3149452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850232" y="1390486"/>
            <a:ext cx="6320589" cy="999423"/>
          </a:xfrm>
        </p:spPr>
        <p:txBody>
          <a:bodyPr/>
          <a:lstStyle/>
          <a:p>
            <a:r>
              <a:rPr lang="en-US" sz="3600" dirty="0"/>
              <a:t>Other issues</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p:txBody>
          <a:bodyPr/>
          <a:lstStyle/>
          <a:p>
            <a:r>
              <a:rPr lang="en-US" dirty="0"/>
              <a:t>MCM #139: Victim Impact Statements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27</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067763" y="2182091"/>
            <a:ext cx="7722946" cy="3449417"/>
          </a:xfrm>
        </p:spPr>
        <p:txBody>
          <a:bodyPr/>
          <a:lstStyle/>
          <a:p>
            <a:r>
              <a:rPr lang="en-US" sz="2000" b="1" dirty="0"/>
              <a:t>Disclosure</a:t>
            </a:r>
          </a:p>
          <a:p>
            <a:pPr marL="342900" indent="-342900">
              <a:buFont typeface="Arial" panose="020B0604020202020204" pitchFamily="34" charset="0"/>
              <a:buChar char="•"/>
            </a:pPr>
            <a:r>
              <a:rPr lang="en-US" sz="2000" dirty="0"/>
              <a:t>Falls under the general disclosure regime </a:t>
            </a:r>
          </a:p>
          <a:p>
            <a:pPr marL="342900" indent="-342900">
              <a:buFont typeface="Arial" panose="020B0604020202020204" pitchFamily="34" charset="0"/>
              <a:buChar char="•"/>
            </a:pPr>
            <a:r>
              <a:rPr lang="en-US" sz="2000" dirty="0"/>
              <a:t>Beyond inappropriate content (see guidance above), VIS should be flagged to exclude personal contact information or other content pertaining to victim’s privacy</a:t>
            </a:r>
          </a:p>
          <a:p>
            <a:endParaRPr lang="en-US" sz="2000" dirty="0">
              <a:highlight>
                <a:srgbClr val="FFFF00"/>
              </a:highlight>
            </a:endParaRPr>
          </a:p>
          <a:p>
            <a:r>
              <a:rPr lang="en-US" sz="2000" b="1" dirty="0"/>
              <a:t>Sealing a VIS:</a:t>
            </a:r>
          </a:p>
          <a:p>
            <a:pPr marL="342900" indent="-342900">
              <a:buFont typeface="Arial" panose="020B0604020202020204" pitchFamily="34" charset="0"/>
              <a:buChar char="•"/>
            </a:pPr>
            <a:r>
              <a:rPr lang="en-US" sz="2000" b="1" i="1" dirty="0"/>
              <a:t>R v Reid</a:t>
            </a:r>
            <a:r>
              <a:rPr lang="en-US" sz="2000" b="1" dirty="0"/>
              <a:t>, 2019 ONCJ 492</a:t>
            </a:r>
          </a:p>
          <a:p>
            <a:pPr marL="1028700" lvl="1" indent="-342900"/>
            <a:r>
              <a:rPr lang="en-US" sz="2000" dirty="0"/>
              <a:t>Jurisdiction in the OCJ  to make such an order is unclear</a:t>
            </a:r>
          </a:p>
          <a:p>
            <a:pPr marL="342900" indent="-342900">
              <a:buFont typeface="Arial" panose="020B0604020202020204" pitchFamily="34" charset="0"/>
              <a:buChar char="•"/>
            </a:pPr>
            <a:r>
              <a:rPr lang="en-US" sz="2000" dirty="0"/>
              <a:t>Must satisfy the </a:t>
            </a:r>
            <a:r>
              <a:rPr lang="en-US" sz="2000" i="1" dirty="0" err="1"/>
              <a:t>Dagenais</a:t>
            </a:r>
            <a:r>
              <a:rPr lang="en-US" sz="2000" i="1" dirty="0"/>
              <a:t>/</a:t>
            </a:r>
            <a:r>
              <a:rPr lang="en-US" sz="2000" i="1" dirty="0" err="1"/>
              <a:t>Mentuck</a:t>
            </a:r>
            <a:r>
              <a:rPr lang="en-US" sz="2000" i="1" dirty="0"/>
              <a:t> </a:t>
            </a:r>
            <a:r>
              <a:rPr lang="en-US" sz="2000" dirty="0"/>
              <a:t>test</a:t>
            </a:r>
          </a:p>
          <a:p>
            <a:pPr marL="1028700" lvl="1" indent="-342900"/>
            <a:r>
              <a:rPr lang="en-US" sz="2000" dirty="0"/>
              <a:t>Consider </a:t>
            </a:r>
            <a:r>
              <a:rPr lang="en-US" sz="2000" dirty="0" err="1"/>
              <a:t>e,g</a:t>
            </a:r>
            <a:r>
              <a:rPr lang="en-US" sz="2000" dirty="0"/>
              <a:t>, cases of CP, youth victims, etc.</a:t>
            </a:r>
          </a:p>
        </p:txBody>
      </p:sp>
    </p:spTree>
    <p:extLst>
      <p:ext uri="{BB962C8B-B14F-4D97-AF65-F5344CB8AC3E}">
        <p14:creationId xmlns:p14="http://schemas.microsoft.com/office/powerpoint/2010/main" val="3843812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850232" y="1652337"/>
            <a:ext cx="6320589" cy="999423"/>
          </a:xfrm>
        </p:spPr>
        <p:txBody>
          <a:bodyPr/>
          <a:lstStyle/>
          <a:p>
            <a:r>
              <a:rPr lang="en-US" sz="3600" dirty="0"/>
              <a:t>OTHER Uses for VIS</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p:txBody>
          <a:bodyPr/>
          <a:lstStyle/>
          <a:p>
            <a:r>
              <a:rPr lang="en-US" dirty="0"/>
              <a:t>MCM #139: Victim Impact Statements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28</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850232" y="2250832"/>
            <a:ext cx="8179468" cy="4208430"/>
          </a:xfrm>
        </p:spPr>
        <p:txBody>
          <a:bodyPr/>
          <a:lstStyle/>
          <a:p>
            <a:r>
              <a:rPr lang="fr-CA" sz="2000" b="1" dirty="0"/>
              <a:t>ORB</a:t>
            </a:r>
            <a:r>
              <a:rPr lang="fr-CA" sz="2000" b="1" i="1" dirty="0"/>
              <a:t> </a:t>
            </a:r>
            <a:r>
              <a:rPr lang="fr-CA" sz="2000" b="1" dirty="0" err="1"/>
              <a:t>proceedings</a:t>
            </a:r>
            <a:r>
              <a:rPr lang="fr-CA" sz="2000" dirty="0"/>
              <a:t>: </a:t>
            </a:r>
          </a:p>
          <a:p>
            <a:pPr marL="342900" indent="-342900">
              <a:buFont typeface="Arial" panose="020B0604020202020204" pitchFamily="34" charset="0"/>
              <a:buChar char="•"/>
            </a:pPr>
            <a:r>
              <a:rPr lang="fr-CA" sz="2000" dirty="0"/>
              <a:t>VIS are to </a:t>
            </a:r>
            <a:r>
              <a:rPr lang="fr-CA" sz="2000" dirty="0" err="1"/>
              <a:t>be</a:t>
            </a:r>
            <a:r>
              <a:rPr lang="fr-CA" sz="2000" dirty="0"/>
              <a:t> </a:t>
            </a:r>
            <a:r>
              <a:rPr lang="fr-CA" sz="2000" dirty="0" err="1"/>
              <a:t>considered</a:t>
            </a:r>
            <a:r>
              <a:rPr lang="fr-CA" sz="2000" dirty="0"/>
              <a:t> </a:t>
            </a:r>
            <a:r>
              <a:rPr lang="fr-CA" sz="2000" dirty="0" err="1"/>
              <a:t>where</a:t>
            </a:r>
            <a:r>
              <a:rPr lang="fr-CA" sz="2000" dirty="0"/>
              <a:t> NCR verdict </a:t>
            </a:r>
            <a:r>
              <a:rPr lang="fr-CA" sz="2000" dirty="0" err="1"/>
              <a:t>rendered</a:t>
            </a:r>
            <a:r>
              <a:rPr lang="fr-CA" sz="2000" dirty="0"/>
              <a:t> (s. 672.5(14) </a:t>
            </a:r>
            <a:r>
              <a:rPr lang="fr-CA" sz="2000" i="1" dirty="0"/>
              <a:t>CC</a:t>
            </a:r>
            <a:r>
              <a:rPr lang="fr-CA" sz="2000" dirty="0"/>
              <a:t>)</a:t>
            </a:r>
          </a:p>
          <a:p>
            <a:r>
              <a:rPr lang="fr-CA" sz="2000" b="1" dirty="0"/>
              <a:t>DO </a:t>
            </a:r>
            <a:r>
              <a:rPr lang="fr-CA" sz="2000" b="1" dirty="0" err="1"/>
              <a:t>proceedings</a:t>
            </a:r>
            <a:r>
              <a:rPr lang="fr-CA" sz="2000" b="1" dirty="0"/>
              <a:t>: </a:t>
            </a:r>
          </a:p>
          <a:p>
            <a:pPr marL="342900" indent="-342900">
              <a:buFont typeface="Arial" panose="020B0604020202020204" pitchFamily="34" charset="0"/>
              <a:buChar char="•"/>
            </a:pPr>
            <a:r>
              <a:rPr lang="fr-CA" sz="2000" dirty="0"/>
              <a:t>VIS admissible </a:t>
            </a:r>
            <a:r>
              <a:rPr lang="fr-CA" sz="2000" dirty="0" err="1"/>
              <a:t>under</a:t>
            </a:r>
            <a:r>
              <a:rPr lang="fr-CA" sz="2000" dirty="0"/>
              <a:t> </a:t>
            </a:r>
            <a:r>
              <a:rPr lang="fr-CA" sz="2000" dirty="0" err="1"/>
              <a:t>general</a:t>
            </a:r>
            <a:r>
              <a:rPr lang="fr-CA" sz="2000" dirty="0"/>
              <a:t> </a:t>
            </a:r>
            <a:r>
              <a:rPr lang="fr-CA" sz="2000" dirty="0" err="1"/>
              <a:t>regime</a:t>
            </a:r>
            <a:r>
              <a:rPr lang="fr-CA" sz="2000" dirty="0"/>
              <a:t> (s. 722(1) </a:t>
            </a:r>
            <a:r>
              <a:rPr lang="fr-CA" sz="2000" i="1" dirty="0"/>
              <a:t>CC </a:t>
            </a:r>
            <a:r>
              <a:rPr lang="fr-CA" sz="2000" dirty="0" err="1"/>
              <a:t>makes</a:t>
            </a:r>
            <a:r>
              <a:rPr lang="fr-CA" sz="2000" dirty="0"/>
              <a:t> no distinction </a:t>
            </a:r>
            <a:r>
              <a:rPr lang="fr-CA" sz="2000" dirty="0" err="1"/>
              <a:t>between</a:t>
            </a:r>
            <a:r>
              <a:rPr lang="fr-CA" sz="2000" dirty="0"/>
              <a:t> </a:t>
            </a:r>
            <a:r>
              <a:rPr lang="fr-CA" sz="2000" dirty="0" err="1"/>
              <a:t>sentencing</a:t>
            </a:r>
            <a:r>
              <a:rPr lang="fr-CA" sz="2000" dirty="0"/>
              <a:t> </a:t>
            </a:r>
            <a:r>
              <a:rPr lang="fr-CA" sz="2000" dirty="0" err="1"/>
              <a:t>hearing</a:t>
            </a:r>
            <a:r>
              <a:rPr lang="fr-CA" sz="2000" dirty="0"/>
              <a:t> and </a:t>
            </a:r>
            <a:r>
              <a:rPr lang="fr-CA" sz="2000" dirty="0" err="1"/>
              <a:t>dangerous</a:t>
            </a:r>
            <a:r>
              <a:rPr lang="fr-CA" sz="2000" dirty="0"/>
              <a:t> </a:t>
            </a:r>
            <a:r>
              <a:rPr lang="fr-CA" sz="2000" dirty="0" err="1"/>
              <a:t>offender</a:t>
            </a:r>
            <a:r>
              <a:rPr lang="fr-CA" sz="2000" dirty="0"/>
              <a:t> </a:t>
            </a:r>
            <a:r>
              <a:rPr lang="fr-CA" sz="2000" dirty="0" err="1"/>
              <a:t>hearing</a:t>
            </a:r>
            <a:r>
              <a:rPr lang="fr-CA" sz="2000" dirty="0"/>
              <a:t>)</a:t>
            </a:r>
          </a:p>
          <a:p>
            <a:pPr marL="1028700" lvl="1" indent="-342900"/>
            <a:r>
              <a:rPr lang="fr-CA" sz="2000" i="1" dirty="0"/>
              <a:t>R v W(V) </a:t>
            </a:r>
            <a:r>
              <a:rPr lang="fr-CA" sz="2000" dirty="0"/>
              <a:t>(2008), 89 OR (3d) 323</a:t>
            </a:r>
            <a:endParaRPr lang="fr-CA" sz="2000" i="1" dirty="0"/>
          </a:p>
          <a:p>
            <a:r>
              <a:rPr lang="fr-CA" sz="2000" b="1" dirty="0"/>
              <a:t>Parole </a:t>
            </a:r>
            <a:r>
              <a:rPr lang="fr-CA" sz="2000" b="1" dirty="0" err="1"/>
              <a:t>hearings</a:t>
            </a:r>
            <a:r>
              <a:rPr lang="fr-CA" sz="2000" b="1" dirty="0"/>
              <a:t>:</a:t>
            </a:r>
            <a:endParaRPr lang="fr-CA" sz="2000" dirty="0"/>
          </a:p>
          <a:p>
            <a:pPr marL="342900" indent="-342900">
              <a:buFont typeface="Arial" panose="020B0604020202020204" pitchFamily="34" charset="0"/>
              <a:buChar char="•"/>
            </a:pPr>
            <a:r>
              <a:rPr lang="fr-CA" sz="2000" dirty="0"/>
              <a:t>Can </a:t>
            </a:r>
            <a:r>
              <a:rPr lang="fr-CA" sz="2000" dirty="0" err="1"/>
              <a:t>be</a:t>
            </a:r>
            <a:r>
              <a:rPr lang="fr-CA" sz="2000" dirty="0"/>
              <a:t> </a:t>
            </a:r>
            <a:r>
              <a:rPr lang="fr-CA" sz="2000" dirty="0" err="1"/>
              <a:t>delivered</a:t>
            </a:r>
            <a:r>
              <a:rPr lang="fr-CA" sz="2000" dirty="0"/>
              <a:t> </a:t>
            </a:r>
            <a:r>
              <a:rPr lang="fr-CA" sz="2000" dirty="0" err="1"/>
              <a:t>orally</a:t>
            </a:r>
            <a:r>
              <a:rPr lang="fr-CA" sz="2000" dirty="0"/>
              <a:t> or in </a:t>
            </a:r>
            <a:r>
              <a:rPr lang="fr-CA" sz="2000" dirty="0" err="1"/>
              <a:t>writing</a:t>
            </a:r>
            <a:endParaRPr lang="fr-CA" sz="2000" dirty="0"/>
          </a:p>
          <a:p>
            <a:r>
              <a:rPr lang="fr-CA" sz="2000" b="1" dirty="0"/>
              <a:t>s. 745.6</a:t>
            </a:r>
            <a:r>
              <a:rPr lang="fr-CA" sz="2000" b="1" i="1" dirty="0"/>
              <a:t> </a:t>
            </a:r>
            <a:r>
              <a:rPr lang="fr-CA" sz="2000" b="1" dirty="0"/>
              <a:t>CC </a:t>
            </a:r>
            <a:r>
              <a:rPr lang="fr-CA" sz="2000" b="1" dirty="0" err="1"/>
              <a:t>proceedings</a:t>
            </a:r>
            <a:endParaRPr lang="fr-CA" sz="2000" b="1" dirty="0"/>
          </a:p>
          <a:p>
            <a:pPr marL="285750" indent="-285750">
              <a:buFont typeface="Arial" panose="020B0604020202020204" pitchFamily="34" charset="0"/>
              <a:buChar char="•"/>
            </a:pPr>
            <a:r>
              <a:rPr lang="fr-CA" sz="2000" dirty="0" err="1"/>
              <a:t>Held</a:t>
            </a:r>
            <a:r>
              <a:rPr lang="fr-CA" sz="2000" dirty="0"/>
              <a:t> to </a:t>
            </a:r>
            <a:r>
              <a:rPr lang="fr-CA" sz="2000" dirty="0" err="1"/>
              <a:t>determine</a:t>
            </a:r>
            <a:r>
              <a:rPr lang="fr-CA" sz="2000" dirty="0"/>
              <a:t> </a:t>
            </a:r>
            <a:r>
              <a:rPr lang="fr-CA" sz="2000" dirty="0" err="1"/>
              <a:t>whether</a:t>
            </a:r>
            <a:r>
              <a:rPr lang="fr-CA" sz="2000" dirty="0"/>
              <a:t> parole </a:t>
            </a:r>
            <a:r>
              <a:rPr lang="fr-CA" sz="2000" dirty="0" err="1"/>
              <a:t>eligibility</a:t>
            </a:r>
            <a:r>
              <a:rPr lang="fr-CA" sz="2000" dirty="0"/>
              <a:t> </a:t>
            </a:r>
            <a:r>
              <a:rPr lang="fr-CA" sz="2000" dirty="0" err="1"/>
              <a:t>period</a:t>
            </a:r>
            <a:r>
              <a:rPr lang="fr-CA" sz="2000" dirty="0"/>
              <a:t> </a:t>
            </a:r>
            <a:r>
              <a:rPr lang="fr-CA" sz="2000" dirty="0" err="1"/>
              <a:t>may</a:t>
            </a:r>
            <a:r>
              <a:rPr lang="fr-CA" sz="2000" dirty="0"/>
              <a:t> </a:t>
            </a:r>
            <a:r>
              <a:rPr lang="fr-CA" sz="2000" dirty="0" err="1"/>
              <a:t>be</a:t>
            </a:r>
            <a:r>
              <a:rPr lang="fr-CA" sz="2000" dirty="0"/>
              <a:t> </a:t>
            </a:r>
            <a:r>
              <a:rPr lang="fr-CA" sz="2000" dirty="0" err="1"/>
              <a:t>reduced</a:t>
            </a:r>
            <a:r>
              <a:rPr lang="fr-CA" sz="2000" dirty="0"/>
              <a:t> in </a:t>
            </a:r>
            <a:r>
              <a:rPr lang="fr-CA" sz="2000" dirty="0" err="1"/>
              <a:t>offenders</a:t>
            </a:r>
            <a:r>
              <a:rPr lang="fr-CA" sz="2000" dirty="0"/>
              <a:t> </a:t>
            </a:r>
            <a:r>
              <a:rPr lang="fr-CA" sz="2000" dirty="0" err="1"/>
              <a:t>sentenced</a:t>
            </a:r>
            <a:r>
              <a:rPr lang="fr-CA" sz="2000" dirty="0"/>
              <a:t> to life </a:t>
            </a:r>
            <a:r>
              <a:rPr lang="fr-CA" sz="2000" dirty="0" err="1"/>
              <a:t>with</a:t>
            </a:r>
            <a:r>
              <a:rPr lang="fr-CA" sz="2000" dirty="0"/>
              <a:t> 15+ </a:t>
            </a:r>
            <a:r>
              <a:rPr lang="fr-CA" sz="2000" dirty="0" err="1"/>
              <a:t>years</a:t>
            </a:r>
            <a:r>
              <a:rPr lang="fr-CA" sz="2000" dirty="0"/>
              <a:t> of </a:t>
            </a:r>
            <a:r>
              <a:rPr lang="fr-CA" sz="2000" dirty="0" err="1"/>
              <a:t>ineligibility</a:t>
            </a:r>
            <a:endParaRPr lang="en-US" sz="1600" dirty="0"/>
          </a:p>
        </p:txBody>
      </p:sp>
    </p:spTree>
    <p:extLst>
      <p:ext uri="{BB962C8B-B14F-4D97-AF65-F5344CB8AC3E}">
        <p14:creationId xmlns:p14="http://schemas.microsoft.com/office/powerpoint/2010/main" val="2705618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86784" y="594360"/>
            <a:ext cx="8165592" cy="768096"/>
          </a:xfrm>
        </p:spPr>
        <p:txBody>
          <a:bodyPr/>
          <a:lstStyle/>
          <a:p>
            <a:r>
              <a:rPr lang="en-US" dirty="0" err="1"/>
              <a:t>Gladue</a:t>
            </a:r>
            <a:r>
              <a:rPr lang="en-US" dirty="0"/>
              <a:t>, VIS, and Indigenous victims</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29</a:t>
            </a:fld>
            <a:endParaRPr lang="en-US" dirty="0"/>
          </a:p>
        </p:txBody>
      </p:sp>
      <p:sp>
        <p:nvSpPr>
          <p:cNvPr id="8" name="Content Placeholder 7">
            <a:extLst>
              <a:ext uri="{FF2B5EF4-FFF2-40B4-BE49-F238E27FC236}">
                <a16:creationId xmlns:a16="http://schemas.microsoft.com/office/drawing/2014/main" id="{4373A8EA-F0DB-4B7C-9D0E-402ACC0F5788}"/>
              </a:ext>
            </a:extLst>
          </p:cNvPr>
          <p:cNvSpPr>
            <a:spLocks noGrp="1"/>
          </p:cNvSpPr>
          <p:nvPr>
            <p:ph sz="half" idx="2"/>
          </p:nvPr>
        </p:nvSpPr>
        <p:spPr>
          <a:xfrm>
            <a:off x="3685032" y="2202873"/>
            <a:ext cx="7994350" cy="4359027"/>
          </a:xfrm>
        </p:spPr>
        <p:txBody>
          <a:bodyPr/>
          <a:lstStyle/>
          <a:p>
            <a:r>
              <a:rPr lang="fr-CA" sz="1800" dirty="0" err="1"/>
              <a:t>Empirical</a:t>
            </a:r>
            <a:r>
              <a:rPr lang="fr-CA" sz="1800" dirty="0"/>
              <a:t> </a:t>
            </a:r>
            <a:r>
              <a:rPr lang="fr-CA" sz="1800" dirty="0" err="1"/>
              <a:t>evidence</a:t>
            </a:r>
            <a:r>
              <a:rPr lang="fr-CA" sz="1800" dirty="0"/>
              <a:t> shows </a:t>
            </a:r>
            <a:r>
              <a:rPr lang="fr-CA" sz="1800" dirty="0" err="1"/>
              <a:t>racialized</a:t>
            </a:r>
            <a:r>
              <a:rPr lang="fr-CA" sz="1800" dirty="0"/>
              <a:t> </a:t>
            </a:r>
            <a:r>
              <a:rPr lang="fr-CA" sz="1800" dirty="0" err="1"/>
              <a:t>victims</a:t>
            </a:r>
            <a:r>
              <a:rPr lang="fr-CA" sz="1800" dirty="0"/>
              <a:t>, and </a:t>
            </a:r>
            <a:r>
              <a:rPr lang="fr-CA" sz="1800" dirty="0" err="1"/>
              <a:t>especially</a:t>
            </a:r>
            <a:r>
              <a:rPr lang="fr-CA" sz="1800" dirty="0"/>
              <a:t> </a:t>
            </a:r>
            <a:r>
              <a:rPr lang="fr-CA" sz="1800" dirty="0" err="1"/>
              <a:t>Indigenous</a:t>
            </a:r>
            <a:r>
              <a:rPr lang="fr-CA" sz="1800" dirty="0"/>
              <a:t> </a:t>
            </a:r>
            <a:r>
              <a:rPr lang="fr-CA" sz="1800" dirty="0" err="1"/>
              <a:t>victims</a:t>
            </a:r>
            <a:r>
              <a:rPr lang="fr-CA" sz="1800" dirty="0"/>
              <a:t>, are </a:t>
            </a:r>
            <a:r>
              <a:rPr lang="fr-CA" sz="1800" dirty="0" err="1"/>
              <a:t>unlikely</a:t>
            </a:r>
            <a:r>
              <a:rPr lang="fr-CA" sz="1800" dirty="0"/>
              <a:t> to </a:t>
            </a:r>
            <a:r>
              <a:rPr lang="fr-CA" sz="1800" dirty="0" err="1"/>
              <a:t>provide</a:t>
            </a:r>
            <a:r>
              <a:rPr lang="fr-CA" sz="1800" dirty="0"/>
              <a:t> VIS</a:t>
            </a:r>
          </a:p>
          <a:p>
            <a:endParaRPr lang="fr-CA" sz="1800" dirty="0"/>
          </a:p>
          <a:p>
            <a:r>
              <a:rPr lang="fr-CA" sz="1800" dirty="0"/>
              <a:t>VIS </a:t>
            </a:r>
            <a:r>
              <a:rPr lang="fr-CA" sz="1800" dirty="0" err="1"/>
              <a:t>statements</a:t>
            </a:r>
            <a:r>
              <a:rPr lang="fr-CA" sz="1800" dirty="0"/>
              <a:t> are a </a:t>
            </a:r>
            <a:r>
              <a:rPr lang="fr-CA" sz="1800" dirty="0" err="1"/>
              <a:t>huge</a:t>
            </a:r>
            <a:r>
              <a:rPr lang="fr-CA" sz="1800" dirty="0"/>
              <a:t> </a:t>
            </a:r>
            <a:r>
              <a:rPr lang="fr-CA" sz="1800" dirty="0" err="1"/>
              <a:t>opportunity</a:t>
            </a:r>
            <a:r>
              <a:rPr lang="fr-CA" sz="1800" dirty="0"/>
              <a:t> to </a:t>
            </a:r>
            <a:r>
              <a:rPr lang="fr-CA" sz="1800" dirty="0" err="1"/>
              <a:t>increase</a:t>
            </a:r>
            <a:r>
              <a:rPr lang="fr-CA" sz="1800" dirty="0"/>
              <a:t> confidence in the justice system </a:t>
            </a:r>
          </a:p>
          <a:p>
            <a:pPr lvl="1"/>
            <a:r>
              <a:rPr lang="fr-CA" sz="1600" i="1" dirty="0"/>
              <a:t>R. v. Barton</a:t>
            </a:r>
            <a:r>
              <a:rPr lang="fr-CA" sz="1600" dirty="0"/>
              <a:t>, 2019 SCC 33 @ 1</a:t>
            </a:r>
            <a:endParaRPr lang="fr-CA" sz="1600" i="1" dirty="0"/>
          </a:p>
          <a:p>
            <a:endParaRPr lang="fr-CA" sz="1800" dirty="0"/>
          </a:p>
          <a:p>
            <a:r>
              <a:rPr lang="fr-CA" sz="1800" dirty="0" err="1"/>
              <a:t>Some</a:t>
            </a:r>
            <a:r>
              <a:rPr lang="fr-CA" sz="1800" dirty="0"/>
              <a:t> efforts </a:t>
            </a:r>
            <a:r>
              <a:rPr lang="fr-CA" sz="1800" dirty="0" err="1"/>
              <a:t>seek</a:t>
            </a:r>
            <a:r>
              <a:rPr lang="fr-CA" sz="1800" dirty="0"/>
              <a:t> to </a:t>
            </a:r>
            <a:r>
              <a:rPr lang="fr-CA" sz="1800" dirty="0" err="1"/>
              <a:t>recognize</a:t>
            </a:r>
            <a:r>
              <a:rPr lang="fr-CA" sz="1800" dirty="0"/>
              <a:t> the </a:t>
            </a:r>
            <a:r>
              <a:rPr lang="fr-CA" sz="1800" dirty="0" err="1"/>
              <a:t>Indigenous</a:t>
            </a:r>
            <a:r>
              <a:rPr lang="fr-CA" sz="1800" dirty="0"/>
              <a:t> background of </a:t>
            </a:r>
            <a:r>
              <a:rPr lang="fr-CA" sz="1800" dirty="0" err="1"/>
              <a:t>victims</a:t>
            </a:r>
            <a:r>
              <a:rPr lang="fr-CA" sz="1800" dirty="0"/>
              <a:t>: </a:t>
            </a:r>
          </a:p>
          <a:p>
            <a:pPr lvl="1"/>
            <a:r>
              <a:rPr lang="fr-CA" sz="1600" dirty="0"/>
              <a:t>s. 718.201 </a:t>
            </a:r>
            <a:r>
              <a:rPr lang="fr-CA" sz="1600" i="1" dirty="0"/>
              <a:t>CC </a:t>
            </a:r>
            <a:r>
              <a:rPr lang="fr-CA" sz="1600" dirty="0" err="1"/>
              <a:t>now</a:t>
            </a:r>
            <a:r>
              <a:rPr lang="fr-CA" sz="1600" dirty="0"/>
              <a:t> </a:t>
            </a:r>
            <a:r>
              <a:rPr lang="fr-CA" sz="1600" b="1" dirty="0" err="1"/>
              <a:t>requires</a:t>
            </a:r>
            <a:r>
              <a:rPr lang="fr-CA" sz="1600" dirty="0"/>
              <a:t> </a:t>
            </a:r>
            <a:r>
              <a:rPr lang="fr-CA" sz="1600" dirty="0" err="1"/>
              <a:t>consideration</a:t>
            </a:r>
            <a:r>
              <a:rPr lang="fr-CA" sz="1600" dirty="0"/>
              <a:t> of </a:t>
            </a:r>
            <a:r>
              <a:rPr lang="fr-CA" sz="1600" dirty="0" err="1"/>
              <a:t>circumstances</a:t>
            </a:r>
            <a:r>
              <a:rPr lang="fr-CA" sz="1600" dirty="0"/>
              <a:t> of </a:t>
            </a:r>
            <a:r>
              <a:rPr lang="fr-CA" sz="1600" dirty="0" err="1"/>
              <a:t>Indigenous</a:t>
            </a:r>
            <a:r>
              <a:rPr lang="fr-CA" sz="1600" dirty="0"/>
              <a:t> </a:t>
            </a:r>
            <a:r>
              <a:rPr lang="fr-CA" sz="1600" dirty="0" err="1"/>
              <a:t>female</a:t>
            </a:r>
            <a:r>
              <a:rPr lang="fr-CA" sz="1600" dirty="0"/>
              <a:t> </a:t>
            </a:r>
            <a:r>
              <a:rPr lang="fr-CA" sz="1600" dirty="0" err="1"/>
              <a:t>victims</a:t>
            </a:r>
            <a:r>
              <a:rPr lang="fr-CA" sz="1600" dirty="0"/>
              <a:t> in </a:t>
            </a:r>
            <a:r>
              <a:rPr lang="fr-CA" sz="1600" dirty="0" err="1"/>
              <a:t>sentencing</a:t>
            </a:r>
            <a:r>
              <a:rPr lang="fr-CA" sz="1600" dirty="0"/>
              <a:t> (2019)</a:t>
            </a:r>
          </a:p>
          <a:p>
            <a:pPr lvl="1"/>
            <a:r>
              <a:rPr lang="fr-CA" sz="1600" dirty="0" err="1"/>
              <a:t>Possibility</a:t>
            </a:r>
            <a:r>
              <a:rPr lang="fr-CA" sz="1600" dirty="0"/>
              <a:t> of addenda to VIS to </a:t>
            </a:r>
            <a:r>
              <a:rPr lang="fr-CA" sz="1600" dirty="0" err="1"/>
              <a:t>address</a:t>
            </a:r>
            <a:r>
              <a:rPr lang="fr-CA" sz="1600" dirty="0"/>
              <a:t> </a:t>
            </a:r>
            <a:r>
              <a:rPr lang="fr-CA" sz="1600" dirty="0" err="1"/>
              <a:t>Indigenous</a:t>
            </a:r>
            <a:r>
              <a:rPr lang="fr-CA" sz="1600" dirty="0"/>
              <a:t> </a:t>
            </a:r>
            <a:r>
              <a:rPr lang="fr-CA" sz="1600" dirty="0" err="1"/>
              <a:t>heritage</a:t>
            </a:r>
            <a:r>
              <a:rPr lang="fr-CA" sz="1600" dirty="0"/>
              <a:t> of </a:t>
            </a:r>
            <a:r>
              <a:rPr lang="fr-CA" sz="1600" dirty="0" err="1"/>
              <a:t>victims</a:t>
            </a:r>
            <a:r>
              <a:rPr lang="fr-CA" sz="1600" dirty="0"/>
              <a:t> and </a:t>
            </a:r>
            <a:r>
              <a:rPr lang="fr-CA" sz="1600" dirty="0" err="1"/>
              <a:t>their</a:t>
            </a:r>
            <a:r>
              <a:rPr lang="fr-CA" sz="1600" dirty="0"/>
              <a:t> </a:t>
            </a:r>
            <a:r>
              <a:rPr lang="fr-CA" sz="1600" dirty="0" err="1"/>
              <a:t>families</a:t>
            </a:r>
            <a:r>
              <a:rPr lang="fr-CA" sz="1600" dirty="0"/>
              <a:t>: </a:t>
            </a:r>
            <a:r>
              <a:rPr lang="fr-CA" sz="1600" dirty="0" err="1"/>
              <a:t>see</a:t>
            </a:r>
            <a:r>
              <a:rPr lang="fr-CA" sz="1600" dirty="0"/>
              <a:t> e.g. </a:t>
            </a:r>
            <a:r>
              <a:rPr lang="fr-CA" sz="1600" i="1" dirty="0"/>
              <a:t>R v Robinson</a:t>
            </a:r>
            <a:r>
              <a:rPr lang="fr-CA" sz="1600" dirty="0"/>
              <a:t>, 2013 BCSC 772</a:t>
            </a:r>
            <a:endParaRPr lang="en-CA" sz="1600" dirty="0"/>
          </a:p>
        </p:txBody>
      </p:sp>
    </p:spTree>
    <p:extLst>
      <p:ext uri="{BB962C8B-B14F-4D97-AF65-F5344CB8AC3E}">
        <p14:creationId xmlns:p14="http://schemas.microsoft.com/office/powerpoint/2010/main" val="333972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7" y="2276856"/>
            <a:ext cx="7486209" cy="768096"/>
          </a:xfrm>
        </p:spPr>
        <p:txBody>
          <a:bodyPr/>
          <a:lstStyle/>
          <a:p>
            <a:r>
              <a:rPr lang="en-US" dirty="0"/>
              <a:t>1. Introduction</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dirty="0"/>
              <a:t>MCM # 139: Victim Impact Statements</a:t>
            </a:r>
          </a:p>
        </p:txBody>
      </p:sp>
    </p:spTree>
    <p:extLst>
      <p:ext uri="{BB962C8B-B14F-4D97-AF65-F5344CB8AC3E}">
        <p14:creationId xmlns:p14="http://schemas.microsoft.com/office/powerpoint/2010/main" val="97962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7" y="2276856"/>
            <a:ext cx="7486209" cy="768096"/>
          </a:xfrm>
        </p:spPr>
        <p:txBody>
          <a:bodyPr/>
          <a:lstStyle/>
          <a:p>
            <a:r>
              <a:rPr lang="en-US" dirty="0"/>
              <a:t>6. Scenarios</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dirty="0"/>
              <a:t>MCM # 139: Victim Impact Statements</a:t>
            </a:r>
          </a:p>
        </p:txBody>
      </p:sp>
    </p:spTree>
    <p:extLst>
      <p:ext uri="{BB962C8B-B14F-4D97-AF65-F5344CB8AC3E}">
        <p14:creationId xmlns:p14="http://schemas.microsoft.com/office/powerpoint/2010/main" val="2824609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850232" y="1029247"/>
            <a:ext cx="6320589" cy="999423"/>
          </a:xfrm>
        </p:spPr>
        <p:txBody>
          <a:bodyPr/>
          <a:lstStyle/>
          <a:p>
            <a:r>
              <a:rPr lang="en-US" sz="3600" dirty="0"/>
              <a:t>Scenario 1</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p:txBody>
          <a:bodyPr/>
          <a:lstStyle/>
          <a:p>
            <a:r>
              <a:rPr lang="en-US" dirty="0"/>
              <a:t>MCM #139: Victim Impact Statements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31</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850233" y="1787236"/>
            <a:ext cx="7058526" cy="4052090"/>
          </a:xfrm>
        </p:spPr>
        <p:txBody>
          <a:bodyPr/>
          <a:lstStyle/>
          <a:p>
            <a:r>
              <a:rPr lang="en-US" sz="2000" i="1" dirty="0"/>
              <a:t>Plea court</a:t>
            </a:r>
            <a:r>
              <a:rPr lang="en-US" sz="2000" dirty="0"/>
              <a:t>: </a:t>
            </a:r>
          </a:p>
          <a:p>
            <a:pPr marL="342900" indent="-342900">
              <a:buFontTx/>
              <a:buChar char="-"/>
            </a:pPr>
            <a:r>
              <a:rPr lang="en-US" sz="2000" dirty="0"/>
              <a:t>You are the ACA in a guilty plea court. The accused has plead guilty to an assault against his now ex-spouse. There is no VIS in the file. There is no note in the file indicating whether the Crown sought a VIS. The last update from VWAP is a note saying they let the victim know about the sentencing date. </a:t>
            </a:r>
          </a:p>
          <a:p>
            <a:pPr marL="1028700" lvl="1" indent="-342900">
              <a:buFontTx/>
              <a:buChar char="-"/>
            </a:pPr>
            <a:r>
              <a:rPr lang="en-US" sz="2000" dirty="0"/>
              <a:t>What do you do?  </a:t>
            </a:r>
          </a:p>
          <a:p>
            <a:pPr marL="1028700" lvl="1" indent="-342900">
              <a:buFontTx/>
              <a:buChar char="-"/>
            </a:pPr>
            <a:r>
              <a:rPr lang="en-US" sz="2000" dirty="0"/>
              <a:t>Can I just read in the information from the victim input form from 14 months ago? </a:t>
            </a:r>
          </a:p>
          <a:p>
            <a:pPr marL="342900" indent="-342900">
              <a:buFontTx/>
              <a:buChar char="-"/>
            </a:pPr>
            <a:endParaRPr lang="en-US" sz="2000" dirty="0"/>
          </a:p>
          <a:p>
            <a:endParaRPr lang="en-US" dirty="0"/>
          </a:p>
        </p:txBody>
      </p:sp>
    </p:spTree>
    <p:extLst>
      <p:ext uri="{BB962C8B-B14F-4D97-AF65-F5344CB8AC3E}">
        <p14:creationId xmlns:p14="http://schemas.microsoft.com/office/powerpoint/2010/main" val="1923891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850232" y="1029247"/>
            <a:ext cx="6320589" cy="999423"/>
          </a:xfrm>
        </p:spPr>
        <p:txBody>
          <a:bodyPr/>
          <a:lstStyle/>
          <a:p>
            <a:r>
              <a:rPr lang="en-US" sz="3600" dirty="0"/>
              <a:t>Scenario 2</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p:txBody>
          <a:bodyPr/>
          <a:lstStyle/>
          <a:p>
            <a:r>
              <a:rPr lang="en-US" dirty="0"/>
              <a:t>MCM #139: Victim Impact Statements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32</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850233" y="1787236"/>
            <a:ext cx="7058526" cy="4052090"/>
          </a:xfrm>
        </p:spPr>
        <p:txBody>
          <a:bodyPr/>
          <a:lstStyle/>
          <a:p>
            <a:pPr marL="342900" indent="-342900" algn="just">
              <a:buFont typeface="Arial" panose="020B0604020202020204" pitchFamily="34" charset="0"/>
              <a:buChar char="•"/>
            </a:pPr>
            <a:r>
              <a:rPr lang="en-US" sz="2000" dirty="0"/>
              <a:t>You are the ACA prosecuting an IPV sexual assault. The judge has convicted the accused after trial and the matter has been adjourned for sentencing. The victim has asked VWAP what the sentence will be. You have informed the victim that you will be seeking a 3 </a:t>
            </a:r>
            <a:r>
              <a:rPr lang="en-US" sz="2000" dirty="0" err="1"/>
              <a:t>yr</a:t>
            </a:r>
            <a:r>
              <a:rPr lang="en-US" sz="2000" dirty="0"/>
              <a:t> sentence but it’s up to the judge to decide a fit sentence.  The victim has now provided a VIS in which she now asserts that “he didn’t do it, I exaggerated, I just wanted him out of the house, he did counseling, he shouldn’t go to jail, my Crown is a b*tch” </a:t>
            </a:r>
          </a:p>
          <a:p>
            <a:pPr marL="1028700" lvl="1" indent="-342900"/>
            <a:r>
              <a:rPr lang="en-US" sz="2000" dirty="0"/>
              <a:t>What do you do? </a:t>
            </a:r>
          </a:p>
          <a:p>
            <a:endParaRPr lang="en-US" sz="2000" dirty="0"/>
          </a:p>
        </p:txBody>
      </p:sp>
    </p:spTree>
    <p:extLst>
      <p:ext uri="{BB962C8B-B14F-4D97-AF65-F5344CB8AC3E}">
        <p14:creationId xmlns:p14="http://schemas.microsoft.com/office/powerpoint/2010/main" val="1185921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039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379976" y="2702184"/>
            <a:ext cx="7013448" cy="1627632"/>
          </a:xfrm>
        </p:spPr>
        <p:txBody>
          <a:bodyPr/>
          <a:lstStyle/>
          <a:p>
            <a:r>
              <a:rPr lang="en-US" sz="2400" dirty="0"/>
              <a:t>[…] the court shall consider any statement of a victim […] describing the physical or emotional harm, property damage or economic loss suffered by the victim as the result of the commission of the offence and the impact of the offence on the victim.</a:t>
            </a:r>
          </a:p>
        </p:txBody>
      </p:sp>
      <p:sp>
        <p:nvSpPr>
          <p:cNvPr id="6" name="Text Placeholder 5">
            <a:extLst>
              <a:ext uri="{FF2B5EF4-FFF2-40B4-BE49-F238E27FC236}">
                <a16:creationId xmlns:a16="http://schemas.microsoft.com/office/drawing/2014/main" id="{8E016EE4-D06F-BB48-F27D-14F290F0FE86}"/>
              </a:ext>
            </a:extLst>
          </p:cNvPr>
          <p:cNvSpPr>
            <a:spLocks noGrp="1"/>
          </p:cNvSpPr>
          <p:nvPr>
            <p:ph type="body" sz="quarter" idx="15"/>
          </p:nvPr>
        </p:nvSpPr>
        <p:spPr>
          <a:xfrm>
            <a:off x="3611880" y="2371823"/>
            <a:ext cx="768096" cy="1627632"/>
          </a:xfrm>
        </p:spPr>
        <p:txBody>
          <a:bodyPr/>
          <a:lstStyle/>
          <a:p>
            <a:r>
              <a:rPr lang="en-US" dirty="0"/>
              <a:t>“</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379976" y="5521579"/>
            <a:ext cx="3932238" cy="588963"/>
          </a:xfrm>
        </p:spPr>
        <p:txBody>
          <a:bodyPr/>
          <a:lstStyle/>
          <a:p>
            <a:r>
              <a:rPr lang="en-US" i="1" dirty="0"/>
              <a:t>Criminal Code</a:t>
            </a:r>
            <a:r>
              <a:rPr lang="en-US" dirty="0"/>
              <a:t>, s. 722(1)</a:t>
            </a:r>
            <a:endParaRPr lang="en-US" i="1" dirty="0"/>
          </a:p>
        </p:txBody>
      </p:sp>
      <p:sp>
        <p:nvSpPr>
          <p:cNvPr id="5" name="Text Placeholder 4">
            <a:extLst>
              <a:ext uri="{FF2B5EF4-FFF2-40B4-BE49-F238E27FC236}">
                <a16:creationId xmlns:a16="http://schemas.microsoft.com/office/drawing/2014/main" id="{EEE736C0-59DE-A4DF-7A05-6F22D48CC0D3}"/>
              </a:ext>
            </a:extLst>
          </p:cNvPr>
          <p:cNvSpPr>
            <a:spLocks noGrp="1"/>
          </p:cNvSpPr>
          <p:nvPr>
            <p:ph type="body" sz="quarter" idx="14"/>
          </p:nvPr>
        </p:nvSpPr>
        <p:spPr>
          <a:xfrm>
            <a:off x="10671048" y="4482910"/>
            <a:ext cx="768096" cy="1627632"/>
          </a:xfrm>
        </p:spPr>
        <p:txBody>
          <a:bodyPr/>
          <a:lstStyle/>
          <a:p>
            <a:r>
              <a:rPr lang="en-US" dirty="0"/>
              <a:t>”</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3" name="TextBox 2">
            <a:extLst>
              <a:ext uri="{FF2B5EF4-FFF2-40B4-BE49-F238E27FC236}">
                <a16:creationId xmlns:a16="http://schemas.microsoft.com/office/drawing/2014/main" id="{07B05796-92F3-48FD-922C-AFFBFAC17BB0}"/>
              </a:ext>
            </a:extLst>
          </p:cNvPr>
          <p:cNvSpPr txBox="1"/>
          <p:nvPr/>
        </p:nvSpPr>
        <p:spPr>
          <a:xfrm>
            <a:off x="3272589" y="731520"/>
            <a:ext cx="6228027" cy="707886"/>
          </a:xfrm>
          <a:prstGeom prst="rect">
            <a:avLst/>
          </a:prstGeom>
          <a:noFill/>
        </p:spPr>
        <p:txBody>
          <a:bodyPr wrap="square" rtlCol="0">
            <a:spAutoFit/>
          </a:bodyPr>
          <a:lstStyle/>
          <a:p>
            <a:r>
              <a:rPr lang="fr-CA" sz="4000" dirty="0">
                <a:solidFill>
                  <a:srgbClr val="202C8F"/>
                </a:solidFill>
                <a:latin typeface="+mj-lt"/>
              </a:rPr>
              <a:t>DEFINITION: VIS</a:t>
            </a:r>
            <a:endParaRPr lang="en-CA" sz="4000" dirty="0">
              <a:solidFill>
                <a:srgbClr val="202C8F"/>
              </a:solidFill>
              <a:latin typeface="+mj-lt"/>
            </a:endParaRPr>
          </a:p>
        </p:txBody>
      </p:sp>
      <p:sp>
        <p:nvSpPr>
          <p:cNvPr id="7" name="TextBox 6">
            <a:extLst>
              <a:ext uri="{FF2B5EF4-FFF2-40B4-BE49-F238E27FC236}">
                <a16:creationId xmlns:a16="http://schemas.microsoft.com/office/drawing/2014/main" id="{131D88C2-CEDB-49E2-BA0B-1F5D78D017F5}"/>
              </a:ext>
            </a:extLst>
          </p:cNvPr>
          <p:cNvSpPr txBox="1"/>
          <p:nvPr/>
        </p:nvSpPr>
        <p:spPr>
          <a:xfrm>
            <a:off x="3272589" y="1439406"/>
            <a:ext cx="7828548" cy="1015663"/>
          </a:xfrm>
          <a:prstGeom prst="rect">
            <a:avLst/>
          </a:prstGeom>
          <a:noFill/>
        </p:spPr>
        <p:txBody>
          <a:bodyPr wrap="square" rtlCol="0">
            <a:spAutoFit/>
          </a:bodyPr>
          <a:lstStyle/>
          <a:p>
            <a:r>
              <a:rPr lang="fr-CA" sz="2000" dirty="0">
                <a:solidFill>
                  <a:srgbClr val="202C8F"/>
                </a:solidFill>
              </a:rPr>
              <a:t>A </a:t>
            </a:r>
            <a:r>
              <a:rPr lang="fr-CA" sz="2000" dirty="0" err="1">
                <a:solidFill>
                  <a:srgbClr val="202C8F"/>
                </a:solidFill>
              </a:rPr>
              <a:t>victim</a:t>
            </a:r>
            <a:r>
              <a:rPr lang="fr-CA" sz="2000" dirty="0">
                <a:solidFill>
                  <a:srgbClr val="202C8F"/>
                </a:solidFill>
              </a:rPr>
              <a:t> impact </a:t>
            </a:r>
            <a:r>
              <a:rPr lang="fr-CA" sz="2000" dirty="0" err="1">
                <a:solidFill>
                  <a:srgbClr val="202C8F"/>
                </a:solidFill>
              </a:rPr>
              <a:t>statement</a:t>
            </a:r>
            <a:r>
              <a:rPr lang="fr-CA" sz="2000" dirty="0">
                <a:solidFill>
                  <a:srgbClr val="202C8F"/>
                </a:solidFill>
              </a:rPr>
              <a:t> </a:t>
            </a:r>
            <a:r>
              <a:rPr lang="fr-CA" sz="2000" dirty="0" err="1">
                <a:solidFill>
                  <a:srgbClr val="202C8F"/>
                </a:solidFill>
              </a:rPr>
              <a:t>is</a:t>
            </a:r>
            <a:r>
              <a:rPr lang="fr-CA" sz="2000" dirty="0">
                <a:solidFill>
                  <a:srgbClr val="202C8F"/>
                </a:solidFill>
              </a:rPr>
              <a:t> a document </a:t>
            </a:r>
            <a:r>
              <a:rPr lang="fr-CA" sz="2000" dirty="0" err="1">
                <a:solidFill>
                  <a:srgbClr val="202C8F"/>
                </a:solidFill>
              </a:rPr>
              <a:t>provided</a:t>
            </a:r>
            <a:r>
              <a:rPr lang="fr-CA" sz="2000" dirty="0">
                <a:solidFill>
                  <a:srgbClr val="202C8F"/>
                </a:solidFill>
              </a:rPr>
              <a:t> to the </a:t>
            </a:r>
            <a:r>
              <a:rPr lang="fr-CA" sz="2000" dirty="0" err="1">
                <a:solidFill>
                  <a:srgbClr val="202C8F"/>
                </a:solidFill>
              </a:rPr>
              <a:t>sentencing</a:t>
            </a:r>
            <a:r>
              <a:rPr lang="fr-CA" sz="2000" dirty="0">
                <a:solidFill>
                  <a:srgbClr val="202C8F"/>
                </a:solidFill>
              </a:rPr>
              <a:t> court to </a:t>
            </a:r>
            <a:r>
              <a:rPr lang="fr-CA" sz="2000" dirty="0" err="1">
                <a:solidFill>
                  <a:srgbClr val="202C8F"/>
                </a:solidFill>
              </a:rPr>
              <a:t>describe</a:t>
            </a:r>
            <a:r>
              <a:rPr lang="fr-CA" sz="2000" dirty="0">
                <a:solidFill>
                  <a:srgbClr val="202C8F"/>
                </a:solidFill>
              </a:rPr>
              <a:t> the </a:t>
            </a:r>
            <a:r>
              <a:rPr lang="fr-CA" sz="2000" dirty="0" err="1">
                <a:solidFill>
                  <a:srgbClr val="202C8F"/>
                </a:solidFill>
              </a:rPr>
              <a:t>harm</a:t>
            </a:r>
            <a:r>
              <a:rPr lang="fr-CA" sz="2000" dirty="0">
                <a:solidFill>
                  <a:srgbClr val="202C8F"/>
                </a:solidFill>
              </a:rPr>
              <a:t> </a:t>
            </a:r>
            <a:r>
              <a:rPr lang="fr-CA" sz="2000" dirty="0" err="1">
                <a:solidFill>
                  <a:srgbClr val="202C8F"/>
                </a:solidFill>
              </a:rPr>
              <a:t>done</a:t>
            </a:r>
            <a:r>
              <a:rPr lang="fr-CA" sz="2000" dirty="0">
                <a:solidFill>
                  <a:srgbClr val="202C8F"/>
                </a:solidFill>
              </a:rPr>
              <a:t> to or </a:t>
            </a:r>
            <a:r>
              <a:rPr lang="fr-CA" sz="2000" dirty="0" err="1">
                <a:solidFill>
                  <a:srgbClr val="202C8F"/>
                </a:solidFill>
              </a:rPr>
              <a:t>loss</a:t>
            </a:r>
            <a:r>
              <a:rPr lang="fr-CA" sz="2000" dirty="0">
                <a:solidFill>
                  <a:srgbClr val="202C8F"/>
                </a:solidFill>
              </a:rPr>
              <a:t> </a:t>
            </a:r>
            <a:r>
              <a:rPr lang="fr-CA" sz="2000" dirty="0" err="1">
                <a:solidFill>
                  <a:srgbClr val="202C8F"/>
                </a:solidFill>
              </a:rPr>
              <a:t>suffered</a:t>
            </a:r>
            <a:r>
              <a:rPr lang="fr-CA" sz="2000" dirty="0">
                <a:solidFill>
                  <a:srgbClr val="202C8F"/>
                </a:solidFill>
              </a:rPr>
              <a:t> by the </a:t>
            </a:r>
            <a:r>
              <a:rPr lang="fr-CA" sz="2000" dirty="0" err="1">
                <a:solidFill>
                  <a:srgbClr val="202C8F"/>
                </a:solidFill>
              </a:rPr>
              <a:t>victim</a:t>
            </a:r>
            <a:r>
              <a:rPr lang="fr-CA" sz="2000" dirty="0">
                <a:solidFill>
                  <a:srgbClr val="202C8F"/>
                </a:solidFill>
              </a:rPr>
              <a:t> as a </a:t>
            </a:r>
            <a:r>
              <a:rPr lang="fr-CA" sz="2000" dirty="0" err="1">
                <a:solidFill>
                  <a:srgbClr val="202C8F"/>
                </a:solidFill>
              </a:rPr>
              <a:t>result</a:t>
            </a:r>
            <a:r>
              <a:rPr lang="fr-CA" sz="2000" dirty="0">
                <a:solidFill>
                  <a:srgbClr val="202C8F"/>
                </a:solidFill>
              </a:rPr>
              <a:t> of the </a:t>
            </a:r>
            <a:r>
              <a:rPr lang="fr-CA" sz="2000" dirty="0" err="1">
                <a:solidFill>
                  <a:srgbClr val="202C8F"/>
                </a:solidFill>
              </a:rPr>
              <a:t>offender’s</a:t>
            </a:r>
            <a:r>
              <a:rPr lang="fr-CA" sz="2000" dirty="0">
                <a:solidFill>
                  <a:srgbClr val="202C8F"/>
                </a:solidFill>
              </a:rPr>
              <a:t> </a:t>
            </a:r>
            <a:r>
              <a:rPr lang="fr-CA" sz="2000" dirty="0" err="1">
                <a:solidFill>
                  <a:srgbClr val="202C8F"/>
                </a:solidFill>
              </a:rPr>
              <a:t>criminal</a:t>
            </a:r>
            <a:r>
              <a:rPr lang="fr-CA" sz="2000" dirty="0">
                <a:solidFill>
                  <a:srgbClr val="202C8F"/>
                </a:solidFill>
              </a:rPr>
              <a:t> actions.</a:t>
            </a:r>
            <a:endParaRPr lang="en-CA" sz="2000" dirty="0">
              <a:solidFill>
                <a:srgbClr val="202C8F"/>
              </a:solidFill>
            </a:endParaRPr>
          </a:p>
        </p:txBody>
      </p:sp>
    </p:spTree>
    <p:extLst>
      <p:ext uri="{BB962C8B-B14F-4D97-AF65-F5344CB8AC3E}">
        <p14:creationId xmlns:p14="http://schemas.microsoft.com/office/powerpoint/2010/main" val="68568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p:txBody>
          <a:bodyPr/>
          <a:lstStyle/>
          <a:p>
            <a:r>
              <a:rPr lang="en-US" dirty="0"/>
              <a:t>Legislative history</a:t>
            </a:r>
          </a:p>
        </p:txBody>
      </p:sp>
      <p:sp>
        <p:nvSpPr>
          <p:cNvPr id="175" name="Slide Number Placeholder 174">
            <a:extLst>
              <a:ext uri="{FF2B5EF4-FFF2-40B4-BE49-F238E27FC236}">
                <a16:creationId xmlns:a16="http://schemas.microsoft.com/office/drawing/2014/main" id="{1DECFA06-D307-B47D-DA95-31161374AD30}"/>
              </a:ext>
            </a:extLst>
          </p:cNvPr>
          <p:cNvSpPr>
            <a:spLocks noGrp="1"/>
          </p:cNvSpPr>
          <p:nvPr>
            <p:ph type="sldNum" sz="quarter" idx="12"/>
          </p:nvPr>
        </p:nvSpPr>
        <p:spPr/>
        <p:txBody>
          <a:bodyPr/>
          <a:lstStyle/>
          <a:p>
            <a:fld id="{48F63A3B-78C7-47BE-AE5E-E10140E04643}" type="slidenum">
              <a:rPr lang="en-US" smtClean="0"/>
              <a:pPr/>
              <a:t>5</a:t>
            </a:fld>
            <a:endParaRPr lang="en-US" dirty="0"/>
          </a:p>
        </p:txBody>
      </p:sp>
      <p:sp>
        <p:nvSpPr>
          <p:cNvPr id="56" name="Text Placeholder 55">
            <a:extLst>
              <a:ext uri="{FF2B5EF4-FFF2-40B4-BE49-F238E27FC236}">
                <a16:creationId xmlns:a16="http://schemas.microsoft.com/office/drawing/2014/main" id="{42027341-30B3-44DB-373E-60B96EBF2043}"/>
              </a:ext>
            </a:extLst>
          </p:cNvPr>
          <p:cNvSpPr>
            <a:spLocks noGrp="1"/>
          </p:cNvSpPr>
          <p:nvPr>
            <p:ph type="body" idx="1"/>
          </p:nvPr>
        </p:nvSpPr>
        <p:spPr/>
        <p:txBody>
          <a:bodyPr/>
          <a:lstStyle/>
          <a:p>
            <a:pPr lvl="0"/>
            <a:r>
              <a:rPr lang="en-US" dirty="0"/>
              <a:t>1983</a:t>
            </a:r>
          </a:p>
        </p:txBody>
      </p:sp>
      <p:sp>
        <p:nvSpPr>
          <p:cNvPr id="57" name="Text Placeholder 56">
            <a:extLst>
              <a:ext uri="{FF2B5EF4-FFF2-40B4-BE49-F238E27FC236}">
                <a16:creationId xmlns:a16="http://schemas.microsoft.com/office/drawing/2014/main" id="{49B99446-8DB8-EAE8-ADEB-8E02F160B106}"/>
              </a:ext>
            </a:extLst>
          </p:cNvPr>
          <p:cNvSpPr>
            <a:spLocks noGrp="1"/>
          </p:cNvSpPr>
          <p:nvPr>
            <p:ph type="body" sz="quarter" idx="3"/>
          </p:nvPr>
        </p:nvSpPr>
        <p:spPr/>
        <p:txBody>
          <a:bodyPr/>
          <a:lstStyle/>
          <a:p>
            <a:pPr lvl="0"/>
            <a:r>
              <a:rPr lang="en-US" dirty="0"/>
              <a:t>1988</a:t>
            </a:r>
          </a:p>
        </p:txBody>
      </p:sp>
      <p:sp>
        <p:nvSpPr>
          <p:cNvPr id="58" name="Text Placeholder 57">
            <a:extLst>
              <a:ext uri="{FF2B5EF4-FFF2-40B4-BE49-F238E27FC236}">
                <a16:creationId xmlns:a16="http://schemas.microsoft.com/office/drawing/2014/main" id="{4F1381C5-2C37-6542-2CC4-2EBF6B0C41D4}"/>
              </a:ext>
            </a:extLst>
          </p:cNvPr>
          <p:cNvSpPr>
            <a:spLocks noGrp="1"/>
          </p:cNvSpPr>
          <p:nvPr>
            <p:ph type="body" sz="quarter" idx="13"/>
          </p:nvPr>
        </p:nvSpPr>
        <p:spPr/>
        <p:txBody>
          <a:bodyPr/>
          <a:lstStyle/>
          <a:p>
            <a:pPr lvl="0"/>
            <a:r>
              <a:rPr lang="en-US" dirty="0"/>
              <a:t>1996</a:t>
            </a:r>
          </a:p>
        </p:txBody>
      </p:sp>
      <p:sp>
        <p:nvSpPr>
          <p:cNvPr id="59" name="Text Placeholder 58">
            <a:extLst>
              <a:ext uri="{FF2B5EF4-FFF2-40B4-BE49-F238E27FC236}">
                <a16:creationId xmlns:a16="http://schemas.microsoft.com/office/drawing/2014/main" id="{9348E88D-CFB1-4BF1-41EC-723BBD602AF2}"/>
              </a:ext>
            </a:extLst>
          </p:cNvPr>
          <p:cNvSpPr>
            <a:spLocks noGrp="1"/>
          </p:cNvSpPr>
          <p:nvPr>
            <p:ph type="body" sz="quarter" idx="15"/>
          </p:nvPr>
        </p:nvSpPr>
        <p:spPr/>
        <p:txBody>
          <a:bodyPr/>
          <a:lstStyle/>
          <a:p>
            <a:pPr lvl="0"/>
            <a:r>
              <a:rPr lang="en-US" dirty="0"/>
              <a:t>1999</a:t>
            </a:r>
          </a:p>
        </p:txBody>
      </p:sp>
      <p:sp>
        <p:nvSpPr>
          <p:cNvPr id="60" name="Text Placeholder 59">
            <a:extLst>
              <a:ext uri="{FF2B5EF4-FFF2-40B4-BE49-F238E27FC236}">
                <a16:creationId xmlns:a16="http://schemas.microsoft.com/office/drawing/2014/main" id="{E1B218F5-E615-C534-C7FC-E55781596535}"/>
              </a:ext>
            </a:extLst>
          </p:cNvPr>
          <p:cNvSpPr>
            <a:spLocks noGrp="1"/>
          </p:cNvSpPr>
          <p:nvPr>
            <p:ph type="body" sz="quarter" idx="17"/>
          </p:nvPr>
        </p:nvSpPr>
        <p:spPr/>
        <p:txBody>
          <a:bodyPr/>
          <a:lstStyle/>
          <a:p>
            <a:pPr lvl="0"/>
            <a:r>
              <a:rPr lang="en-US" dirty="0"/>
              <a:t>2015</a:t>
            </a:r>
          </a:p>
        </p:txBody>
      </p:sp>
      <p:sp>
        <p:nvSpPr>
          <p:cNvPr id="139" name="Rectangle 138" descr="Timeline marker">
            <a:extLst>
              <a:ext uri="{FF2B5EF4-FFF2-40B4-BE49-F238E27FC236}">
                <a16:creationId xmlns:a16="http://schemas.microsoft.com/office/drawing/2014/main" id="{632DC974-3AFC-3B05-984D-8920F2613BAB}"/>
              </a:ext>
            </a:extLst>
          </p:cNvPr>
          <p:cNvSpPr/>
          <p:nvPr/>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descr="Timeline marker">
            <a:extLst>
              <a:ext uri="{FF2B5EF4-FFF2-40B4-BE49-F238E27FC236}">
                <a16:creationId xmlns:a16="http://schemas.microsoft.com/office/drawing/2014/main" id="{F2040969-B583-70C1-87C1-D19C7BB276E9}"/>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descr="Timeline marker">
            <a:extLst>
              <a:ext uri="{FF2B5EF4-FFF2-40B4-BE49-F238E27FC236}">
                <a16:creationId xmlns:a16="http://schemas.microsoft.com/office/drawing/2014/main" id="{916357F2-DD2F-AE73-F0FE-19F36A996C0A}"/>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descr="Timeline marker">
            <a:extLst>
              <a:ext uri="{FF2B5EF4-FFF2-40B4-BE49-F238E27FC236}">
                <a16:creationId xmlns:a16="http://schemas.microsoft.com/office/drawing/2014/main" id="{061F8191-7958-A3B6-D754-56FAB2742504}"/>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descr="Timeline marker">
            <a:extLst>
              <a:ext uri="{FF2B5EF4-FFF2-40B4-BE49-F238E27FC236}">
                <a16:creationId xmlns:a16="http://schemas.microsoft.com/office/drawing/2014/main" id="{FA6C0651-6CD9-1742-F030-13CC2F6DAC2F}"/>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a:lstStyle/>
          <a:p>
            <a:pPr lvl="0"/>
            <a:r>
              <a:rPr lang="en-CA" dirty="0"/>
              <a:t>Publication of the Canadian Report of the Federal-Provincial Task Force on Justice for Victims of Crime </a:t>
            </a:r>
            <a:r>
              <a:rPr lang="en-US" dirty="0"/>
              <a:t> </a:t>
            </a:r>
          </a:p>
        </p:txBody>
      </p:sp>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p:txBody>
          <a:bodyPr/>
          <a:lstStyle/>
          <a:p>
            <a:pPr lvl="0"/>
            <a:r>
              <a:rPr lang="en-US" dirty="0"/>
              <a:t>VIS integrated into the  </a:t>
            </a:r>
            <a:r>
              <a:rPr lang="en-US" i="1" dirty="0"/>
              <a:t>Criminal Code</a:t>
            </a:r>
            <a:r>
              <a:rPr lang="en-US" dirty="0"/>
              <a:t>, admission and consideration discretionary</a:t>
            </a:r>
            <a:endParaRPr lang="en-US" i="1" dirty="0"/>
          </a:p>
        </p:txBody>
      </p:sp>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a:lstStyle/>
          <a:p>
            <a:pPr lvl="0"/>
            <a:r>
              <a:rPr lang="en-US" dirty="0"/>
              <a:t>Amendments to the </a:t>
            </a:r>
            <a:r>
              <a:rPr lang="en-US" i="1" dirty="0"/>
              <a:t>Criminal Code</a:t>
            </a:r>
            <a:r>
              <a:rPr lang="en-US" dirty="0"/>
              <a:t> mandate admission and consideration of VIS</a:t>
            </a:r>
          </a:p>
        </p:txBody>
      </p:sp>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p:txBody>
          <a:bodyPr/>
          <a:lstStyle/>
          <a:p>
            <a:pPr lvl="0"/>
            <a:r>
              <a:rPr lang="en-US" dirty="0"/>
              <a:t>Further amendments to the </a:t>
            </a:r>
            <a:r>
              <a:rPr lang="en-US" i="1" dirty="0"/>
              <a:t>Criminal Code</a:t>
            </a:r>
            <a:r>
              <a:rPr lang="en-US" dirty="0"/>
              <a:t> broaden definition of “victim” and extend participatory rights</a:t>
            </a:r>
          </a:p>
        </p:txBody>
      </p:sp>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p:txBody>
          <a:bodyPr/>
          <a:lstStyle/>
          <a:p>
            <a:pPr lvl="0"/>
            <a:r>
              <a:rPr lang="en-US" i="1" dirty="0"/>
              <a:t>Canadian Victim Bill of Rights</a:t>
            </a:r>
            <a:r>
              <a:rPr lang="en-US" dirty="0"/>
              <a:t> enacted</a:t>
            </a:r>
            <a:endParaRPr lang="en-US" i="1" dirty="0"/>
          </a:p>
        </p:txBody>
      </p:sp>
    </p:spTree>
    <p:extLst>
      <p:ext uri="{BB962C8B-B14F-4D97-AF65-F5344CB8AC3E}">
        <p14:creationId xmlns:p14="http://schemas.microsoft.com/office/powerpoint/2010/main" val="250288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641765" y="3776472"/>
            <a:ext cx="9414162"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2. Who can provide a VIS?</a:t>
            </a:r>
          </a:p>
        </p:txBody>
      </p:sp>
    </p:spTree>
    <p:extLst>
      <p:ext uri="{BB962C8B-B14F-4D97-AF65-F5344CB8AC3E}">
        <p14:creationId xmlns:p14="http://schemas.microsoft.com/office/powerpoint/2010/main" val="295292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016EE4-D06F-BB48-F27D-14F290F0FE86}"/>
              </a:ext>
            </a:extLst>
          </p:cNvPr>
          <p:cNvSpPr>
            <a:spLocks noGrp="1"/>
          </p:cNvSpPr>
          <p:nvPr>
            <p:ph type="body" sz="quarter" idx="15"/>
          </p:nvPr>
        </p:nvSpPr>
        <p:spPr/>
        <p:txBody>
          <a:bodyPr/>
          <a:lstStyle/>
          <a:p>
            <a:r>
              <a:rPr lang="en-US" dirty="0"/>
              <a:t>“</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379976" y="5296726"/>
            <a:ext cx="3932238" cy="588963"/>
          </a:xfrm>
        </p:spPr>
        <p:txBody>
          <a:bodyPr/>
          <a:lstStyle/>
          <a:p>
            <a:r>
              <a:rPr lang="en-US" i="1" dirty="0"/>
              <a:t>Criminal Code</a:t>
            </a:r>
            <a:r>
              <a:rPr lang="en-US" dirty="0"/>
              <a:t>, s. 2</a:t>
            </a:r>
            <a:endParaRPr lang="en-US" i="1" dirty="0"/>
          </a:p>
        </p:txBody>
      </p:sp>
      <p:sp>
        <p:nvSpPr>
          <p:cNvPr id="5" name="Text Placeholder 4">
            <a:extLst>
              <a:ext uri="{FF2B5EF4-FFF2-40B4-BE49-F238E27FC236}">
                <a16:creationId xmlns:a16="http://schemas.microsoft.com/office/drawing/2014/main" id="{EEE736C0-59DE-A4DF-7A05-6F22D48CC0D3}"/>
              </a:ext>
            </a:extLst>
          </p:cNvPr>
          <p:cNvSpPr>
            <a:spLocks noGrp="1"/>
          </p:cNvSpPr>
          <p:nvPr>
            <p:ph type="body" sz="quarter" idx="14"/>
          </p:nvPr>
        </p:nvSpPr>
        <p:spPr>
          <a:xfrm>
            <a:off x="10671048" y="4165866"/>
            <a:ext cx="768096" cy="1627632"/>
          </a:xfrm>
        </p:spPr>
        <p:txBody>
          <a:bodyPr/>
          <a:lstStyle/>
          <a:p>
            <a:r>
              <a:rPr lang="en-US" dirty="0"/>
              <a:t>”</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3" name="TextBox 2">
            <a:extLst>
              <a:ext uri="{FF2B5EF4-FFF2-40B4-BE49-F238E27FC236}">
                <a16:creationId xmlns:a16="http://schemas.microsoft.com/office/drawing/2014/main" id="{07B05796-92F3-48FD-922C-AFFBFAC17BB0}"/>
              </a:ext>
            </a:extLst>
          </p:cNvPr>
          <p:cNvSpPr txBox="1"/>
          <p:nvPr/>
        </p:nvSpPr>
        <p:spPr>
          <a:xfrm>
            <a:off x="3272589" y="731520"/>
            <a:ext cx="6228027" cy="707886"/>
          </a:xfrm>
          <a:prstGeom prst="rect">
            <a:avLst/>
          </a:prstGeom>
          <a:noFill/>
        </p:spPr>
        <p:txBody>
          <a:bodyPr wrap="square" rtlCol="0">
            <a:spAutoFit/>
          </a:bodyPr>
          <a:lstStyle/>
          <a:p>
            <a:r>
              <a:rPr lang="fr-CA" sz="4000" dirty="0">
                <a:solidFill>
                  <a:srgbClr val="202C8F"/>
                </a:solidFill>
                <a:latin typeface="+mj-lt"/>
              </a:rPr>
              <a:t>DEFINITION: </a:t>
            </a:r>
            <a:r>
              <a:rPr lang="fr-CA" sz="4000" dirty="0" err="1">
                <a:solidFill>
                  <a:srgbClr val="202C8F"/>
                </a:solidFill>
                <a:latin typeface="+mj-lt"/>
              </a:rPr>
              <a:t>Victim</a:t>
            </a:r>
            <a:endParaRPr lang="en-CA" sz="4000" dirty="0">
              <a:solidFill>
                <a:srgbClr val="202C8F"/>
              </a:solidFill>
              <a:latin typeface="+mj-lt"/>
            </a:endParaRPr>
          </a:p>
        </p:txBody>
      </p:sp>
      <p:sp>
        <p:nvSpPr>
          <p:cNvPr id="7" name="TextBox 6">
            <a:extLst>
              <a:ext uri="{FF2B5EF4-FFF2-40B4-BE49-F238E27FC236}">
                <a16:creationId xmlns:a16="http://schemas.microsoft.com/office/drawing/2014/main" id="{C73E076E-EBED-4AF0-BC49-2FEB63378400}"/>
              </a:ext>
            </a:extLst>
          </p:cNvPr>
          <p:cNvSpPr txBox="1"/>
          <p:nvPr/>
        </p:nvSpPr>
        <p:spPr>
          <a:xfrm>
            <a:off x="4282442" y="2302281"/>
            <a:ext cx="7059168" cy="2554545"/>
          </a:xfrm>
          <a:prstGeom prst="rect">
            <a:avLst/>
          </a:prstGeom>
          <a:noFill/>
        </p:spPr>
        <p:txBody>
          <a:bodyPr wrap="square" rtlCol="0">
            <a:spAutoFit/>
          </a:bodyPr>
          <a:lstStyle/>
          <a:p>
            <a:r>
              <a:rPr lang="en-CA" sz="2000" dirty="0">
                <a:solidFill>
                  <a:srgbClr val="202C8F"/>
                </a:solidFill>
              </a:rPr>
              <a:t>A person against whom an offence has been committed, or is alleged to have been committed, who has suffered, or is alleged to have suffered, physical or emotional harm, property damage or economic loss as the result of the commission or alleged commission of the offence and includes, for the purposes of ss. 672.5, 722, and 745.63, a person who has suffered physical or emotional harm, property damage, or economic loss as the result of the commission of an offence against any other person.</a:t>
            </a:r>
          </a:p>
        </p:txBody>
      </p:sp>
    </p:spTree>
    <p:extLst>
      <p:ext uri="{BB962C8B-B14F-4D97-AF65-F5344CB8AC3E}">
        <p14:creationId xmlns:p14="http://schemas.microsoft.com/office/powerpoint/2010/main" val="355967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p:txBody>
          <a:bodyPr/>
          <a:lstStyle/>
          <a:p>
            <a:r>
              <a:rPr lang="en-US" dirty="0"/>
              <a:t>MEET OUR VIS TEAM</a:t>
            </a:r>
          </a:p>
        </p:txBody>
      </p:sp>
      <p:sp>
        <p:nvSpPr>
          <p:cNvPr id="73" name="Footer Placeholder 72">
            <a:extLst>
              <a:ext uri="{FF2B5EF4-FFF2-40B4-BE49-F238E27FC236}">
                <a16:creationId xmlns:a16="http://schemas.microsoft.com/office/drawing/2014/main" id="{253AA363-0A91-5CE9-7764-DD7813D6BF70}"/>
              </a:ext>
            </a:extLst>
          </p:cNvPr>
          <p:cNvSpPr>
            <a:spLocks noGrp="1"/>
          </p:cNvSpPr>
          <p:nvPr>
            <p:ph type="ftr" sz="quarter" idx="11"/>
          </p:nvPr>
        </p:nvSpPr>
        <p:spPr/>
        <p:txBody>
          <a:bodyPr/>
          <a:lstStyle/>
          <a:p>
            <a:pPr algn="ctr"/>
            <a:r>
              <a:rPr lang="en-US" dirty="0"/>
              <a:t>MCM #139: Victim Impact Statements</a:t>
            </a:r>
          </a:p>
        </p:txBody>
      </p:sp>
      <p:sp>
        <p:nvSpPr>
          <p:cNvPr id="74" name="Slide Number Placeholder 73">
            <a:extLst>
              <a:ext uri="{FF2B5EF4-FFF2-40B4-BE49-F238E27FC236}">
                <a16:creationId xmlns:a16="http://schemas.microsoft.com/office/drawing/2014/main" id="{B964C6B0-844C-A964-2B74-46CF893E1381}"/>
              </a:ext>
            </a:extLst>
          </p:cNvPr>
          <p:cNvSpPr>
            <a:spLocks noGrp="1"/>
          </p:cNvSpPr>
          <p:nvPr>
            <p:ph type="sldNum" sz="quarter" idx="12"/>
          </p:nvPr>
        </p:nvSpPr>
        <p:spPr/>
        <p:txBody>
          <a:bodyPr/>
          <a:lstStyle/>
          <a:p>
            <a:fld id="{48F63A3B-78C7-47BE-AE5E-E10140E04643}" type="slidenum">
              <a:rPr lang="en-US" smtClean="0"/>
              <a:pPr/>
              <a:t>8</a:t>
            </a:fld>
            <a:endParaRPr lang="en-US" dirty="0"/>
          </a:p>
        </p:txBody>
      </p:sp>
      <p:pic>
        <p:nvPicPr>
          <p:cNvPr id="16" name="Picture Placeholder 15" descr="Follow with solid fill">
            <a:extLst>
              <a:ext uri="{FF2B5EF4-FFF2-40B4-BE49-F238E27FC236}">
                <a16:creationId xmlns:a16="http://schemas.microsoft.com/office/drawing/2014/main" id="{53DF829E-A1C4-421E-3B50-ABC29F74AD7E}"/>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a:stretch/>
        </p:blipFill>
        <p:spPr>
          <a:xfrm>
            <a:off x="1490443" y="2354766"/>
            <a:ext cx="2596896" cy="2596896"/>
          </a:xfrm>
        </p:spPr>
      </p:pic>
      <p:pic>
        <p:nvPicPr>
          <p:cNvPr id="18" name="Picture Placeholder 17" descr="Follow outline">
            <a:extLst>
              <a:ext uri="{FF2B5EF4-FFF2-40B4-BE49-F238E27FC236}">
                <a16:creationId xmlns:a16="http://schemas.microsoft.com/office/drawing/2014/main" id="{E5C9C66F-AADD-4ED0-1C1D-B85BA2731ECA}"/>
              </a:ext>
            </a:extLst>
          </p:cNvPr>
          <p:cNvPicPr>
            <a:picLocks noGrp="1" noChangeAspect="1"/>
          </p:cNvPicPr>
          <p:nvPr>
            <p:ph type="pic" sz="quarter" idx="17"/>
          </p:nvPr>
        </p:nvPicPr>
        <p:blipFill>
          <a:blip r:embed="rId5">
            <a:extLst>
              <a:ext uri="{96DAC541-7B7A-43D3-8B79-37D633B846F1}">
                <asvg:svgBlip xmlns:asvg="http://schemas.microsoft.com/office/drawing/2016/SVG/main" r:embed="rId6"/>
              </a:ext>
            </a:extLst>
          </a:blip>
          <a:srcRect/>
          <a:stretch/>
        </p:blipFill>
        <p:spPr>
          <a:xfrm>
            <a:off x="4817036" y="2354766"/>
            <a:ext cx="2596896" cy="2596896"/>
          </a:xfrm>
        </p:spPr>
      </p:pic>
      <p:sp>
        <p:nvSpPr>
          <p:cNvPr id="6" name="Text Placeholder 5">
            <a:extLst>
              <a:ext uri="{FF2B5EF4-FFF2-40B4-BE49-F238E27FC236}">
                <a16:creationId xmlns:a16="http://schemas.microsoft.com/office/drawing/2014/main" id="{EEF6A845-F328-1053-A365-3DA9CBAF9BA4}"/>
              </a:ext>
            </a:extLst>
          </p:cNvPr>
          <p:cNvSpPr>
            <a:spLocks noGrp="1"/>
          </p:cNvSpPr>
          <p:nvPr>
            <p:ph type="body" sz="quarter" idx="16"/>
          </p:nvPr>
        </p:nvSpPr>
        <p:spPr>
          <a:xfrm>
            <a:off x="4817036" y="4906083"/>
            <a:ext cx="2598737" cy="1109662"/>
          </a:xfrm>
        </p:spPr>
        <p:txBody>
          <a:bodyPr/>
          <a:lstStyle/>
          <a:p>
            <a:r>
              <a:rPr lang="en-US" dirty="0"/>
              <a:t>Individual on behalf of a victim</a:t>
            </a:r>
          </a:p>
        </p:txBody>
      </p:sp>
      <p:pic>
        <p:nvPicPr>
          <p:cNvPr id="20" name="Picture Placeholder 19" descr="Customer review with solid fill">
            <a:extLst>
              <a:ext uri="{FF2B5EF4-FFF2-40B4-BE49-F238E27FC236}">
                <a16:creationId xmlns:a16="http://schemas.microsoft.com/office/drawing/2014/main" id="{886BA800-53E3-4B2D-1E62-F03543D34994}"/>
              </a:ext>
            </a:extLst>
          </p:cNvPr>
          <p:cNvPicPr>
            <a:picLocks noGrp="1" noChangeAspect="1"/>
          </p:cNvPicPr>
          <p:nvPr>
            <p:ph type="pic" sz="quarter" idx="20"/>
          </p:nvPr>
        </p:nvPicPr>
        <p:blipFill>
          <a:blip r:embed="rId7">
            <a:extLst>
              <a:ext uri="{96DAC541-7B7A-43D3-8B79-37D633B846F1}">
                <asvg:svgBlip xmlns:asvg="http://schemas.microsoft.com/office/drawing/2016/SVG/main" r:embed="rId8"/>
              </a:ext>
            </a:extLst>
          </a:blip>
          <a:srcRect/>
          <a:stretch/>
        </p:blipFill>
        <p:spPr>
          <a:xfrm>
            <a:off x="8102372" y="2358649"/>
            <a:ext cx="2596896" cy="2596896"/>
          </a:xfrm>
        </p:spPr>
      </p:pic>
      <p:sp>
        <p:nvSpPr>
          <p:cNvPr id="9" name="Text Placeholder 8">
            <a:extLst>
              <a:ext uri="{FF2B5EF4-FFF2-40B4-BE49-F238E27FC236}">
                <a16:creationId xmlns:a16="http://schemas.microsoft.com/office/drawing/2014/main" id="{0A413FDF-11CF-6B9B-871F-ED1ED06E76B9}"/>
              </a:ext>
            </a:extLst>
          </p:cNvPr>
          <p:cNvSpPr>
            <a:spLocks noGrp="1"/>
          </p:cNvSpPr>
          <p:nvPr>
            <p:ph type="body" sz="quarter" idx="19"/>
          </p:nvPr>
        </p:nvSpPr>
        <p:spPr>
          <a:xfrm>
            <a:off x="8104663" y="4906083"/>
            <a:ext cx="2598737" cy="1109662"/>
          </a:xfrm>
        </p:spPr>
        <p:txBody>
          <a:bodyPr/>
          <a:lstStyle/>
          <a:p>
            <a:r>
              <a:rPr lang="en-US" dirty="0"/>
              <a:t>Individuals on behalf of a community​</a:t>
            </a:r>
          </a:p>
        </p:txBody>
      </p:sp>
      <p:sp>
        <p:nvSpPr>
          <p:cNvPr id="7" name="Text Placeholder 6">
            <a:extLst>
              <a:ext uri="{FF2B5EF4-FFF2-40B4-BE49-F238E27FC236}">
                <a16:creationId xmlns:a16="http://schemas.microsoft.com/office/drawing/2014/main" id="{C6BEF8C1-C0AB-4E3A-B991-1B44AC7F3BEB}"/>
              </a:ext>
            </a:extLst>
          </p:cNvPr>
          <p:cNvSpPr>
            <a:spLocks noGrp="1"/>
          </p:cNvSpPr>
          <p:nvPr>
            <p:ph type="body" sz="quarter" idx="14"/>
          </p:nvPr>
        </p:nvSpPr>
        <p:spPr>
          <a:xfrm>
            <a:off x="1492732" y="4906083"/>
            <a:ext cx="2598737" cy="1109662"/>
          </a:xfrm>
        </p:spPr>
        <p:txBody>
          <a:bodyPr/>
          <a:lstStyle/>
          <a:p>
            <a:r>
              <a:rPr lang="fr-CA" dirty="0" err="1"/>
              <a:t>victim</a:t>
            </a:r>
            <a:endParaRPr lang="en-CA" dirty="0"/>
          </a:p>
        </p:txBody>
      </p:sp>
    </p:spTree>
    <p:extLst>
      <p:ext uri="{BB962C8B-B14F-4D97-AF65-F5344CB8AC3E}">
        <p14:creationId xmlns:p14="http://schemas.microsoft.com/office/powerpoint/2010/main" val="201193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748145" y="1975104"/>
            <a:ext cx="9185564" cy="1453896"/>
          </a:xfrm>
        </p:spPr>
        <p:txBody>
          <a:bodyPr/>
          <a:lstStyle/>
          <a:p>
            <a:r>
              <a:rPr lang="en-US" dirty="0"/>
              <a:t>3. Purpose and USE of VIS</a:t>
            </a:r>
          </a:p>
        </p:txBody>
      </p:sp>
      <p:sp>
        <p:nvSpPr>
          <p:cNvPr id="10" name="TextBox 9">
            <a:extLst>
              <a:ext uri="{FF2B5EF4-FFF2-40B4-BE49-F238E27FC236}">
                <a16:creationId xmlns:a16="http://schemas.microsoft.com/office/drawing/2014/main" id="{E756A596-870F-4BA0-8FF2-D35C0677456E}"/>
              </a:ext>
            </a:extLst>
          </p:cNvPr>
          <p:cNvSpPr txBox="1"/>
          <p:nvPr/>
        </p:nvSpPr>
        <p:spPr>
          <a:xfrm>
            <a:off x="1527047" y="3319975"/>
            <a:ext cx="5464596" cy="1477328"/>
          </a:xfrm>
          <a:prstGeom prst="rect">
            <a:avLst/>
          </a:prstGeom>
          <a:noFill/>
        </p:spPr>
        <p:txBody>
          <a:bodyPr wrap="square" rtlCol="0">
            <a:spAutoFit/>
          </a:bodyPr>
          <a:lstStyle/>
          <a:p>
            <a:r>
              <a:rPr lang="en-CA" dirty="0">
                <a:solidFill>
                  <a:srgbClr val="202C8F"/>
                </a:solidFill>
              </a:rPr>
              <a:t>“Victim impact statements contribute significantly to a just sentencing process. Sentencing is a reasoned, not an arbitrary, exercise. Context remains important.”</a:t>
            </a:r>
          </a:p>
          <a:p>
            <a:endParaRPr lang="en-CA" dirty="0">
              <a:solidFill>
                <a:srgbClr val="202C8F"/>
              </a:solidFill>
            </a:endParaRPr>
          </a:p>
          <a:p>
            <a:r>
              <a:rPr lang="en-CA" i="1" dirty="0">
                <a:solidFill>
                  <a:srgbClr val="202C8F"/>
                </a:solidFill>
              </a:rPr>
              <a:t>R v Gabriel </a:t>
            </a:r>
            <a:r>
              <a:rPr lang="en-CA" dirty="0">
                <a:solidFill>
                  <a:srgbClr val="202C8F"/>
                </a:solidFill>
              </a:rPr>
              <a:t>(1999), 137 CCC (3d) 1</a:t>
            </a:r>
          </a:p>
        </p:txBody>
      </p:sp>
    </p:spTree>
    <p:extLst>
      <p:ext uri="{BB962C8B-B14F-4D97-AF65-F5344CB8AC3E}">
        <p14:creationId xmlns:p14="http://schemas.microsoft.com/office/powerpoint/2010/main" val="312037765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{02DC52E3-5E2A-4124-AAAE-7D8187B6A099}tf78438558_win32</Template>
  <TotalTime>3553</TotalTime>
  <Words>9110</Words>
  <Application>Microsoft Office PowerPoint</Application>
  <PresentationFormat>Widescreen</PresentationFormat>
  <Paragraphs>457</Paragraphs>
  <Slides>33</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Arial (W1)</vt:lpstr>
      <vt:lpstr>Arial Black</vt:lpstr>
      <vt:lpstr>Calibri</vt:lpstr>
      <vt:lpstr>Helvetica Neue</vt:lpstr>
      <vt:lpstr>LIBERATION_SERIF</vt:lpstr>
      <vt:lpstr>LIBERATION_SERIF_ITALIC</vt:lpstr>
      <vt:lpstr>NexusSansWebPro</vt:lpstr>
      <vt:lpstr>Open Sans</vt:lpstr>
      <vt:lpstr>Sabon Next LT</vt:lpstr>
      <vt:lpstr>Source Sans Pro</vt:lpstr>
      <vt:lpstr>Times New Roman</vt:lpstr>
      <vt:lpstr>Office Theme</vt:lpstr>
      <vt:lpstr>MCM #139:  Victim Impact Statements  </vt:lpstr>
      <vt:lpstr>AGENDA</vt:lpstr>
      <vt:lpstr>1. Introduction</vt:lpstr>
      <vt:lpstr>[…] the court shall consider any statement of a victim […] describing the physical or emotional harm, property damage or economic loss suffered by the victim as the result of the commission of the offence and the impact of the offence on the victim.</vt:lpstr>
      <vt:lpstr>Legislative history</vt:lpstr>
      <vt:lpstr>2. Who can provide a VIS?</vt:lpstr>
      <vt:lpstr>PowerPoint Presentation</vt:lpstr>
      <vt:lpstr>MEET OUR VIS TEAM</vt:lpstr>
      <vt:lpstr>3. Purpose and USE of VIS</vt:lpstr>
      <vt:lpstr>Purpose of VIS </vt:lpstr>
      <vt:lpstr>Judicial Use of Vis</vt:lpstr>
      <vt:lpstr>Judicial Use of Vis</vt:lpstr>
      <vt:lpstr>4. CONTENTS and delivery OF VIS</vt:lpstr>
      <vt:lpstr>General Relevance of a VIS</vt:lpstr>
      <vt:lpstr>PowerPoint Presentation</vt:lpstr>
      <vt:lpstr>VIS admissibility “Don’ts”</vt:lpstr>
      <vt:lpstr>722(8) &amp; Editing </vt:lpstr>
      <vt:lpstr>722(8) &amp; Editing </vt:lpstr>
      <vt:lpstr>Delivery of VIS</vt:lpstr>
      <vt:lpstr>Some examples</vt:lpstr>
      <vt:lpstr>More examples</vt:lpstr>
      <vt:lpstr>5. Procedure, disclosure &amp; Other issues</vt:lpstr>
      <vt:lpstr>PowerPoint Presentation</vt:lpstr>
      <vt:lpstr>PowerPoint Presentation</vt:lpstr>
      <vt:lpstr>PowerPoint Presentation</vt:lpstr>
      <vt:lpstr>Cross on VIS? </vt:lpstr>
      <vt:lpstr>Other issues</vt:lpstr>
      <vt:lpstr>OTHER Uses for VIS</vt:lpstr>
      <vt:lpstr>Gladue, VIS, and Indigenous victims </vt:lpstr>
      <vt:lpstr>6. Scenarios</vt:lpstr>
      <vt:lpstr>Scenario 1</vt:lpstr>
      <vt:lpstr>Scenario 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MCM #139:  Victim Impact Statements  </dc:title>
  <dc:subject/>
  <dc:creator>Loignon-Giroux, Emma (MAG)</dc:creator>
  <cp:lastModifiedBy>Loignon-Giroux, Emma (MAG)</cp:lastModifiedBy>
  <cp:revision>9</cp:revision>
  <dcterms:created xsi:type="dcterms:W3CDTF">2022-10-05T15:08:39Z</dcterms:created>
  <dcterms:modified xsi:type="dcterms:W3CDTF">2022-10-12T20:35:55Z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2022-10-05T15:08:40Z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cf1c1958-2c62-4093-ab8c-e1c79321c7af</vt:lpwstr>
  </property>
  <property fmtid="{D5CDD505-2E9C-101B-9397-08002B2CF9AE}" pid="8" name="MSIP_Label_034a106e-6316-442c-ad35-738afd673d2b_ContentBits">
    <vt:lpwstr>0</vt:lpwstr>
  </property>
</Properties>
</file>