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84" r:id="rId3"/>
    <p:sldId id="258" r:id="rId4"/>
    <p:sldId id="260" r:id="rId5"/>
    <p:sldId id="261" r:id="rId6"/>
    <p:sldId id="259" r:id="rId7"/>
    <p:sldId id="262" r:id="rId8"/>
    <p:sldId id="257" r:id="rId9"/>
    <p:sldId id="263" r:id="rId10"/>
    <p:sldId id="264" r:id="rId11"/>
    <p:sldId id="265" r:id="rId12"/>
    <p:sldId id="266" r:id="rId13"/>
    <p:sldId id="267" r:id="rId14"/>
    <p:sldId id="269" r:id="rId15"/>
    <p:sldId id="268" r:id="rId16"/>
    <p:sldId id="270" r:id="rId17"/>
    <p:sldId id="271" r:id="rId18"/>
    <p:sldId id="272" r:id="rId19"/>
    <p:sldId id="273" r:id="rId20"/>
    <p:sldId id="274" r:id="rId21"/>
    <p:sldId id="279" r:id="rId22"/>
    <p:sldId id="276" r:id="rId23"/>
    <p:sldId id="278" r:id="rId24"/>
    <p:sldId id="275" r:id="rId25"/>
    <p:sldId id="277" r:id="rId26"/>
    <p:sldId id="285" r:id="rId27"/>
    <p:sldId id="280" r:id="rId28"/>
    <p:sldId id="281" r:id="rId29"/>
    <p:sldId id="282" r:id="rId30"/>
    <p:sldId id="283" r:id="rId31"/>
  </p:sldIdLst>
  <p:sldSz cx="12192000" cy="6858000"/>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04"/>
    <p:restoredTop sz="94574"/>
  </p:normalViewPr>
  <p:slideViewPr>
    <p:cSldViewPr snapToGrid="0" snapToObjects="1">
      <p:cViewPr varScale="1">
        <p:scale>
          <a:sx n="104" d="100"/>
          <a:sy n="104" d="100"/>
        </p:scale>
        <p:origin x="10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Tansey" userId="388ce529-93ec-454c-9a47-d666ba1749de" providerId="ADAL" clId="{3DD224BE-9D48-430D-AEDC-7357D33B618F}"/>
    <pc:docChg chg="modSld">
      <pc:chgData name="Louise Tansey" userId="388ce529-93ec-454c-9a47-d666ba1749de" providerId="ADAL" clId="{3DD224BE-9D48-430D-AEDC-7357D33B618F}" dt="2022-08-25T20:53:49.272" v="12" actId="20577"/>
      <pc:docMkLst>
        <pc:docMk/>
      </pc:docMkLst>
      <pc:sldChg chg="modSp mod">
        <pc:chgData name="Louise Tansey" userId="388ce529-93ec-454c-9a47-d666ba1749de" providerId="ADAL" clId="{3DD224BE-9D48-430D-AEDC-7357D33B618F}" dt="2022-08-25T20:53:21.763" v="1" actId="20577"/>
        <pc:sldMkLst>
          <pc:docMk/>
          <pc:sldMk cId="1018344661" sldId="256"/>
        </pc:sldMkLst>
        <pc:spChg chg="mod">
          <ac:chgData name="Louise Tansey" userId="388ce529-93ec-454c-9a47-d666ba1749de" providerId="ADAL" clId="{3DD224BE-9D48-430D-AEDC-7357D33B618F}" dt="2022-08-25T20:53:21.763" v="1" actId="20577"/>
          <ac:spMkLst>
            <pc:docMk/>
            <pc:sldMk cId="1018344661" sldId="256"/>
            <ac:spMk id="3" creationId="{00000000-0000-0000-0000-000000000000}"/>
          </ac:spMkLst>
        </pc:spChg>
      </pc:sldChg>
      <pc:sldChg chg="modSp mod">
        <pc:chgData name="Louise Tansey" userId="388ce529-93ec-454c-9a47-d666ba1749de" providerId="ADAL" clId="{3DD224BE-9D48-430D-AEDC-7357D33B618F}" dt="2022-08-25T20:53:49.272" v="12" actId="20577"/>
        <pc:sldMkLst>
          <pc:docMk/>
          <pc:sldMk cId="870471249" sldId="260"/>
        </pc:sldMkLst>
        <pc:spChg chg="mod">
          <ac:chgData name="Louise Tansey" userId="388ce529-93ec-454c-9a47-d666ba1749de" providerId="ADAL" clId="{3DD224BE-9D48-430D-AEDC-7357D33B618F}" dt="2022-08-25T20:53:49.272" v="12" actId="20577"/>
          <ac:spMkLst>
            <pc:docMk/>
            <pc:sldMk cId="870471249" sldId="260"/>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E6134-CDD2-486B-8C39-A31B7FB33A0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6C8E767-8A45-4A3F-97C6-C110C692EA03}">
      <dgm:prSet custT="1"/>
      <dgm:spPr/>
      <dgm:t>
        <a:bodyPr/>
        <a:lstStyle/>
        <a:p>
          <a:r>
            <a:rPr lang="en-US" sz="1400" b="0" i="0" dirty="0"/>
            <a:t>Each of the applications listed on the previous slide are difficult, technical and very likely will be a ground of appeal </a:t>
          </a:r>
          <a:endParaRPr lang="en-US" sz="1400" dirty="0"/>
        </a:p>
      </dgm:t>
    </dgm:pt>
    <dgm:pt modelId="{D8DCE66E-CD2E-47E8-9CEB-742317DDBCE5}" type="parTrans" cxnId="{F132A749-838A-4A91-B75F-0FFA85D7A360}">
      <dgm:prSet/>
      <dgm:spPr/>
      <dgm:t>
        <a:bodyPr/>
        <a:lstStyle/>
        <a:p>
          <a:endParaRPr lang="en-US"/>
        </a:p>
      </dgm:t>
    </dgm:pt>
    <dgm:pt modelId="{545B294E-4566-422B-8FAA-E9B0302C2330}" type="sibTrans" cxnId="{F132A749-838A-4A91-B75F-0FFA85D7A360}">
      <dgm:prSet/>
      <dgm:spPr/>
      <dgm:t>
        <a:bodyPr/>
        <a:lstStyle/>
        <a:p>
          <a:endParaRPr lang="en-US"/>
        </a:p>
      </dgm:t>
    </dgm:pt>
    <dgm:pt modelId="{B0AF7F82-DDEB-44E9-A52D-341CD327B192}">
      <dgm:prSet custT="1"/>
      <dgm:spPr/>
      <dgm:t>
        <a:bodyPr/>
        <a:lstStyle/>
        <a:p>
          <a:r>
            <a:rPr lang="en-US" sz="1400" b="0" i="0" dirty="0"/>
            <a:t>We spend a lot of time working on the mechanics, logistics and tactics of these applications and almost no time on figuring out how to get to where we need to go </a:t>
          </a:r>
          <a:endParaRPr lang="en-US" sz="1400" dirty="0"/>
        </a:p>
      </dgm:t>
    </dgm:pt>
    <dgm:pt modelId="{741D2201-DBCB-415E-95B6-C0EB31960C9E}" type="parTrans" cxnId="{286DF3CD-FFC5-468A-84DA-7B63CB211518}">
      <dgm:prSet/>
      <dgm:spPr/>
      <dgm:t>
        <a:bodyPr/>
        <a:lstStyle/>
        <a:p>
          <a:endParaRPr lang="en-US"/>
        </a:p>
      </dgm:t>
    </dgm:pt>
    <dgm:pt modelId="{0F13C4BC-FBE1-4731-8F58-71D8EE03E334}" type="sibTrans" cxnId="{286DF3CD-FFC5-468A-84DA-7B63CB211518}">
      <dgm:prSet/>
      <dgm:spPr/>
      <dgm:t>
        <a:bodyPr/>
        <a:lstStyle/>
        <a:p>
          <a:endParaRPr lang="en-US"/>
        </a:p>
      </dgm:t>
    </dgm:pt>
    <dgm:pt modelId="{BEC9C537-BDF4-468F-9398-2AB0B56D4063}">
      <dgm:prSet/>
      <dgm:spPr/>
      <dgm:t>
        <a:bodyPr/>
        <a:lstStyle/>
        <a:p>
          <a:r>
            <a:rPr lang="en-US" b="0" i="0" dirty="0"/>
            <a:t>This session is dedicated to the those of us stumbling around in the woods trying to get to the trailhead that will lead us to the path to a trial based on the truth </a:t>
          </a:r>
          <a:endParaRPr lang="en-US" dirty="0"/>
        </a:p>
      </dgm:t>
    </dgm:pt>
    <dgm:pt modelId="{BAD1785F-3BF1-4751-A071-3242270338AD}" type="parTrans" cxnId="{7610C87A-F2C7-4264-A74E-084BBA1883DC}">
      <dgm:prSet/>
      <dgm:spPr/>
      <dgm:t>
        <a:bodyPr/>
        <a:lstStyle/>
        <a:p>
          <a:endParaRPr lang="en-US"/>
        </a:p>
      </dgm:t>
    </dgm:pt>
    <dgm:pt modelId="{87A353D7-FD57-463A-BFDC-827B4A9D92E3}" type="sibTrans" cxnId="{7610C87A-F2C7-4264-A74E-084BBA1883DC}">
      <dgm:prSet/>
      <dgm:spPr/>
      <dgm:t>
        <a:bodyPr/>
        <a:lstStyle/>
        <a:p>
          <a:endParaRPr lang="en-US"/>
        </a:p>
      </dgm:t>
    </dgm:pt>
    <dgm:pt modelId="{C626E10E-07E6-4D52-BF1E-E3936837B60F}" type="pres">
      <dgm:prSet presAssocID="{CC9E6134-CDD2-486B-8C39-A31B7FB33A08}" presName="root" presStyleCnt="0">
        <dgm:presLayoutVars>
          <dgm:dir/>
          <dgm:resizeHandles val="exact"/>
        </dgm:presLayoutVars>
      </dgm:prSet>
      <dgm:spPr/>
    </dgm:pt>
    <dgm:pt modelId="{01F0832B-B15D-4F41-91B5-1F5088E83D17}" type="pres">
      <dgm:prSet presAssocID="{D6C8E767-8A45-4A3F-97C6-C110C692EA03}" presName="compNode" presStyleCnt="0"/>
      <dgm:spPr/>
    </dgm:pt>
    <dgm:pt modelId="{A2E6FCC0-62FF-4319-A916-2D497B0A99E4}" type="pres">
      <dgm:prSet presAssocID="{D6C8E767-8A45-4A3F-97C6-C110C692EA0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d Bump"/>
        </a:ext>
      </dgm:extLst>
    </dgm:pt>
    <dgm:pt modelId="{91D0868F-E048-4AD3-A56B-CB7F6C4ACD2A}" type="pres">
      <dgm:prSet presAssocID="{D6C8E767-8A45-4A3F-97C6-C110C692EA03}" presName="spaceRect" presStyleCnt="0"/>
      <dgm:spPr/>
    </dgm:pt>
    <dgm:pt modelId="{DC75B713-9B2B-42F7-A89D-140A3AA05C57}" type="pres">
      <dgm:prSet presAssocID="{D6C8E767-8A45-4A3F-97C6-C110C692EA03}" presName="textRect" presStyleLbl="revTx" presStyleIdx="0" presStyleCnt="3">
        <dgm:presLayoutVars>
          <dgm:chMax val="1"/>
          <dgm:chPref val="1"/>
        </dgm:presLayoutVars>
      </dgm:prSet>
      <dgm:spPr/>
    </dgm:pt>
    <dgm:pt modelId="{45DAF09A-FEB5-4D2B-ABEC-DFBAF98E195F}" type="pres">
      <dgm:prSet presAssocID="{545B294E-4566-422B-8FAA-E9B0302C2330}" presName="sibTrans" presStyleCnt="0"/>
      <dgm:spPr/>
    </dgm:pt>
    <dgm:pt modelId="{FBA26985-D2BD-439A-8038-22FCB762B8FE}" type="pres">
      <dgm:prSet presAssocID="{B0AF7F82-DDEB-44E9-A52D-341CD327B192}" presName="compNode" presStyleCnt="0"/>
      <dgm:spPr/>
    </dgm:pt>
    <dgm:pt modelId="{9780FFEC-9C45-4CD7-BD70-EECFAD51EC19}" type="pres">
      <dgm:prSet presAssocID="{B0AF7F82-DDEB-44E9-A52D-341CD327B19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lder"/>
        </a:ext>
      </dgm:extLst>
    </dgm:pt>
    <dgm:pt modelId="{394B41A8-ED8D-4FDA-AF23-C4C5FBA257FF}" type="pres">
      <dgm:prSet presAssocID="{B0AF7F82-DDEB-44E9-A52D-341CD327B192}" presName="spaceRect" presStyleCnt="0"/>
      <dgm:spPr/>
    </dgm:pt>
    <dgm:pt modelId="{E9A1DE9D-2C15-4B91-A29C-FCA3667F147E}" type="pres">
      <dgm:prSet presAssocID="{B0AF7F82-DDEB-44E9-A52D-341CD327B192}" presName="textRect" presStyleLbl="revTx" presStyleIdx="1" presStyleCnt="3">
        <dgm:presLayoutVars>
          <dgm:chMax val="1"/>
          <dgm:chPref val="1"/>
        </dgm:presLayoutVars>
      </dgm:prSet>
      <dgm:spPr/>
    </dgm:pt>
    <dgm:pt modelId="{CA65E244-6D69-47F9-B9FC-487337D0973D}" type="pres">
      <dgm:prSet presAssocID="{0F13C4BC-FBE1-4731-8F58-71D8EE03E334}" presName="sibTrans" presStyleCnt="0"/>
      <dgm:spPr/>
    </dgm:pt>
    <dgm:pt modelId="{B734A8D0-2C91-41C9-9224-ACBE4AD934CC}" type="pres">
      <dgm:prSet presAssocID="{BEC9C537-BDF4-468F-9398-2AB0B56D4063}" presName="compNode" presStyleCnt="0"/>
      <dgm:spPr/>
    </dgm:pt>
    <dgm:pt modelId="{37CE7FC3-03D9-45E2-BCF9-CBAE83A5389D}" type="pres">
      <dgm:prSet presAssocID="{BEC9C537-BDF4-468F-9398-2AB0B56D406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ke"/>
        </a:ext>
      </dgm:extLst>
    </dgm:pt>
    <dgm:pt modelId="{7EBAC4FD-1D8F-40D4-8FA1-8586D10295C1}" type="pres">
      <dgm:prSet presAssocID="{BEC9C537-BDF4-468F-9398-2AB0B56D4063}" presName="spaceRect" presStyleCnt="0"/>
      <dgm:spPr/>
    </dgm:pt>
    <dgm:pt modelId="{4A059C47-58ED-4600-8D77-95E654289A76}" type="pres">
      <dgm:prSet presAssocID="{BEC9C537-BDF4-468F-9398-2AB0B56D4063}" presName="textRect" presStyleLbl="revTx" presStyleIdx="2" presStyleCnt="3">
        <dgm:presLayoutVars>
          <dgm:chMax val="1"/>
          <dgm:chPref val="1"/>
        </dgm:presLayoutVars>
      </dgm:prSet>
      <dgm:spPr/>
    </dgm:pt>
  </dgm:ptLst>
  <dgm:cxnLst>
    <dgm:cxn modelId="{F132A749-838A-4A91-B75F-0FFA85D7A360}" srcId="{CC9E6134-CDD2-486B-8C39-A31B7FB33A08}" destId="{D6C8E767-8A45-4A3F-97C6-C110C692EA03}" srcOrd="0" destOrd="0" parTransId="{D8DCE66E-CD2E-47E8-9CEB-742317DDBCE5}" sibTransId="{545B294E-4566-422B-8FAA-E9B0302C2330}"/>
    <dgm:cxn modelId="{C1D05D4F-15E7-475C-9A41-92EC5DF91537}" type="presOf" srcId="{D6C8E767-8A45-4A3F-97C6-C110C692EA03}" destId="{DC75B713-9B2B-42F7-A89D-140A3AA05C57}" srcOrd="0" destOrd="0" presId="urn:microsoft.com/office/officeart/2018/2/layout/IconLabelList"/>
    <dgm:cxn modelId="{2E7C8A73-D42B-4EC0-9842-8A6B79B60EA6}" type="presOf" srcId="{CC9E6134-CDD2-486B-8C39-A31B7FB33A08}" destId="{C626E10E-07E6-4D52-BF1E-E3936837B60F}" srcOrd="0" destOrd="0" presId="urn:microsoft.com/office/officeart/2018/2/layout/IconLabelList"/>
    <dgm:cxn modelId="{7610C87A-F2C7-4264-A74E-084BBA1883DC}" srcId="{CC9E6134-CDD2-486B-8C39-A31B7FB33A08}" destId="{BEC9C537-BDF4-468F-9398-2AB0B56D4063}" srcOrd="2" destOrd="0" parTransId="{BAD1785F-3BF1-4751-A071-3242270338AD}" sibTransId="{87A353D7-FD57-463A-BFDC-827B4A9D92E3}"/>
    <dgm:cxn modelId="{286DF3CD-FFC5-468A-84DA-7B63CB211518}" srcId="{CC9E6134-CDD2-486B-8C39-A31B7FB33A08}" destId="{B0AF7F82-DDEB-44E9-A52D-341CD327B192}" srcOrd="1" destOrd="0" parTransId="{741D2201-DBCB-415E-95B6-C0EB31960C9E}" sibTransId="{0F13C4BC-FBE1-4731-8F58-71D8EE03E334}"/>
    <dgm:cxn modelId="{704B18F1-6A61-4687-9ED8-2C1331689324}" type="presOf" srcId="{BEC9C537-BDF4-468F-9398-2AB0B56D4063}" destId="{4A059C47-58ED-4600-8D77-95E654289A76}" srcOrd="0" destOrd="0" presId="urn:microsoft.com/office/officeart/2018/2/layout/IconLabelList"/>
    <dgm:cxn modelId="{C24CF0FB-ABDC-48E4-B9B8-DCA0D4E1B541}" type="presOf" srcId="{B0AF7F82-DDEB-44E9-A52D-341CD327B192}" destId="{E9A1DE9D-2C15-4B91-A29C-FCA3667F147E}" srcOrd="0" destOrd="0" presId="urn:microsoft.com/office/officeart/2018/2/layout/IconLabelList"/>
    <dgm:cxn modelId="{4DA7B2C5-F5FB-4E58-9288-9ED5CFBE9355}" type="presParOf" srcId="{C626E10E-07E6-4D52-BF1E-E3936837B60F}" destId="{01F0832B-B15D-4F41-91B5-1F5088E83D17}" srcOrd="0" destOrd="0" presId="urn:microsoft.com/office/officeart/2018/2/layout/IconLabelList"/>
    <dgm:cxn modelId="{73C96ECD-2905-4BF6-BE96-8BB7AD57720C}" type="presParOf" srcId="{01F0832B-B15D-4F41-91B5-1F5088E83D17}" destId="{A2E6FCC0-62FF-4319-A916-2D497B0A99E4}" srcOrd="0" destOrd="0" presId="urn:microsoft.com/office/officeart/2018/2/layout/IconLabelList"/>
    <dgm:cxn modelId="{D44567E4-891B-4881-AE37-E78E269D456D}" type="presParOf" srcId="{01F0832B-B15D-4F41-91B5-1F5088E83D17}" destId="{91D0868F-E048-4AD3-A56B-CB7F6C4ACD2A}" srcOrd="1" destOrd="0" presId="urn:microsoft.com/office/officeart/2018/2/layout/IconLabelList"/>
    <dgm:cxn modelId="{05037607-3A92-4FCB-B193-68D6C4546EB4}" type="presParOf" srcId="{01F0832B-B15D-4F41-91B5-1F5088E83D17}" destId="{DC75B713-9B2B-42F7-A89D-140A3AA05C57}" srcOrd="2" destOrd="0" presId="urn:microsoft.com/office/officeart/2018/2/layout/IconLabelList"/>
    <dgm:cxn modelId="{FD6262D6-2470-4668-B1AA-10CA01BAF331}" type="presParOf" srcId="{C626E10E-07E6-4D52-BF1E-E3936837B60F}" destId="{45DAF09A-FEB5-4D2B-ABEC-DFBAF98E195F}" srcOrd="1" destOrd="0" presId="urn:microsoft.com/office/officeart/2018/2/layout/IconLabelList"/>
    <dgm:cxn modelId="{1624A7DD-4D83-4B97-9499-79F5C67948C3}" type="presParOf" srcId="{C626E10E-07E6-4D52-BF1E-E3936837B60F}" destId="{FBA26985-D2BD-439A-8038-22FCB762B8FE}" srcOrd="2" destOrd="0" presId="urn:microsoft.com/office/officeart/2018/2/layout/IconLabelList"/>
    <dgm:cxn modelId="{6DD25979-C462-48F9-8E88-F8A415B5EF06}" type="presParOf" srcId="{FBA26985-D2BD-439A-8038-22FCB762B8FE}" destId="{9780FFEC-9C45-4CD7-BD70-EECFAD51EC19}" srcOrd="0" destOrd="0" presId="urn:microsoft.com/office/officeart/2018/2/layout/IconLabelList"/>
    <dgm:cxn modelId="{6C5C7CF7-B953-4945-B85B-B9D611B9C7A2}" type="presParOf" srcId="{FBA26985-D2BD-439A-8038-22FCB762B8FE}" destId="{394B41A8-ED8D-4FDA-AF23-C4C5FBA257FF}" srcOrd="1" destOrd="0" presId="urn:microsoft.com/office/officeart/2018/2/layout/IconLabelList"/>
    <dgm:cxn modelId="{3F73F04D-71FA-4045-8DD4-1645C2D39E26}" type="presParOf" srcId="{FBA26985-D2BD-439A-8038-22FCB762B8FE}" destId="{E9A1DE9D-2C15-4B91-A29C-FCA3667F147E}" srcOrd="2" destOrd="0" presId="urn:microsoft.com/office/officeart/2018/2/layout/IconLabelList"/>
    <dgm:cxn modelId="{B3B0CD4B-0D49-4890-8D33-36BDB8CFA1C5}" type="presParOf" srcId="{C626E10E-07E6-4D52-BF1E-E3936837B60F}" destId="{CA65E244-6D69-47F9-B9FC-487337D0973D}" srcOrd="3" destOrd="0" presId="urn:microsoft.com/office/officeart/2018/2/layout/IconLabelList"/>
    <dgm:cxn modelId="{3473020A-71A7-4EF3-A10C-4C93ABEB5F88}" type="presParOf" srcId="{C626E10E-07E6-4D52-BF1E-E3936837B60F}" destId="{B734A8D0-2C91-41C9-9224-ACBE4AD934CC}" srcOrd="4" destOrd="0" presId="urn:microsoft.com/office/officeart/2018/2/layout/IconLabelList"/>
    <dgm:cxn modelId="{1C79BA63-4860-41AE-BCFD-4D979AFF9B63}" type="presParOf" srcId="{B734A8D0-2C91-41C9-9224-ACBE4AD934CC}" destId="{37CE7FC3-03D9-45E2-BCF9-CBAE83A5389D}" srcOrd="0" destOrd="0" presId="urn:microsoft.com/office/officeart/2018/2/layout/IconLabelList"/>
    <dgm:cxn modelId="{A10EA9E4-B8FF-42DA-963B-7B42F47EFE0C}" type="presParOf" srcId="{B734A8D0-2C91-41C9-9224-ACBE4AD934CC}" destId="{7EBAC4FD-1D8F-40D4-8FA1-8586D10295C1}" srcOrd="1" destOrd="0" presId="urn:microsoft.com/office/officeart/2018/2/layout/IconLabelList"/>
    <dgm:cxn modelId="{4FD1EDF3-13E7-4999-8187-F3EF1FC85878}" type="presParOf" srcId="{B734A8D0-2C91-41C9-9224-ACBE4AD934CC}" destId="{4A059C47-58ED-4600-8D77-95E654289A7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6FCC0-62FF-4319-A916-2D497B0A99E4}">
      <dsp:nvSpPr>
        <dsp:cNvPr id="0" name=""/>
        <dsp:cNvSpPr/>
      </dsp:nvSpPr>
      <dsp:spPr>
        <a:xfrm>
          <a:off x="923249" y="528607"/>
          <a:ext cx="1250177" cy="12501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75B713-9B2B-42F7-A89D-140A3AA05C57}">
      <dsp:nvSpPr>
        <dsp:cNvPr id="0" name=""/>
        <dsp:cNvSpPr/>
      </dsp:nvSpPr>
      <dsp:spPr>
        <a:xfrm>
          <a:off x="159251" y="2208125"/>
          <a:ext cx="2778172"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i="0" kern="1200" dirty="0"/>
            <a:t>Each of the applications listed on the previous slide are difficult, technical and very likely will be a ground of appeal </a:t>
          </a:r>
          <a:endParaRPr lang="en-US" sz="1400" kern="1200" dirty="0"/>
        </a:p>
      </dsp:txBody>
      <dsp:txXfrm>
        <a:off x="159251" y="2208125"/>
        <a:ext cx="2778172" cy="1181250"/>
      </dsp:txXfrm>
    </dsp:sp>
    <dsp:sp modelId="{9780FFEC-9C45-4CD7-BD70-EECFAD51EC19}">
      <dsp:nvSpPr>
        <dsp:cNvPr id="0" name=""/>
        <dsp:cNvSpPr/>
      </dsp:nvSpPr>
      <dsp:spPr>
        <a:xfrm>
          <a:off x="4187602" y="528607"/>
          <a:ext cx="1250177" cy="12501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A1DE9D-2C15-4B91-A29C-FCA3667F147E}">
      <dsp:nvSpPr>
        <dsp:cNvPr id="0" name=""/>
        <dsp:cNvSpPr/>
      </dsp:nvSpPr>
      <dsp:spPr>
        <a:xfrm>
          <a:off x="3423605" y="2208125"/>
          <a:ext cx="2778172"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i="0" kern="1200" dirty="0"/>
            <a:t>We spend a lot of time working on the mechanics, logistics and tactics of these applications and almost no time on figuring out how to get to where we need to go </a:t>
          </a:r>
          <a:endParaRPr lang="en-US" sz="1400" kern="1200" dirty="0"/>
        </a:p>
      </dsp:txBody>
      <dsp:txXfrm>
        <a:off x="3423605" y="2208125"/>
        <a:ext cx="2778172" cy="1181250"/>
      </dsp:txXfrm>
    </dsp:sp>
    <dsp:sp modelId="{37CE7FC3-03D9-45E2-BCF9-CBAE83A5389D}">
      <dsp:nvSpPr>
        <dsp:cNvPr id="0" name=""/>
        <dsp:cNvSpPr/>
      </dsp:nvSpPr>
      <dsp:spPr>
        <a:xfrm>
          <a:off x="7451955" y="528607"/>
          <a:ext cx="1250177" cy="12501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A059C47-58ED-4600-8D77-95E654289A76}">
      <dsp:nvSpPr>
        <dsp:cNvPr id="0" name=""/>
        <dsp:cNvSpPr/>
      </dsp:nvSpPr>
      <dsp:spPr>
        <a:xfrm>
          <a:off x="6687958" y="2208125"/>
          <a:ext cx="2778172" cy="118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0" i="0" kern="1200" dirty="0"/>
            <a:t>This session is dedicated to the those of us stumbling around in the woods trying to get to the trailhead that will lead us to the path to a trial based on the truth </a:t>
          </a:r>
          <a:endParaRPr lang="en-US" sz="1400" kern="1200" dirty="0"/>
        </a:p>
      </dsp:txBody>
      <dsp:txXfrm>
        <a:off x="6687958" y="2208125"/>
        <a:ext cx="2778172" cy="118125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1"/>
          </a:xfrm>
          <a:prstGeom prst="rect">
            <a:avLst/>
          </a:prstGeom>
        </p:spPr>
        <p:txBody>
          <a:bodyPr vert="horz" lIns="92757" tIns="46378" rIns="92757" bIns="46378" rtlCol="0"/>
          <a:lstStyle>
            <a:lvl1pPr algn="l">
              <a:defRPr sz="1200"/>
            </a:lvl1pPr>
          </a:lstStyle>
          <a:p>
            <a:endParaRPr lang="en-CA"/>
          </a:p>
        </p:txBody>
      </p:sp>
      <p:sp>
        <p:nvSpPr>
          <p:cNvPr id="3" name="Date Placeholder 2"/>
          <p:cNvSpPr>
            <a:spLocks noGrp="1"/>
          </p:cNvSpPr>
          <p:nvPr>
            <p:ph type="dt" idx="1"/>
          </p:nvPr>
        </p:nvSpPr>
        <p:spPr>
          <a:xfrm>
            <a:off x="3970938" y="0"/>
            <a:ext cx="3037840" cy="462771"/>
          </a:xfrm>
          <a:prstGeom prst="rect">
            <a:avLst/>
          </a:prstGeom>
        </p:spPr>
        <p:txBody>
          <a:bodyPr vert="horz" lIns="92757" tIns="46378" rIns="92757" bIns="46378" rtlCol="0"/>
          <a:lstStyle>
            <a:lvl1pPr algn="r">
              <a:defRPr sz="1200"/>
            </a:lvl1pPr>
          </a:lstStyle>
          <a:p>
            <a:fld id="{A8EE9FED-730E-4E41-BDBB-A5ACE3DC2388}" type="datetimeFigureOut">
              <a:rPr lang="en-CA" smtClean="0"/>
              <a:t>08/25/2022</a:t>
            </a:fld>
            <a:endParaRPr lang="en-CA"/>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2757" tIns="46378" rIns="92757" bIns="46378" rtlCol="0" anchor="ctr"/>
          <a:lstStyle/>
          <a:p>
            <a:endParaRPr lang="en-CA"/>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60606"/>
            <a:ext cx="3037840" cy="462770"/>
          </a:xfrm>
          <a:prstGeom prst="rect">
            <a:avLst/>
          </a:prstGeom>
        </p:spPr>
        <p:txBody>
          <a:bodyPr vert="horz" lIns="92757" tIns="46378" rIns="92757" bIns="46378"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760606"/>
            <a:ext cx="3037840" cy="462770"/>
          </a:xfrm>
          <a:prstGeom prst="rect">
            <a:avLst/>
          </a:prstGeom>
        </p:spPr>
        <p:txBody>
          <a:bodyPr vert="horz" lIns="92757" tIns="46378" rIns="92757" bIns="46378" rtlCol="0" anchor="b"/>
          <a:lstStyle>
            <a:lvl1pPr algn="r">
              <a:defRPr sz="1200"/>
            </a:lvl1pPr>
          </a:lstStyle>
          <a:p>
            <a:fld id="{91B45714-D16E-4167-85A2-CF753CCE7688}" type="slidenum">
              <a:rPr lang="en-CA" smtClean="0"/>
              <a:t>‹#›</a:t>
            </a:fld>
            <a:endParaRPr lang="en-CA"/>
          </a:p>
        </p:txBody>
      </p:sp>
    </p:spTree>
    <p:extLst>
      <p:ext uri="{BB962C8B-B14F-4D97-AF65-F5344CB8AC3E}">
        <p14:creationId xmlns:p14="http://schemas.microsoft.com/office/powerpoint/2010/main" val="3890407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1B45714-D16E-4167-85A2-CF753CCE7688}" type="slidenum">
              <a:rPr lang="en-CA" smtClean="0"/>
              <a:t>7</a:t>
            </a:fld>
            <a:endParaRPr lang="en-CA"/>
          </a:p>
        </p:txBody>
      </p:sp>
    </p:spTree>
    <p:extLst>
      <p:ext uri="{BB962C8B-B14F-4D97-AF65-F5344CB8AC3E}">
        <p14:creationId xmlns:p14="http://schemas.microsoft.com/office/powerpoint/2010/main" val="362290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Dallas Mack has not approved these</a:t>
            </a:r>
            <a:r>
              <a:rPr lang="en-US" baseline="0" dirty="0"/>
              <a:t> questions, in fact I suspect she would be FAR more direct. </a:t>
            </a:r>
            <a:endParaRPr lang="en-CA" dirty="0"/>
          </a:p>
        </p:txBody>
      </p:sp>
      <p:sp>
        <p:nvSpPr>
          <p:cNvPr id="4" name="Slide Number Placeholder 3"/>
          <p:cNvSpPr>
            <a:spLocks noGrp="1"/>
          </p:cNvSpPr>
          <p:nvPr>
            <p:ph type="sldNum" sz="quarter" idx="10"/>
          </p:nvPr>
        </p:nvSpPr>
        <p:spPr/>
        <p:txBody>
          <a:bodyPr/>
          <a:lstStyle/>
          <a:p>
            <a:fld id="{91B45714-D16E-4167-85A2-CF753CCE7688}" type="slidenum">
              <a:rPr lang="en-CA" smtClean="0"/>
              <a:t>17</a:t>
            </a:fld>
            <a:endParaRPr lang="en-CA"/>
          </a:p>
        </p:txBody>
      </p:sp>
    </p:spTree>
    <p:extLst>
      <p:ext uri="{BB962C8B-B14F-4D97-AF65-F5344CB8AC3E}">
        <p14:creationId xmlns:p14="http://schemas.microsoft.com/office/powerpoint/2010/main" val="85356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91B45714-D16E-4167-85A2-CF753CCE7688}" type="slidenum">
              <a:rPr lang="en-CA" smtClean="0"/>
              <a:t>26</a:t>
            </a:fld>
            <a:endParaRPr lang="en-CA"/>
          </a:p>
        </p:txBody>
      </p:sp>
    </p:spTree>
    <p:extLst>
      <p:ext uri="{BB962C8B-B14F-4D97-AF65-F5344CB8AC3E}">
        <p14:creationId xmlns:p14="http://schemas.microsoft.com/office/powerpoint/2010/main" val="2468401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Section 9(2) of the </a:t>
            </a:r>
            <a:r>
              <a:rPr lang="en-CA" i="1" dirty="0"/>
              <a:t>Canada Evidence Act</a:t>
            </a:r>
            <a:r>
              <a:rPr lang="en-CA" dirty="0"/>
              <a:t> [</a:t>
            </a:r>
            <a:r>
              <a:rPr lang="en-CA" i="1" dirty="0"/>
              <a:t>CEA</a:t>
            </a:r>
            <a:r>
              <a:rPr lang="en-CA" dirty="0"/>
              <a:t>] permits cross-examination “as to the statement” and does not permit cross-examination at large. The ONCA has confirmed a wide scope for this cross-examination.</a:t>
            </a:r>
          </a:p>
          <a:p>
            <a:r>
              <a:rPr lang="en-CA" i="1" dirty="0"/>
              <a:t>R v </a:t>
            </a:r>
            <a:r>
              <a:rPr lang="en-CA" i="1" dirty="0" err="1"/>
              <a:t>Dayes</a:t>
            </a:r>
            <a:r>
              <a:rPr lang="en-CA" dirty="0"/>
              <a:t>, 2013 ONCA 614</a:t>
            </a:r>
          </a:p>
          <a:p>
            <a:r>
              <a:rPr lang="en-CA" i="1" dirty="0"/>
              <a:t> R v Boyce</a:t>
            </a:r>
            <a:r>
              <a:rPr lang="en-CA" dirty="0"/>
              <a:t>, 2014 ONCA 150</a:t>
            </a:r>
          </a:p>
          <a:p>
            <a:r>
              <a:rPr lang="en-CA" i="1" dirty="0"/>
              <a:t>R v Taylor</a:t>
            </a:r>
            <a:r>
              <a:rPr lang="en-CA" dirty="0"/>
              <a:t>, 2015 ONCA 448 </a:t>
            </a:r>
          </a:p>
          <a:p>
            <a:r>
              <a:rPr lang="en-CA" dirty="0"/>
              <a:t> </a:t>
            </a:r>
          </a:p>
          <a:p>
            <a:r>
              <a:rPr lang="en-CA" dirty="0"/>
              <a:t>You can 9(2) even when no prospect of adoption.</a:t>
            </a:r>
          </a:p>
          <a:p>
            <a:r>
              <a:rPr lang="en-CA" dirty="0"/>
              <a:t> </a:t>
            </a:r>
            <a:r>
              <a:rPr lang="en-CA" i="1" dirty="0"/>
              <a:t>R v Boyce</a:t>
            </a:r>
            <a:r>
              <a:rPr lang="en-CA" dirty="0"/>
              <a:t>, 2014 ONCA 150 @17, 22 </a:t>
            </a:r>
          </a:p>
          <a:p>
            <a:r>
              <a:rPr lang="en-CA" dirty="0"/>
              <a:t> </a:t>
            </a:r>
          </a:p>
          <a:p>
            <a:r>
              <a:rPr lang="en-CA" dirty="0"/>
              <a:t>You can cross on the reasons for the recantation. </a:t>
            </a:r>
          </a:p>
          <a:p>
            <a:r>
              <a:rPr lang="en-CA" i="1" dirty="0"/>
              <a:t>R v </a:t>
            </a:r>
            <a:r>
              <a:rPr lang="en-CA" i="1" dirty="0" err="1"/>
              <a:t>Dayes</a:t>
            </a:r>
            <a:r>
              <a:rPr lang="en-CA" dirty="0"/>
              <a:t>, 2013 ONCA 614 @29-31</a:t>
            </a:r>
          </a:p>
          <a:p>
            <a:r>
              <a:rPr lang="en-CA" i="1" dirty="0"/>
              <a:t>R v Taylor</a:t>
            </a:r>
            <a:r>
              <a:rPr lang="en-CA" dirty="0"/>
              <a:t>, 2015 ONCA 448 @49</a:t>
            </a:r>
          </a:p>
          <a:p>
            <a:r>
              <a:rPr lang="en-CA" i="1" dirty="0"/>
              <a:t> </a:t>
            </a:r>
            <a:endParaRPr lang="en-CA" dirty="0"/>
          </a:p>
          <a:p>
            <a:r>
              <a:rPr lang="en-CA" dirty="0"/>
              <a:t>You can cross on the truthfulness of the non-inconsistent parts of the prior statement. </a:t>
            </a:r>
          </a:p>
          <a:p>
            <a:r>
              <a:rPr lang="en-CA" i="1" dirty="0"/>
              <a:t>R v Taylor</a:t>
            </a:r>
            <a:r>
              <a:rPr lang="en-CA" dirty="0"/>
              <a:t>, 2015 ONCA 448 @39, 54</a:t>
            </a:r>
          </a:p>
          <a:p>
            <a:r>
              <a:rPr lang="en-CA" dirty="0"/>
              <a:t> </a:t>
            </a:r>
          </a:p>
          <a:p>
            <a:r>
              <a:rPr lang="en-CA" dirty="0"/>
              <a:t> </a:t>
            </a:r>
          </a:p>
          <a:p>
            <a:endParaRPr lang="en-CA" dirty="0"/>
          </a:p>
        </p:txBody>
      </p:sp>
      <p:sp>
        <p:nvSpPr>
          <p:cNvPr id="4" name="Slide Number Placeholder 3"/>
          <p:cNvSpPr>
            <a:spLocks noGrp="1"/>
          </p:cNvSpPr>
          <p:nvPr>
            <p:ph type="sldNum" sz="quarter" idx="10"/>
          </p:nvPr>
        </p:nvSpPr>
        <p:spPr/>
        <p:txBody>
          <a:bodyPr/>
          <a:lstStyle/>
          <a:p>
            <a:fld id="{91B45714-D16E-4167-85A2-CF753CCE7688}" type="slidenum">
              <a:rPr lang="en-CA" smtClean="0"/>
              <a:t>28</a:t>
            </a:fld>
            <a:endParaRPr lang="en-CA"/>
          </a:p>
        </p:txBody>
      </p:sp>
    </p:spTree>
    <p:extLst>
      <p:ext uri="{BB962C8B-B14F-4D97-AF65-F5344CB8AC3E}">
        <p14:creationId xmlns:p14="http://schemas.microsoft.com/office/powerpoint/2010/main" val="3570404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8/25/2022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8/25/2022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8/25/2022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8/25/2022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tisfyingretirement.blogspot.ca/"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exels.com/photo/slow-down-logo-1789335/"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ublicdomainpictures.net/view-image.php?image=33041&amp;picture=path-in-the-woods"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creativecommons.org/licenses/by-nc-sa/3.0/" TargetMode="External"/><Relationship Id="rId5" Type="http://schemas.openxmlformats.org/officeDocument/2006/relationships/hyperlink" Target="https://www.film-rezensionen.de/2019/01/free-solo/" TargetMode="Externa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theslickmastersfiles.blogspot.com/2015/02/snappy-answers-to-stupid-lovelife.html"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illustrations/question-mark-why-question-1829459/"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dirt road in a forest&#10;&#10;Description automatically generated with medium confidence">
            <a:extLst>
              <a:ext uri="{FF2B5EF4-FFF2-40B4-BE49-F238E27FC236}">
                <a16:creationId xmlns:a16="http://schemas.microsoft.com/office/drawing/2014/main" id="{52648B70-8040-4990-83D3-3F9377910C6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1370"/>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3" name="Freeform: Shape 22">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ctrTitle"/>
          </p:nvPr>
        </p:nvSpPr>
        <p:spPr>
          <a:xfrm>
            <a:off x="892199" y="519628"/>
            <a:ext cx="10407602" cy="825932"/>
          </a:xfrm>
        </p:spPr>
        <p:txBody>
          <a:bodyPr>
            <a:normAutofit/>
          </a:bodyPr>
          <a:lstStyle/>
          <a:p>
            <a:pPr algn="ctr"/>
            <a:r>
              <a:rPr lang="en-US" sz="4400" dirty="0">
                <a:solidFill>
                  <a:schemeClr val="bg1">
                    <a:lumMod val="85000"/>
                  </a:schemeClr>
                </a:solidFill>
              </a:rPr>
              <a:t>The Road Less Travelled</a:t>
            </a:r>
          </a:p>
        </p:txBody>
      </p:sp>
      <p:sp>
        <p:nvSpPr>
          <p:cNvPr id="3" name="Subtitle 2"/>
          <p:cNvSpPr>
            <a:spLocks noGrp="1"/>
          </p:cNvSpPr>
          <p:nvPr>
            <p:ph type="subTitle" idx="1"/>
          </p:nvPr>
        </p:nvSpPr>
        <p:spPr>
          <a:xfrm>
            <a:off x="892199" y="4611431"/>
            <a:ext cx="10407602" cy="1598867"/>
          </a:xfrm>
        </p:spPr>
        <p:txBody>
          <a:bodyPr>
            <a:noAutofit/>
          </a:bodyPr>
          <a:lstStyle/>
          <a:p>
            <a:pPr algn="ctr">
              <a:lnSpc>
                <a:spcPct val="90000"/>
              </a:lnSpc>
            </a:pPr>
            <a:r>
              <a:rPr lang="en-US" sz="2400" dirty="0"/>
              <a:t>MCM #136: past recollections, refreshed memories, adversity, hostility &amp; inconsistencies: where am ? Where am I going? How do I get there?</a:t>
            </a:r>
          </a:p>
          <a:p>
            <a:pPr algn="ctr">
              <a:lnSpc>
                <a:spcPct val="90000"/>
              </a:lnSpc>
            </a:pPr>
            <a:r>
              <a:rPr lang="en-US" sz="2400" dirty="0"/>
              <a:t>AUGUST 25, 2022 Trail guides Lt &amp; MGM </a:t>
            </a:r>
          </a:p>
        </p:txBody>
      </p:sp>
      <p:sp>
        <p:nvSpPr>
          <p:cNvPr id="27"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785499"/>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pic>
        <p:nvPicPr>
          <p:cNvPr id="19" name="Picture 18">
            <a:extLst>
              <a:ext uri="{FF2B5EF4-FFF2-40B4-BE49-F238E27FC236}">
                <a16:creationId xmlns:a16="http://schemas.microsoft.com/office/drawing/2014/main" id="{D1D995CD-18FF-42C5-85C4-5808B4989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880773"/>
            <a:ext cx="1672526" cy="975640"/>
          </a:xfrm>
          <a:prstGeom prst="roundRect">
            <a:avLst>
              <a:gd name="adj" fmla="val 50000"/>
            </a:avLst>
          </a:prstGeom>
          <a:effectLst/>
        </p:spPr>
      </p:pic>
    </p:spTree>
    <p:extLst>
      <p:ext uri="{BB962C8B-B14F-4D97-AF65-F5344CB8AC3E}">
        <p14:creationId xmlns:p14="http://schemas.microsoft.com/office/powerpoint/2010/main" val="101834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said A and or B you can stay</a:t>
            </a:r>
            <a:endParaRPr lang="en-CA" dirty="0"/>
          </a:p>
        </p:txBody>
      </p:sp>
      <p:sp>
        <p:nvSpPr>
          <p:cNvPr id="3" name="Content Placeholder 2"/>
          <p:cNvSpPr>
            <a:spLocks noGrp="1"/>
          </p:cNvSpPr>
          <p:nvPr>
            <p:ph idx="1"/>
          </p:nvPr>
        </p:nvSpPr>
        <p:spPr>
          <a:xfrm>
            <a:off x="1154954" y="2603500"/>
            <a:ext cx="9995646" cy="3416300"/>
          </a:xfrm>
        </p:spPr>
        <p:txBody>
          <a:bodyPr>
            <a:normAutofit/>
          </a:bodyPr>
          <a:lstStyle/>
          <a:p>
            <a:r>
              <a:rPr lang="en-US" sz="2000" dirty="0"/>
              <a:t>In defence of ask more questions</a:t>
            </a:r>
          </a:p>
          <a:p>
            <a:pPr lvl="1"/>
            <a:r>
              <a:rPr lang="en-US" sz="1800" dirty="0"/>
              <a:t>You know what you want from your witness, what you expect and how it ties into your case- they have no idea. </a:t>
            </a:r>
          </a:p>
          <a:p>
            <a:pPr lvl="1"/>
            <a:r>
              <a:rPr lang="en-US" sz="1800" dirty="0"/>
              <a:t>You understand how to tell a story, how to recount details, and what your cryptic open-ended questions are driving at- they have no idea</a:t>
            </a:r>
          </a:p>
          <a:p>
            <a:pPr lvl="1"/>
            <a:r>
              <a:rPr lang="en-US" sz="1800" dirty="0"/>
              <a:t>You get very little prep with these types of witnesses (10 min before trial starts?)- you can’t read them and they sure can’t read you</a:t>
            </a:r>
          </a:p>
          <a:p>
            <a:pPr lvl="1"/>
            <a:r>
              <a:rPr lang="en-US" sz="1800" dirty="0"/>
              <a:t>You haven’t fucked anything up if you ask more questions</a:t>
            </a:r>
            <a:endParaRPr lang="en-CA" sz="1800" dirty="0"/>
          </a:p>
        </p:txBody>
      </p:sp>
    </p:spTree>
    <p:extLst>
      <p:ext uri="{BB962C8B-B14F-4D97-AF65-F5344CB8AC3E}">
        <p14:creationId xmlns:p14="http://schemas.microsoft.com/office/powerpoint/2010/main" val="1826816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ackground pattern&#10;&#10;Description automatically generated with low confidence">
            <a:extLst>
              <a:ext uri="{FF2B5EF4-FFF2-40B4-BE49-F238E27FC236}">
                <a16:creationId xmlns:a16="http://schemas.microsoft.com/office/drawing/2014/main" id="{016AFBEC-458B-463C-BC04-5D45F22962DC}"/>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l="5098" r="2012" b="-1"/>
          <a:stretch/>
        </p:blipFill>
        <p:spPr>
          <a:xfrm>
            <a:off x="20" y="10"/>
            <a:ext cx="12191980" cy="6857990"/>
          </a:xfrm>
          <a:prstGeom prst="rect">
            <a:avLst/>
          </a:prstGeom>
        </p:spPr>
      </p:pic>
      <p:sp>
        <p:nvSpPr>
          <p:cNvPr id="2" name="Title 1"/>
          <p:cNvSpPr>
            <a:spLocks noGrp="1"/>
          </p:cNvSpPr>
          <p:nvPr>
            <p:ph type="title"/>
          </p:nvPr>
        </p:nvSpPr>
        <p:spPr>
          <a:xfrm>
            <a:off x="1021604" y="3208868"/>
            <a:ext cx="8761413" cy="706964"/>
          </a:xfrm>
        </p:spPr>
        <p:txBody>
          <a:bodyPr>
            <a:normAutofit/>
          </a:bodyPr>
          <a:lstStyle/>
          <a:p>
            <a:r>
              <a:rPr lang="en-US" dirty="0">
                <a:solidFill>
                  <a:schemeClr val="tx1"/>
                </a:solidFill>
              </a:rPr>
              <a:t>Refresh Memory</a:t>
            </a:r>
            <a:endParaRPr lang="en-CA" dirty="0">
              <a:solidFill>
                <a:schemeClr val="tx1"/>
              </a:solidFill>
            </a:endParaRPr>
          </a:p>
        </p:txBody>
      </p:sp>
      <p:sp>
        <p:nvSpPr>
          <p:cNvPr id="3" name="Content Placeholder 2"/>
          <p:cNvSpPr>
            <a:spLocks noGrp="1"/>
          </p:cNvSpPr>
          <p:nvPr>
            <p:ph idx="1"/>
          </p:nvPr>
        </p:nvSpPr>
        <p:spPr>
          <a:xfrm>
            <a:off x="1154954" y="4400550"/>
            <a:ext cx="8825659" cy="1619250"/>
          </a:xfrm>
        </p:spPr>
        <p:txBody>
          <a:bodyPr>
            <a:normAutofit/>
          </a:bodyPr>
          <a:lstStyle/>
          <a:p>
            <a:r>
              <a:rPr lang="en-US" dirty="0">
                <a:solidFill>
                  <a:schemeClr val="tx1"/>
                </a:solidFill>
              </a:rPr>
              <a:t>Whether you refresh right away or ask a few more questions </a:t>
            </a:r>
            <a:r>
              <a:rPr lang="en-CA" dirty="0">
                <a:solidFill>
                  <a:schemeClr val="tx1"/>
                </a:solidFill>
              </a:rPr>
              <a:t>this step is critical</a:t>
            </a:r>
          </a:p>
          <a:p>
            <a:r>
              <a:rPr lang="en-US" dirty="0">
                <a:solidFill>
                  <a:schemeClr val="tx1"/>
                </a:solidFill>
              </a:rPr>
              <a:t>Getting it ‘right’ matters because it is what will set you on your course to whatever comes next</a:t>
            </a:r>
          </a:p>
          <a:p>
            <a:pPr marL="0" indent="0">
              <a:buNone/>
            </a:pPr>
            <a:endParaRPr lang="en-US" dirty="0">
              <a:solidFill>
                <a:schemeClr val="tx1"/>
              </a:solidFill>
            </a:endParaRPr>
          </a:p>
        </p:txBody>
      </p:sp>
    </p:spTree>
    <p:extLst>
      <p:ext uri="{BB962C8B-B14F-4D97-AF65-F5344CB8AC3E}">
        <p14:creationId xmlns:p14="http://schemas.microsoft.com/office/powerpoint/2010/main" val="350346393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p:cNvSpPr>
            <a:spLocks noGrp="1"/>
          </p:cNvSpPr>
          <p:nvPr>
            <p:ph type="title"/>
          </p:nvPr>
        </p:nvSpPr>
        <p:spPr>
          <a:xfrm>
            <a:off x="836247" y="1085549"/>
            <a:ext cx="3430947" cy="4686903"/>
          </a:xfrm>
        </p:spPr>
        <p:txBody>
          <a:bodyPr anchor="ctr">
            <a:normAutofit/>
          </a:bodyPr>
          <a:lstStyle/>
          <a:p>
            <a:pPr algn="r"/>
            <a:r>
              <a:rPr lang="en-US">
                <a:solidFill>
                  <a:schemeClr val="tx1"/>
                </a:solidFill>
              </a:rPr>
              <a:t>Fact or Fiction?</a:t>
            </a:r>
            <a:endParaRPr lang="en-CA">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41399" y="1085549"/>
            <a:ext cx="5579707" cy="4686903"/>
          </a:xfrm>
        </p:spPr>
        <p:txBody>
          <a:bodyPr anchor="ctr">
            <a:normAutofit/>
          </a:bodyPr>
          <a:lstStyle/>
          <a:p>
            <a:r>
              <a:rPr lang="en-US" sz="3600" dirty="0">
                <a:solidFill>
                  <a:schemeClr val="tx1"/>
                </a:solidFill>
              </a:rPr>
              <a:t>In order to refresh a witness’ memory the witness must have expressed some issue with their memory or inability to recall something. </a:t>
            </a:r>
            <a:endParaRPr lang="en-CA" sz="3600" dirty="0">
              <a:solidFill>
                <a:schemeClr val="tx1"/>
              </a:solidFill>
            </a:endParaRPr>
          </a:p>
        </p:txBody>
      </p:sp>
    </p:spTree>
    <p:extLst>
      <p:ext uri="{BB962C8B-B14F-4D97-AF65-F5344CB8AC3E}">
        <p14:creationId xmlns:p14="http://schemas.microsoft.com/office/powerpoint/2010/main" val="94765592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Fiction</a:t>
            </a:r>
            <a:endParaRPr lang="en-CA" dirty="0"/>
          </a:p>
        </p:txBody>
      </p:sp>
      <p:sp>
        <p:nvSpPr>
          <p:cNvPr id="3" name="Content Placeholder 2"/>
          <p:cNvSpPr>
            <a:spLocks noGrp="1"/>
          </p:cNvSpPr>
          <p:nvPr>
            <p:ph idx="1"/>
          </p:nvPr>
        </p:nvSpPr>
        <p:spPr>
          <a:xfrm>
            <a:off x="514350" y="2603500"/>
            <a:ext cx="11087100" cy="3416300"/>
          </a:xfrm>
        </p:spPr>
        <p:txBody>
          <a:bodyPr>
            <a:noAutofit/>
          </a:bodyPr>
          <a:lstStyle/>
          <a:p>
            <a:r>
              <a:rPr lang="en-US" dirty="0"/>
              <a:t>Where it is a case of refreshing memory as opposed to past recollection recorded, the witness usually does not realize she has omitted to mention the matter of interest and therefore would have no reason to ask (for the statement to refresh)</a:t>
            </a:r>
          </a:p>
          <a:p>
            <a:r>
              <a:rPr lang="en-US" dirty="0"/>
              <a:t>COUNSEL is the ONLY one who realizes this and wants to jog the memory of the witness</a:t>
            </a:r>
          </a:p>
          <a:p>
            <a:pPr lvl="1"/>
            <a:r>
              <a:rPr lang="en-US" sz="1800" i="1" dirty="0"/>
              <a:t>R. v. SS</a:t>
            </a:r>
            <a:r>
              <a:rPr lang="en-US" sz="1800" dirty="0"/>
              <a:t>, [1997] OJ No 361 (Gen </a:t>
            </a:r>
            <a:r>
              <a:rPr lang="en-US" sz="1800" dirty="0" err="1"/>
              <a:t>Div</a:t>
            </a:r>
            <a:r>
              <a:rPr lang="en-US" sz="1800" dirty="0"/>
              <a:t>) @6-7</a:t>
            </a:r>
          </a:p>
          <a:p>
            <a:r>
              <a:rPr lang="en-US" dirty="0"/>
              <a:t>The fact that a witness does not say they need their memory refreshed is “neither here nor there”. If the witness did not want their memory refreshed the matter would have moved to cross under 9(2) CEA</a:t>
            </a:r>
          </a:p>
          <a:p>
            <a:pPr lvl="1"/>
            <a:r>
              <a:rPr lang="en-US" sz="1800" i="1" dirty="0"/>
              <a:t>R. v. </a:t>
            </a:r>
            <a:r>
              <a:rPr lang="en-US" sz="1800" i="1" dirty="0" err="1"/>
              <a:t>Slatter</a:t>
            </a:r>
            <a:r>
              <a:rPr lang="en-US" sz="1800" dirty="0"/>
              <a:t>, 2018 ONCA 962 @53-54</a:t>
            </a:r>
          </a:p>
          <a:p>
            <a:pPr lvl="1"/>
            <a:r>
              <a:rPr lang="en-US" sz="1800" i="1" dirty="0"/>
              <a:t>R. v. Baier</a:t>
            </a:r>
            <a:r>
              <a:rPr lang="en-US" sz="1800" dirty="0"/>
              <a:t>, </a:t>
            </a:r>
            <a:r>
              <a:rPr lang="en-CA" sz="1800" dirty="0">
                <a:effectLst/>
                <a:ea typeface="Times New Roman" panose="02020603050405020304" pitchFamily="18" charset="0"/>
                <a:cs typeface="Times New Roman" panose="02020603050405020304" pitchFamily="18" charset="0"/>
              </a:rPr>
              <a:t>2016 BCCA 426</a:t>
            </a:r>
            <a:r>
              <a:rPr lang="en-CA" sz="1800" dirty="0">
                <a:ea typeface="Times New Roman" panose="02020603050405020304" pitchFamily="18" charset="0"/>
                <a:cs typeface="Times New Roman" panose="02020603050405020304" pitchFamily="18" charset="0"/>
              </a:rPr>
              <a:t> </a:t>
            </a:r>
            <a:endParaRPr lang="en-US" sz="1800" i="1" dirty="0"/>
          </a:p>
        </p:txBody>
      </p:sp>
    </p:spTree>
    <p:extLst>
      <p:ext uri="{BB962C8B-B14F-4D97-AF65-F5344CB8AC3E}">
        <p14:creationId xmlns:p14="http://schemas.microsoft.com/office/powerpoint/2010/main" val="4094218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Shortcut- the MGM </a:t>
            </a:r>
            <a:endParaRPr lang="en-CA" dirty="0"/>
          </a:p>
        </p:txBody>
      </p:sp>
      <p:sp>
        <p:nvSpPr>
          <p:cNvPr id="3" name="Content Placeholder 2"/>
          <p:cNvSpPr>
            <a:spLocks noGrp="1"/>
          </p:cNvSpPr>
          <p:nvPr>
            <p:ph idx="1"/>
          </p:nvPr>
        </p:nvSpPr>
        <p:spPr>
          <a:xfrm>
            <a:off x="514350" y="2603500"/>
            <a:ext cx="11391900" cy="3854450"/>
          </a:xfrm>
        </p:spPr>
        <p:txBody>
          <a:bodyPr>
            <a:normAutofit fontScale="70000" lnSpcReduction="20000"/>
          </a:bodyPr>
          <a:lstStyle/>
          <a:p>
            <a:r>
              <a:rPr lang="en-US" sz="2300" dirty="0"/>
              <a:t>In order to avoid this argument over a point where you are entirely in the right and yet defence and often the judge will give you a hard time try the following</a:t>
            </a:r>
          </a:p>
          <a:p>
            <a:pPr lvl="1"/>
            <a:r>
              <a:rPr lang="en-US" sz="2300" dirty="0"/>
              <a:t>Crown: is there anything else that you remember about what happened right after the victim was hit with the bottle? </a:t>
            </a:r>
          </a:p>
          <a:p>
            <a:pPr lvl="1"/>
            <a:r>
              <a:rPr lang="en-US" sz="2300" dirty="0"/>
              <a:t>Barry: </a:t>
            </a:r>
            <a:r>
              <a:rPr lang="en-US" sz="2300" dirty="0" err="1"/>
              <a:t>ya</a:t>
            </a:r>
            <a:r>
              <a:rPr lang="en-US" sz="2300" dirty="0"/>
              <a:t> there was a lot of yelling and blood</a:t>
            </a:r>
          </a:p>
          <a:p>
            <a:pPr lvl="1"/>
            <a:r>
              <a:rPr lang="en-US" sz="2300" dirty="0"/>
              <a:t>Crown: do you recall anything else other than the yelling? </a:t>
            </a:r>
          </a:p>
          <a:p>
            <a:pPr lvl="1"/>
            <a:r>
              <a:rPr lang="en-US" sz="2300" dirty="0"/>
              <a:t>Barry: </a:t>
            </a:r>
            <a:r>
              <a:rPr lang="en-US" sz="2300" dirty="0" err="1"/>
              <a:t>ya</a:t>
            </a:r>
            <a:r>
              <a:rPr lang="en-US" sz="2300" dirty="0"/>
              <a:t> like my gf called and I was telling her about what happened. </a:t>
            </a:r>
          </a:p>
          <a:p>
            <a:pPr lvl="1"/>
            <a:r>
              <a:rPr lang="en-US" sz="2300" dirty="0"/>
              <a:t>Crown: do you recall anything the accused did right after hitting the victim with the bottle? </a:t>
            </a:r>
          </a:p>
          <a:p>
            <a:pPr lvl="1"/>
            <a:r>
              <a:rPr lang="en-US" sz="2300" dirty="0"/>
              <a:t>Barry: not really</a:t>
            </a:r>
          </a:p>
          <a:p>
            <a:pPr lvl="1"/>
            <a:r>
              <a:rPr lang="en-US" sz="2300" dirty="0"/>
              <a:t>Crown: sir, shortly after this you wrote out a statement about what happened right? Do you recognize this? Have a look a page 2, just read it yourself and then I’ll have some questions for you (wait) does that jog your memory at all about what if anything the accused did after the bottle swing. </a:t>
            </a:r>
          </a:p>
          <a:p>
            <a:pPr lvl="1"/>
            <a:r>
              <a:rPr lang="en-US" sz="2300" dirty="0"/>
              <a:t>Barry: oh like the fist bump thing, </a:t>
            </a:r>
            <a:r>
              <a:rPr lang="en-US" sz="2300" dirty="0" err="1"/>
              <a:t>ya</a:t>
            </a:r>
            <a:r>
              <a:rPr lang="en-US" sz="2300" dirty="0"/>
              <a:t> I saw that. I thought you were like talking about more violent stuff</a:t>
            </a:r>
          </a:p>
          <a:p>
            <a:pPr marL="457200" lvl="1" indent="0">
              <a:buNone/>
            </a:pPr>
            <a:endParaRPr lang="en-US" dirty="0"/>
          </a:p>
          <a:p>
            <a:endParaRPr lang="en-CA" dirty="0"/>
          </a:p>
        </p:txBody>
      </p:sp>
    </p:spTree>
    <p:extLst>
      <p:ext uri="{BB962C8B-B14F-4D97-AF65-F5344CB8AC3E}">
        <p14:creationId xmlns:p14="http://schemas.microsoft.com/office/powerpoint/2010/main" val="1187786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or Fiction?</a:t>
            </a:r>
            <a:endParaRPr lang="en-CA" dirty="0"/>
          </a:p>
        </p:txBody>
      </p:sp>
      <p:sp>
        <p:nvSpPr>
          <p:cNvPr id="3" name="Content Placeholder 2"/>
          <p:cNvSpPr>
            <a:spLocks noGrp="1"/>
          </p:cNvSpPr>
          <p:nvPr>
            <p:ph idx="1"/>
          </p:nvPr>
        </p:nvSpPr>
        <p:spPr>
          <a:xfrm>
            <a:off x="1154954" y="2603500"/>
            <a:ext cx="9932146" cy="3416300"/>
          </a:xfrm>
        </p:spPr>
        <p:txBody>
          <a:bodyPr>
            <a:normAutofit/>
          </a:bodyPr>
          <a:lstStyle/>
          <a:p>
            <a:r>
              <a:rPr lang="en-US" sz="3600" dirty="0"/>
              <a:t>You can’t ask leading (</a:t>
            </a:r>
            <a:r>
              <a:rPr lang="en-US" sz="3600" dirty="0" err="1"/>
              <a:t>ish</a:t>
            </a:r>
            <a:r>
              <a:rPr lang="en-US" sz="3600" dirty="0"/>
              <a:t>) questions to jog a witness’ memory?</a:t>
            </a:r>
            <a:endParaRPr lang="en-CA" sz="3600" dirty="0"/>
          </a:p>
        </p:txBody>
      </p:sp>
    </p:spTree>
    <p:extLst>
      <p:ext uri="{BB962C8B-B14F-4D97-AF65-F5344CB8AC3E}">
        <p14:creationId xmlns:p14="http://schemas.microsoft.com/office/powerpoint/2010/main" val="2751581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Fiction </a:t>
            </a:r>
            <a:endParaRPr lang="en-CA" dirty="0"/>
          </a:p>
        </p:txBody>
      </p:sp>
      <p:sp>
        <p:nvSpPr>
          <p:cNvPr id="3" name="Content Placeholder 2"/>
          <p:cNvSpPr>
            <a:spLocks noGrp="1"/>
          </p:cNvSpPr>
          <p:nvPr>
            <p:ph idx="1"/>
          </p:nvPr>
        </p:nvSpPr>
        <p:spPr>
          <a:xfrm>
            <a:off x="1154954" y="2603500"/>
            <a:ext cx="9919446" cy="3416300"/>
          </a:xfrm>
        </p:spPr>
        <p:txBody>
          <a:bodyPr>
            <a:normAutofit/>
          </a:bodyPr>
          <a:lstStyle/>
          <a:p>
            <a:pPr algn="just"/>
            <a:r>
              <a:rPr lang="en-CA" dirty="0"/>
              <a:t>While, as a general rule, a party may not either in direct or re-examination put leading questions, </a:t>
            </a:r>
            <a:r>
              <a:rPr lang="en-CA" b="1" dirty="0"/>
              <a:t>the court has a discretion, not open to review</a:t>
            </a:r>
            <a:r>
              <a:rPr lang="en-CA" dirty="0"/>
              <a:t>, to relax it whenever it is considered necessary in the interests of justice</a:t>
            </a:r>
          </a:p>
          <a:p>
            <a:pPr lvl="1" algn="just"/>
            <a:r>
              <a:rPr lang="en-US" sz="1800" i="1" dirty="0"/>
              <a:t>Reference re R v Coffin</a:t>
            </a:r>
            <a:r>
              <a:rPr lang="en-US" sz="1800" dirty="0"/>
              <a:t>, [1956] SCJ No 1 (SCC)</a:t>
            </a:r>
          </a:p>
          <a:p>
            <a:pPr algn="just"/>
            <a:r>
              <a:rPr lang="en-CA" dirty="0">
                <a:effectLst/>
                <a:ea typeface="Times New Roman" panose="02020603050405020304" pitchFamily="18" charset="0"/>
              </a:rPr>
              <a:t>The trial judge has discretion to permit some leading questions of the witness regarding the prior statement without the need to invoke the procedure in s. 9(2) of the </a:t>
            </a:r>
            <a:r>
              <a:rPr lang="en-CA" i="1" dirty="0">
                <a:effectLst/>
                <a:ea typeface="Times New Roman" panose="02020603050405020304" pitchFamily="18" charset="0"/>
              </a:rPr>
              <a:t>Canada Evidence Act</a:t>
            </a:r>
            <a:endParaRPr lang="en-US" b="1" dirty="0"/>
          </a:p>
          <a:p>
            <a:pPr lvl="1" algn="just"/>
            <a:r>
              <a:rPr lang="en-US" sz="1800" i="1" dirty="0"/>
              <a:t>R. v. Baier</a:t>
            </a:r>
            <a:r>
              <a:rPr lang="en-US" sz="1800" dirty="0"/>
              <a:t>, </a:t>
            </a:r>
            <a:r>
              <a:rPr lang="en-CA" sz="1800" dirty="0">
                <a:effectLst/>
                <a:ea typeface="Times New Roman" panose="02020603050405020304" pitchFamily="18" charset="0"/>
                <a:cs typeface="Times New Roman" panose="02020603050405020304" pitchFamily="18" charset="0"/>
              </a:rPr>
              <a:t>2016 BCCA 426</a:t>
            </a:r>
            <a:r>
              <a:rPr lang="en-CA" sz="1800" dirty="0">
                <a:ea typeface="Times New Roman" panose="02020603050405020304" pitchFamily="18" charset="0"/>
                <a:cs typeface="Times New Roman" panose="02020603050405020304" pitchFamily="18" charset="0"/>
              </a:rPr>
              <a:t> @28</a:t>
            </a:r>
            <a:endParaRPr lang="en-US" sz="1800" dirty="0"/>
          </a:p>
          <a:p>
            <a:pPr lvl="1" algn="just"/>
            <a:r>
              <a:rPr lang="en-US" sz="1800" i="1" dirty="0"/>
              <a:t>R. v. SS</a:t>
            </a:r>
            <a:r>
              <a:rPr lang="en-US" sz="1800" dirty="0"/>
              <a:t>, [1997] OJ No 361 (Gen </a:t>
            </a:r>
            <a:r>
              <a:rPr lang="en-US" sz="1800" dirty="0" err="1"/>
              <a:t>Div</a:t>
            </a:r>
            <a:r>
              <a:rPr lang="en-US" sz="1800" dirty="0"/>
              <a:t>) @6-7</a:t>
            </a:r>
          </a:p>
          <a:p>
            <a:pPr marL="457200" lvl="1" indent="0">
              <a:buNone/>
            </a:pPr>
            <a:endParaRPr lang="en-US" dirty="0"/>
          </a:p>
          <a:p>
            <a:pPr lvl="1"/>
            <a:endParaRPr lang="en-CA" dirty="0"/>
          </a:p>
        </p:txBody>
      </p:sp>
    </p:spTree>
    <p:extLst>
      <p:ext uri="{BB962C8B-B14F-4D97-AF65-F5344CB8AC3E}">
        <p14:creationId xmlns:p14="http://schemas.microsoft.com/office/powerpoint/2010/main" val="278601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Shortcut- the Dallas Mack </a:t>
            </a:r>
            <a:endParaRPr lang="en-CA" dirty="0"/>
          </a:p>
        </p:txBody>
      </p:sp>
      <p:sp>
        <p:nvSpPr>
          <p:cNvPr id="3" name="Content Placeholder 2"/>
          <p:cNvSpPr>
            <a:spLocks noGrp="1"/>
          </p:cNvSpPr>
          <p:nvPr>
            <p:ph idx="1"/>
          </p:nvPr>
        </p:nvSpPr>
        <p:spPr>
          <a:xfrm>
            <a:off x="914400" y="2266950"/>
            <a:ext cx="10591800" cy="4152900"/>
          </a:xfrm>
        </p:spPr>
        <p:txBody>
          <a:bodyPr>
            <a:noAutofit/>
          </a:bodyPr>
          <a:lstStyle/>
          <a:p>
            <a:r>
              <a:rPr lang="en-US" sz="1400" dirty="0"/>
              <a:t>Ask until you get objected to</a:t>
            </a:r>
          </a:p>
          <a:p>
            <a:r>
              <a:rPr lang="en-US" sz="1400" dirty="0"/>
              <a:t>Our friend Barry:</a:t>
            </a:r>
          </a:p>
          <a:p>
            <a:pPr lvl="1"/>
            <a:r>
              <a:rPr lang="en-US" sz="1400" dirty="0"/>
              <a:t>Crown: can you tell us anything about the accused’s hands after he struck the victim with the bottle?</a:t>
            </a:r>
          </a:p>
          <a:p>
            <a:pPr lvl="1"/>
            <a:r>
              <a:rPr lang="en-US" sz="1400" dirty="0"/>
              <a:t>Barry: his hands?</a:t>
            </a:r>
          </a:p>
          <a:p>
            <a:pPr lvl="1"/>
            <a:r>
              <a:rPr lang="en-US" sz="1400" dirty="0"/>
              <a:t>Crown: yes, did you make any observations about his hands? </a:t>
            </a:r>
          </a:p>
          <a:p>
            <a:pPr lvl="1"/>
            <a:r>
              <a:rPr lang="en-US" sz="1400" dirty="0"/>
              <a:t>Barry: well. I mean he was only holding the bottle with one hand. </a:t>
            </a:r>
            <a:r>
              <a:rPr lang="en-US" sz="1400" dirty="0" err="1"/>
              <a:t>Ya</a:t>
            </a:r>
            <a:r>
              <a:rPr lang="en-US" sz="1400" dirty="0"/>
              <a:t> know</a:t>
            </a:r>
          </a:p>
          <a:p>
            <a:pPr lvl="1"/>
            <a:r>
              <a:rPr lang="en-US" sz="1400" dirty="0"/>
              <a:t>Crown: ok and after the did you see either one of his hands? </a:t>
            </a:r>
          </a:p>
          <a:p>
            <a:pPr lvl="1"/>
            <a:r>
              <a:rPr lang="en-US" sz="1400" dirty="0"/>
              <a:t>Barry: </a:t>
            </a:r>
            <a:r>
              <a:rPr lang="en-US" sz="1400" dirty="0" err="1"/>
              <a:t>ya</a:t>
            </a:r>
            <a:r>
              <a:rPr lang="en-US" sz="1400" dirty="0"/>
              <a:t> </a:t>
            </a:r>
          </a:p>
          <a:p>
            <a:pPr lvl="1"/>
            <a:r>
              <a:rPr lang="en-US" sz="1400" dirty="0"/>
              <a:t>Crown: ok and did he make any gestures with his hands? </a:t>
            </a:r>
          </a:p>
          <a:p>
            <a:pPr lvl="1"/>
            <a:r>
              <a:rPr lang="en-US" sz="1400" dirty="0"/>
              <a:t>Barry: gestures? </a:t>
            </a:r>
          </a:p>
          <a:p>
            <a:pPr lvl="1"/>
            <a:r>
              <a:rPr lang="en-US" sz="1400" dirty="0"/>
              <a:t>Crown: yes. did he you know give someone the finger? Or a high five or something like that? </a:t>
            </a:r>
          </a:p>
          <a:p>
            <a:pPr lvl="1"/>
            <a:r>
              <a:rPr lang="en-US" sz="1400" dirty="0"/>
              <a:t>Barry: oh you mean the fist bump. </a:t>
            </a:r>
            <a:r>
              <a:rPr lang="en-US" sz="1400" dirty="0" err="1"/>
              <a:t>Ya</a:t>
            </a:r>
            <a:r>
              <a:rPr lang="en-US" sz="1400" dirty="0"/>
              <a:t> he like fist bumped the hipster in a plaid shirt. </a:t>
            </a:r>
            <a:endParaRPr lang="en-CA" sz="1400" dirty="0"/>
          </a:p>
        </p:txBody>
      </p:sp>
    </p:spTree>
    <p:extLst>
      <p:ext uri="{BB962C8B-B14F-4D97-AF65-F5344CB8AC3E}">
        <p14:creationId xmlns:p14="http://schemas.microsoft.com/office/powerpoint/2010/main" val="2750158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or Fiction?	</a:t>
            </a:r>
            <a:endParaRPr lang="en-CA" dirty="0"/>
          </a:p>
        </p:txBody>
      </p:sp>
      <p:sp>
        <p:nvSpPr>
          <p:cNvPr id="3" name="Content Placeholder 2"/>
          <p:cNvSpPr>
            <a:spLocks noGrp="1"/>
          </p:cNvSpPr>
          <p:nvPr>
            <p:ph idx="1"/>
          </p:nvPr>
        </p:nvSpPr>
        <p:spPr/>
        <p:txBody>
          <a:bodyPr>
            <a:normAutofit/>
          </a:bodyPr>
          <a:lstStyle/>
          <a:p>
            <a:r>
              <a:rPr lang="en-US" sz="2800" dirty="0"/>
              <a:t>The document that the witness refreshes their memory from must be theirs</a:t>
            </a:r>
            <a:endParaRPr lang="en-CA" sz="2800" dirty="0"/>
          </a:p>
        </p:txBody>
      </p:sp>
    </p:spTree>
    <p:extLst>
      <p:ext uri="{BB962C8B-B14F-4D97-AF65-F5344CB8AC3E}">
        <p14:creationId xmlns:p14="http://schemas.microsoft.com/office/powerpoint/2010/main" val="2724314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Fiction</a:t>
            </a:r>
            <a:endParaRPr lang="en-CA" dirty="0"/>
          </a:p>
        </p:txBody>
      </p:sp>
      <p:sp>
        <p:nvSpPr>
          <p:cNvPr id="3" name="Content Placeholder 2"/>
          <p:cNvSpPr>
            <a:spLocks noGrp="1"/>
          </p:cNvSpPr>
          <p:nvPr>
            <p:ph idx="1"/>
          </p:nvPr>
        </p:nvSpPr>
        <p:spPr/>
        <p:txBody>
          <a:bodyPr>
            <a:normAutofit/>
          </a:bodyPr>
          <a:lstStyle/>
          <a:p>
            <a:r>
              <a:rPr lang="en-US" sz="2400" dirty="0"/>
              <a:t>A witness may refresh their memory from ANYTHING </a:t>
            </a:r>
          </a:p>
          <a:p>
            <a:r>
              <a:rPr lang="en-US" sz="2400" dirty="0"/>
              <a:t>The document relied upon is IMMATERIAL and may include inadmissible evidence: </a:t>
            </a:r>
            <a:r>
              <a:rPr lang="en-US" sz="2400" i="1" dirty="0"/>
              <a:t>R. v. </a:t>
            </a:r>
            <a:r>
              <a:rPr lang="en-US" sz="2400" i="1" dirty="0" err="1"/>
              <a:t>Fliss</a:t>
            </a:r>
            <a:r>
              <a:rPr lang="en-US" sz="2400" dirty="0"/>
              <a:t>, 2002 SCC16 @45, see also </a:t>
            </a:r>
            <a:r>
              <a:rPr lang="en-US" sz="2400" i="1" dirty="0"/>
              <a:t>R. v KGB</a:t>
            </a:r>
            <a:r>
              <a:rPr lang="en-US" sz="2400" dirty="0"/>
              <a:t>, 1998 OJ No 1859 (CA) @18</a:t>
            </a:r>
            <a:endParaRPr lang="en-CA" sz="2400" dirty="0"/>
          </a:p>
        </p:txBody>
      </p:sp>
    </p:spTree>
    <p:extLst>
      <p:ext uri="{BB962C8B-B14F-4D97-AF65-F5344CB8AC3E}">
        <p14:creationId xmlns:p14="http://schemas.microsoft.com/office/powerpoint/2010/main" val="136327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2186609"/>
              </p:ext>
            </p:extLst>
          </p:nvPr>
        </p:nvGraphicFramePr>
        <p:xfrm>
          <a:off x="1155700" y="2603500"/>
          <a:ext cx="8824914" cy="2661920"/>
        </p:xfrm>
        <a:graphic>
          <a:graphicData uri="http://schemas.openxmlformats.org/drawingml/2006/table">
            <a:tbl>
              <a:tblPr firstRow="1" bandRow="1">
                <a:tableStyleId>{5C22544A-7EE6-4342-B048-85BDC9FD1C3A}</a:tableStyleId>
              </a:tblPr>
              <a:tblGrid>
                <a:gridCol w="3967629">
                  <a:extLst>
                    <a:ext uri="{9D8B030D-6E8A-4147-A177-3AD203B41FA5}">
                      <a16:colId xmlns:a16="http://schemas.microsoft.com/office/drawing/2014/main" val="20000"/>
                    </a:ext>
                  </a:extLst>
                </a:gridCol>
                <a:gridCol w="2702859">
                  <a:extLst>
                    <a:ext uri="{9D8B030D-6E8A-4147-A177-3AD203B41FA5}">
                      <a16:colId xmlns:a16="http://schemas.microsoft.com/office/drawing/2014/main" val="20001"/>
                    </a:ext>
                  </a:extLst>
                </a:gridCol>
                <a:gridCol w="2154426">
                  <a:extLst>
                    <a:ext uri="{9D8B030D-6E8A-4147-A177-3AD203B41FA5}">
                      <a16:colId xmlns:a16="http://schemas.microsoft.com/office/drawing/2014/main" val="20002"/>
                    </a:ext>
                  </a:extLst>
                </a:gridCol>
              </a:tblGrid>
              <a:tr h="370840">
                <a:tc>
                  <a:txBody>
                    <a:bodyPr/>
                    <a:lstStyle/>
                    <a:p>
                      <a:r>
                        <a:rPr lang="en-US" dirty="0"/>
                        <a:t>Topic</a:t>
                      </a:r>
                      <a:endParaRPr lang="en-CA" dirty="0"/>
                    </a:p>
                  </a:txBody>
                  <a:tcPr/>
                </a:tc>
                <a:tc>
                  <a:txBody>
                    <a:bodyPr/>
                    <a:lstStyle/>
                    <a:p>
                      <a:r>
                        <a:rPr lang="en-US" dirty="0"/>
                        <a:t>Substantive</a:t>
                      </a:r>
                      <a:endParaRPr lang="en-CA" dirty="0"/>
                    </a:p>
                  </a:txBody>
                  <a:tcPr/>
                </a:tc>
                <a:tc>
                  <a:txBody>
                    <a:bodyPr/>
                    <a:lstStyle/>
                    <a:p>
                      <a:r>
                        <a:rPr lang="en-US" dirty="0"/>
                        <a:t>Professionalism</a:t>
                      </a:r>
                      <a:r>
                        <a:rPr lang="en-US" baseline="0" dirty="0"/>
                        <a:t> </a:t>
                      </a:r>
                      <a:endParaRPr lang="en-CA" dirty="0"/>
                    </a:p>
                  </a:txBody>
                  <a:tcPr/>
                </a:tc>
                <a:extLst>
                  <a:ext uri="{0D108BD9-81ED-4DB2-BD59-A6C34878D82A}">
                    <a16:rowId xmlns:a16="http://schemas.microsoft.com/office/drawing/2014/main" val="10000"/>
                  </a:ext>
                </a:extLst>
              </a:tr>
              <a:tr h="370840">
                <a:tc>
                  <a:txBody>
                    <a:bodyPr/>
                    <a:lstStyle/>
                    <a:p>
                      <a:r>
                        <a:rPr lang="en-US" dirty="0"/>
                        <a:t>Introduction to types</a:t>
                      </a:r>
                      <a:r>
                        <a:rPr lang="en-US" baseline="0" dirty="0"/>
                        <a:t> of evidentiary applications</a:t>
                      </a:r>
                      <a:endParaRPr lang="en-CA" dirty="0"/>
                    </a:p>
                  </a:txBody>
                  <a:tcPr/>
                </a:tc>
                <a:tc>
                  <a:txBody>
                    <a:bodyPr/>
                    <a:lstStyle/>
                    <a:p>
                      <a:r>
                        <a:rPr lang="en-US" dirty="0"/>
                        <a:t>0h10m</a:t>
                      </a:r>
                      <a:endParaRPr lang="en-CA" dirty="0"/>
                    </a:p>
                  </a:txBody>
                  <a:tcPr/>
                </a:tc>
                <a:tc>
                  <a:txBody>
                    <a:bodyPr/>
                    <a:lstStyle/>
                    <a:p>
                      <a:endParaRPr lang="en-CA"/>
                    </a:p>
                  </a:txBody>
                  <a:tcPr/>
                </a:tc>
                <a:extLst>
                  <a:ext uri="{0D108BD9-81ED-4DB2-BD59-A6C34878D82A}">
                    <a16:rowId xmlns:a16="http://schemas.microsoft.com/office/drawing/2014/main" val="10001"/>
                  </a:ext>
                </a:extLst>
              </a:tr>
              <a:tr h="370840">
                <a:tc>
                  <a:txBody>
                    <a:bodyPr/>
                    <a:lstStyle/>
                    <a:p>
                      <a:r>
                        <a:rPr lang="en-US" dirty="0"/>
                        <a:t>Selecting</a:t>
                      </a:r>
                      <a:r>
                        <a:rPr lang="en-US" baseline="0" dirty="0"/>
                        <a:t> the correct evidentiary application </a:t>
                      </a:r>
                      <a:endParaRPr lang="en-CA" dirty="0"/>
                    </a:p>
                  </a:txBody>
                  <a:tcPr/>
                </a:tc>
                <a:tc>
                  <a:txBody>
                    <a:bodyPr/>
                    <a:lstStyle/>
                    <a:p>
                      <a:r>
                        <a:rPr lang="en-US" dirty="0"/>
                        <a:t>0h15m</a:t>
                      </a:r>
                      <a:endParaRPr lang="en-CA" dirty="0"/>
                    </a:p>
                  </a:txBody>
                  <a:tcPr/>
                </a:tc>
                <a:tc>
                  <a:txBody>
                    <a:bodyPr/>
                    <a:lstStyle/>
                    <a:p>
                      <a:endParaRPr lang="en-CA" dirty="0"/>
                    </a:p>
                  </a:txBody>
                  <a:tcPr/>
                </a:tc>
                <a:extLst>
                  <a:ext uri="{0D108BD9-81ED-4DB2-BD59-A6C34878D82A}">
                    <a16:rowId xmlns:a16="http://schemas.microsoft.com/office/drawing/2014/main" val="10002"/>
                  </a:ext>
                </a:extLst>
              </a:tr>
              <a:tr h="370840">
                <a:tc>
                  <a:txBody>
                    <a:bodyPr/>
                    <a:lstStyle/>
                    <a:p>
                      <a:r>
                        <a:rPr lang="en-US" dirty="0"/>
                        <a:t>Procedural</a:t>
                      </a:r>
                      <a:r>
                        <a:rPr lang="en-US" baseline="0" dirty="0"/>
                        <a:t> requirements</a:t>
                      </a:r>
                      <a:endParaRPr lang="en-CA" dirty="0"/>
                    </a:p>
                  </a:txBody>
                  <a:tcPr/>
                </a:tc>
                <a:tc>
                  <a:txBody>
                    <a:bodyPr/>
                    <a:lstStyle/>
                    <a:p>
                      <a:r>
                        <a:rPr lang="en-US" dirty="0"/>
                        <a:t>0h20m</a:t>
                      </a:r>
                      <a:endParaRPr lang="en-CA" dirty="0"/>
                    </a:p>
                  </a:txBody>
                  <a:tcPr/>
                </a:tc>
                <a:tc>
                  <a:txBody>
                    <a:bodyPr/>
                    <a:lstStyle/>
                    <a:p>
                      <a:endParaRPr lang="en-CA"/>
                    </a:p>
                  </a:txBody>
                  <a:tcPr/>
                </a:tc>
                <a:extLst>
                  <a:ext uri="{0D108BD9-81ED-4DB2-BD59-A6C34878D82A}">
                    <a16:rowId xmlns:a16="http://schemas.microsoft.com/office/drawing/2014/main" val="10003"/>
                  </a:ext>
                </a:extLst>
              </a:tr>
              <a:tr h="370840">
                <a:tc>
                  <a:txBody>
                    <a:bodyPr/>
                    <a:lstStyle/>
                    <a:p>
                      <a:r>
                        <a:rPr lang="en-US" dirty="0"/>
                        <a:t>Professional</a:t>
                      </a:r>
                      <a:r>
                        <a:rPr lang="en-US" baseline="0" dirty="0"/>
                        <a:t> obligations of Crown counsel: witness preparation </a:t>
                      </a:r>
                      <a:endParaRPr lang="en-CA" dirty="0"/>
                    </a:p>
                  </a:txBody>
                  <a:tcPr/>
                </a:tc>
                <a:tc>
                  <a:txBody>
                    <a:bodyPr/>
                    <a:lstStyle/>
                    <a:p>
                      <a:endParaRPr lang="en-CA"/>
                    </a:p>
                  </a:txBody>
                  <a:tcPr/>
                </a:tc>
                <a:tc>
                  <a:txBody>
                    <a:bodyPr/>
                    <a:lstStyle/>
                    <a:p>
                      <a:r>
                        <a:rPr lang="en-US" dirty="0"/>
                        <a:t>0h15m</a:t>
                      </a:r>
                      <a:endParaRPr lang="en-CA"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54911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Refresh Fail	</a:t>
            </a:r>
            <a:endParaRPr lang="en-CA" dirty="0"/>
          </a:p>
        </p:txBody>
      </p:sp>
      <p:sp>
        <p:nvSpPr>
          <p:cNvPr id="3" name="Content Placeholder 2"/>
          <p:cNvSpPr>
            <a:spLocks noGrp="1"/>
          </p:cNvSpPr>
          <p:nvPr>
            <p:ph idx="1"/>
          </p:nvPr>
        </p:nvSpPr>
        <p:spPr>
          <a:xfrm>
            <a:off x="1154954" y="2603500"/>
            <a:ext cx="10046446" cy="3416300"/>
          </a:xfrm>
        </p:spPr>
        <p:txBody>
          <a:bodyPr/>
          <a:lstStyle/>
          <a:p>
            <a:r>
              <a:rPr lang="en-US" sz="2000" dirty="0"/>
              <a:t>You’ve done your perfect refresh BUT it hasn’t worked</a:t>
            </a:r>
          </a:p>
          <a:p>
            <a:pPr marL="0" indent="0">
              <a:buNone/>
            </a:pPr>
            <a:endParaRPr lang="en-US" sz="2000" dirty="0"/>
          </a:p>
          <a:p>
            <a:r>
              <a:rPr lang="en-US" sz="2000" b="1" dirty="0"/>
              <a:t>Crown</a:t>
            </a:r>
            <a:r>
              <a:rPr lang="en-US" sz="2000" dirty="0"/>
              <a:t>: sir you’ve had a chance to read your statement does that jog your memory about what if any observations you made about the accused’s hands after he swung the bottle? </a:t>
            </a:r>
          </a:p>
          <a:p>
            <a:r>
              <a:rPr lang="en-US" sz="2000" b="1" dirty="0"/>
              <a:t>Barry</a:t>
            </a:r>
            <a:r>
              <a:rPr lang="en-US" sz="2000" dirty="0"/>
              <a:t>: nah. Not really. </a:t>
            </a:r>
          </a:p>
          <a:p>
            <a:pPr marL="0" indent="0">
              <a:buNone/>
            </a:pPr>
            <a:endParaRPr lang="en-CA" dirty="0"/>
          </a:p>
        </p:txBody>
      </p:sp>
    </p:spTree>
    <p:extLst>
      <p:ext uri="{BB962C8B-B14F-4D97-AF65-F5344CB8AC3E}">
        <p14:creationId xmlns:p14="http://schemas.microsoft.com/office/powerpoint/2010/main" val="3262341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Paths Diverging in the Woods	</a:t>
            </a:r>
            <a:endParaRPr lang="en-CA" dirty="0"/>
          </a:p>
        </p:txBody>
      </p:sp>
      <p:sp>
        <p:nvSpPr>
          <p:cNvPr id="3" name="Content Placeholder 2"/>
          <p:cNvSpPr>
            <a:spLocks noGrp="1"/>
          </p:cNvSpPr>
          <p:nvPr>
            <p:ph idx="1"/>
          </p:nvPr>
        </p:nvSpPr>
        <p:spPr>
          <a:xfrm>
            <a:off x="1154954" y="2603500"/>
            <a:ext cx="9881346" cy="3416300"/>
          </a:xfrm>
        </p:spPr>
        <p:txBody>
          <a:bodyPr>
            <a:normAutofit fontScale="92500" lnSpcReduction="10000"/>
          </a:bodyPr>
          <a:lstStyle/>
          <a:p>
            <a:r>
              <a:rPr lang="en-US" sz="2400" dirty="0"/>
              <a:t>If refreshing memory doesn’t work you are now faced with diverging paths </a:t>
            </a:r>
          </a:p>
          <a:p>
            <a:pPr lvl="1"/>
            <a:r>
              <a:rPr lang="en-US" sz="2000" dirty="0"/>
              <a:t>1. based on everything you know both before the witness hit the box and from the remainder of their testimony you know that this is a </a:t>
            </a:r>
            <a:r>
              <a:rPr lang="en-US" sz="2000" b="1" dirty="0"/>
              <a:t>legitimate</a:t>
            </a:r>
            <a:r>
              <a:rPr lang="en-US" sz="2000" dirty="0"/>
              <a:t> memory loss</a:t>
            </a:r>
          </a:p>
          <a:p>
            <a:pPr lvl="1"/>
            <a:r>
              <a:rPr lang="en-US" sz="2000" dirty="0"/>
              <a:t>2. based on everything you know both before the witness hit the box and from the remainder of their testimony you know that this is an </a:t>
            </a:r>
            <a:r>
              <a:rPr lang="en-US" sz="2000" b="1" dirty="0"/>
              <a:t>illegitimate</a:t>
            </a:r>
            <a:r>
              <a:rPr lang="en-US" sz="2000" dirty="0"/>
              <a:t> memory loss</a:t>
            </a:r>
          </a:p>
          <a:p>
            <a:pPr lvl="1"/>
            <a:r>
              <a:rPr lang="en-US" sz="2000" dirty="0"/>
              <a:t>3. based on everything you know both before the witness hit the box and from the remainder of their testimony you have </a:t>
            </a:r>
            <a:r>
              <a:rPr lang="en-US" sz="2000" b="1" dirty="0"/>
              <a:t>no idea </a:t>
            </a:r>
            <a:r>
              <a:rPr lang="en-US" sz="2000" b="1" dirty="0" err="1"/>
              <a:t>wtf</a:t>
            </a:r>
            <a:r>
              <a:rPr lang="en-US" sz="2000" b="1" dirty="0"/>
              <a:t> is going on</a:t>
            </a:r>
          </a:p>
          <a:p>
            <a:pPr lvl="1"/>
            <a:endParaRPr lang="en-US" dirty="0"/>
          </a:p>
          <a:p>
            <a:pPr lvl="1"/>
            <a:endParaRPr lang="en-CA" dirty="0"/>
          </a:p>
        </p:txBody>
      </p:sp>
    </p:spTree>
    <p:extLst>
      <p:ext uri="{BB962C8B-B14F-4D97-AF65-F5344CB8AC3E}">
        <p14:creationId xmlns:p14="http://schemas.microsoft.com/office/powerpoint/2010/main" val="526225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4"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p:cNvSpPr>
            <a:spLocks noGrp="1"/>
          </p:cNvSpPr>
          <p:nvPr>
            <p:ph type="title"/>
          </p:nvPr>
        </p:nvSpPr>
        <p:spPr>
          <a:xfrm>
            <a:off x="639098" y="629265"/>
            <a:ext cx="6072776" cy="1162738"/>
          </a:xfrm>
        </p:spPr>
        <p:txBody>
          <a:bodyPr>
            <a:normAutofit/>
          </a:bodyPr>
          <a:lstStyle/>
          <a:p>
            <a:r>
              <a:rPr lang="en-US" sz="3200" dirty="0">
                <a:solidFill>
                  <a:srgbClr val="FFFFFF"/>
                </a:solidFill>
              </a:rPr>
              <a:t>Paths Diverging in the Woods</a:t>
            </a:r>
            <a:r>
              <a:rPr lang="en-US" dirty="0">
                <a:solidFill>
                  <a:srgbClr val="FFFFFF"/>
                </a:solidFill>
              </a:rPr>
              <a:t>	</a:t>
            </a:r>
            <a:endParaRPr lang="en-CA" dirty="0">
              <a:solidFill>
                <a:srgbClr val="FFFFFF"/>
              </a:solidFill>
            </a:endParaRPr>
          </a:p>
        </p:txBody>
      </p:sp>
      <p:pic>
        <p:nvPicPr>
          <p:cNvPr id="5" name="Picture 4" descr="A picture containing grass, tree, plant, poplar&#10;&#10;Description automatically generated">
            <a:extLst>
              <a:ext uri="{FF2B5EF4-FFF2-40B4-BE49-F238E27FC236}">
                <a16:creationId xmlns:a16="http://schemas.microsoft.com/office/drawing/2014/main" id="{0981008C-0F9B-4711-A156-3B7730C9228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796" r="14529" b="-1"/>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6" name="Rectangle 15">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39098" y="1143000"/>
            <a:ext cx="6072776" cy="5087475"/>
          </a:xfrm>
        </p:spPr>
        <p:txBody>
          <a:bodyPr anchor="ctr">
            <a:normAutofit/>
          </a:bodyPr>
          <a:lstStyle/>
          <a:p>
            <a:pPr>
              <a:lnSpc>
                <a:spcPct val="90000"/>
              </a:lnSpc>
            </a:pPr>
            <a:r>
              <a:rPr lang="en-US" sz="1500" dirty="0">
                <a:solidFill>
                  <a:srgbClr val="FFFFFF"/>
                </a:solidFill>
              </a:rPr>
              <a:t>Legit memory loss</a:t>
            </a:r>
          </a:p>
          <a:p>
            <a:pPr lvl="1">
              <a:lnSpc>
                <a:spcPct val="90000"/>
              </a:lnSpc>
            </a:pPr>
            <a:r>
              <a:rPr lang="en-US" sz="1500" b="1" dirty="0">
                <a:solidFill>
                  <a:srgbClr val="FFFFFF"/>
                </a:solidFill>
              </a:rPr>
              <a:t>Solution</a:t>
            </a:r>
            <a:r>
              <a:rPr lang="en-US" sz="1500" dirty="0">
                <a:solidFill>
                  <a:srgbClr val="FFFFFF"/>
                </a:solidFill>
              </a:rPr>
              <a:t>: past recollection recorded</a:t>
            </a:r>
          </a:p>
          <a:p>
            <a:pPr lvl="1">
              <a:lnSpc>
                <a:spcPct val="90000"/>
              </a:lnSpc>
            </a:pPr>
            <a:r>
              <a:rPr lang="en-US" sz="1500" b="1" dirty="0">
                <a:solidFill>
                  <a:srgbClr val="FFFFFF"/>
                </a:solidFill>
              </a:rPr>
              <a:t>Practical tactics</a:t>
            </a:r>
            <a:r>
              <a:rPr lang="en-US" sz="1500" dirty="0">
                <a:solidFill>
                  <a:srgbClr val="FFFFFF"/>
                </a:solidFill>
              </a:rPr>
              <a:t>: </a:t>
            </a:r>
          </a:p>
          <a:p>
            <a:pPr lvl="2">
              <a:lnSpc>
                <a:spcPct val="90000"/>
              </a:lnSpc>
            </a:pPr>
            <a:r>
              <a:rPr lang="en-US" sz="1500" dirty="0">
                <a:solidFill>
                  <a:srgbClr val="FFFFFF"/>
                </a:solidFill>
              </a:rPr>
              <a:t>finish your in chief, make sure there are no other memory lapses which cannot be refreshed</a:t>
            </a:r>
          </a:p>
          <a:p>
            <a:pPr lvl="3">
              <a:lnSpc>
                <a:spcPct val="90000"/>
              </a:lnSpc>
            </a:pPr>
            <a:r>
              <a:rPr lang="en-US" sz="1500" dirty="0">
                <a:solidFill>
                  <a:srgbClr val="FFFFFF"/>
                </a:solidFill>
              </a:rPr>
              <a:t>If there are additional memory lapses note them they will form part of your application</a:t>
            </a:r>
          </a:p>
          <a:p>
            <a:pPr>
              <a:lnSpc>
                <a:spcPct val="90000"/>
              </a:lnSpc>
            </a:pPr>
            <a:r>
              <a:rPr lang="en-US" sz="1500" dirty="0">
                <a:solidFill>
                  <a:srgbClr val="FFFFFF"/>
                </a:solidFill>
              </a:rPr>
              <a:t>Before bringing your past recollection recorded application ask: </a:t>
            </a:r>
          </a:p>
          <a:p>
            <a:pPr lvl="2">
              <a:lnSpc>
                <a:spcPct val="90000"/>
              </a:lnSpc>
            </a:pPr>
            <a:r>
              <a:rPr lang="en-US" sz="1500" dirty="0">
                <a:solidFill>
                  <a:srgbClr val="FFFFFF"/>
                </a:solidFill>
              </a:rPr>
              <a:t>When you spoke to the police and provided the R7 “were you trying to be truthful and accurate?”</a:t>
            </a:r>
          </a:p>
          <a:p>
            <a:pPr lvl="4">
              <a:lnSpc>
                <a:spcPct val="90000"/>
              </a:lnSpc>
            </a:pPr>
            <a:r>
              <a:rPr lang="en-US" sz="1500" i="1" dirty="0">
                <a:solidFill>
                  <a:srgbClr val="FFFFFF"/>
                </a:solidFill>
              </a:rPr>
              <a:t>See R v Richardson</a:t>
            </a:r>
            <a:r>
              <a:rPr lang="en-US" sz="1500" dirty="0">
                <a:solidFill>
                  <a:srgbClr val="FFFFFF"/>
                </a:solidFill>
              </a:rPr>
              <a:t>, 2003 OJ No 3215 (CA) @24-28</a:t>
            </a:r>
          </a:p>
          <a:p>
            <a:pPr>
              <a:lnSpc>
                <a:spcPct val="90000"/>
              </a:lnSpc>
            </a:pPr>
            <a:r>
              <a:rPr lang="en-US" sz="1500" b="1" dirty="0">
                <a:solidFill>
                  <a:srgbClr val="FFFFFF"/>
                </a:solidFill>
              </a:rPr>
              <a:t>If you get a yes to this question, congratulations you have arrived at the past recollection recorded trailhead</a:t>
            </a:r>
            <a:endParaRPr lang="en-CA" sz="1500" b="1" dirty="0">
              <a:solidFill>
                <a:srgbClr val="FFFFFF"/>
              </a:solidFill>
            </a:endParaRPr>
          </a:p>
        </p:txBody>
      </p:sp>
    </p:spTree>
    <p:extLst>
      <p:ext uri="{BB962C8B-B14F-4D97-AF65-F5344CB8AC3E}">
        <p14:creationId xmlns:p14="http://schemas.microsoft.com/office/powerpoint/2010/main" val="399687084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or Fiction?</a:t>
            </a:r>
            <a:endParaRPr lang="en-CA" dirty="0"/>
          </a:p>
        </p:txBody>
      </p:sp>
      <p:sp>
        <p:nvSpPr>
          <p:cNvPr id="3" name="Content Placeholder 2"/>
          <p:cNvSpPr>
            <a:spLocks noGrp="1"/>
          </p:cNvSpPr>
          <p:nvPr>
            <p:ph idx="1"/>
          </p:nvPr>
        </p:nvSpPr>
        <p:spPr>
          <a:xfrm>
            <a:off x="1154954" y="2603500"/>
            <a:ext cx="9779746" cy="3416300"/>
          </a:xfrm>
        </p:spPr>
        <p:txBody>
          <a:bodyPr>
            <a:normAutofit/>
          </a:bodyPr>
          <a:lstStyle/>
          <a:p>
            <a:r>
              <a:rPr lang="en-US" sz="2800" dirty="0"/>
              <a:t>You can only bring a past recollection recorded application when the witness has a total loss of memory about the incident</a:t>
            </a:r>
            <a:endParaRPr lang="en-CA" sz="2800" dirty="0"/>
          </a:p>
        </p:txBody>
      </p:sp>
    </p:spTree>
    <p:extLst>
      <p:ext uri="{BB962C8B-B14F-4D97-AF65-F5344CB8AC3E}">
        <p14:creationId xmlns:p14="http://schemas.microsoft.com/office/powerpoint/2010/main" val="1839025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Fiction</a:t>
            </a:r>
            <a:endParaRPr lang="en-CA" dirty="0"/>
          </a:p>
        </p:txBody>
      </p:sp>
      <p:sp>
        <p:nvSpPr>
          <p:cNvPr id="3" name="Content Placeholder 2"/>
          <p:cNvSpPr>
            <a:spLocks noGrp="1"/>
          </p:cNvSpPr>
          <p:nvPr>
            <p:ph idx="1"/>
          </p:nvPr>
        </p:nvSpPr>
        <p:spPr/>
        <p:txBody>
          <a:bodyPr>
            <a:normAutofit lnSpcReduction="10000"/>
          </a:bodyPr>
          <a:lstStyle/>
          <a:p>
            <a:r>
              <a:rPr lang="en-CA" sz="2400" dirty="0"/>
              <a:t>One of the four criteria for admission of hearsay evidence as past recollection recorded is the absence of memory. However, this does not require the witness to have a total loss of memory regarding the relevant events. </a:t>
            </a:r>
          </a:p>
          <a:p>
            <a:r>
              <a:rPr lang="en-CA" sz="2400" dirty="0"/>
              <a:t>Past recollection recorded can apply where a witness has no memory of a portion of a statement.</a:t>
            </a:r>
          </a:p>
          <a:p>
            <a:pPr lvl="1"/>
            <a:r>
              <a:rPr lang="en-US" sz="2000" i="1" dirty="0"/>
              <a:t>R. v. Richardson</a:t>
            </a:r>
            <a:r>
              <a:rPr lang="en-US" sz="2000" dirty="0"/>
              <a:t>, 2003 OJ No 3215 (CA) @30-31</a:t>
            </a:r>
          </a:p>
          <a:p>
            <a:pPr lvl="1"/>
            <a:r>
              <a:rPr lang="en-CA" sz="2000" dirty="0"/>
              <a:t>See also: </a:t>
            </a:r>
            <a:r>
              <a:rPr lang="en-CA" sz="2000" i="1" dirty="0"/>
              <a:t>R. v. </a:t>
            </a:r>
            <a:r>
              <a:rPr lang="en-CA" sz="2000" i="1" dirty="0" err="1"/>
              <a:t>Louangrath</a:t>
            </a:r>
            <a:r>
              <a:rPr lang="en-CA" sz="2000" dirty="0"/>
              <a:t>, 2016 ONCA 550 @43</a:t>
            </a:r>
          </a:p>
        </p:txBody>
      </p:sp>
    </p:spTree>
    <p:extLst>
      <p:ext uri="{BB962C8B-B14F-4D97-AF65-F5344CB8AC3E}">
        <p14:creationId xmlns:p14="http://schemas.microsoft.com/office/powerpoint/2010/main" val="1981920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Paths Diverging in the Woods	</a:t>
            </a:r>
            <a:endParaRPr lang="en-CA" dirty="0"/>
          </a:p>
        </p:txBody>
      </p:sp>
      <p:sp>
        <p:nvSpPr>
          <p:cNvPr id="3" name="Content Placeholder 2"/>
          <p:cNvSpPr>
            <a:spLocks noGrp="1"/>
          </p:cNvSpPr>
          <p:nvPr>
            <p:ph idx="1"/>
          </p:nvPr>
        </p:nvSpPr>
        <p:spPr>
          <a:xfrm>
            <a:off x="1154954" y="2381250"/>
            <a:ext cx="10160746" cy="3962400"/>
          </a:xfrm>
        </p:spPr>
        <p:txBody>
          <a:bodyPr>
            <a:normAutofit fontScale="92500" lnSpcReduction="10000"/>
          </a:bodyPr>
          <a:lstStyle/>
          <a:p>
            <a:r>
              <a:rPr lang="en-US" sz="1700" dirty="0"/>
              <a:t>Illegitimate Memory Loss</a:t>
            </a:r>
          </a:p>
          <a:p>
            <a:pPr lvl="1"/>
            <a:r>
              <a:rPr lang="en-US" sz="1700" b="1" dirty="0"/>
              <a:t>Solution</a:t>
            </a:r>
            <a:r>
              <a:rPr lang="en-US" sz="1700" dirty="0"/>
              <a:t>: 9(2)</a:t>
            </a:r>
          </a:p>
          <a:p>
            <a:pPr lvl="1"/>
            <a:r>
              <a:rPr lang="en-US" sz="1700" b="1" dirty="0"/>
              <a:t>Practical</a:t>
            </a:r>
            <a:r>
              <a:rPr lang="en-US" sz="1700" dirty="0"/>
              <a:t> </a:t>
            </a:r>
            <a:r>
              <a:rPr lang="en-US" sz="1700" b="1" dirty="0"/>
              <a:t>Tactics</a:t>
            </a:r>
            <a:r>
              <a:rPr lang="en-US" sz="1700" dirty="0"/>
              <a:t>: </a:t>
            </a:r>
          </a:p>
          <a:p>
            <a:pPr lvl="2"/>
            <a:r>
              <a:rPr lang="en-US" sz="1700" dirty="0"/>
              <a:t>Finish your in chief, note all of the memory losses or inconsistencies, try to refresh on each memory loss </a:t>
            </a:r>
          </a:p>
          <a:p>
            <a:pPr lvl="2"/>
            <a:r>
              <a:rPr lang="en-US" sz="1700" dirty="0"/>
              <a:t>Before bringing your application you may want to consider asking stuff about: </a:t>
            </a:r>
          </a:p>
          <a:p>
            <a:pPr lvl="3"/>
            <a:r>
              <a:rPr lang="en-US" sz="1700" dirty="0"/>
              <a:t>Relationship with the accused </a:t>
            </a:r>
          </a:p>
          <a:p>
            <a:pPr lvl="3"/>
            <a:r>
              <a:rPr lang="en-US" sz="1700" dirty="0"/>
              <a:t>other things that you can demonstrably prove (</a:t>
            </a:r>
            <a:r>
              <a:rPr lang="en-US" sz="1700" dirty="0" err="1"/>
              <a:t>ie</a:t>
            </a:r>
            <a:r>
              <a:rPr lang="en-US" sz="1700" dirty="0"/>
              <a:t> witness will always say they were drunk when they spoke to police- you have video showing (hopefully) level of sobriety) </a:t>
            </a:r>
          </a:p>
          <a:p>
            <a:pPr lvl="3"/>
            <a:r>
              <a:rPr lang="en-US" sz="1700" dirty="0"/>
              <a:t>If witness says  no to refresh ask why</a:t>
            </a:r>
          </a:p>
          <a:p>
            <a:pPr lvl="1"/>
            <a:r>
              <a:rPr lang="en-US" sz="1700" b="1" dirty="0"/>
              <a:t>Congratulations you have now arrived at the 9(2) trailhead</a:t>
            </a:r>
          </a:p>
          <a:p>
            <a:pPr lvl="1"/>
            <a:endParaRPr lang="en-CA" dirty="0"/>
          </a:p>
        </p:txBody>
      </p:sp>
    </p:spTree>
    <p:extLst>
      <p:ext uri="{BB962C8B-B14F-4D97-AF65-F5344CB8AC3E}">
        <p14:creationId xmlns:p14="http://schemas.microsoft.com/office/powerpoint/2010/main" val="3110967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6" name="Rectangle 25">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8">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pic>
        <p:nvPicPr>
          <p:cNvPr id="12" name="Picture 11" descr="A person climbing a rock&#10;&#10;Description automatically generated with medium confidence">
            <a:extLst>
              <a:ext uri="{FF2B5EF4-FFF2-40B4-BE49-F238E27FC236}">
                <a16:creationId xmlns:a16="http://schemas.microsoft.com/office/drawing/2014/main" id="{8C00B465-B318-49CC-A1F2-4D0851495E48}"/>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735" r="41873"/>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33"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4" name="TextBox 13">
            <a:extLst>
              <a:ext uri="{FF2B5EF4-FFF2-40B4-BE49-F238E27FC236}">
                <a16:creationId xmlns:a16="http://schemas.microsoft.com/office/drawing/2014/main" id="{F36B6C92-6067-4073-B032-B841AE804DD8}"/>
              </a:ext>
            </a:extLst>
          </p:cNvPr>
          <p:cNvSpPr txBox="1"/>
          <p:nvPr/>
        </p:nvSpPr>
        <p:spPr>
          <a:xfrm>
            <a:off x="5695061" y="1241266"/>
            <a:ext cx="5428551" cy="315375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dirty="0">
                <a:solidFill>
                  <a:schemeClr val="bg2"/>
                </a:solidFill>
                <a:latin typeface="+mj-lt"/>
                <a:ea typeface="+mj-ea"/>
                <a:cs typeface="+mj-cs"/>
              </a:rPr>
              <a:t>Congratulations! you have arrived at the 9(2) trailhead. This is your free solo. </a:t>
            </a:r>
          </a:p>
        </p:txBody>
      </p:sp>
      <p:sp>
        <p:nvSpPr>
          <p:cNvPr id="35" name="Rectangle 34">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TextBox 12">
            <a:extLst>
              <a:ext uri="{FF2B5EF4-FFF2-40B4-BE49-F238E27FC236}">
                <a16:creationId xmlns:a16="http://schemas.microsoft.com/office/drawing/2014/main" id="{03EF99BB-385E-4283-BF16-606011EC12C7}"/>
              </a:ext>
            </a:extLst>
          </p:cNvPr>
          <p:cNvSpPr txBox="1"/>
          <p:nvPr/>
        </p:nvSpPr>
        <p:spPr>
          <a:xfrm>
            <a:off x="9341541" y="6657945"/>
            <a:ext cx="2850459"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5" tooltip="https://www.film-rezensionen.de/2019/01/free-solo/">
                  <a:extLst>
                    <a:ext uri="{A12FA001-AC4F-418D-AE19-62706E023703}">
                      <ahyp:hlinkClr xmlns:ahyp="http://schemas.microsoft.com/office/drawing/2018/hyperlinkcolor" val="tx"/>
                    </a:ext>
                  </a:extLst>
                </a:hlinkClick>
              </a:rPr>
              <a:t>This Photo</a:t>
            </a:r>
            <a:r>
              <a:rPr lang="fr-CA" sz="700">
                <a:solidFill>
                  <a:srgbClr val="FFFFFF"/>
                </a:solidFill>
              </a:rPr>
              <a:t> by Unknown Author is licensed under </a:t>
            </a:r>
            <a:r>
              <a:rPr lang="fr-CA"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fr-CA" sz="700">
              <a:solidFill>
                <a:srgbClr val="FFFFFF"/>
              </a:solidFill>
            </a:endParaRPr>
          </a:p>
        </p:txBody>
      </p:sp>
    </p:spTree>
    <p:extLst>
      <p:ext uri="{BB962C8B-B14F-4D97-AF65-F5344CB8AC3E}">
        <p14:creationId xmlns:p14="http://schemas.microsoft.com/office/powerpoint/2010/main" val="3449338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or Fiction?</a:t>
            </a:r>
            <a:endParaRPr lang="en-CA" dirty="0"/>
          </a:p>
        </p:txBody>
      </p:sp>
      <p:sp>
        <p:nvSpPr>
          <p:cNvPr id="3" name="Content Placeholder 2"/>
          <p:cNvSpPr>
            <a:spLocks noGrp="1"/>
          </p:cNvSpPr>
          <p:nvPr>
            <p:ph idx="1"/>
          </p:nvPr>
        </p:nvSpPr>
        <p:spPr/>
        <p:txBody>
          <a:bodyPr>
            <a:normAutofit/>
          </a:bodyPr>
          <a:lstStyle/>
          <a:p>
            <a:r>
              <a:rPr lang="en-US" sz="2400" dirty="0"/>
              <a:t>You can only 9(2) where you believe that there is some shot at getting the witness to adopt the statement?</a:t>
            </a:r>
            <a:endParaRPr lang="en-CA" sz="2400" dirty="0"/>
          </a:p>
        </p:txBody>
      </p:sp>
    </p:spTree>
    <p:extLst>
      <p:ext uri="{BB962C8B-B14F-4D97-AF65-F5344CB8AC3E}">
        <p14:creationId xmlns:p14="http://schemas.microsoft.com/office/powerpoint/2010/main" val="2552614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Fiction </a:t>
            </a:r>
            <a:endParaRPr lang="en-CA" dirty="0"/>
          </a:p>
        </p:txBody>
      </p:sp>
      <p:sp>
        <p:nvSpPr>
          <p:cNvPr id="3" name="Content Placeholder 2"/>
          <p:cNvSpPr>
            <a:spLocks noGrp="1"/>
          </p:cNvSpPr>
          <p:nvPr>
            <p:ph idx="1"/>
          </p:nvPr>
        </p:nvSpPr>
        <p:spPr/>
        <p:txBody>
          <a:bodyPr/>
          <a:lstStyle/>
          <a:p>
            <a:r>
              <a:rPr lang="en-CA" sz="2400" dirty="0"/>
              <a:t>You can 9(2) even when no prospect of adoption.</a:t>
            </a:r>
          </a:p>
          <a:p>
            <a:pPr lvl="1"/>
            <a:r>
              <a:rPr lang="en-CA" sz="2000" dirty="0"/>
              <a:t> </a:t>
            </a:r>
            <a:r>
              <a:rPr lang="en-CA" sz="2000" i="1" dirty="0"/>
              <a:t>R. v. Boyce</a:t>
            </a:r>
            <a:r>
              <a:rPr lang="en-CA" sz="2000" dirty="0"/>
              <a:t>, 2014 ONCA 150 @17, 22 </a:t>
            </a:r>
          </a:p>
          <a:p>
            <a:pPr marL="0" indent="0">
              <a:buNone/>
            </a:pPr>
            <a:endParaRPr lang="en-CA" dirty="0"/>
          </a:p>
        </p:txBody>
      </p:sp>
    </p:spTree>
    <p:extLst>
      <p:ext uri="{BB962C8B-B14F-4D97-AF65-F5344CB8AC3E}">
        <p14:creationId xmlns:p14="http://schemas.microsoft.com/office/powerpoint/2010/main" val="2094513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Paths Diverging in the Woods	</a:t>
            </a:r>
            <a:endParaRPr lang="en-CA" dirty="0"/>
          </a:p>
        </p:txBody>
      </p:sp>
      <p:sp>
        <p:nvSpPr>
          <p:cNvPr id="3" name="Content Placeholder 2"/>
          <p:cNvSpPr>
            <a:spLocks noGrp="1"/>
          </p:cNvSpPr>
          <p:nvPr>
            <p:ph idx="1"/>
          </p:nvPr>
        </p:nvSpPr>
        <p:spPr>
          <a:xfrm>
            <a:off x="1154954" y="2603500"/>
            <a:ext cx="10351246" cy="3416300"/>
          </a:xfrm>
        </p:spPr>
        <p:txBody>
          <a:bodyPr>
            <a:normAutofit/>
          </a:bodyPr>
          <a:lstStyle/>
          <a:p>
            <a:r>
              <a:rPr lang="en-US" sz="1600" dirty="0"/>
              <a:t>You are not sure whether the memory loss is real or feigned, you do not know </a:t>
            </a:r>
            <a:r>
              <a:rPr lang="en-US" sz="1600" dirty="0" err="1"/>
              <a:t>wtf</a:t>
            </a:r>
            <a:r>
              <a:rPr lang="en-US" sz="1600" dirty="0"/>
              <a:t> is going on and why this is happening</a:t>
            </a:r>
          </a:p>
          <a:p>
            <a:pPr lvl="1"/>
            <a:r>
              <a:rPr lang="en-US" b="1" dirty="0"/>
              <a:t>Solution</a:t>
            </a:r>
            <a:r>
              <a:rPr lang="en-US" dirty="0"/>
              <a:t>: you </a:t>
            </a:r>
            <a:r>
              <a:rPr lang="en-US" dirty="0" err="1"/>
              <a:t>gotta</a:t>
            </a:r>
            <a:r>
              <a:rPr lang="en-US" dirty="0"/>
              <a:t> figure this out and the only way to do that is to keep asking questions</a:t>
            </a:r>
          </a:p>
          <a:p>
            <a:pPr lvl="1"/>
            <a:r>
              <a:rPr lang="en-US" b="1" dirty="0"/>
              <a:t>Practical Tactics</a:t>
            </a:r>
            <a:r>
              <a:rPr lang="en-US" dirty="0"/>
              <a:t>: </a:t>
            </a:r>
            <a:endParaRPr lang="en-CA" dirty="0"/>
          </a:p>
          <a:p>
            <a:pPr lvl="2"/>
            <a:r>
              <a:rPr lang="en-US" sz="1600" dirty="0"/>
              <a:t>Don’t panic</a:t>
            </a:r>
          </a:p>
          <a:p>
            <a:pPr lvl="2"/>
            <a:r>
              <a:rPr lang="en-US" sz="1600" dirty="0"/>
              <a:t>Refresh on everything and don’t limit yourself to a single reference (for example use R7, police interview, prelim transcript, 911 call etc… )make the point through your suggestions that they refresh on so much that they have said this SOOO many times before</a:t>
            </a:r>
          </a:p>
          <a:p>
            <a:pPr lvl="2"/>
            <a:r>
              <a:rPr lang="en-US" sz="1600" dirty="0"/>
              <a:t>The nature of what they are not remembering may be a good tell about the authenticity of the memory loss (anything that makes the accused look bad)</a:t>
            </a:r>
          </a:p>
        </p:txBody>
      </p:sp>
    </p:spTree>
    <p:extLst>
      <p:ext uri="{BB962C8B-B14F-4D97-AF65-F5344CB8AC3E}">
        <p14:creationId xmlns:p14="http://schemas.microsoft.com/office/powerpoint/2010/main" val="4351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doing here?</a:t>
            </a:r>
          </a:p>
        </p:txBody>
      </p:sp>
      <p:sp>
        <p:nvSpPr>
          <p:cNvPr id="3" name="Content Placeholder 2"/>
          <p:cNvSpPr>
            <a:spLocks noGrp="1"/>
          </p:cNvSpPr>
          <p:nvPr>
            <p:ph idx="1"/>
          </p:nvPr>
        </p:nvSpPr>
        <p:spPr>
          <a:xfrm>
            <a:off x="1154954" y="2603500"/>
            <a:ext cx="10021046" cy="3416300"/>
          </a:xfrm>
        </p:spPr>
        <p:txBody>
          <a:bodyPr/>
          <a:lstStyle/>
          <a:p>
            <a:r>
              <a:rPr lang="en-US" dirty="0"/>
              <a:t>This is not a session about:</a:t>
            </a:r>
          </a:p>
          <a:p>
            <a:pPr lvl="1"/>
            <a:r>
              <a:rPr lang="en-US" dirty="0"/>
              <a:t>ss. 9(1) or 9(2) of the </a:t>
            </a:r>
            <a:r>
              <a:rPr lang="en-US" i="1" dirty="0"/>
              <a:t>Canada Evidence Act </a:t>
            </a:r>
            <a:r>
              <a:rPr lang="en-US" dirty="0"/>
              <a:t>(see MCM #28 &amp; #72)</a:t>
            </a:r>
          </a:p>
          <a:p>
            <a:pPr lvl="1"/>
            <a:r>
              <a:rPr lang="en-US" dirty="0"/>
              <a:t>Past recollection recorded (see MCM #55)</a:t>
            </a:r>
          </a:p>
          <a:p>
            <a:pPr lvl="1"/>
            <a:r>
              <a:rPr lang="en-US" dirty="0"/>
              <a:t>KGB or Khan applications</a:t>
            </a:r>
          </a:p>
          <a:p>
            <a:pPr lvl="1"/>
            <a:endParaRPr lang="en-US" dirty="0"/>
          </a:p>
          <a:p>
            <a:r>
              <a:rPr lang="en-US" dirty="0"/>
              <a:t>This is a session about: </a:t>
            </a:r>
          </a:p>
          <a:p>
            <a:pPr lvl="1"/>
            <a:r>
              <a:rPr lang="en-US" dirty="0"/>
              <a:t>How to figure out what, if anything from the list above, you might do and how to get there</a:t>
            </a:r>
          </a:p>
          <a:p>
            <a:pPr lvl="1"/>
            <a:endParaRPr lang="en-US" dirty="0"/>
          </a:p>
          <a:p>
            <a:pPr lvl="1"/>
            <a:endParaRPr lang="en-US" dirty="0"/>
          </a:p>
        </p:txBody>
      </p:sp>
    </p:spTree>
    <p:extLst>
      <p:ext uri="{BB962C8B-B14F-4D97-AF65-F5344CB8AC3E}">
        <p14:creationId xmlns:p14="http://schemas.microsoft.com/office/powerpoint/2010/main" val="1777055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Shape 12">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5"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1154955" y="973668"/>
            <a:ext cx="2942210" cy="1020232"/>
          </a:xfrm>
        </p:spPr>
        <p:txBody>
          <a:bodyPr>
            <a:normAutofit/>
          </a:bodyPr>
          <a:lstStyle/>
          <a:p>
            <a:pPr>
              <a:lnSpc>
                <a:spcPct val="90000"/>
              </a:lnSpc>
            </a:pPr>
            <a:r>
              <a:rPr lang="en-US" sz="3300">
                <a:solidFill>
                  <a:srgbClr val="EBEBEB"/>
                </a:solidFill>
              </a:rPr>
              <a:t>Don’t Psych Yourself Out</a:t>
            </a:r>
            <a:endParaRPr lang="en-CA" sz="3300">
              <a:solidFill>
                <a:srgbClr val="EBEBEB"/>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42415E07-F193-4396-8FAA-9F8AA5ADB58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65124" y="803751"/>
            <a:ext cx="5250498" cy="5250498"/>
          </a:xfrm>
          <a:prstGeom prst="rect">
            <a:avLst/>
          </a:prstGeom>
        </p:spPr>
      </p:pic>
      <p:sp>
        <p:nvSpPr>
          <p:cNvPr id="17" name="Rectangle 16">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6" name="TextBox 5">
            <a:extLst>
              <a:ext uri="{FF2B5EF4-FFF2-40B4-BE49-F238E27FC236}">
                <a16:creationId xmlns:a16="http://schemas.microsoft.com/office/drawing/2014/main" id="{267CA12A-3340-4A05-B5BB-1A175F8B0057}"/>
              </a:ext>
            </a:extLst>
          </p:cNvPr>
          <p:cNvSpPr txBox="1"/>
          <p:nvPr/>
        </p:nvSpPr>
        <p:spPr>
          <a:xfrm>
            <a:off x="8165163" y="5854194"/>
            <a:ext cx="2850459" cy="200055"/>
          </a:xfrm>
          <a:prstGeom prst="rect">
            <a:avLst/>
          </a:prstGeom>
          <a:solidFill>
            <a:srgbClr val="000000"/>
          </a:solidFill>
        </p:spPr>
        <p:txBody>
          <a:bodyPr wrap="none" rtlCol="0">
            <a:spAutoFit/>
          </a:bodyPr>
          <a:lstStyle/>
          <a:p>
            <a:pPr algn="r">
              <a:spcAft>
                <a:spcPts val="600"/>
              </a:spcAft>
            </a:pPr>
            <a:r>
              <a:rPr lang="fr-CA" sz="700">
                <a:solidFill>
                  <a:srgbClr val="FFFFFF"/>
                </a:solidFill>
                <a:hlinkClick r:id="rId3" tooltip="https://theslickmastersfiles.blogspot.com/2015/02/snappy-answers-to-stupid-lovelife.html">
                  <a:extLst>
                    <a:ext uri="{A12FA001-AC4F-418D-AE19-62706E023703}">
                      <ahyp:hlinkClr xmlns:ahyp="http://schemas.microsoft.com/office/drawing/2018/hyperlinkcolor" val="tx"/>
                    </a:ext>
                  </a:extLst>
                </a:hlinkClick>
              </a:rPr>
              <a:t>This Photo</a:t>
            </a:r>
            <a:r>
              <a:rPr lang="fr-CA" sz="700">
                <a:solidFill>
                  <a:srgbClr val="FFFFFF"/>
                </a:solidFill>
              </a:rPr>
              <a:t> by Unknown Author is licensed under </a:t>
            </a:r>
            <a:r>
              <a:rPr lang="fr-CA"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fr-CA" sz="700">
              <a:solidFill>
                <a:srgbClr val="FFFFFF"/>
              </a:solidFill>
            </a:endParaRPr>
          </a:p>
        </p:txBody>
      </p:sp>
      <p:cxnSp>
        <p:nvCxnSpPr>
          <p:cNvPr id="8" name="Straight Connector 7">
            <a:extLst>
              <a:ext uri="{FF2B5EF4-FFF2-40B4-BE49-F238E27FC236}">
                <a16:creationId xmlns:a16="http://schemas.microsoft.com/office/drawing/2014/main" id="{5CE6B87C-D7CA-4AC5-93A0-4CB48D34C8AE}"/>
              </a:ext>
            </a:extLst>
          </p:cNvPr>
          <p:cNvCxnSpPr/>
          <p:nvPr/>
        </p:nvCxnSpPr>
        <p:spPr>
          <a:xfrm>
            <a:off x="8896350" y="4933950"/>
            <a:ext cx="211927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9D02FDB8-A9EA-4A3C-9EC4-76DBB8751CD8}"/>
              </a:ext>
            </a:extLst>
          </p:cNvPr>
          <p:cNvCxnSpPr/>
          <p:nvPr/>
        </p:nvCxnSpPr>
        <p:spPr>
          <a:xfrm>
            <a:off x="5765124" y="4933950"/>
            <a:ext cx="175962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655446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the Terms</a:t>
            </a:r>
          </a:p>
        </p:txBody>
      </p:sp>
      <p:sp>
        <p:nvSpPr>
          <p:cNvPr id="3" name="Content Placeholder 2"/>
          <p:cNvSpPr>
            <a:spLocks noGrp="1"/>
          </p:cNvSpPr>
          <p:nvPr>
            <p:ph idx="1"/>
          </p:nvPr>
        </p:nvSpPr>
        <p:spPr>
          <a:xfrm>
            <a:off x="1154954" y="2603500"/>
            <a:ext cx="9970246" cy="3416300"/>
          </a:xfrm>
        </p:spPr>
        <p:txBody>
          <a:bodyPr>
            <a:normAutofit fontScale="70000" lnSpcReduction="20000"/>
          </a:bodyPr>
          <a:lstStyle/>
          <a:p>
            <a:r>
              <a:rPr lang="en-US" dirty="0"/>
              <a:t>S.9(2) CEA: </a:t>
            </a:r>
          </a:p>
          <a:p>
            <a:pPr lvl="1"/>
            <a:r>
              <a:rPr lang="en-US" dirty="0"/>
              <a:t>Application to cross on prior inconsistent statement</a:t>
            </a:r>
          </a:p>
          <a:p>
            <a:r>
              <a:rPr lang="en-US" dirty="0"/>
              <a:t>s.9(1) CEA: </a:t>
            </a:r>
          </a:p>
          <a:p>
            <a:pPr lvl="1"/>
            <a:r>
              <a:rPr lang="en-US" dirty="0"/>
              <a:t>Declaration that witness is adverse </a:t>
            </a:r>
          </a:p>
          <a:p>
            <a:r>
              <a:rPr lang="en-US" dirty="0"/>
              <a:t>KGB/Bradshaw:</a:t>
            </a:r>
          </a:p>
          <a:p>
            <a:pPr lvl="1"/>
            <a:r>
              <a:rPr lang="en-US" dirty="0"/>
              <a:t>Application to adduce prior inconsistent statement for the truth of its contents</a:t>
            </a:r>
          </a:p>
          <a:p>
            <a:r>
              <a:rPr lang="en-US" dirty="0"/>
              <a:t>Khan </a:t>
            </a:r>
          </a:p>
          <a:p>
            <a:pPr lvl="1"/>
            <a:r>
              <a:rPr lang="en-US" dirty="0"/>
              <a:t>Application to adduce prior consistent statement for the truth of its contents</a:t>
            </a:r>
          </a:p>
          <a:p>
            <a:r>
              <a:rPr lang="en-US" dirty="0"/>
              <a:t>Section 715</a:t>
            </a:r>
          </a:p>
          <a:p>
            <a:pPr lvl="1"/>
            <a:r>
              <a:rPr lang="en-US" dirty="0"/>
              <a:t>Application to introduce previously taken (usually prelim or trial)</a:t>
            </a:r>
          </a:p>
          <a:p>
            <a:r>
              <a:rPr lang="en-US" dirty="0"/>
              <a:t>Past Recollection Recorded</a:t>
            </a:r>
          </a:p>
          <a:p>
            <a:pPr lvl="1"/>
            <a:r>
              <a:rPr lang="en-US" dirty="0"/>
              <a:t>Application to adduce prior statement for the truth of its contents where witness genuinely does not recall the contents of the statement in whole or part</a:t>
            </a:r>
          </a:p>
          <a:p>
            <a:pPr lvl="1"/>
            <a:endParaRPr lang="en-US" dirty="0"/>
          </a:p>
        </p:txBody>
      </p:sp>
    </p:spTree>
    <p:extLst>
      <p:ext uri="{BB962C8B-B14F-4D97-AF65-F5344CB8AC3E}">
        <p14:creationId xmlns:p14="http://schemas.microsoft.com/office/powerpoint/2010/main" val="87047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p:cNvSpPr>
            <a:spLocks noGrp="1"/>
          </p:cNvSpPr>
          <p:nvPr>
            <p:ph type="title"/>
          </p:nvPr>
        </p:nvSpPr>
        <p:spPr>
          <a:xfrm>
            <a:off x="1154954" y="973668"/>
            <a:ext cx="8761413" cy="706964"/>
          </a:xfrm>
        </p:spPr>
        <p:txBody>
          <a:bodyPr>
            <a:normAutofit/>
          </a:bodyPr>
          <a:lstStyle/>
          <a:p>
            <a:r>
              <a:rPr lang="en-US">
                <a:solidFill>
                  <a:srgbClr val="FFFFFF"/>
                </a:solidFill>
              </a:rPr>
              <a:t>Why do we need this session?</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5B4BCBF-5AA0-01B9-5962-3F145E6D3275}"/>
              </a:ext>
            </a:extLst>
          </p:cNvPr>
          <p:cNvGraphicFramePr>
            <a:graphicFrameLocks noGrp="1"/>
          </p:cNvGraphicFramePr>
          <p:nvPr>
            <p:ph idx="1"/>
            <p:extLst>
              <p:ext uri="{D42A27DB-BD31-4B8C-83A1-F6EECF244321}">
                <p14:modId xmlns:p14="http://schemas.microsoft.com/office/powerpoint/2010/main" val="3679788041"/>
              </p:ext>
            </p:extLst>
          </p:nvPr>
        </p:nvGraphicFramePr>
        <p:xfrm>
          <a:off x="1286934" y="1828800"/>
          <a:ext cx="9625383" cy="3917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7607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Scenario #1</a:t>
            </a:r>
          </a:p>
        </p:txBody>
      </p:sp>
      <p:sp>
        <p:nvSpPr>
          <p:cNvPr id="3" name="Content Placeholder 2"/>
          <p:cNvSpPr>
            <a:spLocks noGrp="1"/>
          </p:cNvSpPr>
          <p:nvPr>
            <p:ph idx="1"/>
          </p:nvPr>
        </p:nvSpPr>
        <p:spPr>
          <a:xfrm>
            <a:off x="1154954" y="2603500"/>
            <a:ext cx="9982946" cy="3416300"/>
          </a:xfrm>
        </p:spPr>
        <p:txBody>
          <a:bodyPr>
            <a:normAutofit/>
          </a:bodyPr>
          <a:lstStyle/>
          <a:p>
            <a:r>
              <a:rPr lang="en-US"/>
              <a:t>Accused charged with assault with a weapon. Will likely be advancing self-defense</a:t>
            </a:r>
          </a:p>
          <a:p>
            <a:r>
              <a:rPr lang="en-US"/>
              <a:t>Barry, a witness, gives statement to police. He says: </a:t>
            </a:r>
          </a:p>
          <a:p>
            <a:pPr lvl="1"/>
            <a:r>
              <a:rPr lang="en-US"/>
              <a:t>Was at bar having drink. Heard loud voices, over the music. Looked over saw accused and victim arguing.  Accused is a regular. Couldn’t hear what the argument was about, heard accused say “I’m gonna fuck you up” before accused swung his beer bottle at the victim. Saw victim try to punch the accused and get hit with bottle. He saw victim grab his head and drop to the floor. Saw the accused give a fist bump to guy in a plaid shirt. </a:t>
            </a:r>
          </a:p>
          <a:p>
            <a:pPr lvl="1"/>
            <a:r>
              <a:rPr lang="en-US"/>
              <a:t>Barry had 4 jack and cokes. He orders doubles because he finds the bar waters things down. </a:t>
            </a:r>
          </a:p>
          <a:p>
            <a:pPr lvl="2"/>
            <a:endParaRPr lang="en-US" dirty="0"/>
          </a:p>
        </p:txBody>
      </p:sp>
    </p:spTree>
    <p:extLst>
      <p:ext uri="{BB962C8B-B14F-4D97-AF65-F5344CB8AC3E}">
        <p14:creationId xmlns:p14="http://schemas.microsoft.com/office/powerpoint/2010/main" val="143519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Scenario #1 continued</a:t>
            </a:r>
            <a:endParaRPr lang="en-CA" dirty="0"/>
          </a:p>
        </p:txBody>
      </p:sp>
      <p:sp>
        <p:nvSpPr>
          <p:cNvPr id="3" name="Content Placeholder 2"/>
          <p:cNvSpPr>
            <a:spLocks noGrp="1"/>
          </p:cNvSpPr>
          <p:nvPr>
            <p:ph idx="1"/>
          </p:nvPr>
        </p:nvSpPr>
        <p:spPr>
          <a:xfrm>
            <a:off x="1154954" y="2603500"/>
            <a:ext cx="10021046" cy="3416300"/>
          </a:xfrm>
        </p:spPr>
        <p:txBody>
          <a:bodyPr/>
          <a:lstStyle/>
          <a:p>
            <a:r>
              <a:rPr lang="en-US" dirty="0"/>
              <a:t>Barry gave R7, no interview, no line-up</a:t>
            </a:r>
          </a:p>
          <a:p>
            <a:r>
              <a:rPr lang="en-US" dirty="0"/>
              <a:t>He shows up for trial. He is not interested in being there but says he will tell the truth. You give him R7 to read over.</a:t>
            </a:r>
          </a:p>
          <a:p>
            <a:r>
              <a:rPr lang="en-US" dirty="0"/>
              <a:t>On the stand Barry is reluctant and curt but answers the questions asked of him and then you hit CRISIS #1</a:t>
            </a:r>
          </a:p>
          <a:p>
            <a:pPr lvl="1"/>
            <a:r>
              <a:rPr lang="en-US" dirty="0"/>
              <a:t>Your questions for Barry followed the narrative of his R7 you get to the end and Barry has said NOTHING about the fist bump</a:t>
            </a:r>
          </a:p>
          <a:p>
            <a:pPr lvl="1"/>
            <a:endParaRPr lang="en-US" dirty="0"/>
          </a:p>
          <a:p>
            <a:endParaRPr lang="en-CA"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22726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p:spPr>
        <p:txBody>
          <a:bodyPr>
            <a:normAutofit/>
          </a:bodyPr>
          <a:lstStyle/>
          <a:p>
            <a:r>
              <a:rPr lang="en-US">
                <a:solidFill>
                  <a:srgbClr val="EBEBEB"/>
                </a:solidFill>
              </a:rPr>
              <a:t>Why is this happening? </a:t>
            </a:r>
          </a:p>
        </p:txBody>
      </p:sp>
      <p:sp>
        <p:nvSpPr>
          <p:cNvPr id="3" name="Content Placeholder 2"/>
          <p:cNvSpPr>
            <a:spLocks noGrp="1"/>
          </p:cNvSpPr>
          <p:nvPr>
            <p:ph idx="1"/>
          </p:nvPr>
        </p:nvSpPr>
        <p:spPr>
          <a:xfrm>
            <a:off x="1154954" y="2603500"/>
            <a:ext cx="6397313" cy="3968750"/>
          </a:xfrm>
        </p:spPr>
        <p:txBody>
          <a:bodyPr anchor="ctr">
            <a:normAutofit/>
          </a:bodyPr>
          <a:lstStyle/>
          <a:p>
            <a:pPr marL="0" indent="0">
              <a:lnSpc>
                <a:spcPct val="90000"/>
              </a:lnSpc>
              <a:buNone/>
            </a:pPr>
            <a:r>
              <a:rPr lang="en-US" sz="1700" b="1" dirty="0"/>
              <a:t>Most common: </a:t>
            </a:r>
          </a:p>
          <a:p>
            <a:pPr>
              <a:lnSpc>
                <a:spcPct val="90000"/>
              </a:lnSpc>
            </a:pPr>
            <a:r>
              <a:rPr lang="en-US" sz="1700" b="1" dirty="0"/>
              <a:t>Legit loss of memory</a:t>
            </a:r>
            <a:r>
              <a:rPr lang="en-US" sz="1700" dirty="0"/>
              <a:t>: the fist bump has legit slipped his mind</a:t>
            </a:r>
          </a:p>
          <a:p>
            <a:pPr>
              <a:lnSpc>
                <a:spcPct val="90000"/>
              </a:lnSpc>
            </a:pPr>
            <a:r>
              <a:rPr lang="en-US" sz="1700" b="1" dirty="0"/>
              <a:t>Crown has failed to ask the right question</a:t>
            </a:r>
            <a:r>
              <a:rPr lang="en-US" sz="1700" dirty="0"/>
              <a:t>: now that you think about it you have actually not asked any questions about the fist bump </a:t>
            </a:r>
          </a:p>
          <a:p>
            <a:pPr>
              <a:lnSpc>
                <a:spcPct val="90000"/>
              </a:lnSpc>
            </a:pPr>
            <a:r>
              <a:rPr lang="en-US" sz="1700" b="1" dirty="0"/>
              <a:t>Illegitimate loss of memory</a:t>
            </a:r>
            <a:r>
              <a:rPr lang="en-US" sz="1700" dirty="0"/>
              <a:t>: Barry is a </a:t>
            </a:r>
            <a:r>
              <a:rPr lang="en-US" sz="1700" dirty="0" err="1"/>
              <a:t>scroatty-scroate</a:t>
            </a:r>
            <a:r>
              <a:rPr lang="en-US" sz="1700" dirty="0"/>
              <a:t> and knows self-defence is on the table, accused is a regular and known to Barry and now he’s going to fuck you over and your case is over and this was a total fucking waste of time and everyone lies and why do you always get all the crap cases</a:t>
            </a:r>
          </a:p>
          <a:p>
            <a:pPr>
              <a:lnSpc>
                <a:spcPct val="90000"/>
              </a:lnSpc>
            </a:pPr>
            <a:endParaRPr lang="en-US" sz="1700" dirty="0"/>
          </a:p>
        </p:txBody>
      </p:sp>
      <p:pic>
        <p:nvPicPr>
          <p:cNvPr id="5" name="Picture 4" descr="A picture containing icon&#10;&#10;Description automatically generated">
            <a:extLst>
              <a:ext uri="{FF2B5EF4-FFF2-40B4-BE49-F238E27FC236}">
                <a16:creationId xmlns:a16="http://schemas.microsoft.com/office/drawing/2014/main" id="{F440B221-CD1F-4EC5-BC58-7B9BE3CDCE2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20571" y="3142964"/>
            <a:ext cx="3080048" cy="233313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02153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do? </a:t>
            </a:r>
            <a:endParaRPr lang="en-CA" dirty="0"/>
          </a:p>
        </p:txBody>
      </p:sp>
      <p:sp>
        <p:nvSpPr>
          <p:cNvPr id="3" name="Content Placeholder 2"/>
          <p:cNvSpPr>
            <a:spLocks noGrp="1"/>
          </p:cNvSpPr>
          <p:nvPr>
            <p:ph idx="1"/>
          </p:nvPr>
        </p:nvSpPr>
        <p:spPr>
          <a:xfrm>
            <a:off x="1154954" y="2603500"/>
            <a:ext cx="9843246" cy="3416300"/>
          </a:xfrm>
        </p:spPr>
        <p:txBody>
          <a:bodyPr>
            <a:normAutofit/>
          </a:bodyPr>
          <a:lstStyle/>
          <a:p>
            <a:r>
              <a:rPr lang="en-US" sz="2400" dirty="0"/>
              <a:t>A. refresh memory</a:t>
            </a:r>
          </a:p>
          <a:p>
            <a:r>
              <a:rPr lang="en-US" sz="2400" dirty="0"/>
              <a:t>B. ask a couple more questions</a:t>
            </a:r>
          </a:p>
          <a:p>
            <a:r>
              <a:rPr lang="en-US" sz="2400" dirty="0"/>
              <a:t>C. call no further evidence. Sit down and drink. Bradshaw fucked everything up anyway.</a:t>
            </a:r>
            <a:endParaRPr lang="en-CA" sz="2400" dirty="0"/>
          </a:p>
        </p:txBody>
      </p:sp>
    </p:spTree>
    <p:extLst>
      <p:ext uri="{BB962C8B-B14F-4D97-AF65-F5344CB8AC3E}">
        <p14:creationId xmlns:p14="http://schemas.microsoft.com/office/powerpoint/2010/main" val="20360858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1706</TotalTime>
  <Words>2464</Words>
  <Application>Microsoft Office PowerPoint</Application>
  <PresentationFormat>Widescreen</PresentationFormat>
  <Paragraphs>188</Paragraphs>
  <Slides>30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Wingdings 3</vt:lpstr>
      <vt:lpstr>Ion Boardroom</vt:lpstr>
      <vt:lpstr>The Road Less Travelled</vt:lpstr>
      <vt:lpstr>Overview </vt:lpstr>
      <vt:lpstr>What are we doing here?</vt:lpstr>
      <vt:lpstr>Defining the Terms</vt:lpstr>
      <vt:lpstr>Why do we need this session?</vt:lpstr>
      <vt:lpstr>Common Scenario #1</vt:lpstr>
      <vt:lpstr>Common Scenario #1 continued</vt:lpstr>
      <vt:lpstr>Why is this happening? </vt:lpstr>
      <vt:lpstr>What do you do? </vt:lpstr>
      <vt:lpstr>If you said A and or B you can stay</vt:lpstr>
      <vt:lpstr>Refresh Memory</vt:lpstr>
      <vt:lpstr>Fact or Fiction?</vt:lpstr>
      <vt:lpstr>Fiction</vt:lpstr>
      <vt:lpstr>Shortcut- the MGM </vt:lpstr>
      <vt:lpstr>Fact or Fiction?</vt:lpstr>
      <vt:lpstr>Fiction </vt:lpstr>
      <vt:lpstr>Shortcut- the Dallas Mack </vt:lpstr>
      <vt:lpstr>Fact or Fiction? </vt:lpstr>
      <vt:lpstr>Fiction</vt:lpstr>
      <vt:lpstr>Refresh Fail </vt:lpstr>
      <vt:lpstr>Paths Diverging in the Woods </vt:lpstr>
      <vt:lpstr>Paths Diverging in the Woods </vt:lpstr>
      <vt:lpstr>Fact or Fiction?</vt:lpstr>
      <vt:lpstr>Fiction</vt:lpstr>
      <vt:lpstr>Paths Diverging in the Woods </vt:lpstr>
      <vt:lpstr>PowerPoint Presentation</vt:lpstr>
      <vt:lpstr>Fact or Fiction?</vt:lpstr>
      <vt:lpstr>Fiction </vt:lpstr>
      <vt:lpstr>Paths Diverging in the Woods </vt:lpstr>
      <vt:lpstr>Don’t Psych Yourself 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Tansey</dc:creator>
  <cp:lastModifiedBy>Louise Tansey</cp:lastModifiedBy>
  <cp:revision>42</cp:revision>
  <cp:lastPrinted>2019-09-26T00:06:54Z</cp:lastPrinted>
  <dcterms:created xsi:type="dcterms:W3CDTF">2019-04-03T00:41:35Z</dcterms:created>
  <dcterms:modified xsi:type="dcterms:W3CDTF">2022-08-25T20:53:57Z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2022-08-24T00:39:31Z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ContentBits">
    <vt:lpwstr>0</vt:lpwstr>
  </property>
</Properties>
</file>