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313" r:id="rId4"/>
    <p:sldId id="321" r:id="rId5"/>
    <p:sldId id="320" r:id="rId6"/>
    <p:sldId id="298" r:id="rId7"/>
    <p:sldId id="345" r:id="rId8"/>
    <p:sldId id="344" r:id="rId9"/>
    <p:sldId id="342" r:id="rId10"/>
    <p:sldId id="346" r:id="rId11"/>
    <p:sldId id="347" r:id="rId12"/>
    <p:sldId id="343" r:id="rId13"/>
    <p:sldId id="358" r:id="rId14"/>
    <p:sldId id="348" r:id="rId15"/>
    <p:sldId id="349" r:id="rId16"/>
    <p:sldId id="350" r:id="rId17"/>
    <p:sldId id="351" r:id="rId18"/>
    <p:sldId id="352" r:id="rId19"/>
    <p:sldId id="319" r:id="rId20"/>
    <p:sldId id="353" r:id="rId21"/>
    <p:sldId id="332" r:id="rId22"/>
    <p:sldId id="354" r:id="rId23"/>
    <p:sldId id="355" r:id="rId24"/>
    <p:sldId id="356" r:id="rId25"/>
    <p:sldId id="357" r:id="rId26"/>
    <p:sldId id="310"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B5C80D-DF73-485A-AACA-ECC89B9569D7}" v="270" dt="2022-06-30T20:54:59.5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242" autoAdjust="0"/>
    <p:restoredTop sz="73487" autoAdjust="0"/>
  </p:normalViewPr>
  <p:slideViewPr>
    <p:cSldViewPr snapToGrid="0">
      <p:cViewPr varScale="1">
        <p:scale>
          <a:sx n="81" d="100"/>
          <a:sy n="81" d="100"/>
        </p:scale>
        <p:origin x="1218" y="30"/>
      </p:cViewPr>
      <p:guideLst/>
    </p:cSldViewPr>
  </p:slideViewPr>
  <p:notesTextViewPr>
    <p:cViewPr>
      <p:scale>
        <a:sx n="1" d="1"/>
        <a:sy n="1" d="1"/>
      </p:scale>
      <p:origin x="0" y="0"/>
    </p:cViewPr>
  </p:notesTextViewPr>
  <p:notesViewPr>
    <p:cSldViewPr snapToGrid="0">
      <p:cViewPr varScale="1">
        <p:scale>
          <a:sx n="51" d="100"/>
          <a:sy n="51" d="100"/>
        </p:scale>
        <p:origin x="2946"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m Radcliffe" userId="203cb598-1854-4898-97e0-16a25d3ef196" providerId="ADAL" clId="{C5B5C80D-DF73-485A-AACA-ECC89B9569D7}"/>
    <pc:docChg chg="custSel addSld modSld">
      <pc:chgData name="Tim Radcliffe" userId="203cb598-1854-4898-97e0-16a25d3ef196" providerId="ADAL" clId="{C5B5C80D-DF73-485A-AACA-ECC89B9569D7}" dt="2022-06-30T20:54:59.567" v="291"/>
      <pc:docMkLst>
        <pc:docMk/>
      </pc:docMkLst>
      <pc:sldChg chg="modSp mod">
        <pc:chgData name="Tim Radcliffe" userId="203cb598-1854-4898-97e0-16a25d3ef196" providerId="ADAL" clId="{C5B5C80D-DF73-485A-AACA-ECC89B9569D7}" dt="2022-06-30T20:32:24.897" v="15" actId="20577"/>
        <pc:sldMkLst>
          <pc:docMk/>
          <pc:sldMk cId="1018344661" sldId="256"/>
        </pc:sldMkLst>
        <pc:spChg chg="mod">
          <ac:chgData name="Tim Radcliffe" userId="203cb598-1854-4898-97e0-16a25d3ef196" providerId="ADAL" clId="{C5B5C80D-DF73-485A-AACA-ECC89B9569D7}" dt="2022-06-30T20:32:24.897" v="15" actId="20577"/>
          <ac:spMkLst>
            <pc:docMk/>
            <pc:sldMk cId="1018344661" sldId="256"/>
            <ac:spMk id="6" creationId="{5DCB26E0-B2F0-4905-A88F-92F08938E405}"/>
          </ac:spMkLst>
        </pc:spChg>
      </pc:sldChg>
      <pc:sldChg chg="modSp">
        <pc:chgData name="Tim Radcliffe" userId="203cb598-1854-4898-97e0-16a25d3ef196" providerId="ADAL" clId="{C5B5C80D-DF73-485A-AACA-ECC89B9569D7}" dt="2022-06-30T20:32:52.525" v="17" actId="115"/>
        <pc:sldMkLst>
          <pc:docMk/>
          <pc:sldMk cId="4291967262" sldId="320"/>
        </pc:sldMkLst>
        <pc:spChg chg="mod">
          <ac:chgData name="Tim Radcliffe" userId="203cb598-1854-4898-97e0-16a25d3ef196" providerId="ADAL" clId="{C5B5C80D-DF73-485A-AACA-ECC89B9569D7}" dt="2022-06-30T20:32:52.525" v="17" actId="115"/>
          <ac:spMkLst>
            <pc:docMk/>
            <pc:sldMk cId="4291967262" sldId="320"/>
            <ac:spMk id="3" creationId="{29B25A3D-6D41-40A2-9379-02386F0E7331}"/>
          </ac:spMkLst>
        </pc:spChg>
      </pc:sldChg>
      <pc:sldChg chg="modAnim">
        <pc:chgData name="Tim Radcliffe" userId="203cb598-1854-4898-97e0-16a25d3ef196" providerId="ADAL" clId="{C5B5C80D-DF73-485A-AACA-ECC89B9569D7}" dt="2022-06-30T20:33:59.100" v="24"/>
        <pc:sldMkLst>
          <pc:docMk/>
          <pc:sldMk cId="3307994995" sldId="321"/>
        </pc:sldMkLst>
      </pc:sldChg>
      <pc:sldChg chg="modSp mod modAnim">
        <pc:chgData name="Tim Radcliffe" userId="203cb598-1854-4898-97e0-16a25d3ef196" providerId="ADAL" clId="{C5B5C80D-DF73-485A-AACA-ECC89B9569D7}" dt="2022-06-30T20:45:37.663" v="101" actId="21"/>
        <pc:sldMkLst>
          <pc:docMk/>
          <pc:sldMk cId="363061351" sldId="343"/>
        </pc:sldMkLst>
        <pc:spChg chg="mod">
          <ac:chgData name="Tim Radcliffe" userId="203cb598-1854-4898-97e0-16a25d3ef196" providerId="ADAL" clId="{C5B5C80D-DF73-485A-AACA-ECC89B9569D7}" dt="2022-06-30T20:45:37.663" v="101" actId="21"/>
          <ac:spMkLst>
            <pc:docMk/>
            <pc:sldMk cId="363061351" sldId="343"/>
            <ac:spMk id="20" creationId="{39B5ED91-4C84-9B43-A3FE-9764473F4917}"/>
          </ac:spMkLst>
        </pc:spChg>
      </pc:sldChg>
      <pc:sldChg chg="modSp modAnim">
        <pc:chgData name="Tim Radcliffe" userId="203cb598-1854-4898-97e0-16a25d3ef196" providerId="ADAL" clId="{C5B5C80D-DF73-485A-AACA-ECC89B9569D7}" dt="2022-06-30T20:52:51.715" v="287" actId="20577"/>
        <pc:sldMkLst>
          <pc:docMk/>
          <pc:sldMk cId="1176025795" sldId="345"/>
        </pc:sldMkLst>
        <pc:spChg chg="mod">
          <ac:chgData name="Tim Radcliffe" userId="203cb598-1854-4898-97e0-16a25d3ef196" providerId="ADAL" clId="{C5B5C80D-DF73-485A-AACA-ECC89B9569D7}" dt="2022-06-30T20:52:51.715" v="287" actId="20577"/>
          <ac:spMkLst>
            <pc:docMk/>
            <pc:sldMk cId="1176025795" sldId="345"/>
            <ac:spMk id="20" creationId="{39B5ED91-4C84-9B43-A3FE-9764473F4917}"/>
          </ac:spMkLst>
        </pc:spChg>
      </pc:sldChg>
      <pc:sldChg chg="modSp">
        <pc:chgData name="Tim Radcliffe" userId="203cb598-1854-4898-97e0-16a25d3ef196" providerId="ADAL" clId="{C5B5C80D-DF73-485A-AACA-ECC89B9569D7}" dt="2022-06-30T20:46:21.310" v="136" actId="20577"/>
        <pc:sldMkLst>
          <pc:docMk/>
          <pc:sldMk cId="1216150570" sldId="349"/>
        </pc:sldMkLst>
        <pc:spChg chg="mod">
          <ac:chgData name="Tim Radcliffe" userId="203cb598-1854-4898-97e0-16a25d3ef196" providerId="ADAL" clId="{C5B5C80D-DF73-485A-AACA-ECC89B9569D7}" dt="2022-06-30T20:46:21.310" v="136" actId="20577"/>
          <ac:spMkLst>
            <pc:docMk/>
            <pc:sldMk cId="1216150570" sldId="349"/>
            <ac:spMk id="20" creationId="{39B5ED91-4C84-9B43-A3FE-9764473F4917}"/>
          </ac:spMkLst>
        </pc:spChg>
      </pc:sldChg>
      <pc:sldChg chg="modSp mod">
        <pc:chgData name="Tim Radcliffe" userId="203cb598-1854-4898-97e0-16a25d3ef196" providerId="ADAL" clId="{C5B5C80D-DF73-485A-AACA-ECC89B9569D7}" dt="2022-06-30T20:47:01.849" v="139" actId="1076"/>
        <pc:sldMkLst>
          <pc:docMk/>
          <pc:sldMk cId="655374630" sldId="352"/>
        </pc:sldMkLst>
        <pc:spChg chg="mod">
          <ac:chgData name="Tim Radcliffe" userId="203cb598-1854-4898-97e0-16a25d3ef196" providerId="ADAL" clId="{C5B5C80D-DF73-485A-AACA-ECC89B9569D7}" dt="2022-06-30T20:47:01.849" v="139" actId="1076"/>
          <ac:spMkLst>
            <pc:docMk/>
            <pc:sldMk cId="655374630" sldId="352"/>
            <ac:spMk id="20" creationId="{39B5ED91-4C84-9B43-A3FE-9764473F4917}"/>
          </ac:spMkLst>
        </pc:spChg>
      </pc:sldChg>
      <pc:sldChg chg="modAnim">
        <pc:chgData name="Tim Radcliffe" userId="203cb598-1854-4898-97e0-16a25d3ef196" providerId="ADAL" clId="{C5B5C80D-DF73-485A-AACA-ECC89B9569D7}" dt="2022-06-30T20:54:59.567" v="291"/>
        <pc:sldMkLst>
          <pc:docMk/>
          <pc:sldMk cId="1908830929" sldId="353"/>
        </pc:sldMkLst>
      </pc:sldChg>
      <pc:sldChg chg="modSp add mod modAnim">
        <pc:chgData name="Tim Radcliffe" userId="203cb598-1854-4898-97e0-16a25d3ef196" providerId="ADAL" clId="{C5B5C80D-DF73-485A-AACA-ECC89B9569D7}" dt="2022-06-30T20:54:36.481" v="290"/>
        <pc:sldMkLst>
          <pc:docMk/>
          <pc:sldMk cId="2300666407" sldId="358"/>
        </pc:sldMkLst>
        <pc:spChg chg="mod">
          <ac:chgData name="Tim Radcliffe" userId="203cb598-1854-4898-97e0-16a25d3ef196" providerId="ADAL" clId="{C5B5C80D-DF73-485A-AACA-ECC89B9569D7}" dt="2022-06-30T20:45:51.206" v="103" actId="6549"/>
          <ac:spMkLst>
            <pc:docMk/>
            <pc:sldMk cId="2300666407" sldId="358"/>
            <ac:spMk id="20" creationId="{39B5ED91-4C84-9B43-A3FE-9764473F491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6C884C-FB9F-465E-BF72-DBB6E169ED9B}" type="datetimeFigureOut">
              <a:rPr lang="en-CA" smtClean="0"/>
              <a:t>06/30/2022</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C65497-458A-4EB3-9AB8-7369BFA93854}" type="slidenum">
              <a:rPr lang="en-CA" smtClean="0"/>
              <a:t>‹#›</a:t>
            </a:fld>
            <a:endParaRPr lang="en-CA"/>
          </a:p>
        </p:txBody>
      </p:sp>
    </p:spTree>
    <p:extLst>
      <p:ext uri="{BB962C8B-B14F-4D97-AF65-F5344CB8AC3E}">
        <p14:creationId xmlns:p14="http://schemas.microsoft.com/office/powerpoint/2010/main" val="2197818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B88B3B1A-7EA8-1C44-8ABA-6EF6B09FE571}" type="slidenum">
              <a:rPr lang="en-US" smtClean="0"/>
              <a:t>2</a:t>
            </a:fld>
            <a:endParaRPr lang="en-US"/>
          </a:p>
        </p:txBody>
      </p:sp>
    </p:spTree>
    <p:extLst>
      <p:ext uri="{BB962C8B-B14F-4D97-AF65-F5344CB8AC3E}">
        <p14:creationId xmlns:p14="http://schemas.microsoft.com/office/powerpoint/2010/main" val="18882951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CA" sz="1100" dirty="0"/>
          </a:p>
        </p:txBody>
      </p:sp>
      <p:sp>
        <p:nvSpPr>
          <p:cNvPr id="4" name="Slide Number Placeholder 3"/>
          <p:cNvSpPr>
            <a:spLocks noGrp="1"/>
          </p:cNvSpPr>
          <p:nvPr>
            <p:ph type="sldNum" sz="quarter" idx="10"/>
          </p:nvPr>
        </p:nvSpPr>
        <p:spPr/>
        <p:txBody>
          <a:bodyPr/>
          <a:lstStyle/>
          <a:p>
            <a:fld id="{B88B3B1A-7EA8-1C44-8ABA-6EF6B09FE571}" type="slidenum">
              <a:rPr lang="en-US" smtClean="0"/>
              <a:t>12</a:t>
            </a:fld>
            <a:endParaRPr lang="en-US"/>
          </a:p>
        </p:txBody>
      </p:sp>
    </p:spTree>
    <p:extLst>
      <p:ext uri="{BB962C8B-B14F-4D97-AF65-F5344CB8AC3E}">
        <p14:creationId xmlns:p14="http://schemas.microsoft.com/office/powerpoint/2010/main" val="18940031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CA" sz="1100" dirty="0"/>
          </a:p>
        </p:txBody>
      </p:sp>
      <p:sp>
        <p:nvSpPr>
          <p:cNvPr id="4" name="Slide Number Placeholder 3"/>
          <p:cNvSpPr>
            <a:spLocks noGrp="1"/>
          </p:cNvSpPr>
          <p:nvPr>
            <p:ph type="sldNum" sz="quarter" idx="10"/>
          </p:nvPr>
        </p:nvSpPr>
        <p:spPr/>
        <p:txBody>
          <a:bodyPr/>
          <a:lstStyle/>
          <a:p>
            <a:fld id="{B88B3B1A-7EA8-1C44-8ABA-6EF6B09FE571}" type="slidenum">
              <a:rPr lang="en-US" smtClean="0"/>
              <a:t>13</a:t>
            </a:fld>
            <a:endParaRPr lang="en-US"/>
          </a:p>
        </p:txBody>
      </p:sp>
    </p:spTree>
    <p:extLst>
      <p:ext uri="{BB962C8B-B14F-4D97-AF65-F5344CB8AC3E}">
        <p14:creationId xmlns:p14="http://schemas.microsoft.com/office/powerpoint/2010/main" val="23653851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CA" sz="1100" dirty="0"/>
          </a:p>
        </p:txBody>
      </p:sp>
      <p:sp>
        <p:nvSpPr>
          <p:cNvPr id="4" name="Slide Number Placeholder 3"/>
          <p:cNvSpPr>
            <a:spLocks noGrp="1"/>
          </p:cNvSpPr>
          <p:nvPr>
            <p:ph type="sldNum" sz="quarter" idx="10"/>
          </p:nvPr>
        </p:nvSpPr>
        <p:spPr/>
        <p:txBody>
          <a:bodyPr/>
          <a:lstStyle/>
          <a:p>
            <a:fld id="{B88B3B1A-7EA8-1C44-8ABA-6EF6B09FE571}" type="slidenum">
              <a:rPr lang="en-US" smtClean="0"/>
              <a:t>14</a:t>
            </a:fld>
            <a:endParaRPr lang="en-US"/>
          </a:p>
        </p:txBody>
      </p:sp>
    </p:spTree>
    <p:extLst>
      <p:ext uri="{BB962C8B-B14F-4D97-AF65-F5344CB8AC3E}">
        <p14:creationId xmlns:p14="http://schemas.microsoft.com/office/powerpoint/2010/main" val="7679716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CA" sz="1100" dirty="0"/>
          </a:p>
        </p:txBody>
      </p:sp>
      <p:sp>
        <p:nvSpPr>
          <p:cNvPr id="4" name="Slide Number Placeholder 3"/>
          <p:cNvSpPr>
            <a:spLocks noGrp="1"/>
          </p:cNvSpPr>
          <p:nvPr>
            <p:ph type="sldNum" sz="quarter" idx="10"/>
          </p:nvPr>
        </p:nvSpPr>
        <p:spPr/>
        <p:txBody>
          <a:bodyPr/>
          <a:lstStyle/>
          <a:p>
            <a:fld id="{B88B3B1A-7EA8-1C44-8ABA-6EF6B09FE571}" type="slidenum">
              <a:rPr lang="en-US" smtClean="0"/>
              <a:t>15</a:t>
            </a:fld>
            <a:endParaRPr lang="en-US"/>
          </a:p>
        </p:txBody>
      </p:sp>
    </p:spTree>
    <p:extLst>
      <p:ext uri="{BB962C8B-B14F-4D97-AF65-F5344CB8AC3E}">
        <p14:creationId xmlns:p14="http://schemas.microsoft.com/office/powerpoint/2010/main" val="40161352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CA" sz="1100" dirty="0"/>
          </a:p>
        </p:txBody>
      </p:sp>
      <p:sp>
        <p:nvSpPr>
          <p:cNvPr id="4" name="Slide Number Placeholder 3"/>
          <p:cNvSpPr>
            <a:spLocks noGrp="1"/>
          </p:cNvSpPr>
          <p:nvPr>
            <p:ph type="sldNum" sz="quarter" idx="10"/>
          </p:nvPr>
        </p:nvSpPr>
        <p:spPr/>
        <p:txBody>
          <a:bodyPr/>
          <a:lstStyle/>
          <a:p>
            <a:fld id="{B88B3B1A-7EA8-1C44-8ABA-6EF6B09FE571}" type="slidenum">
              <a:rPr lang="en-US" smtClean="0"/>
              <a:t>18</a:t>
            </a:fld>
            <a:endParaRPr lang="en-US"/>
          </a:p>
        </p:txBody>
      </p:sp>
    </p:spTree>
    <p:extLst>
      <p:ext uri="{BB962C8B-B14F-4D97-AF65-F5344CB8AC3E}">
        <p14:creationId xmlns:p14="http://schemas.microsoft.com/office/powerpoint/2010/main" val="3424682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47C65497-458A-4EB3-9AB8-7369BFA93854}" type="slidenum">
              <a:rPr lang="en-CA" smtClean="0"/>
              <a:t>24</a:t>
            </a:fld>
            <a:endParaRPr lang="en-CA"/>
          </a:p>
        </p:txBody>
      </p:sp>
    </p:spTree>
    <p:extLst>
      <p:ext uri="{BB962C8B-B14F-4D97-AF65-F5344CB8AC3E}">
        <p14:creationId xmlns:p14="http://schemas.microsoft.com/office/powerpoint/2010/main" val="2494490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b="0" i="0" dirty="0">
                <a:solidFill>
                  <a:srgbClr val="000000"/>
                </a:solidFill>
                <a:effectLst/>
                <a:latin typeface="Source Sans Pro" panose="020B0503030403020204" pitchFamily="34" charset="0"/>
              </a:rPr>
              <a:t>1.15 Required conduct of lawyers or paralegals arising from statute, legislation or other legal authorities</a:t>
            </a:r>
          </a:p>
          <a:p>
            <a:pPr marL="0" marR="0" lvl="0" indent="0" algn="l" defTabSz="914400" rtl="0" eaLnBrk="1" fontAlgn="auto" latinLnBrk="0" hangingPunct="1">
              <a:lnSpc>
                <a:spcPct val="100000"/>
              </a:lnSpc>
              <a:spcBef>
                <a:spcPts val="0"/>
              </a:spcBef>
              <a:spcAft>
                <a:spcPts val="0"/>
              </a:spcAft>
              <a:buClrTx/>
              <a:buSzTx/>
              <a:buFontTx/>
              <a:buNone/>
              <a:tabLst/>
              <a:defRPr/>
            </a:pPr>
            <a:r>
              <a:rPr lang="en-CA" b="0" i="0" dirty="0">
                <a:solidFill>
                  <a:srgbClr val="000000"/>
                </a:solidFill>
                <a:effectLst/>
                <a:latin typeface="Source Sans Pro" panose="020B0503030403020204" pitchFamily="34" charset="0"/>
              </a:rPr>
              <a:t>1.6 Duties related to advocacy (not to abuse the tribunal process, mislead the tribunal, parameters around communication with witnesses, need for full disclosure, etc.)</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CA" b="0" i="0" dirty="0">
                <a:solidFill>
                  <a:srgbClr val="000000"/>
                </a:solidFill>
                <a:effectLst/>
                <a:latin typeface="Source Sans Pro" panose="020B0503030403020204" pitchFamily="34" charset="0"/>
              </a:rPr>
              <a:t>Required conduct with respect to disclosure of search warrant material</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CA" b="0" i="0" dirty="0">
                <a:solidFill>
                  <a:srgbClr val="000000"/>
                </a:solidFill>
                <a:effectLst/>
                <a:latin typeface="Source Sans Pro" panose="020B0503030403020204" pitchFamily="34" charset="0"/>
              </a:rPr>
              <a:t>Required conduct with respect to disclosure of witness interviews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CA" b="0" i="0" dirty="0">
                <a:solidFill>
                  <a:srgbClr val="000000"/>
                </a:solidFill>
                <a:effectLst/>
                <a:latin typeface="Source Sans Pro" panose="020B0503030403020204" pitchFamily="34" charset="0"/>
              </a:rPr>
              <a:t>Required conduct with respect to notice of application and response for </a:t>
            </a:r>
            <a:r>
              <a:rPr lang="en-CA" b="0" i="1" dirty="0">
                <a:solidFill>
                  <a:srgbClr val="000000"/>
                </a:solidFill>
                <a:effectLst/>
                <a:latin typeface="Source Sans Pro" panose="020B0503030403020204" pitchFamily="34" charset="0"/>
              </a:rPr>
              <a:t>Charter </a:t>
            </a:r>
            <a:r>
              <a:rPr lang="en-CA" b="0" i="0" dirty="0">
                <a:solidFill>
                  <a:srgbClr val="000000"/>
                </a:solidFill>
                <a:effectLst/>
                <a:latin typeface="Source Sans Pro" panose="020B0503030403020204" pitchFamily="34" charset="0"/>
              </a:rPr>
              <a:t>applications pursuant to the </a:t>
            </a:r>
            <a:r>
              <a:rPr lang="en-CA" b="0" i="1" dirty="0">
                <a:solidFill>
                  <a:srgbClr val="000000"/>
                </a:solidFill>
                <a:effectLst/>
                <a:latin typeface="Source Sans Pro" panose="020B0503030403020204" pitchFamily="34" charset="0"/>
              </a:rPr>
              <a:t>Criminal Rules of the Ontario Court of Justice </a:t>
            </a:r>
            <a:r>
              <a:rPr lang="en-CA" b="0" i="0" dirty="0">
                <a:solidFill>
                  <a:srgbClr val="000000"/>
                </a:solidFill>
                <a:effectLst/>
                <a:latin typeface="Source Sans Pro" panose="020B0503030403020204" pitchFamily="34" charset="0"/>
              </a:rPr>
              <a:t>and </a:t>
            </a:r>
            <a:r>
              <a:rPr lang="en-CA" b="0" i="1" dirty="0">
                <a:solidFill>
                  <a:srgbClr val="000000"/>
                </a:solidFill>
                <a:effectLst/>
                <a:latin typeface="Source Sans Pro" panose="020B0503030403020204" pitchFamily="34" charset="0"/>
              </a:rPr>
              <a:t>Criminal Proceedings Rules</a:t>
            </a:r>
            <a:r>
              <a:rPr lang="en-CA" b="0" i="0" dirty="0">
                <a:solidFill>
                  <a:srgbClr val="000000"/>
                </a:solidFill>
                <a:effectLst/>
                <a:latin typeface="Source Sans Pro" panose="020B0503030403020204" pitchFamily="34" charset="0"/>
              </a:rPr>
              <a:t> of the Superior Court of Justice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CA" b="0" i="0" dirty="0">
                <a:solidFill>
                  <a:srgbClr val="000000"/>
                </a:solidFill>
                <a:effectLst/>
                <a:latin typeface="Source Sans Pro" panose="020B0503030403020204" pitchFamily="34" charset="0"/>
              </a:rPr>
              <a:t>Conduct of witness interviews – communication with affiant witness before s/he gives evidence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b="0" i="0" dirty="0">
              <a:solidFill>
                <a:srgbClr val="000000"/>
              </a:solidFill>
              <a:effectLst/>
              <a:latin typeface="Source Sans Pro" panose="020B0503030403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A" b="0" i="0" dirty="0">
              <a:solidFill>
                <a:srgbClr val="000000"/>
              </a:solidFill>
              <a:effectLst/>
              <a:latin typeface="Source Sans Pro" panose="020B0503030403020204" pitchFamily="34" charset="0"/>
            </a:endParaRPr>
          </a:p>
        </p:txBody>
      </p:sp>
      <p:sp>
        <p:nvSpPr>
          <p:cNvPr id="4" name="Slide Number Placeholder 3"/>
          <p:cNvSpPr>
            <a:spLocks noGrp="1"/>
          </p:cNvSpPr>
          <p:nvPr>
            <p:ph type="sldNum" sz="quarter" idx="5"/>
          </p:nvPr>
        </p:nvSpPr>
        <p:spPr/>
        <p:txBody>
          <a:bodyPr/>
          <a:lstStyle/>
          <a:p>
            <a:fld id="{47C65497-458A-4EB3-9AB8-7369BFA93854}" type="slidenum">
              <a:rPr lang="en-CA" smtClean="0"/>
              <a:t>3</a:t>
            </a:fld>
            <a:endParaRPr lang="en-CA"/>
          </a:p>
        </p:txBody>
      </p:sp>
    </p:spTree>
    <p:extLst>
      <p:ext uri="{BB962C8B-B14F-4D97-AF65-F5344CB8AC3E}">
        <p14:creationId xmlns:p14="http://schemas.microsoft.com/office/powerpoint/2010/main" val="192414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lnSpc>
                <a:spcPct val="115000"/>
              </a:lnSpc>
              <a:spcAft>
                <a:spcPts val="1000"/>
              </a:spcAft>
              <a:buFont typeface="+mj-lt"/>
              <a:buNone/>
            </a:pPr>
            <a:endParaRPr lang="en-CA" dirty="0"/>
          </a:p>
        </p:txBody>
      </p:sp>
      <p:sp>
        <p:nvSpPr>
          <p:cNvPr id="4" name="Slide Number Placeholder 3"/>
          <p:cNvSpPr>
            <a:spLocks noGrp="1"/>
          </p:cNvSpPr>
          <p:nvPr>
            <p:ph type="sldNum" sz="quarter" idx="5"/>
          </p:nvPr>
        </p:nvSpPr>
        <p:spPr/>
        <p:txBody>
          <a:bodyPr/>
          <a:lstStyle/>
          <a:p>
            <a:fld id="{47C65497-458A-4EB3-9AB8-7369BFA93854}" type="slidenum">
              <a:rPr lang="en-CA" smtClean="0"/>
              <a:t>4</a:t>
            </a:fld>
            <a:endParaRPr lang="en-CA"/>
          </a:p>
        </p:txBody>
      </p:sp>
    </p:spTree>
    <p:extLst>
      <p:ext uri="{BB962C8B-B14F-4D97-AF65-F5344CB8AC3E}">
        <p14:creationId xmlns:p14="http://schemas.microsoft.com/office/powerpoint/2010/main" val="15960185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sz="1200" kern="1200" dirty="0">
                <a:solidFill>
                  <a:schemeClr val="tx1"/>
                </a:solidFill>
                <a:effectLst/>
                <a:latin typeface="+mn-lt"/>
                <a:ea typeface="+mn-ea"/>
                <a:cs typeface="+mn-cs"/>
              </a:rPr>
              <a:t>Understand which one is applicable – Choose the right tool</a:t>
            </a:r>
          </a:p>
          <a:p>
            <a:pPr lvl="0"/>
            <a:endParaRPr lang="en-CA" sz="1200" kern="1200" dirty="0">
              <a:solidFill>
                <a:schemeClr val="tx1"/>
              </a:solidFill>
              <a:effectLst/>
              <a:latin typeface="+mn-lt"/>
              <a:ea typeface="+mn-ea"/>
              <a:cs typeface="+mn-cs"/>
            </a:endParaRPr>
          </a:p>
          <a:p>
            <a:pPr lvl="0"/>
            <a:r>
              <a:rPr lang="en-CA" sz="1200" kern="1200" dirty="0">
                <a:solidFill>
                  <a:schemeClr val="tx1"/>
                </a:solidFill>
                <a:effectLst/>
                <a:latin typeface="+mn-lt"/>
                <a:ea typeface="+mn-ea"/>
                <a:cs typeface="+mn-cs"/>
              </a:rPr>
              <a:t>Arrest warrant</a:t>
            </a:r>
          </a:p>
          <a:p>
            <a:pPr lvl="0"/>
            <a:r>
              <a:rPr lang="en-CA" sz="1200" kern="1200" dirty="0">
                <a:solidFill>
                  <a:schemeClr val="tx1"/>
                </a:solidFill>
                <a:effectLst/>
                <a:latin typeface="+mn-lt"/>
                <a:ea typeface="+mn-ea"/>
                <a:cs typeface="+mn-cs"/>
              </a:rPr>
              <a:t>Material witness warrant</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b="0" u="none" kern="1200" dirty="0">
                <a:solidFill>
                  <a:schemeClr val="dk1"/>
                </a:solidFill>
                <a:effectLst/>
                <a:latin typeface="+mn-lt"/>
                <a:ea typeface="+mn-ea"/>
                <a:cs typeface="+mn-cs"/>
              </a:rPr>
              <a:t>Not dealing with Part VI “authorizations” (one-party consents and full-blown wiretaps)</a:t>
            </a:r>
            <a:endParaRPr lang="en-CA" b="0" u="none" dirty="0"/>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CA"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CA" sz="1200" kern="1200" dirty="0">
                <a:solidFill>
                  <a:schemeClr val="tx1"/>
                </a:solidFill>
                <a:effectLst/>
                <a:latin typeface="+mn-lt"/>
                <a:ea typeface="+mn-ea"/>
                <a:cs typeface="+mn-cs"/>
              </a:rPr>
              <a:t>Assistance Order </a:t>
            </a:r>
            <a:r>
              <a:rPr lang="en-CA" sz="1200" kern="1200" baseline="0" dirty="0">
                <a:solidFill>
                  <a:schemeClr val="tx1"/>
                </a:solidFill>
                <a:effectLst/>
                <a:latin typeface="+mn-lt"/>
                <a:ea typeface="+mn-ea"/>
                <a:cs typeface="+mn-cs"/>
              </a:rPr>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CA" sz="1200" kern="1200" baseline="0" dirty="0">
                <a:solidFill>
                  <a:schemeClr val="tx1"/>
                </a:solidFill>
                <a:effectLst/>
                <a:latin typeface="+mn-lt"/>
                <a:ea typeface="+mn-ea"/>
                <a:cs typeface="+mn-cs"/>
              </a:rPr>
              <a:t>Example to </a:t>
            </a:r>
            <a:r>
              <a:rPr lang="en-CA" sz="1200" kern="1200" baseline="0" dirty="0" err="1">
                <a:solidFill>
                  <a:schemeClr val="tx1"/>
                </a:solidFill>
                <a:effectLst/>
                <a:latin typeface="+mn-lt"/>
                <a:ea typeface="+mn-ea"/>
                <a:cs typeface="+mn-cs"/>
              </a:rPr>
              <a:t>Fedex</a:t>
            </a:r>
            <a:r>
              <a:rPr lang="en-CA" sz="1200" kern="1200" baseline="0" dirty="0">
                <a:solidFill>
                  <a:schemeClr val="tx1"/>
                </a:solidFill>
                <a:effectLst/>
                <a:latin typeface="+mn-lt"/>
                <a:ea typeface="+mn-ea"/>
                <a:cs typeface="+mn-cs"/>
              </a:rPr>
              <a:t> to help with a controlled delivery.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CA" sz="1200" kern="1200" dirty="0">
                <a:solidFill>
                  <a:schemeClr val="tx1"/>
                </a:solidFill>
                <a:effectLst/>
                <a:latin typeface="+mn-lt"/>
                <a:ea typeface="+mn-ea"/>
                <a:cs typeface="+mn-cs"/>
              </a:rPr>
              <a:t>Can’t get an assistance order for production order</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CA" sz="1200" kern="1200" dirty="0">
                <a:solidFill>
                  <a:schemeClr val="tx1"/>
                </a:solidFill>
                <a:effectLst/>
                <a:latin typeface="+mn-lt"/>
                <a:ea typeface="+mn-ea"/>
                <a:cs typeface="+mn-cs"/>
              </a:rPr>
              <a:t>No </a:t>
            </a:r>
            <a:r>
              <a:rPr lang="en-CA" sz="1200" u="sng" kern="1200" dirty="0">
                <a:solidFill>
                  <a:schemeClr val="tx1"/>
                </a:solidFill>
                <a:effectLst/>
                <a:latin typeface="+mn-lt"/>
                <a:ea typeface="+mn-ea"/>
                <a:cs typeface="+mn-cs"/>
              </a:rPr>
              <a:t>stand-alone</a:t>
            </a:r>
            <a:r>
              <a:rPr lang="en-CA" sz="1200" kern="1200" dirty="0">
                <a:solidFill>
                  <a:schemeClr val="tx1"/>
                </a:solidFill>
                <a:effectLst/>
                <a:latin typeface="+mn-lt"/>
                <a:ea typeface="+mn-ea"/>
                <a:cs typeface="+mn-cs"/>
              </a:rPr>
              <a:t> assistance order</a:t>
            </a:r>
          </a:p>
          <a:p>
            <a:pPr marL="228600" lvl="0" indent="-228600">
              <a:buFont typeface="+mj-lt"/>
              <a:buAutoNum type="arabicPeriod"/>
            </a:pPr>
            <a:r>
              <a:rPr lang="en-CA" sz="1200" kern="1200" dirty="0">
                <a:solidFill>
                  <a:schemeClr val="tx1"/>
                </a:solidFill>
                <a:effectLst/>
                <a:latin typeface="+mn-lt"/>
                <a:ea typeface="+mn-ea"/>
                <a:cs typeface="+mn-cs"/>
              </a:rPr>
              <a:t>General Warrant</a:t>
            </a:r>
          </a:p>
          <a:p>
            <a:pPr marL="685800" lvl="1" indent="-228600">
              <a:buFont typeface="+mj-lt"/>
              <a:buAutoNum type="arabicPeriod"/>
            </a:pPr>
            <a:r>
              <a:rPr lang="en-CA" sz="1200" kern="1200" dirty="0">
                <a:solidFill>
                  <a:schemeClr val="tx1"/>
                </a:solidFill>
                <a:effectLst/>
                <a:latin typeface="+mn-lt"/>
                <a:ea typeface="+mn-ea"/>
                <a:cs typeface="+mn-cs"/>
              </a:rPr>
              <a:t>Camera</a:t>
            </a:r>
          </a:p>
          <a:p>
            <a:pPr marL="685800" lvl="1" indent="-228600">
              <a:buFont typeface="+mj-lt"/>
              <a:buAutoNum type="arabicPeriod"/>
            </a:pPr>
            <a:r>
              <a:rPr lang="en-CA" sz="1200" kern="1200" dirty="0">
                <a:solidFill>
                  <a:schemeClr val="tx1"/>
                </a:solidFill>
                <a:effectLst/>
                <a:latin typeface="+mn-lt"/>
                <a:ea typeface="+mn-ea"/>
                <a:cs typeface="+mn-cs"/>
              </a:rPr>
              <a:t>Sneak and Peak (photocopy or sample)</a:t>
            </a:r>
          </a:p>
          <a:p>
            <a:pPr marL="685800" lvl="1" indent="-228600">
              <a:buFont typeface="+mj-lt"/>
              <a:buAutoNum type="arabicPeriod"/>
            </a:pPr>
            <a:r>
              <a:rPr lang="en-CA" sz="1200" kern="1200" dirty="0">
                <a:solidFill>
                  <a:schemeClr val="tx1"/>
                </a:solidFill>
                <a:effectLst/>
                <a:latin typeface="+mn-lt"/>
                <a:ea typeface="+mn-ea"/>
                <a:cs typeface="+mn-cs"/>
              </a:rPr>
              <a:t>Controlled delivery</a:t>
            </a:r>
          </a:p>
          <a:p>
            <a:pPr marL="228600" lvl="0" indent="-228600">
              <a:buFont typeface="+mj-lt"/>
              <a:buAutoNum type="arabicPeriod"/>
            </a:pPr>
            <a:r>
              <a:rPr lang="en-CA" sz="1200" kern="1200" dirty="0">
                <a:solidFill>
                  <a:schemeClr val="tx1"/>
                </a:solidFill>
                <a:effectLst/>
                <a:latin typeface="+mn-lt"/>
                <a:ea typeface="+mn-ea"/>
                <a:cs typeface="+mn-cs"/>
              </a:rPr>
              <a:t>Production order</a:t>
            </a:r>
          </a:p>
          <a:p>
            <a:pPr marL="685800" lvl="1" indent="-228600">
              <a:buFont typeface="+mj-lt"/>
              <a:buAutoNum type="arabicPeriod"/>
            </a:pPr>
            <a:r>
              <a:rPr lang="en-CA" sz="1200" kern="1200" dirty="0">
                <a:solidFill>
                  <a:schemeClr val="tx1"/>
                </a:solidFill>
                <a:effectLst/>
                <a:latin typeface="+mn-lt"/>
                <a:ea typeface="+mn-ea"/>
                <a:cs typeface="+mn-cs"/>
              </a:rPr>
              <a:t>Bank</a:t>
            </a:r>
            <a:r>
              <a:rPr lang="en-CA" sz="1200" kern="1200" baseline="0" dirty="0">
                <a:solidFill>
                  <a:schemeClr val="tx1"/>
                </a:solidFill>
                <a:effectLst/>
                <a:latin typeface="+mn-lt"/>
                <a:ea typeface="+mn-ea"/>
                <a:cs typeface="+mn-cs"/>
              </a:rPr>
              <a:t> re financial data</a:t>
            </a:r>
          </a:p>
          <a:p>
            <a:pPr marL="685800" lvl="1" indent="-228600">
              <a:buFont typeface="+mj-lt"/>
              <a:buAutoNum type="arabicPeriod"/>
            </a:pPr>
            <a:r>
              <a:rPr lang="en-CA" sz="1200" kern="1200" dirty="0">
                <a:solidFill>
                  <a:schemeClr val="tx1"/>
                </a:solidFill>
                <a:effectLst/>
                <a:latin typeface="+mn-lt"/>
                <a:ea typeface="+mn-ea"/>
                <a:cs typeface="+mn-cs"/>
              </a:rPr>
              <a:t>ISP re Subscriber info</a:t>
            </a:r>
          </a:p>
          <a:p>
            <a:pPr marL="228600" lvl="0" indent="-228600">
              <a:buFont typeface="+mj-lt"/>
              <a:buAutoNum type="arabicPeriod"/>
            </a:pPr>
            <a:r>
              <a:rPr lang="en-CA" sz="1200" kern="1200" dirty="0">
                <a:solidFill>
                  <a:schemeClr val="tx1"/>
                </a:solidFill>
                <a:effectLst/>
                <a:latin typeface="+mn-lt"/>
                <a:ea typeface="+mn-ea"/>
                <a:cs typeface="+mn-cs"/>
              </a:rPr>
              <a:t>Tracking data</a:t>
            </a:r>
          </a:p>
          <a:p>
            <a:pPr marL="685800" lvl="1" indent="-228600">
              <a:buFont typeface="+mj-lt"/>
              <a:buAutoNum type="arabicPeriod"/>
            </a:pPr>
            <a:r>
              <a:rPr lang="en-CA" sz="1200" kern="1200" dirty="0">
                <a:solidFill>
                  <a:schemeClr val="tx1"/>
                </a:solidFill>
                <a:effectLst/>
                <a:latin typeface="+mn-lt"/>
                <a:ea typeface="+mn-ea"/>
                <a:cs typeface="+mn-cs"/>
              </a:rPr>
              <a:t>Car</a:t>
            </a:r>
          </a:p>
          <a:p>
            <a:pPr marL="685800" lvl="1" indent="-228600">
              <a:buFont typeface="+mj-lt"/>
              <a:buAutoNum type="arabicPeriod"/>
            </a:pPr>
            <a:r>
              <a:rPr lang="en-CA" sz="1200" kern="1200" dirty="0">
                <a:solidFill>
                  <a:schemeClr val="tx1"/>
                </a:solidFill>
                <a:effectLst/>
                <a:latin typeface="+mn-lt"/>
                <a:ea typeface="+mn-ea"/>
                <a:cs typeface="+mn-cs"/>
              </a:rPr>
              <a:t>Usually carried or worn</a:t>
            </a:r>
          </a:p>
          <a:p>
            <a:pPr marL="228600" lvl="0" indent="-228600">
              <a:buFont typeface="+mj-lt"/>
              <a:buAutoNum type="arabicPeriod"/>
            </a:pPr>
            <a:r>
              <a:rPr lang="en-CA" sz="1400" kern="1200" dirty="0">
                <a:solidFill>
                  <a:schemeClr val="tx1"/>
                </a:solidFill>
                <a:effectLst/>
                <a:latin typeface="+mn-lt"/>
                <a:ea typeface="+mn-ea"/>
                <a:cs typeface="+mn-cs"/>
              </a:rPr>
              <a:t>Transmission</a:t>
            </a:r>
            <a:r>
              <a:rPr lang="en-CA" sz="1400" kern="1200" baseline="0" dirty="0">
                <a:solidFill>
                  <a:schemeClr val="tx1"/>
                </a:solidFill>
                <a:effectLst/>
                <a:latin typeface="+mn-lt"/>
                <a:ea typeface="+mn-ea"/>
                <a:cs typeface="+mn-cs"/>
              </a:rPr>
              <a:t> data</a:t>
            </a:r>
          </a:p>
          <a:p>
            <a:pPr marL="685800" lvl="1" indent="-228600">
              <a:buFont typeface="+mj-lt"/>
              <a:buAutoNum type="arabicPeriod"/>
            </a:pPr>
            <a:r>
              <a:rPr lang="en-CA" sz="1400" kern="1200" dirty="0">
                <a:solidFill>
                  <a:schemeClr val="tx1"/>
                </a:solidFill>
                <a:effectLst/>
                <a:latin typeface="+mn-lt"/>
                <a:ea typeface="+mn-ea"/>
                <a:cs typeface="+mn-cs"/>
              </a:rPr>
              <a:t>TDR</a:t>
            </a:r>
            <a:r>
              <a:rPr lang="en-CA" sz="1200" kern="1200" dirty="0">
                <a:solidFill>
                  <a:schemeClr val="tx1"/>
                </a:solidFill>
                <a:effectLst/>
                <a:latin typeface="+mn-lt"/>
                <a:ea typeface="+mn-ea"/>
                <a:cs typeface="+mn-cs"/>
              </a:rPr>
              <a:t> Formerly Dialed-Number Recorder</a:t>
            </a:r>
            <a:r>
              <a:rPr lang="en-CA" sz="1200" kern="1200" baseline="0" dirty="0">
                <a:solidFill>
                  <a:schemeClr val="tx1"/>
                </a:solidFill>
                <a:effectLst/>
                <a:latin typeface="+mn-lt"/>
                <a:ea typeface="+mn-ea"/>
                <a:cs typeface="+mn-cs"/>
              </a:rPr>
              <a:t> </a:t>
            </a:r>
          </a:p>
          <a:p>
            <a:pPr marL="685800" lvl="1" indent="-228600">
              <a:buFont typeface="+mj-lt"/>
              <a:buAutoNum type="arabicPeriod"/>
            </a:pPr>
            <a:r>
              <a:rPr lang="en-CA" sz="1200" kern="1200" dirty="0">
                <a:solidFill>
                  <a:schemeClr val="tx1"/>
                </a:solidFill>
                <a:effectLst/>
                <a:latin typeface="+mn-lt"/>
                <a:ea typeface="+mn-ea"/>
                <a:cs typeface="+mn-cs"/>
              </a:rPr>
              <a:t>2015 definition of TDR does NOT include subscriber info</a:t>
            </a:r>
          </a:p>
          <a:p>
            <a:pPr marL="685800" lvl="1" indent="-228600">
              <a:buFont typeface="+mj-lt"/>
              <a:buAutoNum type="arabicPeriod"/>
            </a:pPr>
            <a:r>
              <a:rPr lang="en-CA" sz="1200" kern="1200" dirty="0">
                <a:solidFill>
                  <a:schemeClr val="tx1"/>
                </a:solidFill>
                <a:effectLst/>
                <a:latin typeface="+mn-lt"/>
                <a:ea typeface="+mn-ea"/>
                <a:cs typeface="+mn-cs"/>
              </a:rPr>
              <a:t>No carry-over of old subsection re subscriber info</a:t>
            </a:r>
          </a:p>
          <a:p>
            <a:pPr marL="228600" lvl="0" indent="-228600">
              <a:buFont typeface="+mj-lt"/>
              <a:buAutoNum type="arabicPeriod"/>
            </a:pPr>
            <a:r>
              <a:rPr lang="en-CA" sz="1200" kern="1200" dirty="0" err="1">
                <a:solidFill>
                  <a:schemeClr val="tx1"/>
                </a:solidFill>
                <a:effectLst/>
                <a:latin typeface="+mn-lt"/>
                <a:ea typeface="+mn-ea"/>
                <a:cs typeface="+mn-cs"/>
              </a:rPr>
              <a:t>Telewarrant</a:t>
            </a:r>
            <a:r>
              <a:rPr lang="en-CA" sz="1200" kern="1200" baseline="0" dirty="0">
                <a:solidFill>
                  <a:schemeClr val="tx1"/>
                </a:solidFill>
                <a:effectLst/>
                <a:latin typeface="+mn-lt"/>
                <a:ea typeface="+mn-ea"/>
                <a:cs typeface="+mn-cs"/>
              </a:rPr>
              <a:t> centre in Newmarket, Ontario</a:t>
            </a:r>
            <a:endParaRPr lang="en-CA" sz="1200" kern="1200" dirty="0">
              <a:solidFill>
                <a:schemeClr val="tx1"/>
              </a:solidFill>
              <a:effectLst/>
              <a:latin typeface="+mn-lt"/>
              <a:ea typeface="+mn-ea"/>
              <a:cs typeface="+mn-cs"/>
            </a:endParaRPr>
          </a:p>
          <a:p>
            <a:endParaRPr lang="en-CA" dirty="0"/>
          </a:p>
          <a:p>
            <a:endParaRPr lang="en-CA" dirty="0"/>
          </a:p>
        </p:txBody>
      </p:sp>
      <p:sp>
        <p:nvSpPr>
          <p:cNvPr id="4" name="Slide Number Placeholder 3"/>
          <p:cNvSpPr>
            <a:spLocks noGrp="1"/>
          </p:cNvSpPr>
          <p:nvPr>
            <p:ph type="sldNum" sz="quarter" idx="10"/>
          </p:nvPr>
        </p:nvSpPr>
        <p:spPr/>
        <p:txBody>
          <a:bodyPr/>
          <a:lstStyle/>
          <a:p>
            <a:fld id="{B88B3B1A-7EA8-1C44-8ABA-6EF6B09FE571}" type="slidenum">
              <a:rPr lang="en-US" smtClean="0"/>
              <a:t>6</a:t>
            </a:fld>
            <a:endParaRPr lang="en-US"/>
          </a:p>
        </p:txBody>
      </p:sp>
    </p:spTree>
    <p:extLst>
      <p:ext uri="{BB962C8B-B14F-4D97-AF65-F5344CB8AC3E}">
        <p14:creationId xmlns:p14="http://schemas.microsoft.com/office/powerpoint/2010/main" val="1725975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CA" sz="1100" dirty="0"/>
          </a:p>
        </p:txBody>
      </p:sp>
      <p:sp>
        <p:nvSpPr>
          <p:cNvPr id="4" name="Slide Number Placeholder 3"/>
          <p:cNvSpPr>
            <a:spLocks noGrp="1"/>
          </p:cNvSpPr>
          <p:nvPr>
            <p:ph type="sldNum" sz="quarter" idx="10"/>
          </p:nvPr>
        </p:nvSpPr>
        <p:spPr/>
        <p:txBody>
          <a:bodyPr/>
          <a:lstStyle/>
          <a:p>
            <a:fld id="{B88B3B1A-7EA8-1C44-8ABA-6EF6B09FE571}" type="slidenum">
              <a:rPr lang="en-US" smtClean="0"/>
              <a:t>7</a:t>
            </a:fld>
            <a:endParaRPr lang="en-US"/>
          </a:p>
        </p:txBody>
      </p:sp>
    </p:spTree>
    <p:extLst>
      <p:ext uri="{BB962C8B-B14F-4D97-AF65-F5344CB8AC3E}">
        <p14:creationId xmlns:p14="http://schemas.microsoft.com/office/powerpoint/2010/main" val="29481606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CA" sz="1100" dirty="0"/>
          </a:p>
        </p:txBody>
      </p:sp>
      <p:sp>
        <p:nvSpPr>
          <p:cNvPr id="4" name="Slide Number Placeholder 3"/>
          <p:cNvSpPr>
            <a:spLocks noGrp="1"/>
          </p:cNvSpPr>
          <p:nvPr>
            <p:ph type="sldNum" sz="quarter" idx="10"/>
          </p:nvPr>
        </p:nvSpPr>
        <p:spPr/>
        <p:txBody>
          <a:bodyPr/>
          <a:lstStyle/>
          <a:p>
            <a:fld id="{B88B3B1A-7EA8-1C44-8ABA-6EF6B09FE571}" type="slidenum">
              <a:rPr lang="en-US" smtClean="0"/>
              <a:t>8</a:t>
            </a:fld>
            <a:endParaRPr lang="en-US"/>
          </a:p>
        </p:txBody>
      </p:sp>
    </p:spTree>
    <p:extLst>
      <p:ext uri="{BB962C8B-B14F-4D97-AF65-F5344CB8AC3E}">
        <p14:creationId xmlns:p14="http://schemas.microsoft.com/office/powerpoint/2010/main" val="35456972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CA" sz="1100" dirty="0"/>
          </a:p>
        </p:txBody>
      </p:sp>
      <p:sp>
        <p:nvSpPr>
          <p:cNvPr id="4" name="Slide Number Placeholder 3"/>
          <p:cNvSpPr>
            <a:spLocks noGrp="1"/>
          </p:cNvSpPr>
          <p:nvPr>
            <p:ph type="sldNum" sz="quarter" idx="10"/>
          </p:nvPr>
        </p:nvSpPr>
        <p:spPr/>
        <p:txBody>
          <a:bodyPr/>
          <a:lstStyle/>
          <a:p>
            <a:fld id="{B88B3B1A-7EA8-1C44-8ABA-6EF6B09FE571}" type="slidenum">
              <a:rPr lang="en-US" smtClean="0"/>
              <a:t>9</a:t>
            </a:fld>
            <a:endParaRPr lang="en-US"/>
          </a:p>
        </p:txBody>
      </p:sp>
    </p:spTree>
    <p:extLst>
      <p:ext uri="{BB962C8B-B14F-4D97-AF65-F5344CB8AC3E}">
        <p14:creationId xmlns:p14="http://schemas.microsoft.com/office/powerpoint/2010/main" val="26449111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CA" sz="1100" dirty="0"/>
          </a:p>
        </p:txBody>
      </p:sp>
      <p:sp>
        <p:nvSpPr>
          <p:cNvPr id="4" name="Slide Number Placeholder 3"/>
          <p:cNvSpPr>
            <a:spLocks noGrp="1"/>
          </p:cNvSpPr>
          <p:nvPr>
            <p:ph type="sldNum" sz="quarter" idx="10"/>
          </p:nvPr>
        </p:nvSpPr>
        <p:spPr/>
        <p:txBody>
          <a:bodyPr/>
          <a:lstStyle/>
          <a:p>
            <a:fld id="{B88B3B1A-7EA8-1C44-8ABA-6EF6B09FE571}" type="slidenum">
              <a:rPr lang="en-US" smtClean="0"/>
              <a:t>10</a:t>
            </a:fld>
            <a:endParaRPr lang="en-US"/>
          </a:p>
        </p:txBody>
      </p:sp>
    </p:spTree>
    <p:extLst>
      <p:ext uri="{BB962C8B-B14F-4D97-AF65-F5344CB8AC3E}">
        <p14:creationId xmlns:p14="http://schemas.microsoft.com/office/powerpoint/2010/main" val="18899342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CA" sz="1100" dirty="0"/>
          </a:p>
        </p:txBody>
      </p:sp>
      <p:sp>
        <p:nvSpPr>
          <p:cNvPr id="4" name="Slide Number Placeholder 3"/>
          <p:cNvSpPr>
            <a:spLocks noGrp="1"/>
          </p:cNvSpPr>
          <p:nvPr>
            <p:ph type="sldNum" sz="quarter" idx="10"/>
          </p:nvPr>
        </p:nvSpPr>
        <p:spPr/>
        <p:txBody>
          <a:bodyPr/>
          <a:lstStyle/>
          <a:p>
            <a:fld id="{B88B3B1A-7EA8-1C44-8ABA-6EF6B09FE571}" type="slidenum">
              <a:rPr lang="en-US" smtClean="0"/>
              <a:t>11</a:t>
            </a:fld>
            <a:endParaRPr lang="en-US"/>
          </a:p>
        </p:txBody>
      </p:sp>
    </p:spTree>
    <p:extLst>
      <p:ext uri="{BB962C8B-B14F-4D97-AF65-F5344CB8AC3E}">
        <p14:creationId xmlns:p14="http://schemas.microsoft.com/office/powerpoint/2010/main" val="7503753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D8A6D219-78BC-454A-B7A5-7997E0D7EF1F}" type="datetimeFigureOut">
              <a:rPr lang="en-CA" smtClean="0"/>
              <a:t>06/30/2022</a:t>
            </a:fld>
            <a:endParaRPr lang="en-CA"/>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CA"/>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2491F6F-4AA5-4EF4-8326-5312D2ABB919}" type="slidenum">
              <a:rPr lang="en-CA" smtClean="0"/>
              <a:t>‹#›</a:t>
            </a:fld>
            <a:endParaRPr lang="en-CA"/>
          </a:p>
        </p:txBody>
      </p:sp>
    </p:spTree>
    <p:extLst>
      <p:ext uri="{BB962C8B-B14F-4D97-AF65-F5344CB8AC3E}">
        <p14:creationId xmlns:p14="http://schemas.microsoft.com/office/powerpoint/2010/main" val="1042548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A6D219-78BC-454A-B7A5-7997E0D7EF1F}" type="datetimeFigureOut">
              <a:rPr lang="en-CA" smtClean="0"/>
              <a:t>06/30/2022</a:t>
            </a:fld>
            <a:endParaRPr lang="en-CA"/>
          </a:p>
        </p:txBody>
      </p:sp>
      <p:sp>
        <p:nvSpPr>
          <p:cNvPr id="6" name="Footer Placeholder 5"/>
          <p:cNvSpPr>
            <a:spLocks noGrp="1"/>
          </p:cNvSpPr>
          <p:nvPr>
            <p:ph type="ftr" sz="quarter" idx="11"/>
          </p:nvPr>
        </p:nvSpPr>
        <p:spPr/>
        <p:txBody>
          <a:bodyPr/>
          <a:lstStyle/>
          <a:p>
            <a:endParaRPr lang="en-CA"/>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2491F6F-4AA5-4EF4-8326-5312D2ABB919}" type="slidenum">
              <a:rPr lang="en-CA" smtClean="0"/>
              <a:t>‹#›</a:t>
            </a:fld>
            <a:endParaRPr lang="en-CA"/>
          </a:p>
        </p:txBody>
      </p:sp>
    </p:spTree>
    <p:extLst>
      <p:ext uri="{BB962C8B-B14F-4D97-AF65-F5344CB8AC3E}">
        <p14:creationId xmlns:p14="http://schemas.microsoft.com/office/powerpoint/2010/main" val="1334584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D8A6D219-78BC-454A-B7A5-7997E0D7EF1F}" type="datetimeFigureOut">
              <a:rPr lang="en-CA" smtClean="0"/>
              <a:t>06/30/2022</a:t>
            </a:fld>
            <a:endParaRPr lang="en-CA"/>
          </a:p>
        </p:txBody>
      </p:sp>
      <p:sp>
        <p:nvSpPr>
          <p:cNvPr id="5" name="Footer Placeholder 4"/>
          <p:cNvSpPr>
            <a:spLocks noGrp="1"/>
          </p:cNvSpPr>
          <p:nvPr>
            <p:ph type="ftr" sz="quarter" idx="11"/>
          </p:nvPr>
        </p:nvSpPr>
        <p:spPr/>
        <p:txBody>
          <a:bodyPr/>
          <a:lstStyle/>
          <a:p>
            <a:endParaRPr lang="en-CA"/>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2491F6F-4AA5-4EF4-8326-5312D2ABB919}" type="slidenum">
              <a:rPr lang="en-CA" smtClean="0"/>
              <a:t>‹#›</a:t>
            </a:fld>
            <a:endParaRPr lang="en-CA"/>
          </a:p>
        </p:txBody>
      </p:sp>
    </p:spTree>
    <p:extLst>
      <p:ext uri="{BB962C8B-B14F-4D97-AF65-F5344CB8AC3E}">
        <p14:creationId xmlns:p14="http://schemas.microsoft.com/office/powerpoint/2010/main" val="708582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D8A6D219-78BC-454A-B7A5-7997E0D7EF1F}" type="datetimeFigureOut">
              <a:rPr lang="en-CA" smtClean="0"/>
              <a:t>06/30/2022</a:t>
            </a:fld>
            <a:endParaRPr lang="en-CA"/>
          </a:p>
        </p:txBody>
      </p:sp>
      <p:sp>
        <p:nvSpPr>
          <p:cNvPr id="5" name="Footer Placeholder 4"/>
          <p:cNvSpPr>
            <a:spLocks noGrp="1"/>
          </p:cNvSpPr>
          <p:nvPr>
            <p:ph type="ftr" sz="quarter" idx="11"/>
          </p:nvPr>
        </p:nvSpPr>
        <p:spPr/>
        <p:txBody>
          <a:bodyPr/>
          <a:lstStyle/>
          <a:p>
            <a:endParaRPr lang="en-CA"/>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2491F6F-4AA5-4EF4-8326-5312D2ABB919}" type="slidenum">
              <a:rPr lang="en-CA" smtClean="0"/>
              <a:t>‹#›</a:t>
            </a:fld>
            <a:endParaRPr lang="en-CA"/>
          </a:p>
        </p:txBody>
      </p:sp>
    </p:spTree>
    <p:extLst>
      <p:ext uri="{BB962C8B-B14F-4D97-AF65-F5344CB8AC3E}">
        <p14:creationId xmlns:p14="http://schemas.microsoft.com/office/powerpoint/2010/main" val="19683447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A6D219-78BC-454A-B7A5-7997E0D7EF1F}" type="datetimeFigureOut">
              <a:rPr lang="en-CA" smtClean="0"/>
              <a:t>06/30/2022</a:t>
            </a:fld>
            <a:endParaRPr lang="en-CA"/>
          </a:p>
        </p:txBody>
      </p:sp>
      <p:sp>
        <p:nvSpPr>
          <p:cNvPr id="5" name="Footer Placeholder 4"/>
          <p:cNvSpPr>
            <a:spLocks noGrp="1"/>
          </p:cNvSpPr>
          <p:nvPr>
            <p:ph type="ftr" sz="quarter" idx="11"/>
          </p:nvPr>
        </p:nvSpPr>
        <p:spPr/>
        <p:txBody>
          <a:bodyPr/>
          <a:lstStyle/>
          <a:p>
            <a:endParaRPr lang="en-CA"/>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2491F6F-4AA5-4EF4-8326-5312D2ABB919}" type="slidenum">
              <a:rPr lang="en-CA" smtClean="0"/>
              <a:t>‹#›</a:t>
            </a:fld>
            <a:endParaRPr lang="en-CA"/>
          </a:p>
        </p:txBody>
      </p:sp>
    </p:spTree>
    <p:extLst>
      <p:ext uri="{BB962C8B-B14F-4D97-AF65-F5344CB8AC3E}">
        <p14:creationId xmlns:p14="http://schemas.microsoft.com/office/powerpoint/2010/main" val="28589729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8A6D219-78BC-454A-B7A5-7997E0D7EF1F}" type="datetimeFigureOut">
              <a:rPr lang="en-CA" smtClean="0"/>
              <a:t>06/30/2022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D2491F6F-4AA5-4EF4-8326-5312D2ABB919}" type="slidenum">
              <a:rPr lang="en-CA" smtClean="0"/>
              <a:t>‹#›</a:t>
            </a:fld>
            <a:endParaRPr lang="en-CA"/>
          </a:p>
        </p:txBody>
      </p:sp>
    </p:spTree>
    <p:extLst>
      <p:ext uri="{BB962C8B-B14F-4D97-AF65-F5344CB8AC3E}">
        <p14:creationId xmlns:p14="http://schemas.microsoft.com/office/powerpoint/2010/main" val="28690578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8A6D219-78BC-454A-B7A5-7997E0D7EF1F}" type="datetimeFigureOut">
              <a:rPr lang="en-CA" smtClean="0"/>
              <a:t>06/30/2022</a:t>
            </a:fld>
            <a:endParaRPr lang="en-CA"/>
          </a:p>
        </p:txBody>
      </p:sp>
      <p:sp>
        <p:nvSpPr>
          <p:cNvPr id="8" name="Footer Placeholder 7"/>
          <p:cNvSpPr>
            <a:spLocks noGrp="1"/>
          </p:cNvSpPr>
          <p:nvPr>
            <p:ph type="ftr" sz="quarter" idx="11"/>
          </p:nvPr>
        </p:nvSpPr>
        <p:spPr>
          <a:xfrm>
            <a:off x="561111" y="6391838"/>
            <a:ext cx="3644282" cy="304801"/>
          </a:xfrm>
        </p:spPr>
        <p:txBody>
          <a:bodyPr/>
          <a:lstStyle/>
          <a:p>
            <a:endParaRPr lang="en-CA"/>
          </a:p>
        </p:txBody>
      </p:sp>
      <p:sp>
        <p:nvSpPr>
          <p:cNvPr id="9" name="Slide Number Placeholder 8"/>
          <p:cNvSpPr>
            <a:spLocks noGrp="1"/>
          </p:cNvSpPr>
          <p:nvPr>
            <p:ph type="sldNum" sz="quarter" idx="12"/>
          </p:nvPr>
        </p:nvSpPr>
        <p:spPr/>
        <p:txBody>
          <a:bodyPr/>
          <a:lstStyle/>
          <a:p>
            <a:fld id="{D2491F6F-4AA5-4EF4-8326-5312D2ABB919}" type="slidenum">
              <a:rPr lang="en-CA" smtClean="0"/>
              <a:t>‹#›</a:t>
            </a:fld>
            <a:endParaRPr lang="en-CA"/>
          </a:p>
        </p:txBody>
      </p:sp>
    </p:spTree>
    <p:extLst>
      <p:ext uri="{BB962C8B-B14F-4D97-AF65-F5344CB8AC3E}">
        <p14:creationId xmlns:p14="http://schemas.microsoft.com/office/powerpoint/2010/main" val="16959549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D8A6D219-78BC-454A-B7A5-7997E0D7EF1F}" type="datetimeFigureOut">
              <a:rPr lang="en-CA" smtClean="0"/>
              <a:t>06/30/2022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2491F6F-4AA5-4EF4-8326-5312D2ABB919}" type="slidenum">
              <a:rPr lang="en-CA" smtClean="0"/>
              <a:t>‹#›</a:t>
            </a:fld>
            <a:endParaRPr lang="en-CA"/>
          </a:p>
        </p:txBody>
      </p:sp>
    </p:spTree>
    <p:extLst>
      <p:ext uri="{BB962C8B-B14F-4D97-AF65-F5344CB8AC3E}">
        <p14:creationId xmlns:p14="http://schemas.microsoft.com/office/powerpoint/2010/main" val="33519322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D8A6D219-78BC-454A-B7A5-7997E0D7EF1F}" type="datetimeFigureOut">
              <a:rPr lang="en-CA" smtClean="0"/>
              <a:t>06/30/2022</a:t>
            </a:fld>
            <a:endParaRPr lang="en-CA"/>
          </a:p>
        </p:txBody>
      </p:sp>
      <p:sp>
        <p:nvSpPr>
          <p:cNvPr id="5" name="Footer Placeholder 4"/>
          <p:cNvSpPr>
            <a:spLocks noGrp="1"/>
          </p:cNvSpPr>
          <p:nvPr>
            <p:ph type="ftr" sz="quarter" idx="11"/>
          </p:nvPr>
        </p:nvSpPr>
        <p:spPr/>
        <p:txBody>
          <a:bodyPr/>
          <a:lstStyle/>
          <a:p>
            <a:endParaRPr lang="en-CA"/>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2491F6F-4AA5-4EF4-8326-5312D2ABB919}" type="slidenum">
              <a:rPr lang="en-CA" smtClean="0"/>
              <a:t>‹#›</a:t>
            </a:fld>
            <a:endParaRPr lang="en-CA"/>
          </a:p>
        </p:txBody>
      </p:sp>
    </p:spTree>
    <p:extLst>
      <p:ext uri="{BB962C8B-B14F-4D97-AF65-F5344CB8AC3E}">
        <p14:creationId xmlns:p14="http://schemas.microsoft.com/office/powerpoint/2010/main" val="3028094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A6D219-78BC-454A-B7A5-7997E0D7EF1F}" type="datetimeFigureOut">
              <a:rPr lang="en-CA" smtClean="0"/>
              <a:t>06/30/2022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2491F6F-4AA5-4EF4-8326-5312D2ABB919}" type="slidenum">
              <a:rPr lang="en-CA" smtClean="0"/>
              <a:t>‹#›</a:t>
            </a:fld>
            <a:endParaRPr lang="en-CA"/>
          </a:p>
        </p:txBody>
      </p:sp>
    </p:spTree>
    <p:extLst>
      <p:ext uri="{BB962C8B-B14F-4D97-AF65-F5344CB8AC3E}">
        <p14:creationId xmlns:p14="http://schemas.microsoft.com/office/powerpoint/2010/main" val="3578026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A6D219-78BC-454A-B7A5-7997E0D7EF1F}" type="datetimeFigureOut">
              <a:rPr lang="en-CA" smtClean="0"/>
              <a:t>06/30/2022</a:t>
            </a:fld>
            <a:endParaRPr lang="en-CA"/>
          </a:p>
        </p:txBody>
      </p:sp>
      <p:sp>
        <p:nvSpPr>
          <p:cNvPr id="5" name="Footer Placeholder 4"/>
          <p:cNvSpPr>
            <a:spLocks noGrp="1"/>
          </p:cNvSpPr>
          <p:nvPr>
            <p:ph type="ftr" sz="quarter" idx="11"/>
          </p:nvPr>
        </p:nvSpPr>
        <p:spPr/>
        <p:txBody>
          <a:bodyPr/>
          <a:lstStyle/>
          <a:p>
            <a:endParaRPr lang="en-CA"/>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2491F6F-4AA5-4EF4-8326-5312D2ABB919}" type="slidenum">
              <a:rPr lang="en-CA" smtClean="0"/>
              <a:t>‹#›</a:t>
            </a:fld>
            <a:endParaRPr lang="en-CA"/>
          </a:p>
        </p:txBody>
      </p:sp>
    </p:spTree>
    <p:extLst>
      <p:ext uri="{BB962C8B-B14F-4D97-AF65-F5344CB8AC3E}">
        <p14:creationId xmlns:p14="http://schemas.microsoft.com/office/powerpoint/2010/main" val="2209143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A6D219-78BC-454A-B7A5-7997E0D7EF1F}" type="datetimeFigureOut">
              <a:rPr lang="en-CA" smtClean="0"/>
              <a:t>06/30/2022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2491F6F-4AA5-4EF4-8326-5312D2ABB919}" type="slidenum">
              <a:rPr lang="en-CA" smtClean="0"/>
              <a:t>‹#›</a:t>
            </a:fld>
            <a:endParaRPr lang="en-CA"/>
          </a:p>
        </p:txBody>
      </p:sp>
    </p:spTree>
    <p:extLst>
      <p:ext uri="{BB962C8B-B14F-4D97-AF65-F5344CB8AC3E}">
        <p14:creationId xmlns:p14="http://schemas.microsoft.com/office/powerpoint/2010/main" val="2774739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A6D219-78BC-454A-B7A5-7997E0D7EF1F}" type="datetimeFigureOut">
              <a:rPr lang="en-CA" smtClean="0"/>
              <a:t>06/30/2022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D2491F6F-4AA5-4EF4-8326-5312D2ABB919}" type="slidenum">
              <a:rPr lang="en-CA" smtClean="0"/>
              <a:t>‹#›</a:t>
            </a:fld>
            <a:endParaRPr lang="en-CA"/>
          </a:p>
        </p:txBody>
      </p:sp>
    </p:spTree>
    <p:extLst>
      <p:ext uri="{BB962C8B-B14F-4D97-AF65-F5344CB8AC3E}">
        <p14:creationId xmlns:p14="http://schemas.microsoft.com/office/powerpoint/2010/main" val="3511607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A6D219-78BC-454A-B7A5-7997E0D7EF1F}" type="datetimeFigureOut">
              <a:rPr lang="en-CA" smtClean="0"/>
              <a:t>06/30/2022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D2491F6F-4AA5-4EF4-8326-5312D2ABB919}" type="slidenum">
              <a:rPr lang="en-CA" smtClean="0"/>
              <a:t>‹#›</a:t>
            </a:fld>
            <a:endParaRPr lang="en-CA"/>
          </a:p>
        </p:txBody>
      </p:sp>
    </p:spTree>
    <p:extLst>
      <p:ext uri="{BB962C8B-B14F-4D97-AF65-F5344CB8AC3E}">
        <p14:creationId xmlns:p14="http://schemas.microsoft.com/office/powerpoint/2010/main" val="258094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A6D219-78BC-454A-B7A5-7997E0D7EF1F}" type="datetimeFigureOut">
              <a:rPr lang="en-CA" smtClean="0"/>
              <a:t>06/30/2022</a:t>
            </a:fld>
            <a:endParaRPr lang="en-CA"/>
          </a:p>
        </p:txBody>
      </p:sp>
      <p:sp>
        <p:nvSpPr>
          <p:cNvPr id="3" name="Footer Placeholder 2"/>
          <p:cNvSpPr>
            <a:spLocks noGrp="1"/>
          </p:cNvSpPr>
          <p:nvPr>
            <p:ph type="ftr" sz="quarter" idx="11"/>
          </p:nvPr>
        </p:nvSpPr>
        <p:spPr/>
        <p:txBody>
          <a:bodyPr/>
          <a:lstStyle/>
          <a:p>
            <a:endParaRPr lang="en-CA"/>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2491F6F-4AA5-4EF4-8326-5312D2ABB919}" type="slidenum">
              <a:rPr lang="en-CA" smtClean="0"/>
              <a:t>‹#›</a:t>
            </a:fld>
            <a:endParaRPr lang="en-CA"/>
          </a:p>
        </p:txBody>
      </p:sp>
    </p:spTree>
    <p:extLst>
      <p:ext uri="{BB962C8B-B14F-4D97-AF65-F5344CB8AC3E}">
        <p14:creationId xmlns:p14="http://schemas.microsoft.com/office/powerpoint/2010/main" val="2858295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A6D219-78BC-454A-B7A5-7997E0D7EF1F}" type="datetimeFigureOut">
              <a:rPr lang="en-CA" smtClean="0"/>
              <a:t>06/30/2022</a:t>
            </a:fld>
            <a:endParaRPr lang="en-CA"/>
          </a:p>
        </p:txBody>
      </p:sp>
      <p:sp>
        <p:nvSpPr>
          <p:cNvPr id="6" name="Footer Placeholder 5"/>
          <p:cNvSpPr>
            <a:spLocks noGrp="1"/>
          </p:cNvSpPr>
          <p:nvPr>
            <p:ph type="ftr" sz="quarter" idx="11"/>
          </p:nvPr>
        </p:nvSpPr>
        <p:spPr/>
        <p:txBody>
          <a:bodyPr/>
          <a:lstStyle/>
          <a:p>
            <a:endParaRPr lang="en-CA"/>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2491F6F-4AA5-4EF4-8326-5312D2ABB919}" type="slidenum">
              <a:rPr lang="en-CA" smtClean="0"/>
              <a:t>‹#›</a:t>
            </a:fld>
            <a:endParaRPr lang="en-CA"/>
          </a:p>
        </p:txBody>
      </p:sp>
    </p:spTree>
    <p:extLst>
      <p:ext uri="{BB962C8B-B14F-4D97-AF65-F5344CB8AC3E}">
        <p14:creationId xmlns:p14="http://schemas.microsoft.com/office/powerpoint/2010/main" val="3122429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A6D219-78BC-454A-B7A5-7997E0D7EF1F}" type="datetimeFigureOut">
              <a:rPr lang="en-CA" smtClean="0"/>
              <a:t>06/30/2022</a:t>
            </a:fld>
            <a:endParaRPr lang="en-CA"/>
          </a:p>
        </p:txBody>
      </p:sp>
      <p:sp>
        <p:nvSpPr>
          <p:cNvPr id="6" name="Footer Placeholder 5"/>
          <p:cNvSpPr>
            <a:spLocks noGrp="1"/>
          </p:cNvSpPr>
          <p:nvPr>
            <p:ph type="ftr" sz="quarter" idx="11"/>
          </p:nvPr>
        </p:nvSpPr>
        <p:spPr/>
        <p:txBody>
          <a:bodyPr/>
          <a:lstStyle/>
          <a:p>
            <a:endParaRPr lang="en-CA"/>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2491F6F-4AA5-4EF4-8326-5312D2ABB919}" type="slidenum">
              <a:rPr lang="en-CA" smtClean="0"/>
              <a:t>‹#›</a:t>
            </a:fld>
            <a:endParaRPr lang="en-CA"/>
          </a:p>
        </p:txBody>
      </p:sp>
    </p:spTree>
    <p:extLst>
      <p:ext uri="{BB962C8B-B14F-4D97-AF65-F5344CB8AC3E}">
        <p14:creationId xmlns:p14="http://schemas.microsoft.com/office/powerpoint/2010/main" val="746998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D8A6D219-78BC-454A-B7A5-7997E0D7EF1F}" type="datetimeFigureOut">
              <a:rPr lang="en-CA" smtClean="0"/>
              <a:t>06/30/2022</a:t>
            </a:fld>
            <a:endParaRPr lang="en-CA"/>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CA"/>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2491F6F-4AA5-4EF4-8326-5312D2ABB919}" type="slidenum">
              <a:rPr lang="en-CA" smtClean="0"/>
              <a:t>‹#›</a:t>
            </a:fld>
            <a:endParaRPr lang="en-CA"/>
          </a:p>
        </p:txBody>
      </p:sp>
    </p:spTree>
    <p:extLst>
      <p:ext uri="{BB962C8B-B14F-4D97-AF65-F5344CB8AC3E}">
        <p14:creationId xmlns:p14="http://schemas.microsoft.com/office/powerpoint/2010/main" val="22280581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71613"/>
            <a:ext cx="10207810" cy="2602846"/>
          </a:xfrm>
        </p:spPr>
        <p:txBody>
          <a:bodyPr/>
          <a:lstStyle/>
          <a:p>
            <a:r>
              <a:rPr lang="en-US" sz="4400" dirty="0"/>
              <a:t>Warrants &amp; Orders – </a:t>
            </a:r>
            <a:br>
              <a:rPr lang="en-US" sz="4400" dirty="0"/>
            </a:br>
            <a:r>
              <a:rPr lang="en-US" sz="4400" dirty="0"/>
              <a:t>Judicial Authorization Advocacy</a:t>
            </a:r>
            <a:br>
              <a:rPr lang="en-US" sz="4400" dirty="0"/>
            </a:br>
            <a:endParaRPr lang="en-US" sz="4400" dirty="0"/>
          </a:p>
        </p:txBody>
      </p:sp>
      <p:sp>
        <p:nvSpPr>
          <p:cNvPr id="3" name="Subtitle 2"/>
          <p:cNvSpPr>
            <a:spLocks noGrp="1"/>
          </p:cNvSpPr>
          <p:nvPr>
            <p:ph type="subTitle" idx="1"/>
          </p:nvPr>
        </p:nvSpPr>
        <p:spPr>
          <a:xfrm>
            <a:off x="1271931" y="3540412"/>
            <a:ext cx="8825658" cy="1328737"/>
          </a:xfrm>
        </p:spPr>
        <p:txBody>
          <a:bodyPr>
            <a:normAutofit/>
          </a:bodyPr>
          <a:lstStyle/>
          <a:p>
            <a:r>
              <a:rPr lang="en-US" sz="2000" dirty="0"/>
              <a:t>MCM #135</a:t>
            </a:r>
          </a:p>
          <a:p>
            <a:r>
              <a:rPr lang="en-US" dirty="0" err="1"/>
              <a:t>30june2022</a:t>
            </a:r>
            <a:r>
              <a:rPr lang="en-US" dirty="0"/>
              <a:t>: MGM &amp; Radcliffe</a:t>
            </a:r>
          </a:p>
        </p:txBody>
      </p:sp>
      <p:grpSp>
        <p:nvGrpSpPr>
          <p:cNvPr id="4" name="Group 3">
            <a:extLst>
              <a:ext uri="{FF2B5EF4-FFF2-40B4-BE49-F238E27FC236}">
                <a16:creationId xmlns:a16="http://schemas.microsoft.com/office/drawing/2014/main" id="{13E43D8B-EB7C-4A24-8F3A-018A429D154E}"/>
              </a:ext>
            </a:extLst>
          </p:cNvPr>
          <p:cNvGrpSpPr/>
          <p:nvPr/>
        </p:nvGrpSpPr>
        <p:grpSpPr>
          <a:xfrm>
            <a:off x="5924972" y="5288280"/>
            <a:ext cx="5872348" cy="1104136"/>
            <a:chOff x="600417" y="5661248"/>
            <a:chExt cx="6552728" cy="1104136"/>
          </a:xfrm>
        </p:grpSpPr>
        <p:pic>
          <p:nvPicPr>
            <p:cNvPr id="5" name="Picture 4">
              <a:extLst>
                <a:ext uri="{FF2B5EF4-FFF2-40B4-BE49-F238E27FC236}">
                  <a16:creationId xmlns:a16="http://schemas.microsoft.com/office/drawing/2014/main" id="{76DEDFC9-B7A4-4893-BBA1-58B1FD33FA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0417" y="5805264"/>
              <a:ext cx="1645920" cy="960120"/>
            </a:xfrm>
            <a:prstGeom prst="rect">
              <a:avLst/>
            </a:prstGeom>
          </p:spPr>
        </p:pic>
        <p:sp>
          <p:nvSpPr>
            <p:cNvPr id="6" name="TextBox 5">
              <a:extLst>
                <a:ext uri="{FF2B5EF4-FFF2-40B4-BE49-F238E27FC236}">
                  <a16:creationId xmlns:a16="http://schemas.microsoft.com/office/drawing/2014/main" id="{5DCB26E0-B2F0-4905-A88F-92F08938E405}"/>
                </a:ext>
              </a:extLst>
            </p:cNvPr>
            <p:cNvSpPr txBox="1"/>
            <p:nvPr/>
          </p:nvSpPr>
          <p:spPr>
            <a:xfrm>
              <a:off x="2400617" y="5661248"/>
              <a:ext cx="4752528" cy="938719"/>
            </a:xfrm>
            <a:prstGeom prst="rect">
              <a:avLst/>
            </a:prstGeom>
            <a:noFill/>
          </p:spPr>
          <p:txBody>
            <a:bodyPr wrap="square" rtlCol="0">
              <a:spAutoFit/>
            </a:bodyPr>
            <a:lstStyle/>
            <a:p>
              <a:r>
                <a:rPr lang="en-CA" sz="1100" dirty="0">
                  <a:solidFill>
                    <a:schemeClr val="bg1">
                      <a:lumMod val="85000"/>
                    </a:schemeClr>
                  </a:solidFill>
                  <a:latin typeface="Helvetica" panose="020B0604020202020204" pitchFamily="34" charset="0"/>
                  <a:cs typeface="Helvetica" panose="020B0604020202020204" pitchFamily="34" charset="0"/>
                </a:rPr>
                <a:t>This program contains 30 minutes of professionalism credit</a:t>
              </a:r>
            </a:p>
            <a:p>
              <a:r>
                <a:rPr lang="en-CA" sz="1100" dirty="0">
                  <a:solidFill>
                    <a:schemeClr val="bg1">
                      <a:lumMod val="85000"/>
                    </a:schemeClr>
                  </a:solidFill>
                  <a:latin typeface="Helvetica" panose="020B0604020202020204" pitchFamily="34" charset="0"/>
                  <a:cs typeface="Helvetica" panose="020B0604020202020204" pitchFamily="34" charset="0"/>
                </a:rPr>
                <a:t>This program is eligible for up to 30 minutes of substantive credit</a:t>
              </a:r>
            </a:p>
            <a:p>
              <a:endParaRPr lang="en-CA" sz="1100" dirty="0">
                <a:solidFill>
                  <a:schemeClr val="bg1">
                    <a:lumMod val="85000"/>
                  </a:schemeClr>
                </a:solidFill>
                <a:latin typeface="Helvetica" panose="020B0604020202020204" pitchFamily="34" charset="0"/>
                <a:cs typeface="Helvetica" panose="020B0604020202020204" pitchFamily="34" charset="0"/>
              </a:endParaRPr>
            </a:p>
            <a:p>
              <a:r>
                <a:rPr lang="en-CA" sz="1100" dirty="0">
                  <a:solidFill>
                    <a:schemeClr val="bg1">
                      <a:lumMod val="85000"/>
                    </a:schemeClr>
                  </a:solidFill>
                  <a:latin typeface="Helvetica" panose="020B0604020202020204" pitchFamily="34" charset="0"/>
                  <a:cs typeface="Helvetica" panose="020B0604020202020204" pitchFamily="34" charset="0"/>
                </a:rPr>
                <a:t>This organization has been approved as an Accredited Provider of Professionalism Content by the Law Society of Ontario.</a:t>
              </a:r>
            </a:p>
          </p:txBody>
        </p:sp>
      </p:grpSp>
      <p:sp>
        <p:nvSpPr>
          <p:cNvPr id="7" name="Slide Number Placeholder 13">
            <a:extLst>
              <a:ext uri="{FF2B5EF4-FFF2-40B4-BE49-F238E27FC236}">
                <a16:creationId xmlns:a16="http://schemas.microsoft.com/office/drawing/2014/main" id="{A7B5E6E9-72B9-429B-B75E-E3041BC89A81}"/>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1</a:t>
            </a:fld>
            <a:endParaRPr lang="en-US" dirty="0"/>
          </a:p>
        </p:txBody>
      </p:sp>
    </p:spTree>
    <p:extLst>
      <p:ext uri="{BB962C8B-B14F-4D97-AF65-F5344CB8AC3E}">
        <p14:creationId xmlns:p14="http://schemas.microsoft.com/office/powerpoint/2010/main" val="1018344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B8173-1473-DF4A-85A6-D8406BF10C62}"/>
              </a:ext>
            </a:extLst>
          </p:cNvPr>
          <p:cNvSpPr>
            <a:spLocks noGrp="1"/>
          </p:cNvSpPr>
          <p:nvPr>
            <p:ph type="title"/>
          </p:nvPr>
        </p:nvSpPr>
        <p:spPr>
          <a:xfrm>
            <a:off x="811952" y="915610"/>
            <a:ext cx="9540588" cy="706964"/>
          </a:xfrm>
        </p:spPr>
        <p:txBody>
          <a:bodyPr/>
          <a:lstStyle/>
          <a:p>
            <a:r>
              <a:rPr lang="en-US" sz="4000" dirty="0"/>
              <a:t>Common Attacks (Sub-Facial)</a:t>
            </a:r>
          </a:p>
        </p:txBody>
      </p:sp>
      <p:sp>
        <p:nvSpPr>
          <p:cNvPr id="20" name="Content Placeholder 19">
            <a:extLst>
              <a:ext uri="{FF2B5EF4-FFF2-40B4-BE49-F238E27FC236}">
                <a16:creationId xmlns:a16="http://schemas.microsoft.com/office/drawing/2014/main" id="{39B5ED91-4C84-9B43-A3FE-9764473F4917}"/>
              </a:ext>
            </a:extLst>
          </p:cNvPr>
          <p:cNvSpPr>
            <a:spLocks noGrp="1"/>
          </p:cNvSpPr>
          <p:nvPr>
            <p:ph idx="1"/>
          </p:nvPr>
        </p:nvSpPr>
        <p:spPr>
          <a:xfrm>
            <a:off x="811952" y="2677658"/>
            <a:ext cx="10698730" cy="3507989"/>
          </a:xfrm>
        </p:spPr>
        <p:txBody>
          <a:bodyPr>
            <a:normAutofit/>
          </a:bodyPr>
          <a:lstStyle/>
          <a:p>
            <a:r>
              <a:rPr lang="en-US" sz="2400" dirty="0"/>
              <a:t>A </a:t>
            </a:r>
            <a:r>
              <a:rPr lang="en-US" sz="2400" u="sng" dirty="0"/>
              <a:t>sub-facial </a:t>
            </a:r>
            <a:r>
              <a:rPr lang="en-US" sz="2400" dirty="0"/>
              <a:t>challenge goes “behind” the ITO and attacks the reliability of its content</a:t>
            </a:r>
          </a:p>
          <a:p>
            <a:r>
              <a:rPr lang="en-US" sz="2400" dirty="0"/>
              <a:t>Any errors and inaccuracies revealed by this sub-facial attack must be </a:t>
            </a:r>
            <a:r>
              <a:rPr lang="en-US" sz="2400" u="sng" dirty="0"/>
              <a:t>excised</a:t>
            </a:r>
            <a:r>
              <a:rPr lang="en-US" sz="2400" dirty="0"/>
              <a:t> and excluded from consideration</a:t>
            </a:r>
          </a:p>
          <a:p>
            <a:r>
              <a:rPr lang="en-US" sz="2400" dirty="0"/>
              <a:t>However, the reviewing court may consider additional evidence available to the police investigators when the ITO was sworn to correct </a:t>
            </a:r>
            <a:r>
              <a:rPr lang="en-US" sz="2400" u="sng" dirty="0"/>
              <a:t>good faith</a:t>
            </a:r>
            <a:r>
              <a:rPr lang="en-US" sz="2400" dirty="0"/>
              <a:t> errors</a:t>
            </a:r>
          </a:p>
        </p:txBody>
      </p:sp>
      <p:sp>
        <p:nvSpPr>
          <p:cNvPr id="14" name="Slide Number Placeholder 13">
            <a:extLst>
              <a:ext uri="{FF2B5EF4-FFF2-40B4-BE49-F238E27FC236}">
                <a16:creationId xmlns:a16="http://schemas.microsoft.com/office/drawing/2014/main" id="{8D7E601C-D478-1646-AC0D-FDA929C0AFBA}"/>
              </a:ext>
            </a:extLst>
          </p:cNvPr>
          <p:cNvSpPr>
            <a:spLocks noGrp="1"/>
          </p:cNvSpPr>
          <p:nvPr>
            <p:ph type="sldNum" sz="quarter" idx="12"/>
          </p:nvPr>
        </p:nvSpPr>
        <p:spPr/>
        <p:txBody>
          <a:bodyPr/>
          <a:lstStyle/>
          <a:p>
            <a:fld id="{CA8B1EE1-5BEC-984B-B66B-76A91FF524C9}" type="slidenum">
              <a:rPr lang="en-US" smtClean="0"/>
              <a:pPr/>
              <a:t>10</a:t>
            </a:fld>
            <a:endParaRPr lang="en-US" dirty="0"/>
          </a:p>
        </p:txBody>
      </p:sp>
    </p:spTree>
    <p:extLst>
      <p:ext uri="{BB962C8B-B14F-4D97-AF65-F5344CB8AC3E}">
        <p14:creationId xmlns:p14="http://schemas.microsoft.com/office/powerpoint/2010/main" val="2812159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500"/>
                                        <p:tgtEl>
                                          <p:spTgt spid="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
                                            <p:txEl>
                                              <p:pRg st="1" end="1"/>
                                            </p:txEl>
                                          </p:spTgt>
                                        </p:tgtEl>
                                        <p:attrNameLst>
                                          <p:attrName>style.visibility</p:attrName>
                                        </p:attrNameLst>
                                      </p:cBhvr>
                                      <p:to>
                                        <p:strVal val="visible"/>
                                      </p:to>
                                    </p:set>
                                    <p:animEffect transition="in" filter="fade">
                                      <p:cBhvr>
                                        <p:cTn id="12" dur="500"/>
                                        <p:tgtEl>
                                          <p:spTgt spid="2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
                                            <p:txEl>
                                              <p:pRg st="2" end="2"/>
                                            </p:txEl>
                                          </p:spTgt>
                                        </p:tgtEl>
                                        <p:attrNameLst>
                                          <p:attrName>style.visibility</p:attrName>
                                        </p:attrNameLst>
                                      </p:cBhvr>
                                      <p:to>
                                        <p:strVal val="visible"/>
                                      </p:to>
                                    </p:set>
                                    <p:animEffect transition="in" filter="fade">
                                      <p:cBhvr>
                                        <p:cTn id="17" dur="500"/>
                                        <p:tgtEl>
                                          <p:spTgt spid="2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B8173-1473-DF4A-85A6-D8406BF10C62}"/>
              </a:ext>
            </a:extLst>
          </p:cNvPr>
          <p:cNvSpPr>
            <a:spLocks noGrp="1"/>
          </p:cNvSpPr>
          <p:nvPr>
            <p:ph type="title"/>
          </p:nvPr>
        </p:nvSpPr>
        <p:spPr>
          <a:xfrm>
            <a:off x="811952" y="915610"/>
            <a:ext cx="9540588" cy="706964"/>
          </a:xfrm>
        </p:spPr>
        <p:txBody>
          <a:bodyPr/>
          <a:lstStyle/>
          <a:p>
            <a:r>
              <a:rPr lang="en-US" sz="4000" dirty="0"/>
              <a:t>Common Attacks (Manner of search)</a:t>
            </a:r>
          </a:p>
        </p:txBody>
      </p:sp>
      <p:sp>
        <p:nvSpPr>
          <p:cNvPr id="20" name="Content Placeholder 19">
            <a:extLst>
              <a:ext uri="{FF2B5EF4-FFF2-40B4-BE49-F238E27FC236}">
                <a16:creationId xmlns:a16="http://schemas.microsoft.com/office/drawing/2014/main" id="{39B5ED91-4C84-9B43-A3FE-9764473F4917}"/>
              </a:ext>
            </a:extLst>
          </p:cNvPr>
          <p:cNvSpPr>
            <a:spLocks noGrp="1"/>
          </p:cNvSpPr>
          <p:nvPr>
            <p:ph idx="1"/>
          </p:nvPr>
        </p:nvSpPr>
        <p:spPr>
          <a:xfrm>
            <a:off x="811952" y="2677658"/>
            <a:ext cx="10698730" cy="3884613"/>
          </a:xfrm>
        </p:spPr>
        <p:txBody>
          <a:bodyPr>
            <a:normAutofit fontScale="92500" lnSpcReduction="10000"/>
          </a:bodyPr>
          <a:lstStyle/>
          <a:p>
            <a:pPr marL="457200" indent="-457200">
              <a:buFont typeface="+mj-lt"/>
              <a:buAutoNum type="arabicPeriod"/>
            </a:pPr>
            <a:r>
              <a:rPr lang="en-CA" sz="2400" dirty="0"/>
              <a:t>Improper timing of the search</a:t>
            </a:r>
          </a:p>
          <a:p>
            <a:pPr marL="457200" indent="-457200">
              <a:buFont typeface="+mj-lt"/>
              <a:buAutoNum type="arabicPeriod"/>
            </a:pPr>
            <a:r>
              <a:rPr lang="en-CA" sz="2400" dirty="0"/>
              <a:t>Non-compliance with other terms and conditions</a:t>
            </a:r>
          </a:p>
          <a:p>
            <a:pPr marL="457200" indent="-457200">
              <a:buFont typeface="+mj-lt"/>
              <a:buAutoNum type="arabicPeriod"/>
            </a:pPr>
            <a:r>
              <a:rPr lang="en-CA" sz="2400" dirty="0"/>
              <a:t>Overbroad scope of the search</a:t>
            </a:r>
          </a:p>
          <a:p>
            <a:pPr marL="457200" indent="-457200">
              <a:buFont typeface="+mj-lt"/>
              <a:buAutoNum type="arabicPeriod"/>
            </a:pPr>
            <a:r>
              <a:rPr lang="en-CA" sz="2400" dirty="0"/>
              <a:t>“Knock and Announce” vs “Breach and Call-out”</a:t>
            </a:r>
          </a:p>
          <a:p>
            <a:pPr marL="457200" indent="-457200">
              <a:buFont typeface="+mj-lt"/>
              <a:buAutoNum type="arabicPeriod"/>
            </a:pPr>
            <a:r>
              <a:rPr lang="en-CA" sz="2400" dirty="0"/>
              <a:t>Distraction devices or other misconduct or abuse</a:t>
            </a:r>
          </a:p>
          <a:p>
            <a:pPr marL="457200" indent="-457200">
              <a:buFont typeface="+mj-lt"/>
              <a:buAutoNum type="arabicPeriod"/>
            </a:pPr>
            <a:r>
              <a:rPr lang="en-CA" sz="2400" dirty="0"/>
              <a:t>Arrests of found-ins</a:t>
            </a:r>
          </a:p>
          <a:p>
            <a:pPr marL="457200" indent="-457200">
              <a:buFont typeface="+mj-lt"/>
              <a:buAutoNum type="arabicPeriod"/>
            </a:pPr>
            <a:r>
              <a:rPr lang="en-CA" sz="2400" dirty="0"/>
              <a:t>No notice to resident</a:t>
            </a:r>
          </a:p>
          <a:p>
            <a:pPr marL="457200" indent="-457200">
              <a:buFont typeface="+mj-lt"/>
              <a:buAutoNum type="arabicPeriod"/>
            </a:pPr>
            <a:r>
              <a:rPr lang="en-CA" sz="2400" dirty="0"/>
              <a:t>Faulty Report to Justice (489.1, order-in, order-out)</a:t>
            </a:r>
          </a:p>
          <a:p>
            <a:pPr marL="457200" indent="-457200">
              <a:buFont typeface="+mj-lt"/>
              <a:buAutoNum type="arabicPeriod"/>
            </a:pPr>
            <a:r>
              <a:rPr lang="en-CA" sz="2400" dirty="0"/>
              <a:t>No backing/endorsements (but no longer required)</a:t>
            </a:r>
          </a:p>
        </p:txBody>
      </p:sp>
      <p:sp>
        <p:nvSpPr>
          <p:cNvPr id="14" name="Slide Number Placeholder 13">
            <a:extLst>
              <a:ext uri="{FF2B5EF4-FFF2-40B4-BE49-F238E27FC236}">
                <a16:creationId xmlns:a16="http://schemas.microsoft.com/office/drawing/2014/main" id="{8D7E601C-D478-1646-AC0D-FDA929C0AFBA}"/>
              </a:ext>
            </a:extLst>
          </p:cNvPr>
          <p:cNvSpPr>
            <a:spLocks noGrp="1"/>
          </p:cNvSpPr>
          <p:nvPr>
            <p:ph type="sldNum" sz="quarter" idx="12"/>
          </p:nvPr>
        </p:nvSpPr>
        <p:spPr/>
        <p:txBody>
          <a:bodyPr/>
          <a:lstStyle/>
          <a:p>
            <a:fld id="{CA8B1EE1-5BEC-984B-B66B-76A91FF524C9}" type="slidenum">
              <a:rPr lang="en-US" smtClean="0"/>
              <a:pPr/>
              <a:t>11</a:t>
            </a:fld>
            <a:endParaRPr lang="en-US" dirty="0"/>
          </a:p>
        </p:txBody>
      </p:sp>
    </p:spTree>
    <p:extLst>
      <p:ext uri="{BB962C8B-B14F-4D97-AF65-F5344CB8AC3E}">
        <p14:creationId xmlns:p14="http://schemas.microsoft.com/office/powerpoint/2010/main" val="694755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500"/>
                                        <p:tgtEl>
                                          <p:spTgt spid="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
                                            <p:txEl>
                                              <p:pRg st="1" end="1"/>
                                            </p:txEl>
                                          </p:spTgt>
                                        </p:tgtEl>
                                        <p:attrNameLst>
                                          <p:attrName>style.visibility</p:attrName>
                                        </p:attrNameLst>
                                      </p:cBhvr>
                                      <p:to>
                                        <p:strVal val="visible"/>
                                      </p:to>
                                    </p:set>
                                    <p:animEffect transition="in" filter="fade">
                                      <p:cBhvr>
                                        <p:cTn id="12" dur="500"/>
                                        <p:tgtEl>
                                          <p:spTgt spid="2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
                                            <p:txEl>
                                              <p:pRg st="2" end="2"/>
                                            </p:txEl>
                                          </p:spTgt>
                                        </p:tgtEl>
                                        <p:attrNameLst>
                                          <p:attrName>style.visibility</p:attrName>
                                        </p:attrNameLst>
                                      </p:cBhvr>
                                      <p:to>
                                        <p:strVal val="visible"/>
                                      </p:to>
                                    </p:set>
                                    <p:animEffect transition="in" filter="fade">
                                      <p:cBhvr>
                                        <p:cTn id="17" dur="500"/>
                                        <p:tgtEl>
                                          <p:spTgt spid="2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
                                            <p:txEl>
                                              <p:pRg st="3" end="3"/>
                                            </p:txEl>
                                          </p:spTgt>
                                        </p:tgtEl>
                                        <p:attrNameLst>
                                          <p:attrName>style.visibility</p:attrName>
                                        </p:attrNameLst>
                                      </p:cBhvr>
                                      <p:to>
                                        <p:strVal val="visible"/>
                                      </p:to>
                                    </p:set>
                                    <p:animEffect transition="in" filter="fade">
                                      <p:cBhvr>
                                        <p:cTn id="22" dur="500"/>
                                        <p:tgtEl>
                                          <p:spTgt spid="2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
                                            <p:txEl>
                                              <p:pRg st="4" end="4"/>
                                            </p:txEl>
                                          </p:spTgt>
                                        </p:tgtEl>
                                        <p:attrNameLst>
                                          <p:attrName>style.visibility</p:attrName>
                                        </p:attrNameLst>
                                      </p:cBhvr>
                                      <p:to>
                                        <p:strVal val="visible"/>
                                      </p:to>
                                    </p:set>
                                    <p:animEffect transition="in" filter="fade">
                                      <p:cBhvr>
                                        <p:cTn id="27" dur="500"/>
                                        <p:tgtEl>
                                          <p:spTgt spid="2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0">
                                            <p:txEl>
                                              <p:pRg st="5" end="5"/>
                                            </p:txEl>
                                          </p:spTgt>
                                        </p:tgtEl>
                                        <p:attrNameLst>
                                          <p:attrName>style.visibility</p:attrName>
                                        </p:attrNameLst>
                                      </p:cBhvr>
                                      <p:to>
                                        <p:strVal val="visible"/>
                                      </p:to>
                                    </p:set>
                                    <p:animEffect transition="in" filter="fade">
                                      <p:cBhvr>
                                        <p:cTn id="32" dur="500"/>
                                        <p:tgtEl>
                                          <p:spTgt spid="2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0">
                                            <p:txEl>
                                              <p:pRg st="6" end="6"/>
                                            </p:txEl>
                                          </p:spTgt>
                                        </p:tgtEl>
                                        <p:attrNameLst>
                                          <p:attrName>style.visibility</p:attrName>
                                        </p:attrNameLst>
                                      </p:cBhvr>
                                      <p:to>
                                        <p:strVal val="visible"/>
                                      </p:to>
                                    </p:set>
                                    <p:animEffect transition="in" filter="fade">
                                      <p:cBhvr>
                                        <p:cTn id="37" dur="500"/>
                                        <p:tgtEl>
                                          <p:spTgt spid="20">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0">
                                            <p:txEl>
                                              <p:pRg st="7" end="7"/>
                                            </p:txEl>
                                          </p:spTgt>
                                        </p:tgtEl>
                                        <p:attrNameLst>
                                          <p:attrName>style.visibility</p:attrName>
                                        </p:attrNameLst>
                                      </p:cBhvr>
                                      <p:to>
                                        <p:strVal val="visible"/>
                                      </p:to>
                                    </p:set>
                                    <p:animEffect transition="in" filter="fade">
                                      <p:cBhvr>
                                        <p:cTn id="42" dur="500"/>
                                        <p:tgtEl>
                                          <p:spTgt spid="20">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0">
                                            <p:txEl>
                                              <p:pRg st="8" end="8"/>
                                            </p:txEl>
                                          </p:spTgt>
                                        </p:tgtEl>
                                        <p:attrNameLst>
                                          <p:attrName>style.visibility</p:attrName>
                                        </p:attrNameLst>
                                      </p:cBhvr>
                                      <p:to>
                                        <p:strVal val="visible"/>
                                      </p:to>
                                    </p:set>
                                    <p:animEffect transition="in" filter="fade">
                                      <p:cBhvr>
                                        <p:cTn id="47" dur="500"/>
                                        <p:tgtEl>
                                          <p:spTgt spid="2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B8173-1473-DF4A-85A6-D8406BF10C62}"/>
              </a:ext>
            </a:extLst>
          </p:cNvPr>
          <p:cNvSpPr>
            <a:spLocks noGrp="1"/>
          </p:cNvSpPr>
          <p:nvPr>
            <p:ph type="title"/>
          </p:nvPr>
        </p:nvSpPr>
        <p:spPr>
          <a:xfrm>
            <a:off x="811952" y="915610"/>
            <a:ext cx="9540588" cy="706964"/>
          </a:xfrm>
        </p:spPr>
        <p:txBody>
          <a:bodyPr/>
          <a:lstStyle/>
          <a:p>
            <a:r>
              <a:rPr lang="en-US" sz="4000" dirty="0"/>
              <a:t>Common Responses (by Crown)</a:t>
            </a:r>
          </a:p>
        </p:txBody>
      </p:sp>
      <p:sp>
        <p:nvSpPr>
          <p:cNvPr id="20" name="Content Placeholder 19">
            <a:extLst>
              <a:ext uri="{FF2B5EF4-FFF2-40B4-BE49-F238E27FC236}">
                <a16:creationId xmlns:a16="http://schemas.microsoft.com/office/drawing/2014/main" id="{39B5ED91-4C84-9B43-A3FE-9764473F4917}"/>
              </a:ext>
            </a:extLst>
          </p:cNvPr>
          <p:cNvSpPr>
            <a:spLocks noGrp="1"/>
          </p:cNvSpPr>
          <p:nvPr>
            <p:ph idx="1"/>
          </p:nvPr>
        </p:nvSpPr>
        <p:spPr>
          <a:xfrm>
            <a:off x="811952" y="2677658"/>
            <a:ext cx="9447415" cy="3507989"/>
          </a:xfrm>
        </p:spPr>
        <p:txBody>
          <a:bodyPr>
            <a:normAutofit/>
          </a:bodyPr>
          <a:lstStyle/>
          <a:p>
            <a:r>
              <a:rPr lang="en-CA" sz="2400" dirty="0"/>
              <a:t>Always focus on “Totality of the circumstances”</a:t>
            </a:r>
          </a:p>
          <a:p>
            <a:r>
              <a:rPr lang="en-CA" sz="2400" dirty="0"/>
              <a:t>Always return to “Could have issued” threshold</a:t>
            </a:r>
          </a:p>
          <a:p>
            <a:r>
              <a:rPr lang="en-CA" sz="2400" dirty="0"/>
              <a:t>No “standing” to bring the application</a:t>
            </a:r>
          </a:p>
          <a:p>
            <a:r>
              <a:rPr lang="en-CA" sz="2400" dirty="0"/>
              <a:t>Concede imperfections in the drafting</a:t>
            </a:r>
          </a:p>
          <a:p>
            <a:endParaRPr lang="en-CA" sz="2400" dirty="0"/>
          </a:p>
        </p:txBody>
      </p:sp>
      <p:sp>
        <p:nvSpPr>
          <p:cNvPr id="14" name="Slide Number Placeholder 13">
            <a:extLst>
              <a:ext uri="{FF2B5EF4-FFF2-40B4-BE49-F238E27FC236}">
                <a16:creationId xmlns:a16="http://schemas.microsoft.com/office/drawing/2014/main" id="{8D7E601C-D478-1646-AC0D-FDA929C0AFBA}"/>
              </a:ext>
            </a:extLst>
          </p:cNvPr>
          <p:cNvSpPr>
            <a:spLocks noGrp="1"/>
          </p:cNvSpPr>
          <p:nvPr>
            <p:ph type="sldNum" sz="quarter" idx="12"/>
          </p:nvPr>
        </p:nvSpPr>
        <p:spPr/>
        <p:txBody>
          <a:bodyPr/>
          <a:lstStyle/>
          <a:p>
            <a:fld id="{CA8B1EE1-5BEC-984B-B66B-76A91FF524C9}" type="slidenum">
              <a:rPr lang="en-US" smtClean="0"/>
              <a:pPr/>
              <a:t>12</a:t>
            </a:fld>
            <a:endParaRPr lang="en-US" dirty="0"/>
          </a:p>
        </p:txBody>
      </p:sp>
    </p:spTree>
    <p:extLst>
      <p:ext uri="{BB962C8B-B14F-4D97-AF65-F5344CB8AC3E}">
        <p14:creationId xmlns:p14="http://schemas.microsoft.com/office/powerpoint/2010/main" val="363061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500"/>
                                        <p:tgtEl>
                                          <p:spTgt spid="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
                                            <p:txEl>
                                              <p:pRg st="1" end="1"/>
                                            </p:txEl>
                                          </p:spTgt>
                                        </p:tgtEl>
                                        <p:attrNameLst>
                                          <p:attrName>style.visibility</p:attrName>
                                        </p:attrNameLst>
                                      </p:cBhvr>
                                      <p:to>
                                        <p:strVal val="visible"/>
                                      </p:to>
                                    </p:set>
                                    <p:animEffect transition="in" filter="fade">
                                      <p:cBhvr>
                                        <p:cTn id="12" dur="500"/>
                                        <p:tgtEl>
                                          <p:spTgt spid="2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
                                            <p:txEl>
                                              <p:pRg st="2" end="2"/>
                                            </p:txEl>
                                          </p:spTgt>
                                        </p:tgtEl>
                                        <p:attrNameLst>
                                          <p:attrName>style.visibility</p:attrName>
                                        </p:attrNameLst>
                                      </p:cBhvr>
                                      <p:to>
                                        <p:strVal val="visible"/>
                                      </p:to>
                                    </p:set>
                                    <p:animEffect transition="in" filter="fade">
                                      <p:cBhvr>
                                        <p:cTn id="17" dur="500"/>
                                        <p:tgtEl>
                                          <p:spTgt spid="2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
                                            <p:txEl>
                                              <p:pRg st="3" end="3"/>
                                            </p:txEl>
                                          </p:spTgt>
                                        </p:tgtEl>
                                        <p:attrNameLst>
                                          <p:attrName>style.visibility</p:attrName>
                                        </p:attrNameLst>
                                      </p:cBhvr>
                                      <p:to>
                                        <p:strVal val="visible"/>
                                      </p:to>
                                    </p:set>
                                    <p:animEffect transition="in" filter="fade">
                                      <p:cBhvr>
                                        <p:cTn id="22" dur="500"/>
                                        <p:tgtEl>
                                          <p:spTgt spid="2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B8173-1473-DF4A-85A6-D8406BF10C62}"/>
              </a:ext>
            </a:extLst>
          </p:cNvPr>
          <p:cNvSpPr>
            <a:spLocks noGrp="1"/>
          </p:cNvSpPr>
          <p:nvPr>
            <p:ph type="title"/>
          </p:nvPr>
        </p:nvSpPr>
        <p:spPr>
          <a:xfrm>
            <a:off x="811952" y="915610"/>
            <a:ext cx="9540588" cy="706964"/>
          </a:xfrm>
        </p:spPr>
        <p:txBody>
          <a:bodyPr/>
          <a:lstStyle/>
          <a:p>
            <a:r>
              <a:rPr lang="en-US" sz="4000" dirty="0"/>
              <a:t>Common Responses (by Crown)</a:t>
            </a:r>
          </a:p>
        </p:txBody>
      </p:sp>
      <p:sp>
        <p:nvSpPr>
          <p:cNvPr id="20" name="Content Placeholder 19">
            <a:extLst>
              <a:ext uri="{FF2B5EF4-FFF2-40B4-BE49-F238E27FC236}">
                <a16:creationId xmlns:a16="http://schemas.microsoft.com/office/drawing/2014/main" id="{39B5ED91-4C84-9B43-A3FE-9764473F4917}"/>
              </a:ext>
            </a:extLst>
          </p:cNvPr>
          <p:cNvSpPr>
            <a:spLocks noGrp="1"/>
          </p:cNvSpPr>
          <p:nvPr>
            <p:ph idx="1"/>
          </p:nvPr>
        </p:nvSpPr>
        <p:spPr>
          <a:xfrm>
            <a:off x="811952" y="2677658"/>
            <a:ext cx="9447415" cy="3507989"/>
          </a:xfrm>
        </p:spPr>
        <p:txBody>
          <a:bodyPr>
            <a:normAutofit/>
          </a:bodyPr>
          <a:lstStyle/>
          <a:p>
            <a:r>
              <a:rPr lang="en-CA" sz="2400" dirty="0"/>
              <a:t>Lead additional evidence (re: manner of search)</a:t>
            </a:r>
          </a:p>
          <a:p>
            <a:r>
              <a:rPr lang="en-CA" sz="2400" dirty="0"/>
              <a:t>Amplification to correct trivial &amp; good-faith errors</a:t>
            </a:r>
          </a:p>
          <a:p>
            <a:r>
              <a:rPr lang="en-CA" sz="2400" dirty="0"/>
              <a:t>Advocacy tools:</a:t>
            </a:r>
          </a:p>
          <a:p>
            <a:pPr marL="800100" lvl="1" indent="-342900">
              <a:buFont typeface="+mj-lt"/>
              <a:buAutoNum type="arabicPeriod"/>
            </a:pPr>
            <a:r>
              <a:rPr lang="en-CA" sz="2400" dirty="0"/>
              <a:t>“Aid to Argument” to situate the reviewing judge</a:t>
            </a:r>
          </a:p>
          <a:p>
            <a:pPr marL="800100" lvl="1" indent="-342900">
              <a:buFont typeface="+mj-lt"/>
              <a:buAutoNum type="arabicPeriod"/>
            </a:pPr>
            <a:r>
              <a:rPr lang="en-CA" sz="2400" dirty="0"/>
              <a:t>“Repackage” the </a:t>
            </a:r>
            <a:r>
              <a:rPr lang="en-CA" sz="2400" dirty="0" err="1"/>
              <a:t>ITOs</a:t>
            </a:r>
            <a:r>
              <a:rPr lang="en-CA" sz="2400" dirty="0"/>
              <a:t> facts using charts and lists</a:t>
            </a:r>
          </a:p>
        </p:txBody>
      </p:sp>
      <p:sp>
        <p:nvSpPr>
          <p:cNvPr id="14" name="Slide Number Placeholder 13">
            <a:extLst>
              <a:ext uri="{FF2B5EF4-FFF2-40B4-BE49-F238E27FC236}">
                <a16:creationId xmlns:a16="http://schemas.microsoft.com/office/drawing/2014/main" id="{8D7E601C-D478-1646-AC0D-FDA929C0AFBA}"/>
              </a:ext>
            </a:extLst>
          </p:cNvPr>
          <p:cNvSpPr>
            <a:spLocks noGrp="1"/>
          </p:cNvSpPr>
          <p:nvPr>
            <p:ph type="sldNum" sz="quarter" idx="12"/>
          </p:nvPr>
        </p:nvSpPr>
        <p:spPr/>
        <p:txBody>
          <a:bodyPr/>
          <a:lstStyle/>
          <a:p>
            <a:fld id="{CA8B1EE1-5BEC-984B-B66B-76A91FF524C9}" type="slidenum">
              <a:rPr lang="en-US" smtClean="0"/>
              <a:pPr/>
              <a:t>13</a:t>
            </a:fld>
            <a:endParaRPr lang="en-US" dirty="0"/>
          </a:p>
        </p:txBody>
      </p:sp>
    </p:spTree>
    <p:extLst>
      <p:ext uri="{BB962C8B-B14F-4D97-AF65-F5344CB8AC3E}">
        <p14:creationId xmlns:p14="http://schemas.microsoft.com/office/powerpoint/2010/main" val="2300666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500"/>
                                        <p:tgtEl>
                                          <p:spTgt spid="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
                                            <p:txEl>
                                              <p:pRg st="1" end="1"/>
                                            </p:txEl>
                                          </p:spTgt>
                                        </p:tgtEl>
                                        <p:attrNameLst>
                                          <p:attrName>style.visibility</p:attrName>
                                        </p:attrNameLst>
                                      </p:cBhvr>
                                      <p:to>
                                        <p:strVal val="visible"/>
                                      </p:to>
                                    </p:set>
                                    <p:animEffect transition="in" filter="fade">
                                      <p:cBhvr>
                                        <p:cTn id="12" dur="500"/>
                                        <p:tgtEl>
                                          <p:spTgt spid="2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
                                            <p:txEl>
                                              <p:pRg st="2" end="2"/>
                                            </p:txEl>
                                          </p:spTgt>
                                        </p:tgtEl>
                                        <p:attrNameLst>
                                          <p:attrName>style.visibility</p:attrName>
                                        </p:attrNameLst>
                                      </p:cBhvr>
                                      <p:to>
                                        <p:strVal val="visible"/>
                                      </p:to>
                                    </p:set>
                                    <p:animEffect transition="in" filter="fade">
                                      <p:cBhvr>
                                        <p:cTn id="17" dur="500"/>
                                        <p:tgtEl>
                                          <p:spTgt spid="2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
                                            <p:txEl>
                                              <p:pRg st="3" end="3"/>
                                            </p:txEl>
                                          </p:spTgt>
                                        </p:tgtEl>
                                        <p:attrNameLst>
                                          <p:attrName>style.visibility</p:attrName>
                                        </p:attrNameLst>
                                      </p:cBhvr>
                                      <p:to>
                                        <p:strVal val="visible"/>
                                      </p:to>
                                    </p:set>
                                    <p:animEffect transition="in" filter="fade">
                                      <p:cBhvr>
                                        <p:cTn id="22" dur="500"/>
                                        <p:tgtEl>
                                          <p:spTgt spid="2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
                                            <p:txEl>
                                              <p:pRg st="4" end="4"/>
                                            </p:txEl>
                                          </p:spTgt>
                                        </p:tgtEl>
                                        <p:attrNameLst>
                                          <p:attrName>style.visibility</p:attrName>
                                        </p:attrNameLst>
                                      </p:cBhvr>
                                      <p:to>
                                        <p:strVal val="visible"/>
                                      </p:to>
                                    </p:set>
                                    <p:animEffect transition="in" filter="fade">
                                      <p:cBhvr>
                                        <p:cTn id="27" dur="500"/>
                                        <p:tgtEl>
                                          <p:spTgt spid="2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B8173-1473-DF4A-85A6-D8406BF10C62}"/>
              </a:ext>
            </a:extLst>
          </p:cNvPr>
          <p:cNvSpPr>
            <a:spLocks noGrp="1"/>
          </p:cNvSpPr>
          <p:nvPr>
            <p:ph type="title"/>
          </p:nvPr>
        </p:nvSpPr>
        <p:spPr>
          <a:xfrm>
            <a:off x="811952" y="915610"/>
            <a:ext cx="9540588" cy="706964"/>
          </a:xfrm>
        </p:spPr>
        <p:txBody>
          <a:bodyPr/>
          <a:lstStyle/>
          <a:p>
            <a:r>
              <a:rPr lang="en-US" sz="4000" dirty="0"/>
              <a:t>Leave to Cross-examine the Affiant</a:t>
            </a:r>
          </a:p>
        </p:txBody>
      </p:sp>
      <p:sp>
        <p:nvSpPr>
          <p:cNvPr id="20" name="Content Placeholder 19">
            <a:extLst>
              <a:ext uri="{FF2B5EF4-FFF2-40B4-BE49-F238E27FC236}">
                <a16:creationId xmlns:a16="http://schemas.microsoft.com/office/drawing/2014/main" id="{39B5ED91-4C84-9B43-A3FE-9764473F4917}"/>
              </a:ext>
            </a:extLst>
          </p:cNvPr>
          <p:cNvSpPr>
            <a:spLocks noGrp="1"/>
          </p:cNvSpPr>
          <p:nvPr>
            <p:ph idx="1"/>
          </p:nvPr>
        </p:nvSpPr>
        <p:spPr>
          <a:xfrm>
            <a:off x="811952" y="2677657"/>
            <a:ext cx="10860095" cy="3884613"/>
          </a:xfrm>
        </p:spPr>
        <p:txBody>
          <a:bodyPr>
            <a:normAutofit/>
          </a:bodyPr>
          <a:lstStyle/>
          <a:p>
            <a:r>
              <a:rPr lang="en-CA" sz="2400" dirty="0"/>
              <a:t>There is no right to cross-examine the affiant of an ITO – leave from the Court must be obtained</a:t>
            </a:r>
          </a:p>
          <a:p>
            <a:r>
              <a:rPr lang="en-CA" sz="2400" dirty="0"/>
              <a:t>The onus is on the applicant to show that the cross-examination will elicit testimony that will that will be of probative value to the </a:t>
            </a:r>
            <a:r>
              <a:rPr lang="en-CA" sz="2400" u="sng" dirty="0"/>
              <a:t>narrow</a:t>
            </a:r>
            <a:r>
              <a:rPr lang="en-CA" sz="2400" dirty="0"/>
              <a:t> issue before the reviewing judge</a:t>
            </a:r>
          </a:p>
          <a:p>
            <a:r>
              <a:rPr lang="en-CA" sz="2400" dirty="0"/>
              <a:t>Leave to cross-examine should be given when there is a </a:t>
            </a:r>
            <a:r>
              <a:rPr lang="en-CA" sz="2400" u="sng" dirty="0"/>
              <a:t>reasonable likelihood</a:t>
            </a:r>
            <a:r>
              <a:rPr lang="en-CA" sz="2400" dirty="0"/>
              <a:t> that it will impact on the admissibility of the evidence</a:t>
            </a:r>
          </a:p>
          <a:p>
            <a:r>
              <a:rPr lang="en-CA" sz="2400" dirty="0"/>
              <a:t>Standard for leave is narrow, because the basis for setting-aside an ITO is very circumscribed</a:t>
            </a:r>
          </a:p>
        </p:txBody>
      </p:sp>
      <p:sp>
        <p:nvSpPr>
          <p:cNvPr id="14" name="Slide Number Placeholder 13">
            <a:extLst>
              <a:ext uri="{FF2B5EF4-FFF2-40B4-BE49-F238E27FC236}">
                <a16:creationId xmlns:a16="http://schemas.microsoft.com/office/drawing/2014/main" id="{8D7E601C-D478-1646-AC0D-FDA929C0AFBA}"/>
              </a:ext>
            </a:extLst>
          </p:cNvPr>
          <p:cNvSpPr>
            <a:spLocks noGrp="1"/>
          </p:cNvSpPr>
          <p:nvPr>
            <p:ph type="sldNum" sz="quarter" idx="12"/>
          </p:nvPr>
        </p:nvSpPr>
        <p:spPr/>
        <p:txBody>
          <a:bodyPr/>
          <a:lstStyle/>
          <a:p>
            <a:fld id="{CA8B1EE1-5BEC-984B-B66B-76A91FF524C9}" type="slidenum">
              <a:rPr lang="en-US" smtClean="0"/>
              <a:pPr/>
              <a:t>14</a:t>
            </a:fld>
            <a:endParaRPr lang="en-US" dirty="0"/>
          </a:p>
        </p:txBody>
      </p:sp>
    </p:spTree>
    <p:extLst>
      <p:ext uri="{BB962C8B-B14F-4D97-AF65-F5344CB8AC3E}">
        <p14:creationId xmlns:p14="http://schemas.microsoft.com/office/powerpoint/2010/main" val="2274887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500"/>
                                        <p:tgtEl>
                                          <p:spTgt spid="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
                                            <p:txEl>
                                              <p:pRg st="1" end="1"/>
                                            </p:txEl>
                                          </p:spTgt>
                                        </p:tgtEl>
                                        <p:attrNameLst>
                                          <p:attrName>style.visibility</p:attrName>
                                        </p:attrNameLst>
                                      </p:cBhvr>
                                      <p:to>
                                        <p:strVal val="visible"/>
                                      </p:to>
                                    </p:set>
                                    <p:animEffect transition="in" filter="fade">
                                      <p:cBhvr>
                                        <p:cTn id="12" dur="500"/>
                                        <p:tgtEl>
                                          <p:spTgt spid="2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
                                            <p:txEl>
                                              <p:pRg st="2" end="2"/>
                                            </p:txEl>
                                          </p:spTgt>
                                        </p:tgtEl>
                                        <p:attrNameLst>
                                          <p:attrName>style.visibility</p:attrName>
                                        </p:attrNameLst>
                                      </p:cBhvr>
                                      <p:to>
                                        <p:strVal val="visible"/>
                                      </p:to>
                                    </p:set>
                                    <p:animEffect transition="in" filter="fade">
                                      <p:cBhvr>
                                        <p:cTn id="17" dur="500"/>
                                        <p:tgtEl>
                                          <p:spTgt spid="2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
                                            <p:txEl>
                                              <p:pRg st="3" end="3"/>
                                            </p:txEl>
                                          </p:spTgt>
                                        </p:tgtEl>
                                        <p:attrNameLst>
                                          <p:attrName>style.visibility</p:attrName>
                                        </p:attrNameLst>
                                      </p:cBhvr>
                                      <p:to>
                                        <p:strVal val="visible"/>
                                      </p:to>
                                    </p:set>
                                    <p:animEffect transition="in" filter="fade">
                                      <p:cBhvr>
                                        <p:cTn id="22" dur="500"/>
                                        <p:tgtEl>
                                          <p:spTgt spid="2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B8173-1473-DF4A-85A6-D8406BF10C62}"/>
              </a:ext>
            </a:extLst>
          </p:cNvPr>
          <p:cNvSpPr>
            <a:spLocks noGrp="1"/>
          </p:cNvSpPr>
          <p:nvPr>
            <p:ph type="title"/>
          </p:nvPr>
        </p:nvSpPr>
        <p:spPr>
          <a:xfrm>
            <a:off x="811952" y="915610"/>
            <a:ext cx="9540588" cy="706964"/>
          </a:xfrm>
        </p:spPr>
        <p:txBody>
          <a:bodyPr/>
          <a:lstStyle/>
          <a:p>
            <a:r>
              <a:rPr lang="en-US" sz="4000" dirty="0"/>
              <a:t>Opposing Applications for “Leave”</a:t>
            </a:r>
          </a:p>
        </p:txBody>
      </p:sp>
      <p:sp>
        <p:nvSpPr>
          <p:cNvPr id="20" name="Content Placeholder 19">
            <a:extLst>
              <a:ext uri="{FF2B5EF4-FFF2-40B4-BE49-F238E27FC236}">
                <a16:creationId xmlns:a16="http://schemas.microsoft.com/office/drawing/2014/main" id="{39B5ED91-4C84-9B43-A3FE-9764473F4917}"/>
              </a:ext>
            </a:extLst>
          </p:cNvPr>
          <p:cNvSpPr>
            <a:spLocks noGrp="1"/>
          </p:cNvSpPr>
          <p:nvPr>
            <p:ph idx="1"/>
          </p:nvPr>
        </p:nvSpPr>
        <p:spPr>
          <a:xfrm>
            <a:off x="811952" y="2677657"/>
            <a:ext cx="10860095" cy="3884613"/>
          </a:xfrm>
        </p:spPr>
        <p:txBody>
          <a:bodyPr>
            <a:normAutofit/>
          </a:bodyPr>
          <a:lstStyle/>
          <a:p>
            <a:r>
              <a:rPr lang="en-CA" dirty="0"/>
              <a:t>There is </a:t>
            </a:r>
            <a:r>
              <a:rPr lang="en-CA" u="sng" dirty="0"/>
              <a:t>no</a:t>
            </a:r>
            <a:r>
              <a:rPr lang="en-CA" dirty="0"/>
              <a:t> policy to always oppose leave</a:t>
            </a:r>
          </a:p>
          <a:p>
            <a:r>
              <a:rPr lang="en-CA" dirty="0"/>
              <a:t>Defence did not meet the threshold for leave</a:t>
            </a:r>
          </a:p>
          <a:p>
            <a:pPr lvl="1"/>
            <a:r>
              <a:rPr lang="en-CA" dirty="0"/>
              <a:t>Flaws in affidavits are common (police are not expected to draft applications to perfection)</a:t>
            </a:r>
          </a:p>
          <a:p>
            <a:pPr lvl="1"/>
            <a:r>
              <a:rPr lang="en-US" dirty="0"/>
              <a:t>Inaccuracies or material facts not disclosed do not necessarily detract from the statutory pre-conditions</a:t>
            </a:r>
            <a:endParaRPr lang="en-CA" dirty="0"/>
          </a:p>
          <a:p>
            <a:pPr lvl="1"/>
            <a:r>
              <a:rPr lang="en-CA" dirty="0"/>
              <a:t>“It’s an issue for argument – not cross-exam”</a:t>
            </a:r>
          </a:p>
          <a:p>
            <a:r>
              <a:rPr lang="en-CA" dirty="0"/>
              <a:t>Answers would tend to identify the CI</a:t>
            </a:r>
          </a:p>
          <a:p>
            <a:r>
              <a:rPr lang="en-CA" dirty="0"/>
              <a:t>Improper use of Court’s resources (“prolixity of proceedings”)</a:t>
            </a:r>
          </a:p>
          <a:p>
            <a:r>
              <a:rPr lang="en-CA" dirty="0"/>
              <a:t>No infringement of “full answer and defence”</a:t>
            </a:r>
          </a:p>
          <a:p>
            <a:r>
              <a:rPr lang="en-CA" dirty="0"/>
              <a:t>Bring </a:t>
            </a:r>
            <a:r>
              <a:rPr lang="en-CA" i="1" dirty="0"/>
              <a:t>O’Connor </a:t>
            </a:r>
            <a:r>
              <a:rPr lang="en-CA" dirty="0"/>
              <a:t>application for production of docs</a:t>
            </a:r>
          </a:p>
        </p:txBody>
      </p:sp>
      <p:sp>
        <p:nvSpPr>
          <p:cNvPr id="14" name="Slide Number Placeholder 13">
            <a:extLst>
              <a:ext uri="{FF2B5EF4-FFF2-40B4-BE49-F238E27FC236}">
                <a16:creationId xmlns:a16="http://schemas.microsoft.com/office/drawing/2014/main" id="{8D7E601C-D478-1646-AC0D-FDA929C0AFBA}"/>
              </a:ext>
            </a:extLst>
          </p:cNvPr>
          <p:cNvSpPr>
            <a:spLocks noGrp="1"/>
          </p:cNvSpPr>
          <p:nvPr>
            <p:ph type="sldNum" sz="quarter" idx="12"/>
          </p:nvPr>
        </p:nvSpPr>
        <p:spPr/>
        <p:txBody>
          <a:bodyPr/>
          <a:lstStyle/>
          <a:p>
            <a:fld id="{CA8B1EE1-5BEC-984B-B66B-76A91FF524C9}" type="slidenum">
              <a:rPr lang="en-US" smtClean="0"/>
              <a:pPr/>
              <a:t>15</a:t>
            </a:fld>
            <a:endParaRPr lang="en-US" dirty="0"/>
          </a:p>
        </p:txBody>
      </p:sp>
    </p:spTree>
    <p:extLst>
      <p:ext uri="{BB962C8B-B14F-4D97-AF65-F5344CB8AC3E}">
        <p14:creationId xmlns:p14="http://schemas.microsoft.com/office/powerpoint/2010/main" val="1216150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500"/>
                                        <p:tgtEl>
                                          <p:spTgt spid="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
                                            <p:txEl>
                                              <p:pRg st="1" end="1"/>
                                            </p:txEl>
                                          </p:spTgt>
                                        </p:tgtEl>
                                        <p:attrNameLst>
                                          <p:attrName>style.visibility</p:attrName>
                                        </p:attrNameLst>
                                      </p:cBhvr>
                                      <p:to>
                                        <p:strVal val="visible"/>
                                      </p:to>
                                    </p:set>
                                    <p:animEffect transition="in" filter="fade">
                                      <p:cBhvr>
                                        <p:cTn id="12" dur="500"/>
                                        <p:tgtEl>
                                          <p:spTgt spid="2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
                                            <p:txEl>
                                              <p:pRg st="2" end="2"/>
                                            </p:txEl>
                                          </p:spTgt>
                                        </p:tgtEl>
                                        <p:attrNameLst>
                                          <p:attrName>style.visibility</p:attrName>
                                        </p:attrNameLst>
                                      </p:cBhvr>
                                      <p:to>
                                        <p:strVal val="visible"/>
                                      </p:to>
                                    </p:set>
                                    <p:animEffect transition="in" filter="fade">
                                      <p:cBhvr>
                                        <p:cTn id="17" dur="500"/>
                                        <p:tgtEl>
                                          <p:spTgt spid="2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
                                            <p:txEl>
                                              <p:pRg st="3" end="3"/>
                                            </p:txEl>
                                          </p:spTgt>
                                        </p:tgtEl>
                                        <p:attrNameLst>
                                          <p:attrName>style.visibility</p:attrName>
                                        </p:attrNameLst>
                                      </p:cBhvr>
                                      <p:to>
                                        <p:strVal val="visible"/>
                                      </p:to>
                                    </p:set>
                                    <p:animEffect transition="in" filter="fade">
                                      <p:cBhvr>
                                        <p:cTn id="22" dur="500"/>
                                        <p:tgtEl>
                                          <p:spTgt spid="2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
                                            <p:txEl>
                                              <p:pRg st="4" end="4"/>
                                            </p:txEl>
                                          </p:spTgt>
                                        </p:tgtEl>
                                        <p:attrNameLst>
                                          <p:attrName>style.visibility</p:attrName>
                                        </p:attrNameLst>
                                      </p:cBhvr>
                                      <p:to>
                                        <p:strVal val="visible"/>
                                      </p:to>
                                    </p:set>
                                    <p:animEffect transition="in" filter="fade">
                                      <p:cBhvr>
                                        <p:cTn id="27" dur="500"/>
                                        <p:tgtEl>
                                          <p:spTgt spid="2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0">
                                            <p:txEl>
                                              <p:pRg st="5" end="5"/>
                                            </p:txEl>
                                          </p:spTgt>
                                        </p:tgtEl>
                                        <p:attrNameLst>
                                          <p:attrName>style.visibility</p:attrName>
                                        </p:attrNameLst>
                                      </p:cBhvr>
                                      <p:to>
                                        <p:strVal val="visible"/>
                                      </p:to>
                                    </p:set>
                                    <p:animEffect transition="in" filter="fade">
                                      <p:cBhvr>
                                        <p:cTn id="32" dur="500"/>
                                        <p:tgtEl>
                                          <p:spTgt spid="2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0">
                                            <p:txEl>
                                              <p:pRg st="6" end="6"/>
                                            </p:txEl>
                                          </p:spTgt>
                                        </p:tgtEl>
                                        <p:attrNameLst>
                                          <p:attrName>style.visibility</p:attrName>
                                        </p:attrNameLst>
                                      </p:cBhvr>
                                      <p:to>
                                        <p:strVal val="visible"/>
                                      </p:to>
                                    </p:set>
                                    <p:animEffect transition="in" filter="fade">
                                      <p:cBhvr>
                                        <p:cTn id="37" dur="500"/>
                                        <p:tgtEl>
                                          <p:spTgt spid="20">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0">
                                            <p:txEl>
                                              <p:pRg st="7" end="7"/>
                                            </p:txEl>
                                          </p:spTgt>
                                        </p:tgtEl>
                                        <p:attrNameLst>
                                          <p:attrName>style.visibility</p:attrName>
                                        </p:attrNameLst>
                                      </p:cBhvr>
                                      <p:to>
                                        <p:strVal val="visible"/>
                                      </p:to>
                                    </p:set>
                                    <p:animEffect transition="in" filter="fade">
                                      <p:cBhvr>
                                        <p:cTn id="42" dur="500"/>
                                        <p:tgtEl>
                                          <p:spTgt spid="20">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0">
                                            <p:txEl>
                                              <p:pRg st="8" end="8"/>
                                            </p:txEl>
                                          </p:spTgt>
                                        </p:tgtEl>
                                        <p:attrNameLst>
                                          <p:attrName>style.visibility</p:attrName>
                                        </p:attrNameLst>
                                      </p:cBhvr>
                                      <p:to>
                                        <p:strVal val="visible"/>
                                      </p:to>
                                    </p:set>
                                    <p:animEffect transition="in" filter="fade">
                                      <p:cBhvr>
                                        <p:cTn id="47" dur="500"/>
                                        <p:tgtEl>
                                          <p:spTgt spid="2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3D0D3-9E78-43DE-BB91-3D3AFE14FB28}"/>
              </a:ext>
            </a:extLst>
          </p:cNvPr>
          <p:cNvSpPr>
            <a:spLocks noGrp="1"/>
          </p:cNvSpPr>
          <p:nvPr>
            <p:ph type="title"/>
          </p:nvPr>
        </p:nvSpPr>
        <p:spPr>
          <a:xfrm>
            <a:off x="1155700" y="901096"/>
            <a:ext cx="7974853" cy="706964"/>
          </a:xfrm>
        </p:spPr>
        <p:txBody>
          <a:bodyPr/>
          <a:lstStyle/>
          <a:p>
            <a:r>
              <a:rPr lang="en-US" dirty="0"/>
              <a:t>Preparing the Affiant</a:t>
            </a:r>
            <a:endParaRPr lang="en-CA" dirty="0"/>
          </a:p>
        </p:txBody>
      </p:sp>
      <p:graphicFrame>
        <p:nvGraphicFramePr>
          <p:cNvPr id="4" name="Content Placeholder 3">
            <a:extLst>
              <a:ext uri="{FF2B5EF4-FFF2-40B4-BE49-F238E27FC236}">
                <a16:creationId xmlns:a16="http://schemas.microsoft.com/office/drawing/2014/main" id="{3C84C3D1-E528-4C6C-A97F-B01B7F3C85ED}"/>
              </a:ext>
            </a:extLst>
          </p:cNvPr>
          <p:cNvGraphicFramePr>
            <a:graphicFrameLocks noGrp="1"/>
          </p:cNvGraphicFramePr>
          <p:nvPr>
            <p:ph idx="1"/>
            <p:extLst>
              <p:ext uri="{D42A27DB-BD31-4B8C-83A1-F6EECF244321}">
                <p14:modId xmlns:p14="http://schemas.microsoft.com/office/powerpoint/2010/main" val="2004626189"/>
              </p:ext>
            </p:extLst>
          </p:nvPr>
        </p:nvGraphicFramePr>
        <p:xfrm>
          <a:off x="1155700" y="2603500"/>
          <a:ext cx="9857441" cy="3337560"/>
        </p:xfrm>
        <a:graphic>
          <a:graphicData uri="http://schemas.openxmlformats.org/drawingml/2006/table">
            <a:tbl>
              <a:tblPr firstRow="1" bandRow="1">
                <a:tableStyleId>{5C22544A-7EE6-4342-B048-85BDC9FD1C3A}</a:tableStyleId>
              </a:tblPr>
              <a:tblGrid>
                <a:gridCol w="4962712">
                  <a:extLst>
                    <a:ext uri="{9D8B030D-6E8A-4147-A177-3AD203B41FA5}">
                      <a16:colId xmlns:a16="http://schemas.microsoft.com/office/drawing/2014/main" val="3781513770"/>
                    </a:ext>
                  </a:extLst>
                </a:gridCol>
                <a:gridCol w="4894729">
                  <a:extLst>
                    <a:ext uri="{9D8B030D-6E8A-4147-A177-3AD203B41FA5}">
                      <a16:colId xmlns:a16="http://schemas.microsoft.com/office/drawing/2014/main" val="321764251"/>
                    </a:ext>
                  </a:extLst>
                </a:gridCol>
              </a:tblGrid>
              <a:tr h="370840">
                <a:tc>
                  <a:txBody>
                    <a:bodyPr/>
                    <a:lstStyle/>
                    <a:p>
                      <a:endParaRPr lang="en-CA" dirty="0"/>
                    </a:p>
                  </a:txBody>
                  <a:tcPr/>
                </a:tc>
                <a:tc>
                  <a:txBody>
                    <a:bodyPr/>
                    <a:lstStyle/>
                    <a:p>
                      <a:endParaRPr lang="en-CA" dirty="0"/>
                    </a:p>
                  </a:txBody>
                  <a:tcPr/>
                </a:tc>
                <a:extLst>
                  <a:ext uri="{0D108BD9-81ED-4DB2-BD59-A6C34878D82A}">
                    <a16:rowId xmlns:a16="http://schemas.microsoft.com/office/drawing/2014/main" val="1272829735"/>
                  </a:ext>
                </a:extLst>
              </a:tr>
              <a:tr h="370840">
                <a:tc>
                  <a:txBody>
                    <a:bodyPr/>
                    <a:lstStyle/>
                    <a:p>
                      <a:r>
                        <a:rPr lang="en-US" dirty="0"/>
                        <a:t>Tell the truth!</a:t>
                      </a:r>
                      <a:endParaRPr lang="en-US" i="1"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Ask to repeat or rephrase the question</a:t>
                      </a:r>
                      <a:endParaRPr lang="en-US" altLang="en-US" dirty="0"/>
                    </a:p>
                  </a:txBody>
                  <a:tcPr/>
                </a:tc>
                <a:extLst>
                  <a:ext uri="{0D108BD9-81ED-4DB2-BD59-A6C34878D82A}">
                    <a16:rowId xmlns:a16="http://schemas.microsoft.com/office/drawing/2014/main" val="860895965"/>
                  </a:ext>
                </a:extLst>
              </a:tr>
              <a:tr h="370840">
                <a:tc>
                  <a:txBody>
                    <a:bodyPr/>
                    <a:lstStyle/>
                    <a:p>
                      <a:r>
                        <a:rPr lang="en-US" b="1" dirty="0"/>
                        <a:t>Know the source docs (not just the ITO)</a:t>
                      </a:r>
                      <a:endParaRPr lang="en-CA" b="1" dirty="0"/>
                    </a:p>
                  </a:txBody>
                  <a:tcPr/>
                </a:tc>
                <a:tc>
                  <a:txBody>
                    <a:bodyPr/>
                    <a:lstStyle/>
                    <a:p>
                      <a:r>
                        <a:rPr lang="en-CA" dirty="0"/>
                        <a:t>Own your mistakes</a:t>
                      </a:r>
                    </a:p>
                  </a:txBody>
                  <a:tcPr/>
                </a:tc>
                <a:extLst>
                  <a:ext uri="{0D108BD9-81ED-4DB2-BD59-A6C34878D82A}">
                    <a16:rowId xmlns:a16="http://schemas.microsoft.com/office/drawing/2014/main" val="3188835363"/>
                  </a:ext>
                </a:extLst>
              </a:tr>
              <a:tr h="370840">
                <a:tc>
                  <a:txBody>
                    <a:bodyPr/>
                    <a:lstStyle/>
                    <a:p>
                      <a:r>
                        <a:rPr lang="en-US" b="1" dirty="0"/>
                        <a:t>Know the basic concerts (thresholds, 3 Cs)</a:t>
                      </a:r>
                      <a:endParaRPr lang="en-CA" b="1" dirty="0"/>
                    </a:p>
                  </a:txBody>
                  <a:tcPr/>
                </a:tc>
                <a:tc>
                  <a:txBody>
                    <a:bodyPr/>
                    <a:lstStyle/>
                    <a:p>
                      <a:r>
                        <a:rPr lang="en-US" b="0" dirty="0"/>
                        <a:t>Identify cross-exam strategies</a:t>
                      </a:r>
                      <a:endParaRPr lang="en-CA" b="0" dirty="0"/>
                    </a:p>
                  </a:txBody>
                  <a:tcPr/>
                </a:tc>
                <a:extLst>
                  <a:ext uri="{0D108BD9-81ED-4DB2-BD59-A6C34878D82A}">
                    <a16:rowId xmlns:a16="http://schemas.microsoft.com/office/drawing/2014/main" val="1247602710"/>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1" dirty="0"/>
                        <a:t>Know the statutory pre-conditions</a:t>
                      </a:r>
                      <a:endParaRPr lang="en-CA" b="1" dirty="0"/>
                    </a:p>
                  </a:txBody>
                  <a:tcPr/>
                </a:tc>
                <a:tc>
                  <a:txBody>
                    <a:bodyPr/>
                    <a:lstStyle/>
                    <a:p>
                      <a:r>
                        <a:rPr lang="en-US" b="0" dirty="0"/>
                        <a:t>Listen carefully and answer carefully</a:t>
                      </a:r>
                      <a:endParaRPr lang="en-CA" b="0" dirty="0"/>
                    </a:p>
                  </a:txBody>
                  <a:tcPr/>
                </a:tc>
                <a:extLst>
                  <a:ext uri="{0D108BD9-81ED-4DB2-BD59-A6C34878D82A}">
                    <a16:rowId xmlns:a16="http://schemas.microsoft.com/office/drawing/2014/main" val="4222583470"/>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It’s a three-way conversation</a:t>
                      </a:r>
                      <a:endParaRPr lang="en-US" alt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Don’t blindly agree or guess or argue</a:t>
                      </a:r>
                      <a:endParaRPr lang="en-US" altLang="en-US" dirty="0"/>
                    </a:p>
                  </a:txBody>
                  <a:tcPr/>
                </a:tc>
                <a:extLst>
                  <a:ext uri="{0D108BD9-81ED-4DB2-BD59-A6C34878D82A}">
                    <a16:rowId xmlns:a16="http://schemas.microsoft.com/office/drawing/2014/main" val="3124149879"/>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dirty="0"/>
                        <a:t>Refer to your docs for details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Don’t evade or try to “win”</a:t>
                      </a:r>
                      <a:endParaRPr lang="en-US" altLang="en-US" dirty="0"/>
                    </a:p>
                  </a:txBody>
                  <a:tcPr/>
                </a:tc>
                <a:extLst>
                  <a:ext uri="{0D108BD9-81ED-4DB2-BD59-A6C34878D82A}">
                    <a16:rowId xmlns:a16="http://schemas.microsoft.com/office/drawing/2014/main" val="594592156"/>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dirty="0"/>
                        <a:t>Many files, but only one reputation</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Enter </a:t>
                      </a:r>
                      <a:r>
                        <a:rPr lang="en-US" altLang="en-US" u="sng" dirty="0">
                          <a:solidFill>
                            <a:srgbClr val="000000"/>
                          </a:solidFill>
                        </a:rPr>
                        <a:t>and exit</a:t>
                      </a:r>
                      <a:r>
                        <a:rPr lang="en-US" altLang="en-US" dirty="0">
                          <a:solidFill>
                            <a:srgbClr val="000000"/>
                          </a:solidFill>
                        </a:rPr>
                        <a:t> with integrity</a:t>
                      </a:r>
                      <a:endParaRPr lang="en-US" altLang="en-US" dirty="0"/>
                    </a:p>
                  </a:txBody>
                  <a:tcPr/>
                </a:tc>
                <a:extLst>
                  <a:ext uri="{0D108BD9-81ED-4DB2-BD59-A6C34878D82A}">
                    <a16:rowId xmlns:a16="http://schemas.microsoft.com/office/drawing/2014/main" val="2118465196"/>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It’s ok to meet with the Crown</a:t>
                      </a:r>
                      <a:endParaRPr lang="en-US" alt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Follow-up with your Crown for feedback</a:t>
                      </a:r>
                      <a:endParaRPr lang="en-US" altLang="en-US" dirty="0"/>
                    </a:p>
                  </a:txBody>
                  <a:tcPr/>
                </a:tc>
                <a:extLst>
                  <a:ext uri="{0D108BD9-81ED-4DB2-BD59-A6C34878D82A}">
                    <a16:rowId xmlns:a16="http://schemas.microsoft.com/office/drawing/2014/main" val="178084937"/>
                  </a:ext>
                </a:extLst>
              </a:tr>
            </a:tbl>
          </a:graphicData>
        </a:graphic>
      </p:graphicFrame>
      <p:sp>
        <p:nvSpPr>
          <p:cNvPr id="5" name="Slide Number Placeholder 13">
            <a:extLst>
              <a:ext uri="{FF2B5EF4-FFF2-40B4-BE49-F238E27FC236}">
                <a16:creationId xmlns:a16="http://schemas.microsoft.com/office/drawing/2014/main" id="{69A57C5B-6018-4FF8-B73A-97D89D9AD76E}"/>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16</a:t>
            </a:fld>
            <a:endParaRPr lang="en-US" dirty="0"/>
          </a:p>
        </p:txBody>
      </p:sp>
    </p:spTree>
    <p:extLst>
      <p:ext uri="{BB962C8B-B14F-4D97-AF65-F5344CB8AC3E}">
        <p14:creationId xmlns:p14="http://schemas.microsoft.com/office/powerpoint/2010/main" val="41697003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3D0D3-9E78-43DE-BB91-3D3AFE14FB28}"/>
              </a:ext>
            </a:extLst>
          </p:cNvPr>
          <p:cNvSpPr>
            <a:spLocks noGrp="1"/>
          </p:cNvSpPr>
          <p:nvPr>
            <p:ph type="title"/>
          </p:nvPr>
        </p:nvSpPr>
        <p:spPr>
          <a:xfrm>
            <a:off x="1155700" y="901096"/>
            <a:ext cx="7974853" cy="706964"/>
          </a:xfrm>
        </p:spPr>
        <p:txBody>
          <a:bodyPr/>
          <a:lstStyle/>
          <a:p>
            <a:r>
              <a:rPr lang="en-US" dirty="0"/>
              <a:t>Preparing vs. Coaching</a:t>
            </a:r>
            <a:endParaRPr lang="en-CA" dirty="0"/>
          </a:p>
        </p:txBody>
      </p:sp>
      <p:graphicFrame>
        <p:nvGraphicFramePr>
          <p:cNvPr id="4" name="Content Placeholder 3">
            <a:extLst>
              <a:ext uri="{FF2B5EF4-FFF2-40B4-BE49-F238E27FC236}">
                <a16:creationId xmlns:a16="http://schemas.microsoft.com/office/drawing/2014/main" id="{3C84C3D1-E528-4C6C-A97F-B01B7F3C85ED}"/>
              </a:ext>
            </a:extLst>
          </p:cNvPr>
          <p:cNvGraphicFramePr>
            <a:graphicFrameLocks noGrp="1"/>
          </p:cNvGraphicFramePr>
          <p:nvPr>
            <p:ph idx="1"/>
            <p:extLst>
              <p:ext uri="{D42A27DB-BD31-4B8C-83A1-F6EECF244321}">
                <p14:modId xmlns:p14="http://schemas.microsoft.com/office/powerpoint/2010/main" val="1828873539"/>
              </p:ext>
            </p:extLst>
          </p:nvPr>
        </p:nvGraphicFramePr>
        <p:xfrm>
          <a:off x="1155700" y="2603500"/>
          <a:ext cx="9879797" cy="3606800"/>
        </p:xfrm>
        <a:graphic>
          <a:graphicData uri="http://schemas.openxmlformats.org/drawingml/2006/table">
            <a:tbl>
              <a:tblPr firstRow="1" bandRow="1">
                <a:tableStyleId>{5C22544A-7EE6-4342-B048-85BDC9FD1C3A}</a:tableStyleId>
              </a:tblPr>
              <a:tblGrid>
                <a:gridCol w="4985068">
                  <a:extLst>
                    <a:ext uri="{9D8B030D-6E8A-4147-A177-3AD203B41FA5}">
                      <a16:colId xmlns:a16="http://schemas.microsoft.com/office/drawing/2014/main" val="3781513770"/>
                    </a:ext>
                  </a:extLst>
                </a:gridCol>
                <a:gridCol w="4894729">
                  <a:extLst>
                    <a:ext uri="{9D8B030D-6E8A-4147-A177-3AD203B41FA5}">
                      <a16:colId xmlns:a16="http://schemas.microsoft.com/office/drawing/2014/main" val="321764251"/>
                    </a:ext>
                  </a:extLst>
                </a:gridCol>
              </a:tblGrid>
              <a:tr h="370840">
                <a:tc>
                  <a:txBody>
                    <a:bodyPr/>
                    <a:lstStyle/>
                    <a:p>
                      <a:r>
                        <a:rPr lang="en-US" dirty="0"/>
                        <a:t>Preparing (is required)</a:t>
                      </a:r>
                    </a:p>
                    <a:p>
                      <a:endParaRPr lang="en-CA" dirty="0"/>
                    </a:p>
                  </a:txBody>
                  <a:tcPr/>
                </a:tc>
                <a:tc>
                  <a:txBody>
                    <a:bodyPr/>
                    <a:lstStyle/>
                    <a:p>
                      <a:r>
                        <a:rPr lang="en-US" dirty="0"/>
                        <a:t>Coaching (is prohibited)</a:t>
                      </a:r>
                      <a:endParaRPr lang="en-CA" dirty="0"/>
                    </a:p>
                  </a:txBody>
                  <a:tcPr/>
                </a:tc>
                <a:extLst>
                  <a:ext uri="{0D108BD9-81ED-4DB2-BD59-A6C34878D82A}">
                    <a16:rowId xmlns:a16="http://schemas.microsoft.com/office/drawing/2014/main" val="1272829735"/>
                  </a:ext>
                </a:extLst>
              </a:tr>
              <a:tr h="370840">
                <a:tc>
                  <a:txBody>
                    <a:bodyPr/>
                    <a:lstStyle/>
                    <a:p>
                      <a:r>
                        <a:rPr lang="en-CA" b="1" dirty="0"/>
                        <a:t>It’s ok to help with “how” to answer</a:t>
                      </a:r>
                    </a:p>
                  </a:txBody>
                  <a:tcPr/>
                </a:tc>
                <a:tc>
                  <a:txBody>
                    <a:bodyPr/>
                    <a:lstStyle/>
                    <a:p>
                      <a:r>
                        <a:rPr lang="en-CA" b="1" dirty="0"/>
                        <a:t>It’s </a:t>
                      </a:r>
                      <a:r>
                        <a:rPr lang="en-CA" b="1" u="sng" dirty="0"/>
                        <a:t>not</a:t>
                      </a:r>
                      <a:r>
                        <a:rPr lang="en-CA" b="1" dirty="0"/>
                        <a:t> ok to tell affiant “what” to say</a:t>
                      </a:r>
                    </a:p>
                  </a:txBody>
                  <a:tcPr/>
                </a:tc>
                <a:extLst>
                  <a:ext uri="{0D108BD9-81ED-4DB2-BD59-A6C34878D82A}">
                    <a16:rowId xmlns:a16="http://schemas.microsoft.com/office/drawing/2014/main" val="860895965"/>
                  </a:ext>
                </a:extLst>
              </a:tr>
              <a:tr h="370840">
                <a:tc>
                  <a:txBody>
                    <a:bodyPr/>
                    <a:lstStyle/>
                    <a:p>
                      <a:r>
                        <a:rPr lang="en-US" altLang="en-US" dirty="0">
                          <a:solidFill>
                            <a:srgbClr val="000000"/>
                          </a:solidFill>
                        </a:rPr>
                        <a:t>Practice both examinations (chief and XC)</a:t>
                      </a:r>
                      <a:endParaRPr lang="en-US" altLang="en-US" dirty="0"/>
                    </a:p>
                  </a:txBody>
                  <a:tcPr/>
                </a:tc>
                <a:tc>
                  <a:txBody>
                    <a:bodyPr/>
                    <a:lstStyle/>
                    <a:p>
                      <a:r>
                        <a:rPr lang="en-US" altLang="en-US" dirty="0">
                          <a:solidFill>
                            <a:srgbClr val="000000"/>
                          </a:solidFill>
                        </a:rPr>
                        <a:t>Don’t suggest answers</a:t>
                      </a:r>
                      <a:endParaRPr lang="en-US" altLang="en-US" dirty="0"/>
                    </a:p>
                  </a:txBody>
                  <a:tcPr/>
                </a:tc>
                <a:extLst>
                  <a:ext uri="{0D108BD9-81ED-4DB2-BD59-A6C34878D82A}">
                    <a16:rowId xmlns:a16="http://schemas.microsoft.com/office/drawing/2014/main" val="3188835363"/>
                  </a:ext>
                </a:extLst>
              </a:tr>
              <a:tr h="370840">
                <a:tc>
                  <a:txBody>
                    <a:bodyPr/>
                    <a:lstStyle/>
                    <a:p>
                      <a:r>
                        <a:rPr lang="en-US" altLang="en-US" dirty="0">
                          <a:solidFill>
                            <a:srgbClr val="000000"/>
                          </a:solidFill>
                        </a:rPr>
                        <a:t>Beware ongoing </a:t>
                      </a:r>
                      <a:r>
                        <a:rPr lang="en-US" altLang="en-US" i="1" dirty="0">
                          <a:solidFill>
                            <a:srgbClr val="000000"/>
                          </a:solidFill>
                        </a:rPr>
                        <a:t>Stinchcombe </a:t>
                      </a:r>
                      <a:r>
                        <a:rPr lang="en-US" altLang="en-US" dirty="0">
                          <a:solidFill>
                            <a:srgbClr val="000000"/>
                          </a:solidFill>
                        </a:rPr>
                        <a:t>duties</a:t>
                      </a:r>
                      <a:endParaRPr lang="en-US" altLang="en-US" dirty="0"/>
                    </a:p>
                  </a:txBody>
                  <a:tcPr/>
                </a:tc>
                <a:tc>
                  <a:txBody>
                    <a:bodyPr/>
                    <a:lstStyle/>
                    <a:p>
                      <a:r>
                        <a:rPr lang="en-CA" dirty="0"/>
                        <a:t>Don’t discuss evidence of other witnesses</a:t>
                      </a:r>
                    </a:p>
                  </a:txBody>
                  <a:tcPr/>
                </a:tc>
                <a:extLst>
                  <a:ext uri="{0D108BD9-81ED-4DB2-BD59-A6C34878D82A}">
                    <a16:rowId xmlns:a16="http://schemas.microsoft.com/office/drawing/2014/main" val="1247602710"/>
                  </a:ext>
                </a:extLst>
              </a:tr>
              <a:tr h="370840">
                <a:tc>
                  <a:txBody>
                    <a:bodyPr/>
                    <a:lstStyle/>
                    <a:p>
                      <a:r>
                        <a:rPr lang="en-US" altLang="en-US" dirty="0">
                          <a:solidFill>
                            <a:srgbClr val="000000"/>
                          </a:solidFill>
                        </a:rPr>
                        <a:t>Imagine a transcript will be filed</a:t>
                      </a:r>
                      <a:endParaRPr lang="en-US" altLang="en-US" dirty="0"/>
                    </a:p>
                  </a:txBody>
                  <a:tcPr/>
                </a:tc>
                <a:tc>
                  <a:txBody>
                    <a:bodyPr/>
                    <a:lstStyle/>
                    <a:p>
                      <a:r>
                        <a:rPr lang="en-US" altLang="en-US" dirty="0">
                          <a:solidFill>
                            <a:srgbClr val="000000"/>
                          </a:solidFill>
                        </a:rPr>
                        <a:t>Don’t seek to influence</a:t>
                      </a:r>
                      <a:endParaRPr lang="en-US" altLang="en-US" dirty="0">
                        <a:latin typeface="Arial" panose="020B0604020202020204" pitchFamily="34" charset="0"/>
                      </a:endParaRPr>
                    </a:p>
                  </a:txBody>
                  <a:tcPr/>
                </a:tc>
                <a:extLst>
                  <a:ext uri="{0D108BD9-81ED-4DB2-BD59-A6C34878D82A}">
                    <a16:rowId xmlns:a16="http://schemas.microsoft.com/office/drawing/2014/main" val="4222583470"/>
                  </a:ext>
                </a:extLst>
              </a:tr>
              <a:tr h="370840">
                <a:tc>
                  <a:txBody>
                    <a:bodyPr/>
                    <a:lstStyle/>
                    <a:p>
                      <a:r>
                        <a:rPr lang="en-CA" dirty="0"/>
                        <a:t>Discuss triggers and weaknesses</a:t>
                      </a:r>
                    </a:p>
                  </a:txBody>
                  <a:tcPr/>
                </a:tc>
                <a:tc>
                  <a:txBody>
                    <a:bodyPr/>
                    <a:lstStyle/>
                    <a:p>
                      <a:r>
                        <a:rPr lang="en-CA" dirty="0"/>
                        <a:t>Don’t interview witnesses together</a:t>
                      </a:r>
                    </a:p>
                  </a:txBody>
                  <a:tcPr/>
                </a:tc>
                <a:extLst>
                  <a:ext uri="{0D108BD9-81ED-4DB2-BD59-A6C34878D82A}">
                    <a16:rowId xmlns:a16="http://schemas.microsoft.com/office/drawing/2014/main" val="3124149879"/>
                  </a:ext>
                </a:extLst>
              </a:tr>
              <a:tr h="370840">
                <a:tc>
                  <a:txBody>
                    <a:bodyPr/>
                    <a:lstStyle/>
                    <a:p>
                      <a:r>
                        <a:rPr lang="en-CA" dirty="0"/>
                        <a:t>Correct affiant’s errors by using </a:t>
                      </a:r>
                      <a:r>
                        <a:rPr lang="en-CA" u="sng" dirty="0"/>
                        <a:t>his</a:t>
                      </a:r>
                      <a:r>
                        <a:rPr lang="en-CA" dirty="0"/>
                        <a:t> docs</a:t>
                      </a:r>
                    </a:p>
                  </a:txBody>
                  <a:tcPr/>
                </a:tc>
                <a:tc>
                  <a:txBody>
                    <a:bodyPr/>
                    <a:lstStyle/>
                    <a:p>
                      <a:r>
                        <a:rPr lang="en-CA" dirty="0"/>
                        <a:t>Beware non-verbal signals</a:t>
                      </a:r>
                    </a:p>
                  </a:txBody>
                  <a:tcPr/>
                </a:tc>
                <a:extLst>
                  <a:ext uri="{0D108BD9-81ED-4DB2-BD59-A6C34878D82A}">
                    <a16:rowId xmlns:a16="http://schemas.microsoft.com/office/drawing/2014/main" val="594592156"/>
                  </a:ext>
                </a:extLst>
              </a:tr>
              <a:tr h="370840">
                <a:tc>
                  <a:txBody>
                    <a:bodyPr/>
                    <a:lstStyle/>
                    <a:p>
                      <a:r>
                        <a:rPr lang="en-CA" dirty="0"/>
                        <a:t>Permit review of previous statement(s)</a:t>
                      </a:r>
                    </a:p>
                  </a:txBody>
                  <a:tcPr/>
                </a:tc>
                <a:tc>
                  <a:txBody>
                    <a:bodyPr/>
                    <a:lstStyle/>
                    <a:p>
                      <a:r>
                        <a:rPr lang="en-US" altLang="en-US" dirty="0">
                          <a:solidFill>
                            <a:srgbClr val="000000"/>
                          </a:solidFill>
                        </a:rPr>
                        <a:t>Preferable to not share filings</a:t>
                      </a:r>
                      <a:endParaRPr lang="en-US" altLang="en-US" dirty="0">
                        <a:latin typeface="Arial" panose="020B0604020202020204" pitchFamily="34" charset="0"/>
                      </a:endParaRPr>
                    </a:p>
                  </a:txBody>
                  <a:tcPr/>
                </a:tc>
                <a:extLst>
                  <a:ext uri="{0D108BD9-81ED-4DB2-BD59-A6C34878D82A}">
                    <a16:rowId xmlns:a16="http://schemas.microsoft.com/office/drawing/2014/main" val="2118465196"/>
                  </a:ext>
                </a:extLst>
              </a:tr>
              <a:tr h="370840">
                <a:tc gridSpan="2">
                  <a:txBody>
                    <a:bodyPr/>
                    <a:lstStyle/>
                    <a:p>
                      <a:pPr algn="ctr"/>
                      <a:r>
                        <a:rPr lang="en-CA" dirty="0"/>
                        <a:t>If unsure, ask a colleague</a:t>
                      </a:r>
                    </a:p>
                  </a:txBody>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altLang="en-US" dirty="0"/>
                    </a:p>
                  </a:txBody>
                  <a:tcPr/>
                </a:tc>
                <a:extLst>
                  <a:ext uri="{0D108BD9-81ED-4DB2-BD59-A6C34878D82A}">
                    <a16:rowId xmlns:a16="http://schemas.microsoft.com/office/drawing/2014/main" val="178084937"/>
                  </a:ext>
                </a:extLst>
              </a:tr>
            </a:tbl>
          </a:graphicData>
        </a:graphic>
      </p:graphicFrame>
      <p:sp>
        <p:nvSpPr>
          <p:cNvPr id="5" name="Slide Number Placeholder 13">
            <a:extLst>
              <a:ext uri="{FF2B5EF4-FFF2-40B4-BE49-F238E27FC236}">
                <a16:creationId xmlns:a16="http://schemas.microsoft.com/office/drawing/2014/main" id="{69A57C5B-6018-4FF8-B73A-97D89D9AD76E}"/>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17</a:t>
            </a:fld>
            <a:endParaRPr lang="en-US" dirty="0"/>
          </a:p>
        </p:txBody>
      </p:sp>
    </p:spTree>
    <p:extLst>
      <p:ext uri="{BB962C8B-B14F-4D97-AF65-F5344CB8AC3E}">
        <p14:creationId xmlns:p14="http://schemas.microsoft.com/office/powerpoint/2010/main" val="19198153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B8173-1473-DF4A-85A6-D8406BF10C62}"/>
              </a:ext>
            </a:extLst>
          </p:cNvPr>
          <p:cNvSpPr>
            <a:spLocks noGrp="1"/>
          </p:cNvSpPr>
          <p:nvPr>
            <p:ph type="title"/>
          </p:nvPr>
        </p:nvSpPr>
        <p:spPr>
          <a:xfrm>
            <a:off x="811952" y="915610"/>
            <a:ext cx="9540588" cy="706964"/>
          </a:xfrm>
        </p:spPr>
        <p:txBody>
          <a:bodyPr/>
          <a:lstStyle/>
          <a:p>
            <a:r>
              <a:rPr lang="en-US" sz="4000" dirty="0"/>
              <a:t>“Step Six”</a:t>
            </a:r>
          </a:p>
        </p:txBody>
      </p:sp>
      <p:sp>
        <p:nvSpPr>
          <p:cNvPr id="20" name="Content Placeholder 19">
            <a:extLst>
              <a:ext uri="{FF2B5EF4-FFF2-40B4-BE49-F238E27FC236}">
                <a16:creationId xmlns:a16="http://schemas.microsoft.com/office/drawing/2014/main" id="{39B5ED91-4C84-9B43-A3FE-9764473F4917}"/>
              </a:ext>
            </a:extLst>
          </p:cNvPr>
          <p:cNvSpPr>
            <a:spLocks noGrp="1"/>
          </p:cNvSpPr>
          <p:nvPr>
            <p:ph idx="1"/>
          </p:nvPr>
        </p:nvSpPr>
        <p:spPr>
          <a:xfrm>
            <a:off x="811952" y="2499528"/>
            <a:ext cx="10860095" cy="3884613"/>
          </a:xfrm>
        </p:spPr>
        <p:txBody>
          <a:bodyPr>
            <a:normAutofit fontScale="92500" lnSpcReduction="10000"/>
          </a:bodyPr>
          <a:lstStyle/>
          <a:p>
            <a:r>
              <a:rPr lang="en-CA" sz="2400" dirty="0"/>
              <a:t>Permits the Crown to rely upon un-redacted materials </a:t>
            </a:r>
            <a:r>
              <a:rPr lang="en-CA" sz="2400" u="sng" dirty="0"/>
              <a:t>not disclosed</a:t>
            </a:r>
            <a:r>
              <a:rPr lang="en-CA" sz="2400" dirty="0"/>
              <a:t> to defence</a:t>
            </a:r>
          </a:p>
          <a:p>
            <a:r>
              <a:rPr lang="en-CA" sz="2400" dirty="0"/>
              <a:t>Only if defence is </a:t>
            </a:r>
            <a:r>
              <a:rPr lang="en-CA" sz="2400" u="sng" dirty="0"/>
              <a:t>sufficiently aware</a:t>
            </a:r>
            <a:r>
              <a:rPr lang="en-CA" sz="2400" dirty="0"/>
              <a:t> of the nature of the redacted material to challenge it</a:t>
            </a:r>
          </a:p>
          <a:p>
            <a:r>
              <a:rPr lang="en-CA" sz="2400" dirty="0"/>
              <a:t>Applicable in many different scenarios involving Cis (or other privileged material):</a:t>
            </a:r>
          </a:p>
          <a:p>
            <a:pPr marL="914400" lvl="1" indent="-457200">
              <a:buFont typeface="+mj-lt"/>
              <a:buAutoNum type="arabicPeriod"/>
            </a:pPr>
            <a:r>
              <a:rPr lang="en-CA" sz="2400" dirty="0"/>
              <a:t>When defending an ITO</a:t>
            </a:r>
          </a:p>
          <a:p>
            <a:pPr marL="914400" lvl="1" indent="-457200">
              <a:buFont typeface="+mj-lt"/>
              <a:buAutoNum type="arabicPeriod"/>
            </a:pPr>
            <a:r>
              <a:rPr lang="en-CA" sz="2400" dirty="0"/>
              <a:t>When justifying a warrantless arrest</a:t>
            </a:r>
          </a:p>
          <a:p>
            <a:pPr marL="914400" lvl="1" indent="-457200">
              <a:buFont typeface="+mj-lt"/>
              <a:buAutoNum type="arabicPeriod"/>
            </a:pPr>
            <a:r>
              <a:rPr lang="en-CA" sz="2400" dirty="0"/>
              <a:t>When justifying a warrantless detention</a:t>
            </a:r>
          </a:p>
          <a:p>
            <a:pPr marL="914400" lvl="1" indent="-457200">
              <a:buFont typeface="+mj-lt"/>
              <a:buAutoNum type="arabicPeriod"/>
            </a:pPr>
            <a:r>
              <a:rPr lang="en-CA" sz="2400" dirty="0"/>
              <a:t>When opposing a claim of entrapment</a:t>
            </a:r>
          </a:p>
        </p:txBody>
      </p:sp>
      <p:sp>
        <p:nvSpPr>
          <p:cNvPr id="14" name="Slide Number Placeholder 13">
            <a:extLst>
              <a:ext uri="{FF2B5EF4-FFF2-40B4-BE49-F238E27FC236}">
                <a16:creationId xmlns:a16="http://schemas.microsoft.com/office/drawing/2014/main" id="{8D7E601C-D478-1646-AC0D-FDA929C0AFBA}"/>
              </a:ext>
            </a:extLst>
          </p:cNvPr>
          <p:cNvSpPr>
            <a:spLocks noGrp="1"/>
          </p:cNvSpPr>
          <p:nvPr>
            <p:ph type="sldNum" sz="quarter" idx="12"/>
          </p:nvPr>
        </p:nvSpPr>
        <p:spPr/>
        <p:txBody>
          <a:bodyPr/>
          <a:lstStyle/>
          <a:p>
            <a:fld id="{CA8B1EE1-5BEC-984B-B66B-76A91FF524C9}" type="slidenum">
              <a:rPr lang="en-US" smtClean="0"/>
              <a:pPr/>
              <a:t>18</a:t>
            </a:fld>
            <a:endParaRPr lang="en-US" dirty="0"/>
          </a:p>
        </p:txBody>
      </p:sp>
    </p:spTree>
    <p:extLst>
      <p:ext uri="{BB962C8B-B14F-4D97-AF65-F5344CB8AC3E}">
        <p14:creationId xmlns:p14="http://schemas.microsoft.com/office/powerpoint/2010/main" val="655374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500"/>
                                        <p:tgtEl>
                                          <p:spTgt spid="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
                                            <p:txEl>
                                              <p:pRg st="1" end="1"/>
                                            </p:txEl>
                                          </p:spTgt>
                                        </p:tgtEl>
                                        <p:attrNameLst>
                                          <p:attrName>style.visibility</p:attrName>
                                        </p:attrNameLst>
                                      </p:cBhvr>
                                      <p:to>
                                        <p:strVal val="visible"/>
                                      </p:to>
                                    </p:set>
                                    <p:animEffect transition="in" filter="fade">
                                      <p:cBhvr>
                                        <p:cTn id="12" dur="500"/>
                                        <p:tgtEl>
                                          <p:spTgt spid="2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
                                            <p:txEl>
                                              <p:pRg st="2" end="2"/>
                                            </p:txEl>
                                          </p:spTgt>
                                        </p:tgtEl>
                                        <p:attrNameLst>
                                          <p:attrName>style.visibility</p:attrName>
                                        </p:attrNameLst>
                                      </p:cBhvr>
                                      <p:to>
                                        <p:strVal val="visible"/>
                                      </p:to>
                                    </p:set>
                                    <p:animEffect transition="in" filter="fade">
                                      <p:cBhvr>
                                        <p:cTn id="17" dur="500"/>
                                        <p:tgtEl>
                                          <p:spTgt spid="2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
                                            <p:txEl>
                                              <p:pRg st="3" end="3"/>
                                            </p:txEl>
                                          </p:spTgt>
                                        </p:tgtEl>
                                        <p:attrNameLst>
                                          <p:attrName>style.visibility</p:attrName>
                                        </p:attrNameLst>
                                      </p:cBhvr>
                                      <p:to>
                                        <p:strVal val="visible"/>
                                      </p:to>
                                    </p:set>
                                    <p:animEffect transition="in" filter="fade">
                                      <p:cBhvr>
                                        <p:cTn id="22" dur="500"/>
                                        <p:tgtEl>
                                          <p:spTgt spid="2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
                                            <p:txEl>
                                              <p:pRg st="4" end="4"/>
                                            </p:txEl>
                                          </p:spTgt>
                                        </p:tgtEl>
                                        <p:attrNameLst>
                                          <p:attrName>style.visibility</p:attrName>
                                        </p:attrNameLst>
                                      </p:cBhvr>
                                      <p:to>
                                        <p:strVal val="visible"/>
                                      </p:to>
                                    </p:set>
                                    <p:animEffect transition="in" filter="fade">
                                      <p:cBhvr>
                                        <p:cTn id="27" dur="500"/>
                                        <p:tgtEl>
                                          <p:spTgt spid="2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0">
                                            <p:txEl>
                                              <p:pRg st="5" end="5"/>
                                            </p:txEl>
                                          </p:spTgt>
                                        </p:tgtEl>
                                        <p:attrNameLst>
                                          <p:attrName>style.visibility</p:attrName>
                                        </p:attrNameLst>
                                      </p:cBhvr>
                                      <p:to>
                                        <p:strVal val="visible"/>
                                      </p:to>
                                    </p:set>
                                    <p:animEffect transition="in" filter="fade">
                                      <p:cBhvr>
                                        <p:cTn id="32" dur="500"/>
                                        <p:tgtEl>
                                          <p:spTgt spid="2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0">
                                            <p:txEl>
                                              <p:pRg st="6" end="6"/>
                                            </p:txEl>
                                          </p:spTgt>
                                        </p:tgtEl>
                                        <p:attrNameLst>
                                          <p:attrName>style.visibility</p:attrName>
                                        </p:attrNameLst>
                                      </p:cBhvr>
                                      <p:to>
                                        <p:strVal val="visible"/>
                                      </p:to>
                                    </p:set>
                                    <p:animEffect transition="in" filter="fade">
                                      <p:cBhvr>
                                        <p:cTn id="37" dur="500"/>
                                        <p:tgtEl>
                                          <p:spTgt spid="2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8CC7F-4270-45A8-AB06-D674B3E58B8B}"/>
              </a:ext>
            </a:extLst>
          </p:cNvPr>
          <p:cNvSpPr>
            <a:spLocks noGrp="1"/>
          </p:cNvSpPr>
          <p:nvPr>
            <p:ph type="title"/>
          </p:nvPr>
        </p:nvSpPr>
        <p:spPr>
          <a:xfrm>
            <a:off x="1154955" y="973668"/>
            <a:ext cx="6465046" cy="706964"/>
          </a:xfrm>
        </p:spPr>
        <p:txBody>
          <a:bodyPr/>
          <a:lstStyle/>
          <a:p>
            <a:r>
              <a:rPr lang="en-US" dirty="0"/>
              <a:t>Scenario #1 – Spot the issue</a:t>
            </a:r>
            <a:endParaRPr lang="en-CA" dirty="0"/>
          </a:p>
        </p:txBody>
      </p:sp>
      <p:sp>
        <p:nvSpPr>
          <p:cNvPr id="3" name="Content Placeholder 2">
            <a:extLst>
              <a:ext uri="{FF2B5EF4-FFF2-40B4-BE49-F238E27FC236}">
                <a16:creationId xmlns:a16="http://schemas.microsoft.com/office/drawing/2014/main" id="{29B25A3D-6D41-40A2-9379-02386F0E7331}"/>
              </a:ext>
            </a:extLst>
          </p:cNvPr>
          <p:cNvSpPr>
            <a:spLocks noGrp="1"/>
          </p:cNvSpPr>
          <p:nvPr>
            <p:ph idx="1"/>
          </p:nvPr>
        </p:nvSpPr>
        <p:spPr>
          <a:xfrm>
            <a:off x="332509" y="2402811"/>
            <a:ext cx="11720946" cy="4455189"/>
          </a:xfrm>
        </p:spPr>
        <p:txBody>
          <a:bodyPr>
            <a:noAutofit/>
          </a:bodyPr>
          <a:lstStyle/>
          <a:p>
            <a:pPr>
              <a:lnSpc>
                <a:spcPct val="115000"/>
              </a:lnSpc>
              <a:spcAft>
                <a:spcPts val="1000"/>
              </a:spcAft>
            </a:pPr>
            <a:r>
              <a:rPr lang="en-CA" sz="2000" dirty="0"/>
              <a:t>A is charged with participating in a 5-on-1 “swarming” robbery of a convenience store clerk on January 7, 2022. One of the robbers brandished a handgun during the robbery. All five robbers fled the scene and only one was caught (your accused). His cell phone was seized upon arrest.</a:t>
            </a:r>
          </a:p>
          <a:p>
            <a:pPr>
              <a:lnSpc>
                <a:spcPct val="115000"/>
              </a:lnSpc>
              <a:spcAft>
                <a:spcPts val="1000"/>
              </a:spcAft>
            </a:pPr>
            <a:r>
              <a:rPr lang="en-CA" sz="2000" dirty="0"/>
              <a:t>The police investigator applied for, and was granted, a </a:t>
            </a:r>
            <a:r>
              <a:rPr lang="en-CA" sz="2000" b="1" dirty="0"/>
              <a:t>487 search warrant</a:t>
            </a:r>
            <a:r>
              <a:rPr lang="en-CA" sz="2000" dirty="0"/>
              <a:t> to search A’s cell phone for “communications about the robbery and photos/videos of a handgun from January 1 to 7, 2022.”</a:t>
            </a:r>
          </a:p>
          <a:p>
            <a:pPr>
              <a:lnSpc>
                <a:spcPct val="115000"/>
              </a:lnSpc>
              <a:spcAft>
                <a:spcPts val="1000"/>
              </a:spcAft>
            </a:pPr>
            <a:r>
              <a:rPr lang="en-CA" sz="2000" dirty="0"/>
              <a:t>The ITO contains a paragraph stating why, based on her training and experience, the police investigator believes that criminals who possess illegal handguns often take photos and videos of their handguns, and why photos or videos of the robbery weapon would afford evidence of the offence.</a:t>
            </a:r>
            <a:endParaRPr lang="en-CA" sz="3600" dirty="0">
              <a:effectLst/>
              <a:ea typeface="Arial" panose="020B0604020202020204" pitchFamily="34" charset="0"/>
              <a:cs typeface="Arial" panose="020B0604020202020204" pitchFamily="34" charset="0"/>
            </a:endParaRPr>
          </a:p>
        </p:txBody>
      </p:sp>
      <p:sp>
        <p:nvSpPr>
          <p:cNvPr id="4" name="Slide Number Placeholder 13">
            <a:extLst>
              <a:ext uri="{FF2B5EF4-FFF2-40B4-BE49-F238E27FC236}">
                <a16:creationId xmlns:a16="http://schemas.microsoft.com/office/drawing/2014/main" id="{5FAA7209-905A-40EF-A088-6D3526DD34F0}"/>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19</a:t>
            </a:fld>
            <a:endParaRPr lang="en-US" dirty="0"/>
          </a:p>
        </p:txBody>
      </p:sp>
    </p:spTree>
    <p:extLst>
      <p:ext uri="{BB962C8B-B14F-4D97-AF65-F5344CB8AC3E}">
        <p14:creationId xmlns:p14="http://schemas.microsoft.com/office/powerpoint/2010/main" val="2866841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B8173-1473-DF4A-85A6-D8406BF10C62}"/>
              </a:ext>
            </a:extLst>
          </p:cNvPr>
          <p:cNvSpPr>
            <a:spLocks noGrp="1"/>
          </p:cNvSpPr>
          <p:nvPr>
            <p:ph type="title"/>
          </p:nvPr>
        </p:nvSpPr>
        <p:spPr>
          <a:xfrm>
            <a:off x="1285365" y="887400"/>
            <a:ext cx="8337666" cy="786667"/>
          </a:xfrm>
        </p:spPr>
        <p:txBody>
          <a:bodyPr/>
          <a:lstStyle/>
          <a:p>
            <a:r>
              <a:rPr lang="en-US" sz="4000" dirty="0"/>
              <a:t>Roadmap</a:t>
            </a:r>
            <a:endParaRPr lang="en-US" sz="3600" dirty="0"/>
          </a:p>
        </p:txBody>
      </p:sp>
      <p:sp>
        <p:nvSpPr>
          <p:cNvPr id="20" name="Content Placeholder 19">
            <a:extLst>
              <a:ext uri="{FF2B5EF4-FFF2-40B4-BE49-F238E27FC236}">
                <a16:creationId xmlns:a16="http://schemas.microsoft.com/office/drawing/2014/main" id="{39B5ED91-4C84-9B43-A3FE-9764473F4917}"/>
              </a:ext>
            </a:extLst>
          </p:cNvPr>
          <p:cNvSpPr>
            <a:spLocks noGrp="1"/>
          </p:cNvSpPr>
          <p:nvPr>
            <p:ph idx="1"/>
          </p:nvPr>
        </p:nvSpPr>
        <p:spPr>
          <a:xfrm>
            <a:off x="508854" y="2667654"/>
            <a:ext cx="7316954" cy="3881064"/>
          </a:xfrm>
        </p:spPr>
        <p:txBody>
          <a:bodyPr>
            <a:noAutofit/>
          </a:bodyPr>
          <a:lstStyle/>
          <a:p>
            <a:pPr marL="457200" indent="-457200">
              <a:buFont typeface="+mj-lt"/>
              <a:buAutoNum type="arabicPeriod"/>
            </a:pPr>
            <a:r>
              <a:rPr lang="en-US" sz="2400" dirty="0"/>
              <a:t>Quick review of MCM #132 and #133</a:t>
            </a:r>
          </a:p>
          <a:p>
            <a:pPr marL="457200" indent="-457200">
              <a:buFont typeface="+mj-lt"/>
              <a:buAutoNum type="arabicPeriod"/>
            </a:pPr>
            <a:r>
              <a:rPr lang="en-US" sz="2400" i="1" dirty="0" err="1"/>
              <a:t>Garofoli</a:t>
            </a:r>
            <a:r>
              <a:rPr lang="en-US" sz="2400" i="1" dirty="0"/>
              <a:t> </a:t>
            </a:r>
            <a:r>
              <a:rPr lang="en-US" sz="2400" dirty="0"/>
              <a:t>applications</a:t>
            </a:r>
          </a:p>
          <a:p>
            <a:pPr marL="457200" indent="-457200">
              <a:buFont typeface="+mj-lt"/>
              <a:buAutoNum type="arabicPeriod"/>
            </a:pPr>
            <a:r>
              <a:rPr lang="en-US" sz="2400" dirty="0"/>
              <a:t>Common attacks (by defence)</a:t>
            </a:r>
          </a:p>
          <a:p>
            <a:pPr marL="457200" indent="-457200">
              <a:buFont typeface="+mj-lt"/>
              <a:buAutoNum type="arabicPeriod"/>
            </a:pPr>
            <a:r>
              <a:rPr lang="en-US" sz="2400" dirty="0"/>
              <a:t>Common responses (by Crown)</a:t>
            </a:r>
          </a:p>
          <a:p>
            <a:pPr marL="457200" indent="-457200">
              <a:buFont typeface="+mj-lt"/>
              <a:buAutoNum type="arabicPeriod"/>
            </a:pPr>
            <a:r>
              <a:rPr lang="en-US" sz="2400" dirty="0"/>
              <a:t>Leave to cross-examine the affiant</a:t>
            </a:r>
          </a:p>
          <a:p>
            <a:pPr marL="457200" indent="-457200">
              <a:buFont typeface="+mj-lt"/>
              <a:buAutoNum type="arabicPeriod"/>
            </a:pPr>
            <a:r>
              <a:rPr lang="en-US" sz="2400" dirty="0"/>
              <a:t>Preparing the affiant</a:t>
            </a:r>
          </a:p>
          <a:p>
            <a:pPr marL="457200" indent="-457200">
              <a:buFont typeface="+mj-lt"/>
              <a:buAutoNum type="arabicPeriod"/>
            </a:pPr>
            <a:r>
              <a:rPr lang="en-US" sz="2400" dirty="0"/>
              <a:t>“Step Six”</a:t>
            </a:r>
          </a:p>
          <a:p>
            <a:pPr marL="457200" indent="-457200">
              <a:buFont typeface="+mj-lt"/>
              <a:buAutoNum type="arabicPeriod"/>
            </a:pPr>
            <a:r>
              <a:rPr lang="en-US" sz="2400" dirty="0"/>
              <a:t>Scenarios</a:t>
            </a:r>
            <a:endParaRPr lang="en-US" sz="2800" dirty="0"/>
          </a:p>
        </p:txBody>
      </p:sp>
      <p:sp>
        <p:nvSpPr>
          <p:cNvPr id="14" name="Slide Number Placeholder 13">
            <a:extLst>
              <a:ext uri="{FF2B5EF4-FFF2-40B4-BE49-F238E27FC236}">
                <a16:creationId xmlns:a16="http://schemas.microsoft.com/office/drawing/2014/main" id="{8D7E601C-D478-1646-AC0D-FDA929C0AFBA}"/>
              </a:ext>
            </a:extLst>
          </p:cNvPr>
          <p:cNvSpPr>
            <a:spLocks noGrp="1"/>
          </p:cNvSpPr>
          <p:nvPr>
            <p:ph type="sldNum" sz="quarter" idx="12"/>
          </p:nvPr>
        </p:nvSpPr>
        <p:spPr/>
        <p:txBody>
          <a:bodyPr/>
          <a:lstStyle/>
          <a:p>
            <a:fld id="{CA8B1EE1-5BEC-984B-B66B-76A91FF524C9}" type="slidenum">
              <a:rPr lang="en-US" smtClean="0"/>
              <a:pPr/>
              <a:t>2</a:t>
            </a:fld>
            <a:endParaRPr lang="en-US" dirty="0"/>
          </a:p>
        </p:txBody>
      </p:sp>
      <p:pic>
        <p:nvPicPr>
          <p:cNvPr id="6"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18215" y="2667653"/>
            <a:ext cx="3364931" cy="3881063"/>
          </a:xfrm>
          <a:prstGeom prst="rect">
            <a:avLst/>
          </a:prstGeom>
        </p:spPr>
      </p:pic>
    </p:spTree>
    <p:extLst>
      <p:ext uri="{BB962C8B-B14F-4D97-AF65-F5344CB8AC3E}">
        <p14:creationId xmlns:p14="http://schemas.microsoft.com/office/powerpoint/2010/main" val="1142328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8CC7F-4270-45A8-AB06-D674B3E58B8B}"/>
              </a:ext>
            </a:extLst>
          </p:cNvPr>
          <p:cNvSpPr>
            <a:spLocks noGrp="1"/>
          </p:cNvSpPr>
          <p:nvPr>
            <p:ph type="title"/>
          </p:nvPr>
        </p:nvSpPr>
        <p:spPr>
          <a:xfrm>
            <a:off x="1154955" y="973668"/>
            <a:ext cx="6465046" cy="706964"/>
          </a:xfrm>
        </p:spPr>
        <p:txBody>
          <a:bodyPr/>
          <a:lstStyle/>
          <a:p>
            <a:r>
              <a:rPr lang="en-US" dirty="0"/>
              <a:t>Scenario #1 – Spot the issue</a:t>
            </a:r>
            <a:endParaRPr lang="en-CA" dirty="0"/>
          </a:p>
        </p:txBody>
      </p:sp>
      <p:sp>
        <p:nvSpPr>
          <p:cNvPr id="3" name="Content Placeholder 2">
            <a:extLst>
              <a:ext uri="{FF2B5EF4-FFF2-40B4-BE49-F238E27FC236}">
                <a16:creationId xmlns:a16="http://schemas.microsoft.com/office/drawing/2014/main" id="{29B25A3D-6D41-40A2-9379-02386F0E7331}"/>
              </a:ext>
            </a:extLst>
          </p:cNvPr>
          <p:cNvSpPr>
            <a:spLocks noGrp="1"/>
          </p:cNvSpPr>
          <p:nvPr>
            <p:ph idx="1"/>
          </p:nvPr>
        </p:nvSpPr>
        <p:spPr>
          <a:xfrm>
            <a:off x="990600" y="2402811"/>
            <a:ext cx="10515600" cy="4321839"/>
          </a:xfrm>
        </p:spPr>
        <p:txBody>
          <a:bodyPr>
            <a:noAutofit/>
          </a:bodyPr>
          <a:lstStyle/>
          <a:p>
            <a:pPr marL="0" indent="0">
              <a:lnSpc>
                <a:spcPct val="115000"/>
              </a:lnSpc>
              <a:spcAft>
                <a:spcPts val="1000"/>
              </a:spcAft>
              <a:buNone/>
            </a:pPr>
            <a:r>
              <a:rPr lang="en-CA" sz="2000" dirty="0">
                <a:ea typeface="Arial" panose="020B0604020202020204" pitchFamily="34" charset="0"/>
                <a:cs typeface="Arial" panose="020B0604020202020204" pitchFamily="34" charset="0"/>
              </a:rPr>
              <a:t>In a CPT defence says they will challenge the search because:</a:t>
            </a:r>
          </a:p>
          <a:p>
            <a:pPr>
              <a:lnSpc>
                <a:spcPct val="115000"/>
              </a:lnSpc>
              <a:spcAft>
                <a:spcPts val="1000"/>
              </a:spcAft>
            </a:pPr>
            <a:r>
              <a:rPr lang="en-CA" sz="2000" dirty="0">
                <a:ea typeface="Arial" panose="020B0604020202020204" pitchFamily="34" charset="0"/>
                <a:cs typeface="Arial" panose="020B0604020202020204" pitchFamily="34" charset="0"/>
              </a:rPr>
              <a:t>The ITO mis-states the victim’s statement and reports of the arresting officers. When read in their entirety, there were not actually grounds to believe A was one of the robbers.</a:t>
            </a:r>
          </a:p>
          <a:p>
            <a:pPr>
              <a:lnSpc>
                <a:spcPct val="115000"/>
              </a:lnSpc>
              <a:spcAft>
                <a:spcPts val="1000"/>
              </a:spcAft>
            </a:pPr>
            <a:r>
              <a:rPr lang="en-CA" sz="2000" dirty="0">
                <a:ea typeface="Arial" panose="020B0604020202020204" pitchFamily="34" charset="0"/>
                <a:cs typeface="Arial" panose="020B0604020202020204" pitchFamily="34" charset="0"/>
              </a:rPr>
              <a:t>The ITO does not contain grounds to believe that photos or videos of the robbery weapon will be found</a:t>
            </a:r>
          </a:p>
          <a:p>
            <a:pPr>
              <a:lnSpc>
                <a:spcPct val="115000"/>
              </a:lnSpc>
              <a:spcAft>
                <a:spcPts val="1000"/>
              </a:spcAft>
            </a:pPr>
            <a:r>
              <a:rPr lang="en-CA" sz="2000" dirty="0">
                <a:ea typeface="Arial" panose="020B0604020202020204" pitchFamily="34" charset="0"/>
                <a:cs typeface="Arial" panose="020B0604020202020204" pitchFamily="34" charset="0"/>
              </a:rPr>
              <a:t>The investigator found text messages and videos outside the date range. Defence says this part of the search is outside the warrant, and therefore a warrantless search. </a:t>
            </a:r>
            <a:endParaRPr lang="en-CA" sz="3600" dirty="0">
              <a:effectLst/>
              <a:ea typeface="Arial" panose="020B0604020202020204" pitchFamily="34" charset="0"/>
              <a:cs typeface="Arial" panose="020B0604020202020204" pitchFamily="34" charset="0"/>
            </a:endParaRPr>
          </a:p>
        </p:txBody>
      </p:sp>
      <p:sp>
        <p:nvSpPr>
          <p:cNvPr id="4" name="Slide Number Placeholder 13">
            <a:extLst>
              <a:ext uri="{FF2B5EF4-FFF2-40B4-BE49-F238E27FC236}">
                <a16:creationId xmlns:a16="http://schemas.microsoft.com/office/drawing/2014/main" id="{5FAA7209-905A-40EF-A088-6D3526DD34F0}"/>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20</a:t>
            </a:fld>
            <a:endParaRPr lang="en-US" dirty="0"/>
          </a:p>
        </p:txBody>
      </p:sp>
    </p:spTree>
    <p:extLst>
      <p:ext uri="{BB962C8B-B14F-4D97-AF65-F5344CB8AC3E}">
        <p14:creationId xmlns:p14="http://schemas.microsoft.com/office/powerpoint/2010/main" val="1908830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8CC7F-4270-45A8-AB06-D674B3E58B8B}"/>
              </a:ext>
            </a:extLst>
          </p:cNvPr>
          <p:cNvSpPr>
            <a:spLocks noGrp="1"/>
          </p:cNvSpPr>
          <p:nvPr>
            <p:ph type="title"/>
          </p:nvPr>
        </p:nvSpPr>
        <p:spPr/>
        <p:txBody>
          <a:bodyPr/>
          <a:lstStyle/>
          <a:p>
            <a:r>
              <a:rPr lang="en-US" dirty="0"/>
              <a:t>Scenario #2 – Should cross of the affiant be allowed?</a:t>
            </a:r>
            <a:endParaRPr lang="en-CA" dirty="0"/>
          </a:p>
        </p:txBody>
      </p:sp>
      <p:sp>
        <p:nvSpPr>
          <p:cNvPr id="3" name="Content Placeholder 2">
            <a:extLst>
              <a:ext uri="{FF2B5EF4-FFF2-40B4-BE49-F238E27FC236}">
                <a16:creationId xmlns:a16="http://schemas.microsoft.com/office/drawing/2014/main" id="{29B25A3D-6D41-40A2-9379-02386F0E7331}"/>
              </a:ext>
            </a:extLst>
          </p:cNvPr>
          <p:cNvSpPr>
            <a:spLocks noGrp="1"/>
          </p:cNvSpPr>
          <p:nvPr>
            <p:ph idx="1"/>
          </p:nvPr>
        </p:nvSpPr>
        <p:spPr>
          <a:xfrm>
            <a:off x="1154954" y="2454274"/>
            <a:ext cx="10515600" cy="4403725"/>
          </a:xfrm>
        </p:spPr>
        <p:txBody>
          <a:bodyPr>
            <a:noAutofit/>
          </a:bodyPr>
          <a:lstStyle/>
          <a:p>
            <a:pPr>
              <a:lnSpc>
                <a:spcPct val="115000"/>
              </a:lnSpc>
              <a:spcAft>
                <a:spcPts val="1000"/>
              </a:spcAft>
            </a:pPr>
            <a:r>
              <a:rPr lang="en-CA" sz="2000" dirty="0"/>
              <a:t>A is charged with sexual assault. The 13 year old victim was lured from an OC </a:t>
            </a:r>
            <a:r>
              <a:rPr lang="en-CA" sz="2000" dirty="0" err="1"/>
              <a:t>Transpo</a:t>
            </a:r>
            <a:r>
              <a:rPr lang="en-CA" sz="2000" dirty="0"/>
              <a:t> station to a car on the pretence of offering her a ride. Once in the car the assailant kissed and licked the victim’s breasts, pinned her down, and attempted forced intercourse. A bystander who heard the screams intervened, and the assailant fled the scene. </a:t>
            </a:r>
          </a:p>
          <a:p>
            <a:pPr>
              <a:lnSpc>
                <a:spcPct val="115000"/>
              </a:lnSpc>
              <a:spcAft>
                <a:spcPts val="1000"/>
              </a:spcAft>
            </a:pPr>
            <a:r>
              <a:rPr lang="en-CA" sz="2000" dirty="0"/>
              <a:t>The vehicle was seized. It was rented by a third party. The renter wrote an R7 stating that she rented the vehicle for her drug dealer “Blue.” Police records show A uses the street name “Blue.” The renter did not give a video interview or complete a photo line-up to confirm the identity of “Blue”.</a:t>
            </a:r>
          </a:p>
          <a:p>
            <a:pPr>
              <a:lnSpc>
                <a:spcPct val="115000"/>
              </a:lnSpc>
              <a:spcAft>
                <a:spcPts val="1000"/>
              </a:spcAft>
            </a:pPr>
            <a:r>
              <a:rPr lang="en-CA" sz="2000" dirty="0">
                <a:ea typeface="Arial" panose="020B0604020202020204" pitchFamily="34" charset="0"/>
                <a:cs typeface="Times New Roman" panose="02020603050405020304" pitchFamily="18" charset="0"/>
              </a:rPr>
              <a:t>A SAEK kit was performed. A report from CFS says the DNA from the victim’s breasts matches A on the DNA databank. </a:t>
            </a:r>
          </a:p>
        </p:txBody>
      </p:sp>
      <p:sp>
        <p:nvSpPr>
          <p:cNvPr id="4" name="Slide Number Placeholder 13">
            <a:extLst>
              <a:ext uri="{FF2B5EF4-FFF2-40B4-BE49-F238E27FC236}">
                <a16:creationId xmlns:a16="http://schemas.microsoft.com/office/drawing/2014/main" id="{2F4D66A4-E2B6-4544-8233-F5CE17582E94}"/>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21</a:t>
            </a:fld>
            <a:endParaRPr lang="en-US" dirty="0"/>
          </a:p>
        </p:txBody>
      </p:sp>
    </p:spTree>
    <p:extLst>
      <p:ext uri="{BB962C8B-B14F-4D97-AF65-F5344CB8AC3E}">
        <p14:creationId xmlns:p14="http://schemas.microsoft.com/office/powerpoint/2010/main" val="915578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8CC7F-4270-45A8-AB06-D674B3E58B8B}"/>
              </a:ext>
            </a:extLst>
          </p:cNvPr>
          <p:cNvSpPr>
            <a:spLocks noGrp="1"/>
          </p:cNvSpPr>
          <p:nvPr>
            <p:ph type="title"/>
          </p:nvPr>
        </p:nvSpPr>
        <p:spPr/>
        <p:txBody>
          <a:bodyPr/>
          <a:lstStyle/>
          <a:p>
            <a:r>
              <a:rPr lang="en-US" dirty="0"/>
              <a:t>Scenario #2 – Should cross of the affiant be allowed?</a:t>
            </a:r>
            <a:endParaRPr lang="en-CA" dirty="0"/>
          </a:p>
        </p:txBody>
      </p:sp>
      <p:sp>
        <p:nvSpPr>
          <p:cNvPr id="3" name="Content Placeholder 2">
            <a:extLst>
              <a:ext uri="{FF2B5EF4-FFF2-40B4-BE49-F238E27FC236}">
                <a16:creationId xmlns:a16="http://schemas.microsoft.com/office/drawing/2014/main" id="{29B25A3D-6D41-40A2-9379-02386F0E7331}"/>
              </a:ext>
            </a:extLst>
          </p:cNvPr>
          <p:cNvSpPr>
            <a:spLocks noGrp="1"/>
          </p:cNvSpPr>
          <p:nvPr>
            <p:ph idx="1"/>
          </p:nvPr>
        </p:nvSpPr>
        <p:spPr>
          <a:xfrm>
            <a:off x="1154954" y="2454275"/>
            <a:ext cx="10515600" cy="3965576"/>
          </a:xfrm>
        </p:spPr>
        <p:txBody>
          <a:bodyPr>
            <a:noAutofit/>
          </a:bodyPr>
          <a:lstStyle/>
          <a:p>
            <a:pPr>
              <a:lnSpc>
                <a:spcPct val="115000"/>
              </a:lnSpc>
              <a:spcAft>
                <a:spcPts val="1000"/>
              </a:spcAft>
            </a:pPr>
            <a:r>
              <a:rPr lang="en-CA" sz="2000" dirty="0">
                <a:ea typeface="Arial" panose="020B0604020202020204" pitchFamily="34" charset="0"/>
                <a:cs typeface="Times New Roman" panose="02020603050405020304" pitchFamily="18" charset="0"/>
              </a:rPr>
              <a:t>The victim gave two interviews. In the first interview she described the assailant. In a follow-up interview she stated that she was traumatized and confused and can’t clearly recall the assailant’s appearance.</a:t>
            </a:r>
          </a:p>
          <a:p>
            <a:pPr>
              <a:lnSpc>
                <a:spcPct val="115000"/>
              </a:lnSpc>
              <a:spcAft>
                <a:spcPts val="1000"/>
              </a:spcAft>
            </a:pPr>
            <a:r>
              <a:rPr lang="en-CA" sz="2000" dirty="0">
                <a:ea typeface="Arial" panose="020B0604020202020204" pitchFamily="34" charset="0"/>
                <a:cs typeface="Times New Roman" panose="02020603050405020304" pitchFamily="18" charset="0"/>
              </a:rPr>
              <a:t>The affiant applied for, and was granted, a </a:t>
            </a:r>
            <a:r>
              <a:rPr lang="en-CA" sz="2000" b="1" dirty="0">
                <a:ea typeface="Arial" panose="020B0604020202020204" pitchFamily="34" charset="0"/>
                <a:cs typeface="Times New Roman" panose="02020603050405020304" pitchFamily="18" charset="0"/>
              </a:rPr>
              <a:t>DNA warrant</a:t>
            </a:r>
            <a:r>
              <a:rPr lang="en-CA" sz="2000" dirty="0">
                <a:ea typeface="Arial" panose="020B0604020202020204" pitchFamily="34" charset="0"/>
                <a:cs typeface="Times New Roman" panose="02020603050405020304" pitchFamily="18" charset="0"/>
              </a:rPr>
              <a:t> to take a biological sample from A.</a:t>
            </a:r>
          </a:p>
          <a:p>
            <a:pPr>
              <a:lnSpc>
                <a:spcPct val="115000"/>
              </a:lnSpc>
              <a:spcAft>
                <a:spcPts val="1000"/>
              </a:spcAft>
            </a:pPr>
            <a:r>
              <a:rPr lang="en-CA" sz="2000" dirty="0">
                <a:ea typeface="Arial" panose="020B0604020202020204" pitchFamily="34" charset="0"/>
                <a:cs typeface="Times New Roman" panose="02020603050405020304" pitchFamily="18" charset="0"/>
              </a:rPr>
              <a:t>The ITO summarizes the victim’s first interview, including her description of the assailant which matches A. However, the ITO does not mention the victim’s second interview.</a:t>
            </a:r>
          </a:p>
        </p:txBody>
      </p:sp>
      <p:sp>
        <p:nvSpPr>
          <p:cNvPr id="4" name="Slide Number Placeholder 13">
            <a:extLst>
              <a:ext uri="{FF2B5EF4-FFF2-40B4-BE49-F238E27FC236}">
                <a16:creationId xmlns:a16="http://schemas.microsoft.com/office/drawing/2014/main" id="{2F4D66A4-E2B6-4544-8233-F5CE17582E94}"/>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22</a:t>
            </a:fld>
            <a:endParaRPr lang="en-US" dirty="0"/>
          </a:p>
        </p:txBody>
      </p:sp>
    </p:spTree>
    <p:extLst>
      <p:ext uri="{BB962C8B-B14F-4D97-AF65-F5344CB8AC3E}">
        <p14:creationId xmlns:p14="http://schemas.microsoft.com/office/powerpoint/2010/main" val="2947465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8CC7F-4270-45A8-AB06-D674B3E58B8B}"/>
              </a:ext>
            </a:extLst>
          </p:cNvPr>
          <p:cNvSpPr>
            <a:spLocks noGrp="1"/>
          </p:cNvSpPr>
          <p:nvPr>
            <p:ph type="title"/>
          </p:nvPr>
        </p:nvSpPr>
        <p:spPr/>
        <p:txBody>
          <a:bodyPr/>
          <a:lstStyle/>
          <a:p>
            <a:r>
              <a:rPr lang="en-US" dirty="0"/>
              <a:t>Scenario #2 – Should cross of the affiant be allowed?</a:t>
            </a:r>
            <a:endParaRPr lang="en-CA" dirty="0"/>
          </a:p>
        </p:txBody>
      </p:sp>
      <p:sp>
        <p:nvSpPr>
          <p:cNvPr id="3" name="Content Placeholder 2">
            <a:extLst>
              <a:ext uri="{FF2B5EF4-FFF2-40B4-BE49-F238E27FC236}">
                <a16:creationId xmlns:a16="http://schemas.microsoft.com/office/drawing/2014/main" id="{29B25A3D-6D41-40A2-9379-02386F0E7331}"/>
              </a:ext>
            </a:extLst>
          </p:cNvPr>
          <p:cNvSpPr>
            <a:spLocks noGrp="1"/>
          </p:cNvSpPr>
          <p:nvPr>
            <p:ph idx="1"/>
          </p:nvPr>
        </p:nvSpPr>
        <p:spPr>
          <a:xfrm>
            <a:off x="1154954" y="2454275"/>
            <a:ext cx="10515600" cy="3965576"/>
          </a:xfrm>
        </p:spPr>
        <p:txBody>
          <a:bodyPr>
            <a:noAutofit/>
          </a:bodyPr>
          <a:lstStyle/>
          <a:p>
            <a:pPr>
              <a:lnSpc>
                <a:spcPct val="115000"/>
              </a:lnSpc>
              <a:spcAft>
                <a:spcPts val="1000"/>
              </a:spcAft>
            </a:pPr>
            <a:r>
              <a:rPr lang="en-US" sz="2400" dirty="0">
                <a:ea typeface="Arial" panose="020B0604020202020204" pitchFamily="34" charset="0"/>
                <a:cs typeface="Times New Roman" panose="02020603050405020304" pitchFamily="18" charset="0"/>
              </a:rPr>
              <a:t>Defence has filed a </a:t>
            </a:r>
            <a:r>
              <a:rPr lang="en-US" sz="2400" i="1" dirty="0">
                <a:ea typeface="Arial" panose="020B0604020202020204" pitchFamily="34" charset="0"/>
                <a:cs typeface="Times New Roman" panose="02020603050405020304" pitchFamily="18" charset="0"/>
              </a:rPr>
              <a:t>Charter </a:t>
            </a:r>
            <a:r>
              <a:rPr lang="en-US" sz="2400" dirty="0">
                <a:ea typeface="Arial" panose="020B0604020202020204" pitchFamily="34" charset="0"/>
                <a:cs typeface="Times New Roman" panose="02020603050405020304" pitchFamily="18" charset="0"/>
              </a:rPr>
              <a:t>application challenging the validity of the warrant and is also applying to cross-examine the affiant. </a:t>
            </a:r>
          </a:p>
          <a:p>
            <a:pPr>
              <a:lnSpc>
                <a:spcPct val="115000"/>
              </a:lnSpc>
              <a:spcAft>
                <a:spcPts val="1000"/>
              </a:spcAft>
            </a:pPr>
            <a:r>
              <a:rPr lang="en-US" sz="2400" dirty="0">
                <a:ea typeface="Arial" panose="020B0604020202020204" pitchFamily="34" charset="0"/>
                <a:cs typeface="Times New Roman" panose="02020603050405020304" pitchFamily="18" charset="0"/>
              </a:rPr>
              <a:t>Defence says that affiant “intentionally or unintentionally misled the issuing judge” and “failed to make full, frank, and fair disclosure” when she omitted the victim’s second interview from the ITO. </a:t>
            </a:r>
            <a:endParaRPr lang="en-CA" sz="2400" dirty="0">
              <a:ea typeface="Arial" panose="020B0604020202020204" pitchFamily="34" charset="0"/>
              <a:cs typeface="Times New Roman" panose="02020603050405020304" pitchFamily="18" charset="0"/>
            </a:endParaRPr>
          </a:p>
        </p:txBody>
      </p:sp>
      <p:sp>
        <p:nvSpPr>
          <p:cNvPr id="4" name="Slide Number Placeholder 13">
            <a:extLst>
              <a:ext uri="{FF2B5EF4-FFF2-40B4-BE49-F238E27FC236}">
                <a16:creationId xmlns:a16="http://schemas.microsoft.com/office/drawing/2014/main" id="{2F4D66A4-E2B6-4544-8233-F5CE17582E94}"/>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23</a:t>
            </a:fld>
            <a:endParaRPr lang="en-US" dirty="0"/>
          </a:p>
        </p:txBody>
      </p:sp>
    </p:spTree>
    <p:extLst>
      <p:ext uri="{BB962C8B-B14F-4D97-AF65-F5344CB8AC3E}">
        <p14:creationId xmlns:p14="http://schemas.microsoft.com/office/powerpoint/2010/main" val="458876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8CC7F-4270-45A8-AB06-D674B3E58B8B}"/>
              </a:ext>
            </a:extLst>
          </p:cNvPr>
          <p:cNvSpPr>
            <a:spLocks noGrp="1"/>
          </p:cNvSpPr>
          <p:nvPr>
            <p:ph type="title"/>
          </p:nvPr>
        </p:nvSpPr>
        <p:spPr/>
        <p:txBody>
          <a:bodyPr/>
          <a:lstStyle/>
          <a:p>
            <a:r>
              <a:rPr lang="en-US" dirty="0"/>
              <a:t>Scenario #3 – Working with the affiant</a:t>
            </a:r>
            <a:endParaRPr lang="en-CA" dirty="0"/>
          </a:p>
        </p:txBody>
      </p:sp>
      <p:sp>
        <p:nvSpPr>
          <p:cNvPr id="3" name="Content Placeholder 2">
            <a:extLst>
              <a:ext uri="{FF2B5EF4-FFF2-40B4-BE49-F238E27FC236}">
                <a16:creationId xmlns:a16="http://schemas.microsoft.com/office/drawing/2014/main" id="{29B25A3D-6D41-40A2-9379-02386F0E7331}"/>
              </a:ext>
            </a:extLst>
          </p:cNvPr>
          <p:cNvSpPr>
            <a:spLocks noGrp="1"/>
          </p:cNvSpPr>
          <p:nvPr>
            <p:ph idx="1"/>
          </p:nvPr>
        </p:nvSpPr>
        <p:spPr>
          <a:xfrm>
            <a:off x="1154954" y="2454275"/>
            <a:ext cx="10515600" cy="3965576"/>
          </a:xfrm>
        </p:spPr>
        <p:txBody>
          <a:bodyPr>
            <a:noAutofit/>
          </a:bodyPr>
          <a:lstStyle/>
          <a:p>
            <a:pPr>
              <a:lnSpc>
                <a:spcPct val="115000"/>
              </a:lnSpc>
              <a:spcAft>
                <a:spcPts val="1000"/>
              </a:spcAft>
            </a:pPr>
            <a:r>
              <a:rPr lang="en-US" sz="2000" dirty="0">
                <a:ea typeface="Arial" panose="020B0604020202020204" pitchFamily="34" charset="0"/>
                <a:cs typeface="Times New Roman" panose="02020603050405020304" pitchFamily="18" charset="0"/>
              </a:rPr>
              <a:t>You are litigating a </a:t>
            </a:r>
            <a:r>
              <a:rPr lang="en-US" sz="2000" i="1" dirty="0">
                <a:ea typeface="Arial" panose="020B0604020202020204" pitchFamily="34" charset="0"/>
                <a:cs typeface="Times New Roman" panose="02020603050405020304" pitchFamily="18" charset="0"/>
              </a:rPr>
              <a:t>Charter </a:t>
            </a:r>
            <a:r>
              <a:rPr lang="en-US" sz="2000" dirty="0">
                <a:ea typeface="Arial" panose="020B0604020202020204" pitchFamily="34" charset="0"/>
                <a:cs typeface="Times New Roman" panose="02020603050405020304" pitchFamily="18" charset="0"/>
              </a:rPr>
              <a:t>application challenging the validity of a search warrant. Defence applied to cross-examine the affiant on 57 issues. You opposed the application. The judge allowed the application in part, granting cross-examination on 4 issues.</a:t>
            </a:r>
          </a:p>
          <a:p>
            <a:pPr>
              <a:lnSpc>
                <a:spcPct val="115000"/>
              </a:lnSpc>
              <a:spcAft>
                <a:spcPts val="1000"/>
              </a:spcAft>
            </a:pPr>
            <a:r>
              <a:rPr lang="en-US" sz="2000" dirty="0">
                <a:ea typeface="Arial" panose="020B0604020202020204" pitchFamily="34" charset="0"/>
                <a:cs typeface="Times New Roman" panose="02020603050405020304" pitchFamily="18" charset="0"/>
              </a:rPr>
              <a:t>You set up a meeting with the affiant to prepare for the cross examination.</a:t>
            </a:r>
          </a:p>
          <a:p>
            <a:pPr>
              <a:lnSpc>
                <a:spcPct val="115000"/>
              </a:lnSpc>
              <a:spcAft>
                <a:spcPts val="1000"/>
              </a:spcAft>
            </a:pPr>
            <a:r>
              <a:rPr lang="en-US" sz="2000" dirty="0">
                <a:ea typeface="Arial" panose="020B0604020202020204" pitchFamily="34" charset="0"/>
                <a:cs typeface="Times New Roman" panose="02020603050405020304" pitchFamily="18" charset="0"/>
              </a:rPr>
              <a:t>During your meeting the affiant says she wants to review all of the source documents related to the two permitted issues of cross-examination. She asks you for a copy of the defence </a:t>
            </a:r>
            <a:r>
              <a:rPr lang="en-US" sz="2000" i="1" dirty="0">
                <a:ea typeface="Arial" panose="020B0604020202020204" pitchFamily="34" charset="0"/>
                <a:cs typeface="Times New Roman" panose="02020603050405020304" pitchFamily="18" charset="0"/>
              </a:rPr>
              <a:t>Charter </a:t>
            </a:r>
            <a:r>
              <a:rPr lang="en-US" sz="2000" dirty="0">
                <a:ea typeface="Arial" panose="020B0604020202020204" pitchFamily="34" charset="0"/>
                <a:cs typeface="Times New Roman" panose="02020603050405020304" pitchFamily="18" charset="0"/>
              </a:rPr>
              <a:t>application to help her identify the correct documents and prepare properly.</a:t>
            </a:r>
            <a:endParaRPr lang="en-CA" sz="2000" dirty="0">
              <a:ea typeface="Arial" panose="020B0604020202020204" pitchFamily="34" charset="0"/>
              <a:cs typeface="Times New Roman" panose="02020603050405020304" pitchFamily="18" charset="0"/>
            </a:endParaRPr>
          </a:p>
        </p:txBody>
      </p:sp>
      <p:sp>
        <p:nvSpPr>
          <p:cNvPr id="4" name="Slide Number Placeholder 13">
            <a:extLst>
              <a:ext uri="{FF2B5EF4-FFF2-40B4-BE49-F238E27FC236}">
                <a16:creationId xmlns:a16="http://schemas.microsoft.com/office/drawing/2014/main" id="{2F4D66A4-E2B6-4544-8233-F5CE17582E94}"/>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24</a:t>
            </a:fld>
            <a:endParaRPr lang="en-US" dirty="0"/>
          </a:p>
        </p:txBody>
      </p:sp>
    </p:spTree>
    <p:extLst>
      <p:ext uri="{BB962C8B-B14F-4D97-AF65-F5344CB8AC3E}">
        <p14:creationId xmlns:p14="http://schemas.microsoft.com/office/powerpoint/2010/main" val="3076519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8CC7F-4270-45A8-AB06-D674B3E58B8B}"/>
              </a:ext>
            </a:extLst>
          </p:cNvPr>
          <p:cNvSpPr>
            <a:spLocks noGrp="1"/>
          </p:cNvSpPr>
          <p:nvPr>
            <p:ph type="title"/>
          </p:nvPr>
        </p:nvSpPr>
        <p:spPr>
          <a:xfrm>
            <a:off x="1154954" y="973668"/>
            <a:ext cx="9105327" cy="706964"/>
          </a:xfrm>
        </p:spPr>
        <p:txBody>
          <a:bodyPr/>
          <a:lstStyle/>
          <a:p>
            <a:r>
              <a:rPr lang="en-US" dirty="0"/>
              <a:t>Scenario #3b – Working with the affiant</a:t>
            </a:r>
            <a:endParaRPr lang="en-CA" dirty="0"/>
          </a:p>
        </p:txBody>
      </p:sp>
      <p:sp>
        <p:nvSpPr>
          <p:cNvPr id="3" name="Content Placeholder 2">
            <a:extLst>
              <a:ext uri="{FF2B5EF4-FFF2-40B4-BE49-F238E27FC236}">
                <a16:creationId xmlns:a16="http://schemas.microsoft.com/office/drawing/2014/main" id="{29B25A3D-6D41-40A2-9379-02386F0E7331}"/>
              </a:ext>
            </a:extLst>
          </p:cNvPr>
          <p:cNvSpPr>
            <a:spLocks noGrp="1"/>
          </p:cNvSpPr>
          <p:nvPr>
            <p:ph idx="1"/>
          </p:nvPr>
        </p:nvSpPr>
        <p:spPr>
          <a:xfrm>
            <a:off x="1154954" y="2454275"/>
            <a:ext cx="10515600" cy="3965576"/>
          </a:xfrm>
        </p:spPr>
        <p:txBody>
          <a:bodyPr>
            <a:noAutofit/>
          </a:bodyPr>
          <a:lstStyle/>
          <a:p>
            <a:pPr>
              <a:lnSpc>
                <a:spcPct val="115000"/>
              </a:lnSpc>
              <a:spcAft>
                <a:spcPts val="1000"/>
              </a:spcAft>
            </a:pPr>
            <a:r>
              <a:rPr lang="en-US" sz="2000" dirty="0">
                <a:ea typeface="Arial" panose="020B0604020202020204" pitchFamily="34" charset="0"/>
                <a:cs typeface="Times New Roman" panose="02020603050405020304" pitchFamily="18" charset="0"/>
              </a:rPr>
              <a:t>On the day scheduled for cross-examination of the affiant you start late because the judge was giving a decision in another case for three hours. Cross-examination proceeds very slowly, because defence keeps asking questions outside the permitted areas of cross, forcing you to object and make submissions on the issue. The affiant is in and out of the courtroom all afternoon.</a:t>
            </a:r>
          </a:p>
          <a:p>
            <a:pPr>
              <a:lnSpc>
                <a:spcPct val="115000"/>
              </a:lnSpc>
              <a:spcAft>
                <a:spcPts val="1000"/>
              </a:spcAft>
            </a:pPr>
            <a:r>
              <a:rPr lang="en-US" sz="2000" dirty="0">
                <a:ea typeface="Arial" panose="020B0604020202020204" pitchFamily="34" charset="0"/>
                <a:cs typeface="Times New Roman" panose="02020603050405020304" pitchFamily="18" charset="0"/>
              </a:rPr>
              <a:t>At the end of the day cross-examination has not finished. The date to complete cross-examination is scheduled four months in the future.</a:t>
            </a:r>
          </a:p>
          <a:p>
            <a:pPr>
              <a:lnSpc>
                <a:spcPct val="115000"/>
              </a:lnSpc>
              <a:spcAft>
                <a:spcPts val="1000"/>
              </a:spcAft>
            </a:pPr>
            <a:r>
              <a:rPr lang="en-US" sz="2000" dirty="0">
                <a:ea typeface="Arial" panose="020B0604020202020204" pitchFamily="34" charset="0"/>
                <a:cs typeface="Times New Roman" panose="02020603050405020304" pitchFamily="18" charset="0"/>
              </a:rPr>
              <a:t>As you are walking out of court, the affiant asks you what’s happening with the case and whether she is done her cross-examination.</a:t>
            </a:r>
          </a:p>
        </p:txBody>
      </p:sp>
      <p:sp>
        <p:nvSpPr>
          <p:cNvPr id="4" name="Slide Number Placeholder 13">
            <a:extLst>
              <a:ext uri="{FF2B5EF4-FFF2-40B4-BE49-F238E27FC236}">
                <a16:creationId xmlns:a16="http://schemas.microsoft.com/office/drawing/2014/main" id="{2F4D66A4-E2B6-4544-8233-F5CE17582E94}"/>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25</a:t>
            </a:fld>
            <a:endParaRPr lang="en-US" dirty="0"/>
          </a:p>
        </p:txBody>
      </p:sp>
    </p:spTree>
    <p:extLst>
      <p:ext uri="{BB962C8B-B14F-4D97-AF65-F5344CB8AC3E}">
        <p14:creationId xmlns:p14="http://schemas.microsoft.com/office/powerpoint/2010/main" val="1896619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1C826AB-E8A5-4873-BBD8-0AA62C92B3DA}"/>
              </a:ext>
            </a:extLst>
          </p:cNvPr>
          <p:cNvSpPr>
            <a:spLocks noGrp="1"/>
          </p:cNvSpPr>
          <p:nvPr>
            <p:ph type="title"/>
          </p:nvPr>
        </p:nvSpPr>
        <p:spPr/>
        <p:txBody>
          <a:bodyPr/>
          <a:lstStyle/>
          <a:p>
            <a:r>
              <a:rPr lang="en-US" dirty="0"/>
              <a:t>The End – Comments? Questions?</a:t>
            </a:r>
            <a:endParaRPr lang="en-CA" dirty="0"/>
          </a:p>
        </p:txBody>
      </p:sp>
      <p:sp>
        <p:nvSpPr>
          <p:cNvPr id="5" name="Text Placeholder 4">
            <a:extLst>
              <a:ext uri="{FF2B5EF4-FFF2-40B4-BE49-F238E27FC236}">
                <a16:creationId xmlns:a16="http://schemas.microsoft.com/office/drawing/2014/main" id="{E7199FBF-0BF1-48F1-8851-3B82A9F53839}"/>
              </a:ext>
            </a:extLst>
          </p:cNvPr>
          <p:cNvSpPr>
            <a:spLocks noGrp="1"/>
          </p:cNvSpPr>
          <p:nvPr>
            <p:ph type="body" idx="1"/>
          </p:nvPr>
        </p:nvSpPr>
        <p:spPr/>
        <p:txBody>
          <a:bodyPr/>
          <a:lstStyle/>
          <a:p>
            <a:r>
              <a:rPr lang="en-US" dirty="0"/>
              <a:t>MCM #135</a:t>
            </a:r>
            <a:endParaRPr lang="en-CA" dirty="0"/>
          </a:p>
        </p:txBody>
      </p:sp>
      <p:sp>
        <p:nvSpPr>
          <p:cNvPr id="6" name="Slide Number Placeholder 13">
            <a:extLst>
              <a:ext uri="{FF2B5EF4-FFF2-40B4-BE49-F238E27FC236}">
                <a16:creationId xmlns:a16="http://schemas.microsoft.com/office/drawing/2014/main" id="{9A0D7114-C28A-4D33-8053-DAA95E8C52C1}"/>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26</a:t>
            </a:fld>
            <a:endParaRPr lang="en-US" dirty="0"/>
          </a:p>
        </p:txBody>
      </p:sp>
    </p:spTree>
    <p:extLst>
      <p:ext uri="{BB962C8B-B14F-4D97-AF65-F5344CB8AC3E}">
        <p14:creationId xmlns:p14="http://schemas.microsoft.com/office/powerpoint/2010/main" val="1046256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3D0D3-9E78-43DE-BB91-3D3AFE14FB28}"/>
              </a:ext>
            </a:extLst>
          </p:cNvPr>
          <p:cNvSpPr>
            <a:spLocks noGrp="1"/>
          </p:cNvSpPr>
          <p:nvPr>
            <p:ph type="title"/>
          </p:nvPr>
        </p:nvSpPr>
        <p:spPr>
          <a:xfrm>
            <a:off x="1155700" y="901096"/>
            <a:ext cx="4374989" cy="706964"/>
          </a:xfrm>
        </p:spPr>
        <p:txBody>
          <a:bodyPr/>
          <a:lstStyle/>
          <a:p>
            <a:r>
              <a:rPr lang="en-US" dirty="0"/>
              <a:t>CPD Accreditation</a:t>
            </a:r>
            <a:endParaRPr lang="en-CA" dirty="0"/>
          </a:p>
        </p:txBody>
      </p:sp>
      <p:graphicFrame>
        <p:nvGraphicFramePr>
          <p:cNvPr id="4" name="Content Placeholder 3">
            <a:extLst>
              <a:ext uri="{FF2B5EF4-FFF2-40B4-BE49-F238E27FC236}">
                <a16:creationId xmlns:a16="http://schemas.microsoft.com/office/drawing/2014/main" id="{3C84C3D1-E528-4C6C-A97F-B01B7F3C85ED}"/>
              </a:ext>
            </a:extLst>
          </p:cNvPr>
          <p:cNvGraphicFramePr>
            <a:graphicFrameLocks noGrp="1"/>
          </p:cNvGraphicFramePr>
          <p:nvPr>
            <p:ph idx="1"/>
            <p:extLst>
              <p:ext uri="{D42A27DB-BD31-4B8C-83A1-F6EECF244321}">
                <p14:modId xmlns:p14="http://schemas.microsoft.com/office/powerpoint/2010/main" val="1067082763"/>
              </p:ext>
            </p:extLst>
          </p:nvPr>
        </p:nvGraphicFramePr>
        <p:xfrm>
          <a:off x="1155700" y="2603500"/>
          <a:ext cx="8824914" cy="3667760"/>
        </p:xfrm>
        <a:graphic>
          <a:graphicData uri="http://schemas.openxmlformats.org/drawingml/2006/table">
            <a:tbl>
              <a:tblPr firstRow="1" bandRow="1">
                <a:tableStyleId>{5C22544A-7EE6-4342-B048-85BDC9FD1C3A}</a:tableStyleId>
              </a:tblPr>
              <a:tblGrid>
                <a:gridCol w="4522086">
                  <a:extLst>
                    <a:ext uri="{9D8B030D-6E8A-4147-A177-3AD203B41FA5}">
                      <a16:colId xmlns:a16="http://schemas.microsoft.com/office/drawing/2014/main" val="3781513770"/>
                    </a:ext>
                  </a:extLst>
                </a:gridCol>
                <a:gridCol w="2083981">
                  <a:extLst>
                    <a:ext uri="{9D8B030D-6E8A-4147-A177-3AD203B41FA5}">
                      <a16:colId xmlns:a16="http://schemas.microsoft.com/office/drawing/2014/main" val="321764251"/>
                    </a:ext>
                  </a:extLst>
                </a:gridCol>
                <a:gridCol w="2218847">
                  <a:extLst>
                    <a:ext uri="{9D8B030D-6E8A-4147-A177-3AD203B41FA5}">
                      <a16:colId xmlns:a16="http://schemas.microsoft.com/office/drawing/2014/main" val="1632578137"/>
                    </a:ext>
                  </a:extLst>
                </a:gridCol>
              </a:tblGrid>
              <a:tr h="370840">
                <a:tc>
                  <a:txBody>
                    <a:bodyPr/>
                    <a:lstStyle/>
                    <a:p>
                      <a:r>
                        <a:rPr lang="en-US" dirty="0"/>
                        <a:t>Topic</a:t>
                      </a:r>
                      <a:endParaRPr lang="en-CA" dirty="0"/>
                    </a:p>
                  </a:txBody>
                  <a:tcPr/>
                </a:tc>
                <a:tc>
                  <a:txBody>
                    <a:bodyPr/>
                    <a:lstStyle/>
                    <a:p>
                      <a:r>
                        <a:rPr lang="en-US" dirty="0"/>
                        <a:t>Substantive</a:t>
                      </a:r>
                      <a:endParaRPr lang="en-CA" dirty="0"/>
                    </a:p>
                  </a:txBody>
                  <a:tcPr/>
                </a:tc>
                <a:tc>
                  <a:txBody>
                    <a:bodyPr/>
                    <a:lstStyle/>
                    <a:p>
                      <a:r>
                        <a:rPr lang="en-US" dirty="0"/>
                        <a:t>Professionalism</a:t>
                      </a:r>
                      <a:endParaRPr lang="en-CA" dirty="0"/>
                    </a:p>
                  </a:txBody>
                  <a:tcPr/>
                </a:tc>
                <a:extLst>
                  <a:ext uri="{0D108BD9-81ED-4DB2-BD59-A6C34878D82A}">
                    <a16:rowId xmlns:a16="http://schemas.microsoft.com/office/drawing/2014/main" val="1272829735"/>
                  </a:ext>
                </a:extLst>
              </a:tr>
              <a:tr h="370840">
                <a:tc>
                  <a:txBody>
                    <a:bodyPr/>
                    <a:lstStyle/>
                    <a:p>
                      <a:r>
                        <a:rPr lang="en-US" dirty="0"/>
                        <a:t>Section 8</a:t>
                      </a:r>
                    </a:p>
                    <a:p>
                      <a:pPr marL="285750" indent="-285750">
                        <a:buFont typeface="Courier New" panose="02070309020205020404" pitchFamily="49" charset="0"/>
                        <a:buChar char="o"/>
                      </a:pPr>
                      <a:r>
                        <a:rPr lang="en-US" i="1" dirty="0"/>
                        <a:t>R v </a:t>
                      </a:r>
                      <a:r>
                        <a:rPr lang="en-US" i="1" dirty="0" err="1"/>
                        <a:t>Garofoli</a:t>
                      </a:r>
                      <a:endParaRPr lang="en-US" i="1" dirty="0"/>
                    </a:p>
                    <a:p>
                      <a:pPr marL="285750" indent="-285750">
                        <a:buFont typeface="Courier New" panose="02070309020205020404" pitchFamily="49" charset="0"/>
                        <a:buChar char="o"/>
                      </a:pPr>
                      <a:r>
                        <a:rPr lang="en-US" i="0" dirty="0"/>
                        <a:t>Leave to cross-examine</a:t>
                      </a:r>
                    </a:p>
                    <a:p>
                      <a:pPr marL="285750" indent="-285750">
                        <a:buFont typeface="Courier New" panose="02070309020205020404" pitchFamily="49" charset="0"/>
                        <a:buChar char="o"/>
                      </a:pPr>
                      <a:r>
                        <a:rPr lang="en-US" i="0" dirty="0"/>
                        <a:t>“Step Six”</a:t>
                      </a:r>
                      <a:endParaRPr lang="en-US" i="1" dirty="0"/>
                    </a:p>
                    <a:p>
                      <a:pPr marL="0" indent="0">
                        <a:buFontTx/>
                        <a:buNone/>
                      </a:pPr>
                      <a:endParaRPr lang="en-CA" dirty="0"/>
                    </a:p>
                  </a:txBody>
                  <a:tcPr/>
                </a:tc>
                <a:tc>
                  <a:txBody>
                    <a:bodyPr/>
                    <a:lstStyle/>
                    <a:p>
                      <a:r>
                        <a:rPr lang="en-CA" dirty="0"/>
                        <a:t>0 h 20 m</a:t>
                      </a:r>
                    </a:p>
                  </a:txBody>
                  <a:tcPr/>
                </a:tc>
                <a:tc>
                  <a:txBody>
                    <a:bodyPr/>
                    <a:lstStyle/>
                    <a:p>
                      <a:r>
                        <a:rPr lang="en-CA" dirty="0"/>
                        <a:t>0 h 0 m</a:t>
                      </a:r>
                    </a:p>
                  </a:txBody>
                  <a:tcPr/>
                </a:tc>
                <a:extLst>
                  <a:ext uri="{0D108BD9-81ED-4DB2-BD59-A6C34878D82A}">
                    <a16:rowId xmlns:a16="http://schemas.microsoft.com/office/drawing/2014/main" val="860895965"/>
                  </a:ext>
                </a:extLst>
              </a:tr>
              <a:tr h="370840">
                <a:tc>
                  <a:txBody>
                    <a:bodyPr/>
                    <a:lstStyle/>
                    <a:p>
                      <a:r>
                        <a:rPr lang="en-US" dirty="0"/>
                        <a:t>Practical Advice &amp; Scenarios</a:t>
                      </a:r>
                    </a:p>
                    <a:p>
                      <a:pPr marL="285750" indent="-285750">
                        <a:buFont typeface="Courier New" panose="02070309020205020404" pitchFamily="49" charset="0"/>
                        <a:buChar char="o"/>
                      </a:pPr>
                      <a:r>
                        <a:rPr lang="en-US" dirty="0"/>
                        <a:t>Common attacks (by defence)</a:t>
                      </a:r>
                    </a:p>
                    <a:p>
                      <a:pPr marL="285750" indent="-285750">
                        <a:buFont typeface="Courier New" panose="02070309020205020404" pitchFamily="49" charset="0"/>
                        <a:buChar char="o"/>
                      </a:pPr>
                      <a:r>
                        <a:rPr lang="en-US" dirty="0"/>
                        <a:t>Common responses (by Crown)</a:t>
                      </a:r>
                    </a:p>
                    <a:p>
                      <a:pPr marL="285750" indent="-285750">
                        <a:buFont typeface="Courier New" panose="02070309020205020404" pitchFamily="49" charset="0"/>
                        <a:buChar char="o"/>
                      </a:pPr>
                      <a:r>
                        <a:rPr lang="en-US" dirty="0"/>
                        <a:t>Preparing the Affiant (vs. coaching)</a:t>
                      </a:r>
                    </a:p>
                    <a:p>
                      <a:pPr marL="0" indent="0">
                        <a:buFont typeface="Courier New" panose="02070309020205020404" pitchFamily="49" charset="0"/>
                        <a:buNone/>
                      </a:pPr>
                      <a:endParaRPr lang="en-US" dirty="0"/>
                    </a:p>
                  </a:txBody>
                  <a:tcPr/>
                </a:tc>
                <a:tc>
                  <a:txBody>
                    <a:bodyPr/>
                    <a:lstStyle/>
                    <a:p>
                      <a:r>
                        <a:rPr lang="en-US" dirty="0"/>
                        <a:t>0 h 10 m</a:t>
                      </a:r>
                      <a:endParaRPr lang="en-CA" dirty="0"/>
                    </a:p>
                  </a:txBody>
                  <a:tcPr/>
                </a:tc>
                <a:tc>
                  <a:txBody>
                    <a:bodyPr/>
                    <a:lstStyle/>
                    <a:p>
                      <a:r>
                        <a:rPr lang="en-US" dirty="0"/>
                        <a:t>0 h 30 m</a:t>
                      </a:r>
                    </a:p>
                    <a:p>
                      <a:endParaRPr lang="en-US" dirty="0"/>
                    </a:p>
                    <a:p>
                      <a:r>
                        <a:rPr lang="en-US" dirty="0"/>
                        <a:t>(see notes page for accreditation criteria)</a:t>
                      </a:r>
                      <a:endParaRPr lang="en-CA" dirty="0"/>
                    </a:p>
                  </a:txBody>
                  <a:tcPr/>
                </a:tc>
                <a:extLst>
                  <a:ext uri="{0D108BD9-81ED-4DB2-BD59-A6C34878D82A}">
                    <a16:rowId xmlns:a16="http://schemas.microsoft.com/office/drawing/2014/main" val="3188835363"/>
                  </a:ext>
                </a:extLst>
              </a:tr>
              <a:tr h="370840">
                <a:tc>
                  <a:txBody>
                    <a:bodyPr/>
                    <a:lstStyle/>
                    <a:p>
                      <a:r>
                        <a:rPr lang="en-US" b="1" dirty="0"/>
                        <a:t>TOTAL</a:t>
                      </a:r>
                    </a:p>
                  </a:txBody>
                  <a:tcPr/>
                </a:tc>
                <a:tc>
                  <a:txBody>
                    <a:bodyPr/>
                    <a:lstStyle/>
                    <a:p>
                      <a:r>
                        <a:rPr lang="en-US" b="1" dirty="0"/>
                        <a:t>0 h 30 m</a:t>
                      </a:r>
                      <a:endParaRPr lang="en-CA" b="1" dirty="0"/>
                    </a:p>
                  </a:txBody>
                  <a:tcPr/>
                </a:tc>
                <a:tc>
                  <a:txBody>
                    <a:bodyPr/>
                    <a:lstStyle/>
                    <a:p>
                      <a:r>
                        <a:rPr lang="en-US" b="1" dirty="0"/>
                        <a:t>0 h 30 m</a:t>
                      </a:r>
                      <a:endParaRPr lang="en-CA" b="1" dirty="0"/>
                    </a:p>
                  </a:txBody>
                  <a:tcPr/>
                </a:tc>
                <a:extLst>
                  <a:ext uri="{0D108BD9-81ED-4DB2-BD59-A6C34878D82A}">
                    <a16:rowId xmlns:a16="http://schemas.microsoft.com/office/drawing/2014/main" val="1452713433"/>
                  </a:ext>
                </a:extLst>
              </a:tr>
            </a:tbl>
          </a:graphicData>
        </a:graphic>
      </p:graphicFrame>
      <p:sp>
        <p:nvSpPr>
          <p:cNvPr id="5" name="Slide Number Placeholder 13">
            <a:extLst>
              <a:ext uri="{FF2B5EF4-FFF2-40B4-BE49-F238E27FC236}">
                <a16:creationId xmlns:a16="http://schemas.microsoft.com/office/drawing/2014/main" id="{69A57C5B-6018-4FF8-B73A-97D89D9AD76E}"/>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3</a:t>
            </a:fld>
            <a:endParaRPr lang="en-US" dirty="0"/>
          </a:p>
        </p:txBody>
      </p:sp>
    </p:spTree>
    <p:extLst>
      <p:ext uri="{BB962C8B-B14F-4D97-AF65-F5344CB8AC3E}">
        <p14:creationId xmlns:p14="http://schemas.microsoft.com/office/powerpoint/2010/main" val="1608859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8CC7F-4270-45A8-AB06-D674B3E58B8B}"/>
              </a:ext>
            </a:extLst>
          </p:cNvPr>
          <p:cNvSpPr>
            <a:spLocks noGrp="1"/>
          </p:cNvSpPr>
          <p:nvPr>
            <p:ph type="title"/>
          </p:nvPr>
        </p:nvSpPr>
        <p:spPr/>
        <p:txBody>
          <a:bodyPr/>
          <a:lstStyle/>
          <a:p>
            <a:r>
              <a:rPr lang="en-US" dirty="0"/>
              <a:t>Case Management in a SW case</a:t>
            </a:r>
            <a:endParaRPr lang="en-CA" dirty="0"/>
          </a:p>
        </p:txBody>
      </p:sp>
      <p:sp>
        <p:nvSpPr>
          <p:cNvPr id="3" name="Content Placeholder 2">
            <a:extLst>
              <a:ext uri="{FF2B5EF4-FFF2-40B4-BE49-F238E27FC236}">
                <a16:creationId xmlns:a16="http://schemas.microsoft.com/office/drawing/2014/main" id="{29B25A3D-6D41-40A2-9379-02386F0E7331}"/>
              </a:ext>
            </a:extLst>
          </p:cNvPr>
          <p:cNvSpPr>
            <a:spLocks noGrp="1"/>
          </p:cNvSpPr>
          <p:nvPr>
            <p:ph idx="1"/>
          </p:nvPr>
        </p:nvSpPr>
        <p:spPr>
          <a:xfrm>
            <a:off x="838200" y="2383761"/>
            <a:ext cx="10515600" cy="1614498"/>
          </a:xfrm>
        </p:spPr>
        <p:txBody>
          <a:bodyPr>
            <a:noAutofit/>
          </a:bodyPr>
          <a:lstStyle/>
          <a:p>
            <a:pPr>
              <a:lnSpc>
                <a:spcPct val="115000"/>
              </a:lnSpc>
              <a:spcAft>
                <a:spcPts val="1000"/>
              </a:spcAft>
            </a:pPr>
            <a:r>
              <a:rPr lang="en-CA" sz="2400" dirty="0">
                <a:effectLst/>
                <a:ea typeface="Arial" panose="020B0604020202020204" pitchFamily="34" charset="0"/>
                <a:cs typeface="Arial" panose="020B0604020202020204" pitchFamily="34" charset="0"/>
              </a:rPr>
              <a:t>The good </a:t>
            </a:r>
            <a:r>
              <a:rPr lang="en-CA" sz="2400" dirty="0">
                <a:ea typeface="Arial" panose="020B0604020202020204" pitchFamily="34" charset="0"/>
                <a:cs typeface="Arial" panose="020B0604020202020204" pitchFamily="34" charset="0"/>
              </a:rPr>
              <a:t>news – </a:t>
            </a:r>
            <a:r>
              <a:rPr lang="en-CA" sz="2400" dirty="0">
                <a:effectLst/>
                <a:ea typeface="Arial" panose="020B0604020202020204" pitchFamily="34" charset="0"/>
                <a:cs typeface="Arial" panose="020B0604020202020204" pitchFamily="34" charset="0"/>
              </a:rPr>
              <a:t>The police must have found something juicy!</a:t>
            </a:r>
            <a:endParaRPr lang="en-CA" sz="2400" dirty="0">
              <a:effectLst/>
              <a:ea typeface="Arial" panose="020B0604020202020204" pitchFamily="34" charset="0"/>
              <a:cs typeface="Times New Roman" panose="02020603050405020304" pitchFamily="18" charset="0"/>
            </a:endParaRPr>
          </a:p>
          <a:p>
            <a:pPr>
              <a:lnSpc>
                <a:spcPct val="115000"/>
              </a:lnSpc>
              <a:spcAft>
                <a:spcPts val="1000"/>
              </a:spcAft>
            </a:pPr>
            <a:r>
              <a:rPr lang="en-CA" sz="2400" dirty="0">
                <a:effectLst/>
                <a:ea typeface="Arial" panose="020B0604020202020204" pitchFamily="34" charset="0"/>
                <a:cs typeface="Arial" panose="020B0604020202020204" pitchFamily="34" charset="0"/>
              </a:rPr>
              <a:t>The bad news – You are now thrown into a new area of law with its own procedures, jurisprudence, and </a:t>
            </a:r>
            <a:r>
              <a:rPr lang="en-CA" sz="2400" b="1" dirty="0">
                <a:effectLst/>
                <a:ea typeface="Arial" panose="020B0604020202020204" pitchFamily="34" charset="0"/>
                <a:cs typeface="Arial" panose="020B0604020202020204" pitchFamily="34" charset="0"/>
              </a:rPr>
              <a:t>language</a:t>
            </a:r>
            <a:r>
              <a:rPr lang="en-CA" sz="2400" dirty="0">
                <a:effectLst/>
                <a:ea typeface="Arial" panose="020B0604020202020204" pitchFamily="34" charset="0"/>
                <a:cs typeface="Arial" panose="020B0604020202020204" pitchFamily="34" charset="0"/>
              </a:rPr>
              <a:t>. For example:</a:t>
            </a:r>
            <a:endParaRPr lang="en-CA" sz="2400" dirty="0">
              <a:effectLst/>
              <a:ea typeface="Arial" panose="020B0604020202020204" pitchFamily="34" charset="0"/>
              <a:cs typeface="Times New Roman" panose="02020603050405020304" pitchFamily="18" charset="0"/>
            </a:endParaRPr>
          </a:p>
        </p:txBody>
      </p:sp>
      <p:sp>
        <p:nvSpPr>
          <p:cNvPr id="4" name="Slide Number Placeholder 13">
            <a:extLst>
              <a:ext uri="{FF2B5EF4-FFF2-40B4-BE49-F238E27FC236}">
                <a16:creationId xmlns:a16="http://schemas.microsoft.com/office/drawing/2014/main" id="{3D2586FE-7C7E-40C3-8B2E-2BDC1C0DED34}"/>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4</a:t>
            </a:fld>
            <a:endParaRPr lang="en-US" dirty="0"/>
          </a:p>
        </p:txBody>
      </p:sp>
      <p:sp>
        <p:nvSpPr>
          <p:cNvPr id="6" name="TextBox 5">
            <a:extLst>
              <a:ext uri="{FF2B5EF4-FFF2-40B4-BE49-F238E27FC236}">
                <a16:creationId xmlns:a16="http://schemas.microsoft.com/office/drawing/2014/main" id="{DCED114C-1404-4E39-9134-BA10051E181E}"/>
              </a:ext>
            </a:extLst>
          </p:cNvPr>
          <p:cNvSpPr txBox="1"/>
          <p:nvPr/>
        </p:nvSpPr>
        <p:spPr>
          <a:xfrm>
            <a:off x="200913" y="4856938"/>
            <a:ext cx="5741893" cy="461665"/>
          </a:xfrm>
          <a:prstGeom prst="rect">
            <a:avLst/>
          </a:prstGeom>
          <a:noFill/>
        </p:spPr>
        <p:txBody>
          <a:bodyPr wrap="square" rtlCol="0">
            <a:spAutoFit/>
          </a:bodyPr>
          <a:lstStyle/>
          <a:p>
            <a:pPr algn="ctr"/>
            <a:r>
              <a:rPr lang="en-US" sz="2400" dirty="0">
                <a:latin typeface="Cooper Black" panose="0208090404030B020404" pitchFamily="18" charset="0"/>
              </a:rPr>
              <a:t>Facial validity vs. sub-facial validity</a:t>
            </a:r>
            <a:endParaRPr lang="en-CA" sz="2400" dirty="0">
              <a:latin typeface="Cooper Black" panose="0208090404030B020404" pitchFamily="18" charset="0"/>
            </a:endParaRPr>
          </a:p>
        </p:txBody>
      </p:sp>
      <p:sp>
        <p:nvSpPr>
          <p:cNvPr id="7" name="TextBox 6">
            <a:extLst>
              <a:ext uri="{FF2B5EF4-FFF2-40B4-BE49-F238E27FC236}">
                <a16:creationId xmlns:a16="http://schemas.microsoft.com/office/drawing/2014/main" id="{FE6571FE-17D0-460A-AC97-151C39BD37A2}"/>
              </a:ext>
            </a:extLst>
          </p:cNvPr>
          <p:cNvSpPr txBox="1"/>
          <p:nvPr/>
        </p:nvSpPr>
        <p:spPr>
          <a:xfrm rot="1348882">
            <a:off x="8624612" y="4718240"/>
            <a:ext cx="3653116" cy="461665"/>
          </a:xfrm>
          <a:prstGeom prst="rect">
            <a:avLst/>
          </a:prstGeom>
          <a:noFill/>
        </p:spPr>
        <p:txBody>
          <a:bodyPr wrap="square" rtlCol="0">
            <a:spAutoFit/>
          </a:bodyPr>
          <a:lstStyle/>
          <a:p>
            <a:pPr algn="ctr"/>
            <a:r>
              <a:rPr lang="en-US" sz="2400" b="1" dirty="0" err="1">
                <a:latin typeface="Arial" panose="020B0604020202020204" pitchFamily="34" charset="0"/>
                <a:cs typeface="Arial" panose="020B0604020202020204" pitchFamily="34" charset="0"/>
              </a:rPr>
              <a:t>Garofoli</a:t>
            </a:r>
            <a:r>
              <a:rPr lang="en-US" sz="2400" b="1" dirty="0">
                <a:latin typeface="Arial" panose="020B0604020202020204" pitchFamily="34" charset="0"/>
                <a:cs typeface="Arial" panose="020B0604020202020204" pitchFamily="34" charset="0"/>
              </a:rPr>
              <a:t> application</a:t>
            </a:r>
            <a:endParaRPr lang="en-CA" sz="2400" b="1"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533A938F-C0AA-422D-BF5E-249738DFDB47}"/>
              </a:ext>
            </a:extLst>
          </p:cNvPr>
          <p:cNvSpPr txBox="1"/>
          <p:nvPr/>
        </p:nvSpPr>
        <p:spPr>
          <a:xfrm rot="20741666">
            <a:off x="201312" y="5762776"/>
            <a:ext cx="3653116" cy="461665"/>
          </a:xfrm>
          <a:prstGeom prst="rect">
            <a:avLst/>
          </a:prstGeom>
          <a:noFill/>
        </p:spPr>
        <p:txBody>
          <a:bodyPr wrap="square" rtlCol="0">
            <a:spAutoFit/>
          </a:bodyPr>
          <a:lstStyle/>
          <a:p>
            <a:pPr algn="ctr"/>
            <a:r>
              <a:rPr lang="en-US" sz="2400" b="1" dirty="0">
                <a:latin typeface="Arial" panose="020B0604020202020204" pitchFamily="34" charset="0"/>
                <a:cs typeface="Arial" panose="020B0604020202020204" pitchFamily="34" charset="0"/>
              </a:rPr>
              <a:t>Dawson application</a:t>
            </a:r>
            <a:endParaRPr lang="en-CA" sz="2400" b="1"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0E8AC7D7-7A5D-4A0D-8790-68E3BDFFE492}"/>
              </a:ext>
            </a:extLst>
          </p:cNvPr>
          <p:cNvSpPr txBox="1"/>
          <p:nvPr/>
        </p:nvSpPr>
        <p:spPr>
          <a:xfrm>
            <a:off x="4045771" y="5757150"/>
            <a:ext cx="3653116" cy="830997"/>
          </a:xfrm>
          <a:prstGeom prst="rect">
            <a:avLst/>
          </a:prstGeom>
          <a:solidFill>
            <a:schemeClr val="tx1"/>
          </a:solidFill>
        </p:spPr>
        <p:txBody>
          <a:bodyPr wrap="square" rtlCol="0">
            <a:spAutoFit/>
          </a:bodyPr>
          <a:lstStyle/>
          <a:p>
            <a:pPr algn="ctr"/>
            <a:r>
              <a:rPr lang="en-CA" sz="2400" b="1" dirty="0">
                <a:solidFill>
                  <a:schemeClr val="bg1"/>
                </a:solidFill>
                <a:effectLst/>
                <a:ea typeface="Arial" panose="020B0604020202020204" pitchFamily="34" charset="0"/>
                <a:cs typeface="Arial" panose="020B0604020202020204" pitchFamily="34" charset="0"/>
              </a:rPr>
              <a:t>Cross-examination </a:t>
            </a:r>
          </a:p>
          <a:p>
            <a:pPr algn="ctr"/>
            <a:r>
              <a:rPr lang="en-CA" sz="2400" b="1" dirty="0">
                <a:solidFill>
                  <a:schemeClr val="bg1"/>
                </a:solidFill>
                <a:effectLst/>
                <a:ea typeface="Arial" panose="020B0604020202020204" pitchFamily="34" charset="0"/>
                <a:cs typeface="Arial" panose="020B0604020202020204" pitchFamily="34" charset="0"/>
              </a:rPr>
              <a:t>of the affiant </a:t>
            </a:r>
            <a:endParaRPr lang="en-CA" sz="2400" b="1" dirty="0">
              <a:solidFill>
                <a:schemeClr val="bg1"/>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778E37BC-4BDA-4016-8DF8-CF2F7BC8AF26}"/>
              </a:ext>
            </a:extLst>
          </p:cNvPr>
          <p:cNvSpPr txBox="1"/>
          <p:nvPr/>
        </p:nvSpPr>
        <p:spPr>
          <a:xfrm>
            <a:off x="8661400" y="5766248"/>
            <a:ext cx="3350597" cy="769441"/>
          </a:xfrm>
          <a:prstGeom prst="rect">
            <a:avLst/>
          </a:prstGeom>
          <a:noFill/>
        </p:spPr>
        <p:txBody>
          <a:bodyPr wrap="none" rtlCol="0">
            <a:spAutoFit/>
          </a:bodyPr>
          <a:lstStyle/>
          <a:p>
            <a:r>
              <a:rPr lang="en-CA" sz="4400" dirty="0">
                <a:effectLst/>
                <a:latin typeface="Times New Roman" panose="02020603050405020304" pitchFamily="18" charset="0"/>
                <a:ea typeface="Arial" panose="020B0604020202020204" pitchFamily="34" charset="0"/>
                <a:cs typeface="Times New Roman" panose="02020603050405020304" pitchFamily="18" charset="0"/>
              </a:rPr>
              <a:t>Amplification</a:t>
            </a:r>
            <a:endParaRPr lang="en-CA" sz="4400" dirty="0">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56E7492F-8E91-4FF6-8CAA-8349DCD26484}"/>
              </a:ext>
            </a:extLst>
          </p:cNvPr>
          <p:cNvSpPr txBox="1"/>
          <p:nvPr/>
        </p:nvSpPr>
        <p:spPr>
          <a:xfrm>
            <a:off x="6304915" y="4701388"/>
            <a:ext cx="2787943" cy="1107996"/>
          </a:xfrm>
          <a:prstGeom prst="rect">
            <a:avLst/>
          </a:prstGeom>
          <a:noFill/>
        </p:spPr>
        <p:txBody>
          <a:bodyPr wrap="none" rtlCol="0">
            <a:spAutoFit/>
          </a:bodyPr>
          <a:lstStyle/>
          <a:p>
            <a:r>
              <a:rPr lang="en-CA" sz="4800" dirty="0">
                <a:effectLst/>
                <a:latin typeface="Abadi" panose="020B0604020104020204" pitchFamily="34" charset="0"/>
                <a:ea typeface="Arial" panose="020B0604020202020204" pitchFamily="34" charset="0"/>
                <a:cs typeface="Arial" panose="020B0604020202020204" pitchFamily="34" charset="0"/>
              </a:rPr>
              <a:t>“Step Six”</a:t>
            </a:r>
            <a:endParaRPr lang="en-CA" sz="4800" dirty="0">
              <a:effectLst/>
              <a:latin typeface="Abadi" panose="020B0604020104020204" pitchFamily="34" charset="0"/>
              <a:ea typeface="Arial" panose="020B0604020202020204" pitchFamily="34" charset="0"/>
              <a:cs typeface="Times New Roman" panose="02020603050405020304" pitchFamily="18" charset="0"/>
            </a:endParaRPr>
          </a:p>
          <a:p>
            <a:endParaRPr lang="en-CA" dirty="0"/>
          </a:p>
        </p:txBody>
      </p:sp>
      <p:sp>
        <p:nvSpPr>
          <p:cNvPr id="13" name="TextBox 12">
            <a:extLst>
              <a:ext uri="{FF2B5EF4-FFF2-40B4-BE49-F238E27FC236}">
                <a16:creationId xmlns:a16="http://schemas.microsoft.com/office/drawing/2014/main" id="{14AE51EE-7C6E-4770-B78D-726CCF93A03F}"/>
              </a:ext>
            </a:extLst>
          </p:cNvPr>
          <p:cNvSpPr txBox="1"/>
          <p:nvPr/>
        </p:nvSpPr>
        <p:spPr>
          <a:xfrm>
            <a:off x="3609600" y="4089314"/>
            <a:ext cx="3068469" cy="646331"/>
          </a:xfrm>
          <a:prstGeom prst="rect">
            <a:avLst/>
          </a:prstGeom>
          <a:noFill/>
        </p:spPr>
        <p:txBody>
          <a:bodyPr wrap="none" rtlCol="0">
            <a:spAutoFit/>
          </a:bodyPr>
          <a:lstStyle/>
          <a:p>
            <a:r>
              <a:rPr lang="en-US" sz="3600" dirty="0">
                <a:latin typeface="Showcard Gothic" panose="04020904020102020604" pitchFamily="82" charset="0"/>
              </a:rPr>
              <a:t>Sub-affiant</a:t>
            </a:r>
            <a:endParaRPr lang="en-CA" sz="3600" dirty="0">
              <a:latin typeface="Showcard Gothic" panose="04020904020102020604" pitchFamily="82" charset="0"/>
            </a:endParaRPr>
          </a:p>
        </p:txBody>
      </p:sp>
    </p:spTree>
    <p:extLst>
      <p:ext uri="{BB962C8B-B14F-4D97-AF65-F5344CB8AC3E}">
        <p14:creationId xmlns:p14="http://schemas.microsoft.com/office/powerpoint/2010/main" val="3307994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animBg="1"/>
      <p:bldP spid="11" grpId="0"/>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8CC7F-4270-45A8-AB06-D674B3E58B8B}"/>
              </a:ext>
            </a:extLst>
          </p:cNvPr>
          <p:cNvSpPr>
            <a:spLocks noGrp="1"/>
          </p:cNvSpPr>
          <p:nvPr>
            <p:ph type="title"/>
          </p:nvPr>
        </p:nvSpPr>
        <p:spPr/>
        <p:txBody>
          <a:bodyPr/>
          <a:lstStyle/>
          <a:p>
            <a:r>
              <a:rPr lang="en-US" dirty="0"/>
              <a:t>“The Starting Point” – from MCM #132</a:t>
            </a:r>
            <a:endParaRPr lang="en-CA" dirty="0"/>
          </a:p>
        </p:txBody>
      </p:sp>
      <p:sp>
        <p:nvSpPr>
          <p:cNvPr id="3" name="Content Placeholder 2">
            <a:extLst>
              <a:ext uri="{FF2B5EF4-FFF2-40B4-BE49-F238E27FC236}">
                <a16:creationId xmlns:a16="http://schemas.microsoft.com/office/drawing/2014/main" id="{29B25A3D-6D41-40A2-9379-02386F0E7331}"/>
              </a:ext>
            </a:extLst>
          </p:cNvPr>
          <p:cNvSpPr>
            <a:spLocks noGrp="1"/>
          </p:cNvSpPr>
          <p:nvPr>
            <p:ph idx="1"/>
          </p:nvPr>
        </p:nvSpPr>
        <p:spPr>
          <a:xfrm>
            <a:off x="838200" y="2460621"/>
            <a:ext cx="10515600" cy="3079567"/>
          </a:xfrm>
        </p:spPr>
        <p:txBody>
          <a:bodyPr>
            <a:noAutofit/>
          </a:bodyPr>
          <a:lstStyle/>
          <a:p>
            <a:pPr>
              <a:lnSpc>
                <a:spcPct val="115000"/>
              </a:lnSpc>
              <a:spcAft>
                <a:spcPts val="1000"/>
              </a:spcAft>
            </a:pPr>
            <a:r>
              <a:rPr lang="en-CA" sz="2400" dirty="0">
                <a:effectLst/>
                <a:ea typeface="Arial" panose="020B0604020202020204" pitchFamily="34" charset="0"/>
                <a:cs typeface="Arial" panose="020B0604020202020204" pitchFamily="34" charset="0"/>
              </a:rPr>
              <a:t>Search warrants and production orders are </a:t>
            </a:r>
            <a:r>
              <a:rPr lang="en-CA" sz="2400" u="sng" dirty="0">
                <a:effectLst/>
                <a:ea typeface="Arial" panose="020B0604020202020204" pitchFamily="34" charset="0"/>
                <a:cs typeface="Arial" panose="020B0604020202020204" pitchFamily="34" charset="0"/>
              </a:rPr>
              <a:t>presumptively valid</a:t>
            </a:r>
            <a:r>
              <a:rPr lang="en-CA" sz="2400" dirty="0">
                <a:effectLst/>
                <a:ea typeface="Arial" panose="020B0604020202020204" pitchFamily="34" charset="0"/>
                <a:cs typeface="Arial" panose="020B0604020202020204" pitchFamily="34" charset="0"/>
              </a:rPr>
              <a:t>. A search authorized by warrant is </a:t>
            </a:r>
            <a:r>
              <a:rPr lang="en-CA" sz="2400" u="sng" dirty="0">
                <a:effectLst/>
                <a:ea typeface="Arial" panose="020B0604020202020204" pitchFamily="34" charset="0"/>
                <a:cs typeface="Arial" panose="020B0604020202020204" pitchFamily="34" charset="0"/>
              </a:rPr>
              <a:t>presumptively reasonable</a:t>
            </a:r>
            <a:r>
              <a:rPr lang="en-CA" sz="2400" dirty="0">
                <a:effectLst/>
                <a:ea typeface="Arial" panose="020B0604020202020204" pitchFamily="34" charset="0"/>
                <a:cs typeface="Arial" panose="020B0604020202020204" pitchFamily="34" charset="0"/>
              </a:rPr>
              <a:t>.</a:t>
            </a:r>
            <a:endParaRPr lang="en-CA" sz="2400" dirty="0">
              <a:effectLst/>
              <a:ea typeface="Arial" panose="020B0604020202020204" pitchFamily="34" charset="0"/>
              <a:cs typeface="Times New Roman" panose="02020603050405020304" pitchFamily="18" charset="0"/>
            </a:endParaRPr>
          </a:p>
          <a:p>
            <a:pPr>
              <a:lnSpc>
                <a:spcPct val="115000"/>
              </a:lnSpc>
              <a:spcAft>
                <a:spcPts val="1000"/>
              </a:spcAft>
            </a:pPr>
            <a:r>
              <a:rPr lang="en-CA" sz="2400" dirty="0">
                <a:effectLst/>
                <a:ea typeface="Arial" panose="020B0604020202020204" pitchFamily="34" charset="0"/>
                <a:cs typeface="Arial" panose="020B0604020202020204" pitchFamily="34" charset="0"/>
              </a:rPr>
              <a:t>Until and unless a search warrant is challenged in a </a:t>
            </a:r>
            <a:r>
              <a:rPr lang="en-CA" sz="2400" i="1" dirty="0">
                <a:effectLst/>
                <a:ea typeface="Arial" panose="020B0604020202020204" pitchFamily="34" charset="0"/>
                <a:cs typeface="Arial" panose="020B0604020202020204" pitchFamily="34" charset="0"/>
              </a:rPr>
              <a:t>Charter </a:t>
            </a:r>
            <a:r>
              <a:rPr lang="en-CA" sz="2400" dirty="0">
                <a:effectLst/>
                <a:ea typeface="Arial" panose="020B0604020202020204" pitchFamily="34" charset="0"/>
                <a:cs typeface="Arial" panose="020B0604020202020204" pitchFamily="34" charset="0"/>
              </a:rPr>
              <a:t>application, we must rely on the presumptive validity of the warrant and the presumptive reasonableness of the search.</a:t>
            </a:r>
            <a:endParaRPr lang="en-CA" sz="2400" dirty="0">
              <a:effectLst/>
              <a:ea typeface="Arial" panose="020B0604020202020204" pitchFamily="34" charset="0"/>
              <a:cs typeface="Times New Roman" panose="02020603050405020304" pitchFamily="18" charset="0"/>
            </a:endParaRPr>
          </a:p>
        </p:txBody>
      </p:sp>
      <p:sp>
        <p:nvSpPr>
          <p:cNvPr id="4" name="Slide Number Placeholder 13">
            <a:extLst>
              <a:ext uri="{FF2B5EF4-FFF2-40B4-BE49-F238E27FC236}">
                <a16:creationId xmlns:a16="http://schemas.microsoft.com/office/drawing/2014/main" id="{BF1E6D96-E0B8-40E0-8BF8-6B40F60B3F90}"/>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5</a:t>
            </a:fld>
            <a:endParaRPr lang="en-US" dirty="0"/>
          </a:p>
        </p:txBody>
      </p:sp>
    </p:spTree>
    <p:extLst>
      <p:ext uri="{BB962C8B-B14F-4D97-AF65-F5344CB8AC3E}">
        <p14:creationId xmlns:p14="http://schemas.microsoft.com/office/powerpoint/2010/main" val="4291967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5" name="Table 65">
            <a:extLst>
              <a:ext uri="{FF2B5EF4-FFF2-40B4-BE49-F238E27FC236}">
                <a16:creationId xmlns:a16="http://schemas.microsoft.com/office/drawing/2014/main" id="{C2319540-CE12-4E72-945C-0825E02855C4}"/>
              </a:ext>
            </a:extLst>
          </p:cNvPr>
          <p:cNvGraphicFramePr>
            <a:graphicFrameLocks noGrp="1"/>
          </p:cNvGraphicFramePr>
          <p:nvPr>
            <p:ph idx="1"/>
            <p:extLst>
              <p:ext uri="{D42A27DB-BD31-4B8C-83A1-F6EECF244321}">
                <p14:modId xmlns:p14="http://schemas.microsoft.com/office/powerpoint/2010/main" val="1555568358"/>
              </p:ext>
            </p:extLst>
          </p:nvPr>
        </p:nvGraphicFramePr>
        <p:xfrm>
          <a:off x="1129789" y="2483031"/>
          <a:ext cx="9932422" cy="4079240"/>
        </p:xfrm>
        <a:graphic>
          <a:graphicData uri="http://schemas.openxmlformats.org/drawingml/2006/table">
            <a:tbl>
              <a:tblPr firstRow="1" bandRow="1">
                <a:tableStyleId>{5C22544A-7EE6-4342-B048-85BDC9FD1C3A}</a:tableStyleId>
              </a:tblPr>
              <a:tblGrid>
                <a:gridCol w="4966211">
                  <a:extLst>
                    <a:ext uri="{9D8B030D-6E8A-4147-A177-3AD203B41FA5}">
                      <a16:colId xmlns:a16="http://schemas.microsoft.com/office/drawing/2014/main" val="664076710"/>
                    </a:ext>
                  </a:extLst>
                </a:gridCol>
                <a:gridCol w="4966211">
                  <a:extLst>
                    <a:ext uri="{9D8B030D-6E8A-4147-A177-3AD203B41FA5}">
                      <a16:colId xmlns:a16="http://schemas.microsoft.com/office/drawing/2014/main" val="141554999"/>
                    </a:ext>
                  </a:extLst>
                </a:gridCol>
              </a:tblGrid>
              <a:tr h="370840">
                <a:tc>
                  <a:txBody>
                    <a:bodyPr/>
                    <a:lstStyle/>
                    <a:p>
                      <a:endParaRPr lang="en-CA"/>
                    </a:p>
                  </a:txBody>
                  <a:tcPr/>
                </a:tc>
                <a:tc>
                  <a:txBody>
                    <a:bodyPr/>
                    <a:lstStyle/>
                    <a:p>
                      <a:endParaRPr lang="en-CA" dirty="0"/>
                    </a:p>
                  </a:txBody>
                  <a:tcPr/>
                </a:tc>
                <a:extLst>
                  <a:ext uri="{0D108BD9-81ED-4DB2-BD59-A6C34878D82A}">
                    <a16:rowId xmlns:a16="http://schemas.microsoft.com/office/drawing/2014/main" val="327485966"/>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Assistance Order – 487.02</a:t>
                      </a:r>
                      <a:endParaRPr lang="en-US" alt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Search Warrant for Gaming House – 199</a:t>
                      </a:r>
                      <a:endParaRPr lang="en-US" altLang="en-US" dirty="0"/>
                    </a:p>
                  </a:txBody>
                  <a:tcPr/>
                </a:tc>
                <a:extLst>
                  <a:ext uri="{0D108BD9-81ED-4DB2-BD59-A6C34878D82A}">
                    <a16:rowId xmlns:a16="http://schemas.microsoft.com/office/drawing/2014/main" val="3532775929"/>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Blood Warrant – 320.29 </a:t>
                      </a:r>
                      <a:endParaRPr lang="en-US" alt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Search Warrant for Proceeds – 462.32</a:t>
                      </a:r>
                      <a:endParaRPr lang="en-US" altLang="en-US" dirty="0"/>
                    </a:p>
                  </a:txBody>
                  <a:tcPr/>
                </a:tc>
                <a:extLst>
                  <a:ext uri="{0D108BD9-81ED-4DB2-BD59-A6C34878D82A}">
                    <a16:rowId xmlns:a16="http://schemas.microsoft.com/office/drawing/2014/main" val="1938737905"/>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DNA Warrant – 487.05</a:t>
                      </a:r>
                      <a:endParaRPr lang="en-US" alt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Search Warrant for Minerals – 395(1)</a:t>
                      </a:r>
                      <a:endParaRPr lang="en-US" altLang="en-US" dirty="0"/>
                    </a:p>
                  </a:txBody>
                  <a:tcPr/>
                </a:tc>
                <a:extLst>
                  <a:ext uri="{0D108BD9-81ED-4DB2-BD59-A6C34878D82A}">
                    <a16:rowId xmlns:a16="http://schemas.microsoft.com/office/drawing/2014/main" val="2177775167"/>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General Warrant – 487.01 </a:t>
                      </a:r>
                      <a:endParaRPr lang="en-US" alt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Seizure of Hate Propaganda – 320.1(1)</a:t>
                      </a:r>
                      <a:endParaRPr lang="en-US" altLang="en-US" dirty="0"/>
                    </a:p>
                  </a:txBody>
                  <a:tcPr/>
                </a:tc>
                <a:extLst>
                  <a:ext uri="{0D108BD9-81ED-4DB2-BD59-A6C34878D82A}">
                    <a16:rowId xmlns:a16="http://schemas.microsoft.com/office/drawing/2014/main" val="3141732720"/>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Impression Warrant – 487.092</a:t>
                      </a:r>
                      <a:endParaRPr lang="en-US" alt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Seizure of Pornography – 164(1)</a:t>
                      </a:r>
                      <a:endParaRPr lang="en-US" altLang="en-US" dirty="0"/>
                    </a:p>
                  </a:txBody>
                  <a:tcPr/>
                </a:tc>
                <a:extLst>
                  <a:ext uri="{0D108BD9-81ED-4DB2-BD59-A6C34878D82A}">
                    <a16:rowId xmlns:a16="http://schemas.microsoft.com/office/drawing/2014/main" val="4272283709"/>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Preservation Order – 487.013(1) </a:t>
                      </a:r>
                      <a:endParaRPr lang="en-US" alt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Tracking Data Warrant – 492.1(1) and (2)</a:t>
                      </a:r>
                      <a:endParaRPr lang="en-US" altLang="en-US" dirty="0"/>
                    </a:p>
                  </a:txBody>
                  <a:tcPr/>
                </a:tc>
                <a:extLst>
                  <a:ext uri="{0D108BD9-81ED-4DB2-BD59-A6C34878D82A}">
                    <a16:rowId xmlns:a16="http://schemas.microsoft.com/office/drawing/2014/main" val="1361572952"/>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b="0" dirty="0">
                          <a:solidFill>
                            <a:srgbClr val="000000"/>
                          </a:solidFill>
                        </a:rPr>
                        <a:t>Production Orders (x5) – 487.014 to .018</a:t>
                      </a:r>
                      <a:endParaRPr lang="en-US" altLang="en-US" b="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Transmission Data Warrant – 492.2</a:t>
                      </a:r>
                      <a:endParaRPr lang="en-US" altLang="en-US" dirty="0"/>
                    </a:p>
                  </a:txBody>
                  <a:tcPr/>
                </a:tc>
                <a:extLst>
                  <a:ext uri="{0D108BD9-81ED-4DB2-BD59-A6C34878D82A}">
                    <a16:rowId xmlns:a16="http://schemas.microsoft.com/office/drawing/2014/main" val="1006061118"/>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Sealing Order – 487.3</a:t>
                      </a:r>
                      <a:endParaRPr lang="en-US" alt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Warrant to Enter a Dwelling House – 529.1</a:t>
                      </a:r>
                      <a:endParaRPr lang="en-US" altLang="en-US" dirty="0"/>
                    </a:p>
                  </a:txBody>
                  <a:tcPr/>
                </a:tc>
                <a:extLst>
                  <a:ext uri="{0D108BD9-81ED-4DB2-BD59-A6C34878D82A}">
                    <a16:rowId xmlns:a16="http://schemas.microsoft.com/office/drawing/2014/main" val="3520032006"/>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Search Warrant (for anything) – 487</a:t>
                      </a:r>
                      <a:endParaRPr lang="en-US" alt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err="1">
                          <a:solidFill>
                            <a:srgbClr val="000000"/>
                          </a:solidFill>
                        </a:rPr>
                        <a:t>Telewarrant</a:t>
                      </a:r>
                      <a:r>
                        <a:rPr lang="en-US" altLang="en-US" dirty="0">
                          <a:solidFill>
                            <a:srgbClr val="000000"/>
                          </a:solidFill>
                        </a:rPr>
                        <a:t> – 487.1</a:t>
                      </a:r>
                      <a:endParaRPr lang="en-US" altLang="en-US" dirty="0"/>
                    </a:p>
                  </a:txBody>
                  <a:tcPr/>
                </a:tc>
                <a:extLst>
                  <a:ext uri="{0D108BD9-81ED-4DB2-BD59-A6C34878D82A}">
                    <a16:rowId xmlns:a16="http://schemas.microsoft.com/office/drawing/2014/main" val="2784948433"/>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rPr>
                        <a:t>Search Warrant for Drugs – </a:t>
                      </a:r>
                      <a:r>
                        <a:rPr lang="en-US" altLang="en-US" i="1" dirty="0">
                          <a:solidFill>
                            <a:srgbClr val="000000"/>
                          </a:solidFill>
                        </a:rPr>
                        <a:t>CDSA</a:t>
                      </a:r>
                      <a:r>
                        <a:rPr lang="en-US" altLang="en-US" dirty="0">
                          <a:solidFill>
                            <a:srgbClr val="000000"/>
                          </a:solidFill>
                        </a:rPr>
                        <a:t> 11</a:t>
                      </a:r>
                      <a:endParaRPr lang="en-US" alt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dirty="0"/>
                        <a:t>and more!</a:t>
                      </a:r>
                    </a:p>
                  </a:txBody>
                  <a:tcPr/>
                </a:tc>
                <a:extLst>
                  <a:ext uri="{0D108BD9-81ED-4DB2-BD59-A6C34878D82A}">
                    <a16:rowId xmlns:a16="http://schemas.microsoft.com/office/drawing/2014/main" val="3249412854"/>
                  </a:ext>
                </a:extLst>
              </a:tr>
            </a:tbl>
          </a:graphicData>
        </a:graphic>
      </p:graphicFrame>
      <p:sp>
        <p:nvSpPr>
          <p:cNvPr id="68" name="Title 3">
            <a:extLst>
              <a:ext uri="{FF2B5EF4-FFF2-40B4-BE49-F238E27FC236}">
                <a16:creationId xmlns:a16="http://schemas.microsoft.com/office/drawing/2014/main" id="{6F4097E0-370F-4ACB-B6EB-8216A138C5E7}"/>
              </a:ext>
            </a:extLst>
          </p:cNvPr>
          <p:cNvSpPr>
            <a:spLocks noGrp="1"/>
          </p:cNvSpPr>
          <p:nvPr>
            <p:ph type="title"/>
          </p:nvPr>
        </p:nvSpPr>
        <p:spPr>
          <a:xfrm>
            <a:off x="1129789" y="891494"/>
            <a:ext cx="8917214" cy="708025"/>
          </a:xfrm>
        </p:spPr>
        <p:txBody>
          <a:bodyPr/>
          <a:lstStyle/>
          <a:p>
            <a:r>
              <a:rPr lang="en-CA" sz="4000" dirty="0"/>
              <a:t>Warrants &amp; Orders – Different Types</a:t>
            </a:r>
          </a:p>
        </p:txBody>
      </p:sp>
      <p:sp>
        <p:nvSpPr>
          <p:cNvPr id="69" name="Slide Number Placeholder 13">
            <a:extLst>
              <a:ext uri="{FF2B5EF4-FFF2-40B4-BE49-F238E27FC236}">
                <a16:creationId xmlns:a16="http://schemas.microsoft.com/office/drawing/2014/main" id="{135A6254-B270-48DA-8D10-D031CF6B13B0}"/>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6</a:t>
            </a:fld>
            <a:endParaRPr lang="en-US" dirty="0"/>
          </a:p>
        </p:txBody>
      </p:sp>
    </p:spTree>
    <p:extLst>
      <p:ext uri="{BB962C8B-B14F-4D97-AF65-F5344CB8AC3E}">
        <p14:creationId xmlns:p14="http://schemas.microsoft.com/office/powerpoint/2010/main" val="2693202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B8173-1473-DF4A-85A6-D8406BF10C62}"/>
              </a:ext>
            </a:extLst>
          </p:cNvPr>
          <p:cNvSpPr>
            <a:spLocks noGrp="1"/>
          </p:cNvSpPr>
          <p:nvPr>
            <p:ph type="title"/>
          </p:nvPr>
        </p:nvSpPr>
        <p:spPr>
          <a:xfrm>
            <a:off x="811952" y="915610"/>
            <a:ext cx="9540588" cy="706964"/>
          </a:xfrm>
        </p:spPr>
        <p:txBody>
          <a:bodyPr/>
          <a:lstStyle/>
          <a:p>
            <a:r>
              <a:rPr lang="en-US" sz="4000" i="1" dirty="0"/>
              <a:t>R v </a:t>
            </a:r>
            <a:r>
              <a:rPr lang="en-US" sz="4000" i="1" dirty="0" err="1"/>
              <a:t>Garofoli</a:t>
            </a:r>
            <a:r>
              <a:rPr lang="en-US" sz="4000" dirty="0"/>
              <a:t>, [1990] 2 SCR 1421</a:t>
            </a:r>
          </a:p>
        </p:txBody>
      </p:sp>
      <p:sp>
        <p:nvSpPr>
          <p:cNvPr id="20" name="Content Placeholder 19">
            <a:extLst>
              <a:ext uri="{FF2B5EF4-FFF2-40B4-BE49-F238E27FC236}">
                <a16:creationId xmlns:a16="http://schemas.microsoft.com/office/drawing/2014/main" id="{39B5ED91-4C84-9B43-A3FE-9764473F4917}"/>
              </a:ext>
            </a:extLst>
          </p:cNvPr>
          <p:cNvSpPr>
            <a:spLocks noGrp="1"/>
          </p:cNvSpPr>
          <p:nvPr>
            <p:ph idx="1"/>
          </p:nvPr>
        </p:nvSpPr>
        <p:spPr>
          <a:xfrm>
            <a:off x="811952" y="2677658"/>
            <a:ext cx="10752519" cy="3871060"/>
          </a:xfrm>
        </p:spPr>
        <p:txBody>
          <a:bodyPr>
            <a:normAutofit/>
          </a:bodyPr>
          <a:lstStyle/>
          <a:p>
            <a:r>
              <a:rPr lang="en-US" sz="2400" i="1" dirty="0"/>
              <a:t>R. v. </a:t>
            </a:r>
            <a:r>
              <a:rPr lang="en-US" sz="2400" i="1" dirty="0" err="1"/>
              <a:t>Garofoli</a:t>
            </a:r>
            <a:r>
              <a:rPr lang="en-US" sz="2400" dirty="0"/>
              <a:t> outlines </a:t>
            </a:r>
            <a:r>
              <a:rPr lang="en-US" sz="2400" u="sng" dirty="0"/>
              <a:t>six steps</a:t>
            </a:r>
            <a:r>
              <a:rPr lang="en-US" sz="2400" dirty="0"/>
              <a:t> to follow when the Crown objects to disclosing part of an affidavit filed in support of an application for wiretap authorization</a:t>
            </a:r>
          </a:p>
          <a:p>
            <a:r>
              <a:rPr lang="en-US" sz="2400" dirty="0"/>
              <a:t>The process has been refined by subsequent appellate decisions, including: </a:t>
            </a:r>
            <a:r>
              <a:rPr lang="en-US" sz="2400" i="1" dirty="0"/>
              <a:t>Araujo</a:t>
            </a:r>
            <a:r>
              <a:rPr lang="en-US" sz="2400" dirty="0"/>
              <a:t>; </a:t>
            </a:r>
            <a:r>
              <a:rPr lang="en-US" sz="2400" i="1" dirty="0"/>
              <a:t>Morelli</a:t>
            </a:r>
            <a:r>
              <a:rPr lang="en-US" sz="2400" dirty="0"/>
              <a:t>; </a:t>
            </a:r>
            <a:r>
              <a:rPr lang="en-US" sz="2400" i="1" dirty="0" err="1"/>
              <a:t>Sadikov</a:t>
            </a:r>
            <a:r>
              <a:rPr lang="en-US" sz="2400" dirty="0"/>
              <a:t>; </a:t>
            </a:r>
            <a:r>
              <a:rPr lang="en-US" sz="2400" i="1" dirty="0"/>
              <a:t>Hafizi</a:t>
            </a:r>
            <a:r>
              <a:rPr lang="en-US" sz="2400" dirty="0"/>
              <a:t>; </a:t>
            </a:r>
            <a:r>
              <a:rPr lang="en-US" sz="2400" i="1" dirty="0"/>
              <a:t>Nero</a:t>
            </a:r>
          </a:p>
          <a:p>
            <a:r>
              <a:rPr lang="en-US" sz="2400" dirty="0"/>
              <a:t>The same procedure applies to an ITO relied upon to support a search warrant or production order</a:t>
            </a:r>
            <a:endParaRPr lang="en-CA" sz="2400" dirty="0"/>
          </a:p>
          <a:p>
            <a:endParaRPr lang="en-CA" sz="2400" dirty="0"/>
          </a:p>
        </p:txBody>
      </p:sp>
      <p:sp>
        <p:nvSpPr>
          <p:cNvPr id="14" name="Slide Number Placeholder 13">
            <a:extLst>
              <a:ext uri="{FF2B5EF4-FFF2-40B4-BE49-F238E27FC236}">
                <a16:creationId xmlns:a16="http://schemas.microsoft.com/office/drawing/2014/main" id="{8D7E601C-D478-1646-AC0D-FDA929C0AFBA}"/>
              </a:ext>
            </a:extLst>
          </p:cNvPr>
          <p:cNvSpPr>
            <a:spLocks noGrp="1"/>
          </p:cNvSpPr>
          <p:nvPr>
            <p:ph type="sldNum" sz="quarter" idx="12"/>
          </p:nvPr>
        </p:nvSpPr>
        <p:spPr/>
        <p:txBody>
          <a:bodyPr/>
          <a:lstStyle/>
          <a:p>
            <a:fld id="{CA8B1EE1-5BEC-984B-B66B-76A91FF524C9}" type="slidenum">
              <a:rPr lang="en-US" smtClean="0"/>
              <a:pPr/>
              <a:t>7</a:t>
            </a:fld>
            <a:endParaRPr lang="en-US" dirty="0"/>
          </a:p>
        </p:txBody>
      </p:sp>
    </p:spTree>
    <p:extLst>
      <p:ext uri="{BB962C8B-B14F-4D97-AF65-F5344CB8AC3E}">
        <p14:creationId xmlns:p14="http://schemas.microsoft.com/office/powerpoint/2010/main" val="1176025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500"/>
                                        <p:tgtEl>
                                          <p:spTgt spid="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
                                            <p:txEl>
                                              <p:pRg st="1" end="1"/>
                                            </p:txEl>
                                          </p:spTgt>
                                        </p:tgtEl>
                                        <p:attrNameLst>
                                          <p:attrName>style.visibility</p:attrName>
                                        </p:attrNameLst>
                                      </p:cBhvr>
                                      <p:to>
                                        <p:strVal val="visible"/>
                                      </p:to>
                                    </p:set>
                                    <p:animEffect transition="in" filter="fade">
                                      <p:cBhvr>
                                        <p:cTn id="12" dur="500"/>
                                        <p:tgtEl>
                                          <p:spTgt spid="2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
                                            <p:txEl>
                                              <p:pRg st="2" end="2"/>
                                            </p:txEl>
                                          </p:spTgt>
                                        </p:tgtEl>
                                        <p:attrNameLst>
                                          <p:attrName>style.visibility</p:attrName>
                                        </p:attrNameLst>
                                      </p:cBhvr>
                                      <p:to>
                                        <p:strVal val="visible"/>
                                      </p:to>
                                    </p:set>
                                    <p:animEffect transition="in" filter="fade">
                                      <p:cBhvr>
                                        <p:cTn id="17" dur="500"/>
                                        <p:tgtEl>
                                          <p:spTgt spid="2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B8173-1473-DF4A-85A6-D8406BF10C62}"/>
              </a:ext>
            </a:extLst>
          </p:cNvPr>
          <p:cNvSpPr>
            <a:spLocks noGrp="1"/>
          </p:cNvSpPr>
          <p:nvPr>
            <p:ph type="title"/>
          </p:nvPr>
        </p:nvSpPr>
        <p:spPr>
          <a:xfrm>
            <a:off x="811952" y="915610"/>
            <a:ext cx="9540588" cy="706964"/>
          </a:xfrm>
        </p:spPr>
        <p:txBody>
          <a:bodyPr/>
          <a:lstStyle/>
          <a:p>
            <a:r>
              <a:rPr lang="en-US" sz="4000" i="1" dirty="0"/>
              <a:t>“</a:t>
            </a:r>
            <a:r>
              <a:rPr lang="en-US" sz="4000" i="1" dirty="0" err="1"/>
              <a:t>Garofoli</a:t>
            </a:r>
            <a:r>
              <a:rPr lang="en-US" sz="4000" i="1" dirty="0"/>
              <a:t> </a:t>
            </a:r>
            <a:r>
              <a:rPr lang="en-US" sz="4000" dirty="0"/>
              <a:t>Application” (by defence)</a:t>
            </a:r>
          </a:p>
        </p:txBody>
      </p:sp>
      <p:sp>
        <p:nvSpPr>
          <p:cNvPr id="20" name="Content Placeholder 19">
            <a:extLst>
              <a:ext uri="{FF2B5EF4-FFF2-40B4-BE49-F238E27FC236}">
                <a16:creationId xmlns:a16="http://schemas.microsoft.com/office/drawing/2014/main" id="{39B5ED91-4C84-9B43-A3FE-9764473F4917}"/>
              </a:ext>
            </a:extLst>
          </p:cNvPr>
          <p:cNvSpPr>
            <a:spLocks noGrp="1"/>
          </p:cNvSpPr>
          <p:nvPr>
            <p:ph idx="1"/>
          </p:nvPr>
        </p:nvSpPr>
        <p:spPr>
          <a:xfrm>
            <a:off x="811952" y="2677657"/>
            <a:ext cx="10860095" cy="3884613"/>
          </a:xfrm>
        </p:spPr>
        <p:txBody>
          <a:bodyPr>
            <a:normAutofit fontScale="92500"/>
          </a:bodyPr>
          <a:lstStyle/>
          <a:p>
            <a:r>
              <a:rPr lang="en-CA" altLang="en-US" sz="2400" dirty="0"/>
              <a:t>A “</a:t>
            </a:r>
            <a:r>
              <a:rPr lang="en-CA" altLang="en-US" sz="2400" i="1" dirty="0" err="1"/>
              <a:t>Garofoli</a:t>
            </a:r>
            <a:r>
              <a:rPr lang="en-CA" altLang="en-US" sz="2400" i="1" dirty="0"/>
              <a:t> </a:t>
            </a:r>
            <a:r>
              <a:rPr lang="en-CA" altLang="en-US" sz="2400" dirty="0"/>
              <a:t>application” can mean different things:</a:t>
            </a:r>
          </a:p>
          <a:p>
            <a:pPr marL="914400" lvl="1" indent="-457200">
              <a:buFont typeface="+mj-lt"/>
              <a:buAutoNum type="alphaLcPeriod"/>
            </a:pPr>
            <a:r>
              <a:rPr lang="en-CA" altLang="en-US" sz="2400" dirty="0"/>
              <a:t>Application for leave to cross-examine the affiant</a:t>
            </a:r>
          </a:p>
          <a:p>
            <a:pPr marL="914400" lvl="1" indent="-457200">
              <a:buFont typeface="+mj-lt"/>
              <a:buAutoNum type="alphaLcPeriod"/>
            </a:pPr>
            <a:r>
              <a:rPr lang="en-CA" altLang="en-US" sz="2400" dirty="0"/>
              <a:t>Cross-examination of the affiant and/or amplification by the affiant</a:t>
            </a:r>
          </a:p>
          <a:p>
            <a:pPr marL="914400" lvl="1" indent="-457200">
              <a:buFont typeface="+mj-lt"/>
              <a:buAutoNum type="alphaLcPeriod"/>
            </a:pPr>
            <a:r>
              <a:rPr lang="en-CA" altLang="en-US" sz="2400" dirty="0"/>
              <a:t>Argument whether the ITO provided sufficient grounds to have supported the warrant</a:t>
            </a:r>
          </a:p>
          <a:p>
            <a:r>
              <a:rPr lang="en-US" sz="2400" dirty="0"/>
              <a:t>They are evidentiary hearings questioning the validity of an evidence-gathering tool – </a:t>
            </a:r>
            <a:r>
              <a:rPr lang="en-US" sz="2400" u="sng" dirty="0"/>
              <a:t>not</a:t>
            </a:r>
            <a:r>
              <a:rPr lang="en-US" sz="2400" dirty="0"/>
              <a:t> trial on the merits determining ultimate issues of guilt</a:t>
            </a:r>
          </a:p>
          <a:p>
            <a:r>
              <a:rPr lang="en-CA" altLang="en-US" sz="2400" dirty="0"/>
              <a:t>A “</a:t>
            </a:r>
            <a:r>
              <a:rPr lang="en-CA" altLang="en-US" sz="2400" i="1" dirty="0"/>
              <a:t>Dawson </a:t>
            </a:r>
            <a:r>
              <a:rPr lang="en-CA" altLang="en-US" sz="2400" dirty="0"/>
              <a:t>application” permits cross-examination of the affiant at a PH</a:t>
            </a:r>
            <a:endParaRPr lang="en-CA" sz="2400" dirty="0"/>
          </a:p>
        </p:txBody>
      </p:sp>
      <p:sp>
        <p:nvSpPr>
          <p:cNvPr id="14" name="Slide Number Placeholder 13">
            <a:extLst>
              <a:ext uri="{FF2B5EF4-FFF2-40B4-BE49-F238E27FC236}">
                <a16:creationId xmlns:a16="http://schemas.microsoft.com/office/drawing/2014/main" id="{8D7E601C-D478-1646-AC0D-FDA929C0AFBA}"/>
              </a:ext>
            </a:extLst>
          </p:cNvPr>
          <p:cNvSpPr>
            <a:spLocks noGrp="1"/>
          </p:cNvSpPr>
          <p:nvPr>
            <p:ph type="sldNum" sz="quarter" idx="12"/>
          </p:nvPr>
        </p:nvSpPr>
        <p:spPr/>
        <p:txBody>
          <a:bodyPr/>
          <a:lstStyle/>
          <a:p>
            <a:fld id="{CA8B1EE1-5BEC-984B-B66B-76A91FF524C9}" type="slidenum">
              <a:rPr lang="en-US" smtClean="0"/>
              <a:pPr/>
              <a:t>8</a:t>
            </a:fld>
            <a:endParaRPr lang="en-US" dirty="0"/>
          </a:p>
        </p:txBody>
      </p:sp>
    </p:spTree>
    <p:extLst>
      <p:ext uri="{BB962C8B-B14F-4D97-AF65-F5344CB8AC3E}">
        <p14:creationId xmlns:p14="http://schemas.microsoft.com/office/powerpoint/2010/main" val="3782108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500"/>
                                        <p:tgtEl>
                                          <p:spTgt spid="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
                                            <p:txEl>
                                              <p:pRg st="1" end="1"/>
                                            </p:txEl>
                                          </p:spTgt>
                                        </p:tgtEl>
                                        <p:attrNameLst>
                                          <p:attrName>style.visibility</p:attrName>
                                        </p:attrNameLst>
                                      </p:cBhvr>
                                      <p:to>
                                        <p:strVal val="visible"/>
                                      </p:to>
                                    </p:set>
                                    <p:animEffect transition="in" filter="fade">
                                      <p:cBhvr>
                                        <p:cTn id="12" dur="500"/>
                                        <p:tgtEl>
                                          <p:spTgt spid="2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
                                            <p:txEl>
                                              <p:pRg st="2" end="2"/>
                                            </p:txEl>
                                          </p:spTgt>
                                        </p:tgtEl>
                                        <p:attrNameLst>
                                          <p:attrName>style.visibility</p:attrName>
                                        </p:attrNameLst>
                                      </p:cBhvr>
                                      <p:to>
                                        <p:strVal val="visible"/>
                                      </p:to>
                                    </p:set>
                                    <p:animEffect transition="in" filter="fade">
                                      <p:cBhvr>
                                        <p:cTn id="17" dur="500"/>
                                        <p:tgtEl>
                                          <p:spTgt spid="2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
                                            <p:txEl>
                                              <p:pRg st="3" end="3"/>
                                            </p:txEl>
                                          </p:spTgt>
                                        </p:tgtEl>
                                        <p:attrNameLst>
                                          <p:attrName>style.visibility</p:attrName>
                                        </p:attrNameLst>
                                      </p:cBhvr>
                                      <p:to>
                                        <p:strVal val="visible"/>
                                      </p:to>
                                    </p:set>
                                    <p:animEffect transition="in" filter="fade">
                                      <p:cBhvr>
                                        <p:cTn id="22" dur="500"/>
                                        <p:tgtEl>
                                          <p:spTgt spid="2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
                                            <p:txEl>
                                              <p:pRg st="4" end="4"/>
                                            </p:txEl>
                                          </p:spTgt>
                                        </p:tgtEl>
                                        <p:attrNameLst>
                                          <p:attrName>style.visibility</p:attrName>
                                        </p:attrNameLst>
                                      </p:cBhvr>
                                      <p:to>
                                        <p:strVal val="visible"/>
                                      </p:to>
                                    </p:set>
                                    <p:animEffect transition="in" filter="fade">
                                      <p:cBhvr>
                                        <p:cTn id="27" dur="500"/>
                                        <p:tgtEl>
                                          <p:spTgt spid="2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0">
                                            <p:txEl>
                                              <p:pRg st="5" end="5"/>
                                            </p:txEl>
                                          </p:spTgt>
                                        </p:tgtEl>
                                        <p:attrNameLst>
                                          <p:attrName>style.visibility</p:attrName>
                                        </p:attrNameLst>
                                      </p:cBhvr>
                                      <p:to>
                                        <p:strVal val="visible"/>
                                      </p:to>
                                    </p:set>
                                    <p:animEffect transition="in" filter="fade">
                                      <p:cBhvr>
                                        <p:cTn id="32" dur="500"/>
                                        <p:tgtEl>
                                          <p:spTgt spid="2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B8173-1473-DF4A-85A6-D8406BF10C62}"/>
              </a:ext>
            </a:extLst>
          </p:cNvPr>
          <p:cNvSpPr>
            <a:spLocks noGrp="1"/>
          </p:cNvSpPr>
          <p:nvPr>
            <p:ph type="title"/>
          </p:nvPr>
        </p:nvSpPr>
        <p:spPr>
          <a:xfrm>
            <a:off x="811952" y="915610"/>
            <a:ext cx="9540588" cy="706964"/>
          </a:xfrm>
        </p:spPr>
        <p:txBody>
          <a:bodyPr/>
          <a:lstStyle/>
          <a:p>
            <a:r>
              <a:rPr lang="en-US" sz="4000" dirty="0"/>
              <a:t>Common Attacks (Facial)</a:t>
            </a:r>
          </a:p>
        </p:txBody>
      </p:sp>
      <p:sp>
        <p:nvSpPr>
          <p:cNvPr id="20" name="Content Placeholder 19">
            <a:extLst>
              <a:ext uri="{FF2B5EF4-FFF2-40B4-BE49-F238E27FC236}">
                <a16:creationId xmlns:a16="http://schemas.microsoft.com/office/drawing/2014/main" id="{39B5ED91-4C84-9B43-A3FE-9764473F4917}"/>
              </a:ext>
            </a:extLst>
          </p:cNvPr>
          <p:cNvSpPr>
            <a:spLocks noGrp="1"/>
          </p:cNvSpPr>
          <p:nvPr>
            <p:ph idx="1"/>
          </p:nvPr>
        </p:nvSpPr>
        <p:spPr>
          <a:xfrm>
            <a:off x="811952" y="2677658"/>
            <a:ext cx="10698730" cy="3507989"/>
          </a:xfrm>
        </p:spPr>
        <p:txBody>
          <a:bodyPr>
            <a:normAutofit/>
          </a:bodyPr>
          <a:lstStyle/>
          <a:p>
            <a:r>
              <a:rPr lang="en-CA" sz="2400" dirty="0"/>
              <a:t>A </a:t>
            </a:r>
            <a:r>
              <a:rPr lang="en-CA" sz="2400" u="sng" dirty="0"/>
              <a:t>facial</a:t>
            </a:r>
            <a:r>
              <a:rPr lang="en-CA" sz="2400" dirty="0"/>
              <a:t> challenge looks to whether the ITO, on its face, was sufficient to support the warrant</a:t>
            </a:r>
          </a:p>
          <a:p>
            <a:r>
              <a:rPr lang="en-CA" sz="2400" dirty="0"/>
              <a:t>All the statements in the ITO are accepted as reliable and accurate</a:t>
            </a:r>
          </a:p>
          <a:p>
            <a:r>
              <a:rPr lang="en-CA" sz="2400" dirty="0"/>
              <a:t>Based on the stated facts in the ITO, the court simply asks whether an authorizing judge </a:t>
            </a:r>
            <a:r>
              <a:rPr lang="en-CA" sz="2400" u="sng" dirty="0"/>
              <a:t>could</a:t>
            </a:r>
            <a:r>
              <a:rPr lang="en-CA" sz="2400" dirty="0"/>
              <a:t> have issued the warrant</a:t>
            </a:r>
          </a:p>
          <a:p>
            <a:r>
              <a:rPr lang="en-CA" sz="2400" dirty="0"/>
              <a:t>The record is not enlarged or “amplified” by any additional evidence</a:t>
            </a:r>
            <a:endParaRPr lang="en-CA" sz="2000" dirty="0"/>
          </a:p>
          <a:p>
            <a:endParaRPr lang="en-CA" sz="2400" dirty="0"/>
          </a:p>
          <a:p>
            <a:endParaRPr lang="en-CA" sz="2400" dirty="0"/>
          </a:p>
        </p:txBody>
      </p:sp>
      <p:sp>
        <p:nvSpPr>
          <p:cNvPr id="14" name="Slide Number Placeholder 13">
            <a:extLst>
              <a:ext uri="{FF2B5EF4-FFF2-40B4-BE49-F238E27FC236}">
                <a16:creationId xmlns:a16="http://schemas.microsoft.com/office/drawing/2014/main" id="{8D7E601C-D478-1646-AC0D-FDA929C0AFBA}"/>
              </a:ext>
            </a:extLst>
          </p:cNvPr>
          <p:cNvSpPr>
            <a:spLocks noGrp="1"/>
          </p:cNvSpPr>
          <p:nvPr>
            <p:ph type="sldNum" sz="quarter" idx="12"/>
          </p:nvPr>
        </p:nvSpPr>
        <p:spPr/>
        <p:txBody>
          <a:bodyPr/>
          <a:lstStyle/>
          <a:p>
            <a:fld id="{CA8B1EE1-5BEC-984B-B66B-76A91FF524C9}" type="slidenum">
              <a:rPr lang="en-US" smtClean="0"/>
              <a:pPr/>
              <a:t>9</a:t>
            </a:fld>
            <a:endParaRPr lang="en-US" dirty="0"/>
          </a:p>
        </p:txBody>
      </p:sp>
    </p:spTree>
    <p:extLst>
      <p:ext uri="{BB962C8B-B14F-4D97-AF65-F5344CB8AC3E}">
        <p14:creationId xmlns:p14="http://schemas.microsoft.com/office/powerpoint/2010/main" val="3089121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500"/>
                                        <p:tgtEl>
                                          <p:spTgt spid="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
                                            <p:txEl>
                                              <p:pRg st="1" end="1"/>
                                            </p:txEl>
                                          </p:spTgt>
                                        </p:tgtEl>
                                        <p:attrNameLst>
                                          <p:attrName>style.visibility</p:attrName>
                                        </p:attrNameLst>
                                      </p:cBhvr>
                                      <p:to>
                                        <p:strVal val="visible"/>
                                      </p:to>
                                    </p:set>
                                    <p:animEffect transition="in" filter="fade">
                                      <p:cBhvr>
                                        <p:cTn id="12" dur="500"/>
                                        <p:tgtEl>
                                          <p:spTgt spid="2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
                                            <p:txEl>
                                              <p:pRg st="2" end="2"/>
                                            </p:txEl>
                                          </p:spTgt>
                                        </p:tgtEl>
                                        <p:attrNameLst>
                                          <p:attrName>style.visibility</p:attrName>
                                        </p:attrNameLst>
                                      </p:cBhvr>
                                      <p:to>
                                        <p:strVal val="visible"/>
                                      </p:to>
                                    </p:set>
                                    <p:animEffect transition="in" filter="fade">
                                      <p:cBhvr>
                                        <p:cTn id="17" dur="500"/>
                                        <p:tgtEl>
                                          <p:spTgt spid="2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
                                            <p:txEl>
                                              <p:pRg st="3" end="3"/>
                                            </p:txEl>
                                          </p:spTgt>
                                        </p:tgtEl>
                                        <p:attrNameLst>
                                          <p:attrName>style.visibility</p:attrName>
                                        </p:attrNameLst>
                                      </p:cBhvr>
                                      <p:to>
                                        <p:strVal val="visible"/>
                                      </p:to>
                                    </p:set>
                                    <p:animEffect transition="in" filter="fade">
                                      <p:cBhvr>
                                        <p:cTn id="22" dur="500"/>
                                        <p:tgtEl>
                                          <p:spTgt spid="2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884</TotalTime>
  <Words>2414</Words>
  <Application>Microsoft Office PowerPoint</Application>
  <PresentationFormat>Widescreen</PresentationFormat>
  <Paragraphs>273</Paragraphs>
  <Slides>26</Slides>
  <Notes>15</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26</vt:i4>
      </vt:variant>
    </vt:vector>
  </HeadingPairs>
  <TitlesOfParts>
    <vt:vector size="38" baseType="lpstr">
      <vt:lpstr>Abadi</vt:lpstr>
      <vt:lpstr>Arial</vt:lpstr>
      <vt:lpstr>Calibri</vt:lpstr>
      <vt:lpstr>Century Gothic</vt:lpstr>
      <vt:lpstr>Cooper Black</vt:lpstr>
      <vt:lpstr>Courier New</vt:lpstr>
      <vt:lpstr>Helvetica</vt:lpstr>
      <vt:lpstr>Showcard Gothic</vt:lpstr>
      <vt:lpstr>Source Sans Pro</vt:lpstr>
      <vt:lpstr>Times New Roman</vt:lpstr>
      <vt:lpstr>Wingdings 3</vt:lpstr>
      <vt:lpstr>Ion Boardroom</vt:lpstr>
      <vt:lpstr>Warrants &amp; Orders –  Judicial Authorization Advocacy </vt:lpstr>
      <vt:lpstr>Roadmap</vt:lpstr>
      <vt:lpstr>CPD Accreditation</vt:lpstr>
      <vt:lpstr>Case Management in a SW case</vt:lpstr>
      <vt:lpstr>“The Starting Point” – from MCM #132</vt:lpstr>
      <vt:lpstr>Warrants &amp; Orders – Different Types</vt:lpstr>
      <vt:lpstr>R v Garofoli, [1990] 2 SCR 1421</vt:lpstr>
      <vt:lpstr>“Garofoli Application” (by defence)</vt:lpstr>
      <vt:lpstr>Common Attacks (Facial)</vt:lpstr>
      <vt:lpstr>Common Attacks (Sub-Facial)</vt:lpstr>
      <vt:lpstr>Common Attacks (Manner of search)</vt:lpstr>
      <vt:lpstr>Common Responses (by Crown)</vt:lpstr>
      <vt:lpstr>Common Responses (by Crown)</vt:lpstr>
      <vt:lpstr>Leave to Cross-examine the Affiant</vt:lpstr>
      <vt:lpstr>Opposing Applications for “Leave”</vt:lpstr>
      <vt:lpstr>Preparing the Affiant</vt:lpstr>
      <vt:lpstr>Preparing vs. Coaching</vt:lpstr>
      <vt:lpstr>“Step Six”</vt:lpstr>
      <vt:lpstr>Scenario #1 – Spot the issue</vt:lpstr>
      <vt:lpstr>Scenario #1 – Spot the issue</vt:lpstr>
      <vt:lpstr>Scenario #2 – Should cross of the affiant be allowed?</vt:lpstr>
      <vt:lpstr>Scenario #2 – Should cross of the affiant be allowed?</vt:lpstr>
      <vt:lpstr>Scenario #2 – Should cross of the affiant be allowed?</vt:lpstr>
      <vt:lpstr>Scenario #3 – Working with the affiant</vt:lpstr>
      <vt:lpstr>Scenario #3b – Working with the affiant</vt:lpstr>
      <vt:lpstr>The End – Comments?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ITOs</dc:title>
  <dc:creator>Radcliffe, Tim (MAG)</dc:creator>
  <cp:lastModifiedBy>Tim Radcliffe</cp:lastModifiedBy>
  <cp:revision>26</cp:revision>
  <dcterms:created xsi:type="dcterms:W3CDTF">2022-05-08T09:59:07Z</dcterms:created>
  <dcterms:modified xsi:type="dcterms:W3CDTF">2022-06-30T20:55:09Z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34a106e-6316-442c-ad35-738afd673d2b_Enabled">
    <vt:lpwstr>true</vt:lpwstr>
  </property>
  <property fmtid="{D5CDD505-2E9C-101B-9397-08002B2CF9AE}" pid="3" name="MSIP_Label_034a106e-6316-442c-ad35-738afd673d2b_SetDate">
    <vt:lpwstr>2022-05-08T09:59:07Z</vt:lpwstr>
  </property>
  <property fmtid="{D5CDD505-2E9C-101B-9397-08002B2CF9AE}" pid="4" name="MSIP_Label_034a106e-6316-442c-ad35-738afd673d2b_Method">
    <vt:lpwstr>Standard</vt:lpwstr>
  </property>
  <property fmtid="{D5CDD505-2E9C-101B-9397-08002B2CF9AE}" pid="5" name="MSIP_Label_034a106e-6316-442c-ad35-738afd673d2b_Name">
    <vt:lpwstr>034a106e-6316-442c-ad35-738afd673d2b</vt:lpwstr>
  </property>
  <property fmtid="{D5CDD505-2E9C-101B-9397-08002B2CF9AE}" pid="6" name="MSIP_Label_034a106e-6316-442c-ad35-738afd673d2b_SiteId">
    <vt:lpwstr>cddc1229-ac2a-4b97-b78a-0e5cacb5865c</vt:lpwstr>
  </property>
  <property fmtid="{D5CDD505-2E9C-101B-9397-08002B2CF9AE}" pid="7" name="MSIP_Label_034a106e-6316-442c-ad35-738afd673d2b_ActionId">
    <vt:lpwstr>11e4a071-b7c1-4378-8b83-2e83606f8307</vt:lpwstr>
  </property>
  <property fmtid="{D5CDD505-2E9C-101B-9397-08002B2CF9AE}" pid="8" name="MSIP_Label_034a106e-6316-442c-ad35-738afd673d2b_ContentBits">
    <vt:lpwstr>0</vt:lpwstr>
  </property>
</Properties>
</file>