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2"/>
  </p:notesMasterIdLst>
  <p:sldIdLst>
    <p:sldId id="256" r:id="rId5"/>
    <p:sldId id="277" r:id="rId6"/>
    <p:sldId id="278" r:id="rId7"/>
    <p:sldId id="257" r:id="rId8"/>
    <p:sldId id="259" r:id="rId9"/>
    <p:sldId id="258" r:id="rId10"/>
    <p:sldId id="275" r:id="rId11"/>
    <p:sldId id="260" r:id="rId12"/>
    <p:sldId id="299" r:id="rId13"/>
    <p:sldId id="276" r:id="rId14"/>
    <p:sldId id="295" r:id="rId15"/>
    <p:sldId id="298" r:id="rId16"/>
    <p:sldId id="296" r:id="rId17"/>
    <p:sldId id="261" r:id="rId18"/>
    <p:sldId id="262" r:id="rId19"/>
    <p:sldId id="273" r:id="rId20"/>
    <p:sldId id="263" r:id="rId21"/>
    <p:sldId id="272" r:id="rId22"/>
    <p:sldId id="267" r:id="rId23"/>
    <p:sldId id="292" r:id="rId24"/>
    <p:sldId id="291" r:id="rId25"/>
    <p:sldId id="293" r:id="rId26"/>
    <p:sldId id="294" r:id="rId27"/>
    <p:sldId id="279" r:id="rId28"/>
    <p:sldId id="268" r:id="rId29"/>
    <p:sldId id="288" r:id="rId30"/>
    <p:sldId id="270" r:id="rId31"/>
    <p:sldId id="280" r:id="rId32"/>
    <p:sldId id="297" r:id="rId33"/>
    <p:sldId id="282" r:id="rId34"/>
    <p:sldId id="283" r:id="rId35"/>
    <p:sldId id="285" r:id="rId36"/>
    <p:sldId id="284" r:id="rId37"/>
    <p:sldId id="287" r:id="rId38"/>
    <p:sldId id="281" r:id="rId39"/>
    <p:sldId id="286" r:id="rId40"/>
    <p:sldId id="290"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6298A10-BA8C-448D-B62B-DD5C8FD4897A}" v="1" dt="2022-01-13T13:59:31.04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70" autoAdjust="0"/>
    <p:restoredTop sz="70727" autoAdjust="0"/>
  </p:normalViewPr>
  <p:slideViewPr>
    <p:cSldViewPr snapToGrid="0">
      <p:cViewPr varScale="1">
        <p:scale>
          <a:sx n="78" d="100"/>
          <a:sy n="78" d="100"/>
        </p:scale>
        <p:origin x="1584"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notesMaster" Target="notesMasters/notesMaster1.xml"/><Relationship Id="rId47"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 Id="rId48"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nsey, Louise (MAG)" userId="388ce529-93ec-454c-9a47-d666ba1749de" providerId="ADAL" clId="{26298A10-BA8C-448D-B62B-DD5C8FD4897A}"/>
    <pc:docChg chg="custSel addSld delSld modSld sldOrd">
      <pc:chgData name="Tansey, Louise (MAG)" userId="388ce529-93ec-454c-9a47-d666ba1749de" providerId="ADAL" clId="{26298A10-BA8C-448D-B62B-DD5C8FD4897A}" dt="2022-01-13T22:01:42.570" v="451" actId="20577"/>
      <pc:docMkLst>
        <pc:docMk/>
      </pc:docMkLst>
      <pc:sldChg chg="modSp mod">
        <pc:chgData name="Tansey, Louise (MAG)" userId="388ce529-93ec-454c-9a47-d666ba1749de" providerId="ADAL" clId="{26298A10-BA8C-448D-B62B-DD5C8FD4897A}" dt="2022-01-13T22:01:42.570" v="451" actId="20577"/>
        <pc:sldMkLst>
          <pc:docMk/>
          <pc:sldMk cId="2800143847" sldId="256"/>
        </pc:sldMkLst>
        <pc:spChg chg="mod">
          <ac:chgData name="Tansey, Louise (MAG)" userId="388ce529-93ec-454c-9a47-d666ba1749de" providerId="ADAL" clId="{26298A10-BA8C-448D-B62B-DD5C8FD4897A}" dt="2022-01-13T22:01:42.570" v="451" actId="20577"/>
          <ac:spMkLst>
            <pc:docMk/>
            <pc:sldMk cId="2800143847" sldId="256"/>
            <ac:spMk id="2" creationId="{2FC63931-25D5-49DC-A6F4-7C46DF016E88}"/>
          </ac:spMkLst>
        </pc:spChg>
      </pc:sldChg>
      <pc:sldChg chg="modNotesTx">
        <pc:chgData name="Tansey, Louise (MAG)" userId="388ce529-93ec-454c-9a47-d666ba1749de" providerId="ADAL" clId="{26298A10-BA8C-448D-B62B-DD5C8FD4897A}" dt="2022-01-13T13:46:09.998" v="96" actId="20577"/>
        <pc:sldMkLst>
          <pc:docMk/>
          <pc:sldMk cId="0" sldId="258"/>
        </pc:sldMkLst>
      </pc:sldChg>
      <pc:sldChg chg="modSp mod">
        <pc:chgData name="Tansey, Louise (MAG)" userId="388ce529-93ec-454c-9a47-d666ba1749de" providerId="ADAL" clId="{26298A10-BA8C-448D-B62B-DD5C8FD4897A}" dt="2022-01-13T13:58:57.604" v="166" actId="114"/>
        <pc:sldMkLst>
          <pc:docMk/>
          <pc:sldMk cId="0" sldId="260"/>
        </pc:sldMkLst>
        <pc:spChg chg="mod">
          <ac:chgData name="Tansey, Louise (MAG)" userId="388ce529-93ec-454c-9a47-d666ba1749de" providerId="ADAL" clId="{26298A10-BA8C-448D-B62B-DD5C8FD4897A}" dt="2022-01-13T13:58:57.604" v="166" actId="114"/>
          <ac:spMkLst>
            <pc:docMk/>
            <pc:sldMk cId="0" sldId="260"/>
            <ac:spMk id="7171" creationId="{654FD120-9918-405B-A014-9BE16F3E4CCA}"/>
          </ac:spMkLst>
        </pc:spChg>
      </pc:sldChg>
      <pc:sldChg chg="modNotesTx">
        <pc:chgData name="Tansey, Louise (MAG)" userId="388ce529-93ec-454c-9a47-d666ba1749de" providerId="ADAL" clId="{26298A10-BA8C-448D-B62B-DD5C8FD4897A}" dt="2022-01-13T14:10:00.034" v="326" actId="20577"/>
        <pc:sldMkLst>
          <pc:docMk/>
          <pc:sldMk cId="3633364698" sldId="273"/>
        </pc:sldMkLst>
      </pc:sldChg>
      <pc:sldChg chg="modNotesTx">
        <pc:chgData name="Tansey, Louise (MAG)" userId="388ce529-93ec-454c-9a47-d666ba1749de" providerId="ADAL" clId="{26298A10-BA8C-448D-B62B-DD5C8FD4897A}" dt="2022-01-13T14:14:07.173" v="445" actId="20577"/>
        <pc:sldMkLst>
          <pc:docMk/>
          <pc:sldMk cId="795490128" sldId="293"/>
        </pc:sldMkLst>
      </pc:sldChg>
      <pc:sldChg chg="ord">
        <pc:chgData name="Tansey, Louise (MAG)" userId="388ce529-93ec-454c-9a47-d666ba1749de" providerId="ADAL" clId="{26298A10-BA8C-448D-B62B-DD5C8FD4897A}" dt="2022-01-13T14:15:55.848" v="449"/>
        <pc:sldMkLst>
          <pc:docMk/>
          <pc:sldMk cId="2360927469" sldId="297"/>
        </pc:sldMkLst>
      </pc:sldChg>
      <pc:sldChg chg="addSp modSp new mod setBg">
        <pc:chgData name="Tansey, Louise (MAG)" userId="388ce529-93ec-454c-9a47-d666ba1749de" providerId="ADAL" clId="{26298A10-BA8C-448D-B62B-DD5C8FD4897A}" dt="2022-01-13T13:59:51.894" v="204" actId="123"/>
        <pc:sldMkLst>
          <pc:docMk/>
          <pc:sldMk cId="3597321168" sldId="299"/>
        </pc:sldMkLst>
        <pc:spChg chg="mod">
          <ac:chgData name="Tansey, Louise (MAG)" userId="388ce529-93ec-454c-9a47-d666ba1749de" providerId="ADAL" clId="{26298A10-BA8C-448D-B62B-DD5C8FD4897A}" dt="2022-01-13T13:59:47.910" v="203" actId="26606"/>
          <ac:spMkLst>
            <pc:docMk/>
            <pc:sldMk cId="3597321168" sldId="299"/>
            <ac:spMk id="2" creationId="{9AFEB935-A367-4186-BD28-1B0FC1BDF8E4}"/>
          </ac:spMkLst>
        </pc:spChg>
        <pc:spChg chg="mod">
          <ac:chgData name="Tansey, Louise (MAG)" userId="388ce529-93ec-454c-9a47-d666ba1749de" providerId="ADAL" clId="{26298A10-BA8C-448D-B62B-DD5C8FD4897A}" dt="2022-01-13T13:59:51.894" v="204" actId="123"/>
          <ac:spMkLst>
            <pc:docMk/>
            <pc:sldMk cId="3597321168" sldId="299"/>
            <ac:spMk id="3" creationId="{FF27E73A-E765-41C0-B73A-D39A2D674ED8}"/>
          </ac:spMkLst>
        </pc:spChg>
        <pc:spChg chg="add">
          <ac:chgData name="Tansey, Louise (MAG)" userId="388ce529-93ec-454c-9a47-d666ba1749de" providerId="ADAL" clId="{26298A10-BA8C-448D-B62B-DD5C8FD4897A}" dt="2022-01-13T13:59:47.910" v="203" actId="26606"/>
          <ac:spMkLst>
            <pc:docMk/>
            <pc:sldMk cId="3597321168" sldId="299"/>
            <ac:spMk id="8" creationId="{09588DA8-065E-4F6F-8EFD-43104AB2E0CF}"/>
          </ac:spMkLst>
        </pc:spChg>
        <pc:spChg chg="add">
          <ac:chgData name="Tansey, Louise (MAG)" userId="388ce529-93ec-454c-9a47-d666ba1749de" providerId="ADAL" clId="{26298A10-BA8C-448D-B62B-DD5C8FD4897A}" dt="2022-01-13T13:59:47.910" v="203" actId="26606"/>
          <ac:spMkLst>
            <pc:docMk/>
            <pc:sldMk cId="3597321168" sldId="299"/>
            <ac:spMk id="10" creationId="{C4285719-470E-454C-AF62-8323075F1F5B}"/>
          </ac:spMkLst>
        </pc:spChg>
        <pc:spChg chg="add">
          <ac:chgData name="Tansey, Louise (MAG)" userId="388ce529-93ec-454c-9a47-d666ba1749de" providerId="ADAL" clId="{26298A10-BA8C-448D-B62B-DD5C8FD4897A}" dt="2022-01-13T13:59:47.910" v="203" actId="26606"/>
          <ac:spMkLst>
            <pc:docMk/>
            <pc:sldMk cId="3597321168" sldId="299"/>
            <ac:spMk id="12" creationId="{CD9FE4EF-C4D8-49A0-B2FF-81D8DB7D8A24}"/>
          </ac:spMkLst>
        </pc:spChg>
        <pc:spChg chg="add">
          <ac:chgData name="Tansey, Louise (MAG)" userId="388ce529-93ec-454c-9a47-d666ba1749de" providerId="ADAL" clId="{26298A10-BA8C-448D-B62B-DD5C8FD4897A}" dt="2022-01-13T13:59:47.910" v="203" actId="26606"/>
          <ac:spMkLst>
            <pc:docMk/>
            <pc:sldMk cId="3597321168" sldId="299"/>
            <ac:spMk id="14" creationId="{4300840D-0A0B-4512-BACA-B439D5B9C57C}"/>
          </ac:spMkLst>
        </pc:spChg>
        <pc:spChg chg="add">
          <ac:chgData name="Tansey, Louise (MAG)" userId="388ce529-93ec-454c-9a47-d666ba1749de" providerId="ADAL" clId="{26298A10-BA8C-448D-B62B-DD5C8FD4897A}" dt="2022-01-13T13:59:47.910" v="203" actId="26606"/>
          <ac:spMkLst>
            <pc:docMk/>
            <pc:sldMk cId="3597321168" sldId="299"/>
            <ac:spMk id="16" creationId="{D2B78728-A580-49A7-84F9-6EF6F583ADE0}"/>
          </ac:spMkLst>
        </pc:spChg>
        <pc:spChg chg="add">
          <ac:chgData name="Tansey, Louise (MAG)" userId="388ce529-93ec-454c-9a47-d666ba1749de" providerId="ADAL" clId="{26298A10-BA8C-448D-B62B-DD5C8FD4897A}" dt="2022-01-13T13:59:47.910" v="203" actId="26606"/>
          <ac:spMkLst>
            <pc:docMk/>
            <pc:sldMk cId="3597321168" sldId="299"/>
            <ac:spMk id="18" creationId="{38FAA1A1-D861-433F-88FA-1E9D6FD31D11}"/>
          </ac:spMkLst>
        </pc:spChg>
        <pc:spChg chg="add">
          <ac:chgData name="Tansey, Louise (MAG)" userId="388ce529-93ec-454c-9a47-d666ba1749de" providerId="ADAL" clId="{26298A10-BA8C-448D-B62B-DD5C8FD4897A}" dt="2022-01-13T13:59:47.910" v="203" actId="26606"/>
          <ac:spMkLst>
            <pc:docMk/>
            <pc:sldMk cId="3597321168" sldId="299"/>
            <ac:spMk id="20" creationId="{8D71EDA1-87BF-4D5D-AB79-F346FD19278A}"/>
          </ac:spMkLst>
        </pc:spChg>
      </pc:sldChg>
      <pc:sldChg chg="new del">
        <pc:chgData name="Tansey, Louise (MAG)" userId="388ce529-93ec-454c-9a47-d666ba1749de" providerId="ADAL" clId="{26298A10-BA8C-448D-B62B-DD5C8FD4897A}" dt="2022-01-13T14:15:50.246" v="447" actId="47"/>
        <pc:sldMkLst>
          <pc:docMk/>
          <pc:sldMk cId="2605540762" sldId="300"/>
        </pc:sldMkLst>
      </pc:sldChg>
    </pc:docChg>
  </pc:docChgLst>
</pc:chgInfo>
</file>

<file path=ppt/diagrams/_rels/data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rawing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3F63317-A4DC-416B-A49F-549BBFFEAACC}"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83C60F4A-F030-4048-8D70-C5D5B92FD6D3}">
      <dgm:prSet/>
      <dgm:spPr/>
      <dgm:t>
        <a:bodyPr/>
        <a:lstStyle/>
        <a:p>
          <a:r>
            <a:rPr lang="en-US"/>
            <a:t>The law</a:t>
          </a:r>
        </a:p>
      </dgm:t>
    </dgm:pt>
    <dgm:pt modelId="{57FB7B93-7291-459A-BA01-1CA50927C2AD}" type="parTrans" cxnId="{2AD2D9D6-7142-4647-A1D4-3581C3BF468A}">
      <dgm:prSet/>
      <dgm:spPr/>
      <dgm:t>
        <a:bodyPr/>
        <a:lstStyle/>
        <a:p>
          <a:endParaRPr lang="en-US"/>
        </a:p>
      </dgm:t>
    </dgm:pt>
    <dgm:pt modelId="{1C51FBCA-1A8F-4B7C-B5F3-0719A265709B}" type="sibTrans" cxnId="{2AD2D9D6-7142-4647-A1D4-3581C3BF468A}">
      <dgm:prSet/>
      <dgm:spPr/>
      <dgm:t>
        <a:bodyPr/>
        <a:lstStyle/>
        <a:p>
          <a:endParaRPr lang="en-US"/>
        </a:p>
      </dgm:t>
    </dgm:pt>
    <dgm:pt modelId="{41E74108-9E9D-46A0-84F5-57F551DE6DAB}">
      <dgm:prSet/>
      <dgm:spPr/>
      <dgm:t>
        <a:bodyPr/>
        <a:lstStyle/>
        <a:p>
          <a:r>
            <a:rPr lang="en-US"/>
            <a:t>Scenarios</a:t>
          </a:r>
        </a:p>
      </dgm:t>
    </dgm:pt>
    <dgm:pt modelId="{03262886-3B6F-48D9-8191-50FC4E8747F4}" type="parTrans" cxnId="{DBB9F9C0-F784-48F1-AF47-3F343DB89490}">
      <dgm:prSet/>
      <dgm:spPr/>
      <dgm:t>
        <a:bodyPr/>
        <a:lstStyle/>
        <a:p>
          <a:endParaRPr lang="en-US"/>
        </a:p>
      </dgm:t>
    </dgm:pt>
    <dgm:pt modelId="{E9495BAB-2E4B-4636-8FF7-D9503C2F6ACA}" type="sibTrans" cxnId="{DBB9F9C0-F784-48F1-AF47-3F343DB89490}">
      <dgm:prSet/>
      <dgm:spPr/>
      <dgm:t>
        <a:bodyPr/>
        <a:lstStyle/>
        <a:p>
          <a:endParaRPr lang="en-US"/>
        </a:p>
      </dgm:t>
    </dgm:pt>
    <dgm:pt modelId="{DE2B384A-D7F6-488E-8D57-3B21020EA535}">
      <dgm:prSet/>
      <dgm:spPr/>
      <dgm:t>
        <a:bodyPr/>
        <a:lstStyle/>
        <a:p>
          <a:r>
            <a:rPr lang="en-US"/>
            <a:t>Strategy and practice</a:t>
          </a:r>
        </a:p>
      </dgm:t>
    </dgm:pt>
    <dgm:pt modelId="{220D2CEF-5818-4266-B05D-0E6ACD9F25ED}" type="parTrans" cxnId="{AF8E11AA-CE0C-4CE1-A17E-CA5317F26622}">
      <dgm:prSet/>
      <dgm:spPr/>
      <dgm:t>
        <a:bodyPr/>
        <a:lstStyle/>
        <a:p>
          <a:endParaRPr lang="en-US"/>
        </a:p>
      </dgm:t>
    </dgm:pt>
    <dgm:pt modelId="{0B1810B6-F928-4D1E-BB23-E3BB57E4A571}" type="sibTrans" cxnId="{AF8E11AA-CE0C-4CE1-A17E-CA5317F26622}">
      <dgm:prSet/>
      <dgm:spPr/>
      <dgm:t>
        <a:bodyPr/>
        <a:lstStyle/>
        <a:p>
          <a:endParaRPr lang="en-US"/>
        </a:p>
      </dgm:t>
    </dgm:pt>
    <dgm:pt modelId="{3F904593-8A7B-4E98-AFE2-66BA9688886C}">
      <dgm:prSet/>
      <dgm:spPr/>
      <dgm:t>
        <a:bodyPr/>
        <a:lstStyle/>
        <a:p>
          <a:r>
            <a:rPr lang="en-US"/>
            <a:t>Examples of admissions</a:t>
          </a:r>
        </a:p>
      </dgm:t>
    </dgm:pt>
    <dgm:pt modelId="{29EF4466-773A-4A19-BF73-EAE205A1173C}" type="parTrans" cxnId="{A8ADC3B0-EC63-4999-ACA1-46262AD89BD3}">
      <dgm:prSet/>
      <dgm:spPr/>
      <dgm:t>
        <a:bodyPr/>
        <a:lstStyle/>
        <a:p>
          <a:endParaRPr lang="en-US"/>
        </a:p>
      </dgm:t>
    </dgm:pt>
    <dgm:pt modelId="{756F1128-A94E-4D7C-B1DA-FD9F9FBA0FB0}" type="sibTrans" cxnId="{A8ADC3B0-EC63-4999-ACA1-46262AD89BD3}">
      <dgm:prSet/>
      <dgm:spPr/>
      <dgm:t>
        <a:bodyPr/>
        <a:lstStyle/>
        <a:p>
          <a:endParaRPr lang="en-US"/>
        </a:p>
      </dgm:t>
    </dgm:pt>
    <dgm:pt modelId="{3BA49B5E-82D8-4425-AF20-9AAFFAF0033E}" type="pres">
      <dgm:prSet presAssocID="{33F63317-A4DC-416B-A49F-549BBFFEAACC}" presName="vert0" presStyleCnt="0">
        <dgm:presLayoutVars>
          <dgm:dir/>
          <dgm:animOne val="branch"/>
          <dgm:animLvl val="lvl"/>
        </dgm:presLayoutVars>
      </dgm:prSet>
      <dgm:spPr/>
    </dgm:pt>
    <dgm:pt modelId="{C6C7ABE8-9A02-4C2C-92B2-F0516ADDAC83}" type="pres">
      <dgm:prSet presAssocID="{83C60F4A-F030-4048-8D70-C5D5B92FD6D3}" presName="thickLine" presStyleLbl="alignNode1" presStyleIdx="0" presStyleCnt="4"/>
      <dgm:spPr/>
    </dgm:pt>
    <dgm:pt modelId="{59308C07-2153-4B7C-8E25-5C42B267E27F}" type="pres">
      <dgm:prSet presAssocID="{83C60F4A-F030-4048-8D70-C5D5B92FD6D3}" presName="horz1" presStyleCnt="0"/>
      <dgm:spPr/>
    </dgm:pt>
    <dgm:pt modelId="{F4485075-E206-4B96-B38E-F72243CB4404}" type="pres">
      <dgm:prSet presAssocID="{83C60F4A-F030-4048-8D70-C5D5B92FD6D3}" presName="tx1" presStyleLbl="revTx" presStyleIdx="0" presStyleCnt="4"/>
      <dgm:spPr/>
    </dgm:pt>
    <dgm:pt modelId="{8B00805F-1EC5-42F7-AD39-4ACDEE0BAA95}" type="pres">
      <dgm:prSet presAssocID="{83C60F4A-F030-4048-8D70-C5D5B92FD6D3}" presName="vert1" presStyleCnt="0"/>
      <dgm:spPr/>
    </dgm:pt>
    <dgm:pt modelId="{0A8E7A50-CED0-4CE3-B007-11907B0DFF1F}" type="pres">
      <dgm:prSet presAssocID="{41E74108-9E9D-46A0-84F5-57F551DE6DAB}" presName="thickLine" presStyleLbl="alignNode1" presStyleIdx="1" presStyleCnt="4"/>
      <dgm:spPr/>
    </dgm:pt>
    <dgm:pt modelId="{953F71FC-EE7A-44C1-B8F3-29F784CBA132}" type="pres">
      <dgm:prSet presAssocID="{41E74108-9E9D-46A0-84F5-57F551DE6DAB}" presName="horz1" presStyleCnt="0"/>
      <dgm:spPr/>
    </dgm:pt>
    <dgm:pt modelId="{E5F52B63-75C5-42E0-AD7A-945BB97A78EF}" type="pres">
      <dgm:prSet presAssocID="{41E74108-9E9D-46A0-84F5-57F551DE6DAB}" presName="tx1" presStyleLbl="revTx" presStyleIdx="1" presStyleCnt="4"/>
      <dgm:spPr/>
    </dgm:pt>
    <dgm:pt modelId="{A93296ED-3544-4A5D-9793-937761B2E2CB}" type="pres">
      <dgm:prSet presAssocID="{41E74108-9E9D-46A0-84F5-57F551DE6DAB}" presName="vert1" presStyleCnt="0"/>
      <dgm:spPr/>
    </dgm:pt>
    <dgm:pt modelId="{721FAC23-6DBF-44DF-9DC8-C72B44EC67E6}" type="pres">
      <dgm:prSet presAssocID="{DE2B384A-D7F6-488E-8D57-3B21020EA535}" presName="thickLine" presStyleLbl="alignNode1" presStyleIdx="2" presStyleCnt="4"/>
      <dgm:spPr/>
    </dgm:pt>
    <dgm:pt modelId="{93F1D3AF-2527-4C89-9710-631653281B63}" type="pres">
      <dgm:prSet presAssocID="{DE2B384A-D7F6-488E-8D57-3B21020EA535}" presName="horz1" presStyleCnt="0"/>
      <dgm:spPr/>
    </dgm:pt>
    <dgm:pt modelId="{0BD7EB8D-E8B0-4D5E-B10B-B107E755BE89}" type="pres">
      <dgm:prSet presAssocID="{DE2B384A-D7F6-488E-8D57-3B21020EA535}" presName="tx1" presStyleLbl="revTx" presStyleIdx="2" presStyleCnt="4"/>
      <dgm:spPr/>
    </dgm:pt>
    <dgm:pt modelId="{D9604DB8-12B8-4501-9DC6-C4AE082BC01C}" type="pres">
      <dgm:prSet presAssocID="{DE2B384A-D7F6-488E-8D57-3B21020EA535}" presName="vert1" presStyleCnt="0"/>
      <dgm:spPr/>
    </dgm:pt>
    <dgm:pt modelId="{49F0CF3C-AAC3-47A6-BB98-4CE6521FF5A4}" type="pres">
      <dgm:prSet presAssocID="{3F904593-8A7B-4E98-AFE2-66BA9688886C}" presName="thickLine" presStyleLbl="alignNode1" presStyleIdx="3" presStyleCnt="4"/>
      <dgm:spPr/>
    </dgm:pt>
    <dgm:pt modelId="{14ECFDE6-92B7-4DCF-B094-001057AF9834}" type="pres">
      <dgm:prSet presAssocID="{3F904593-8A7B-4E98-AFE2-66BA9688886C}" presName="horz1" presStyleCnt="0"/>
      <dgm:spPr/>
    </dgm:pt>
    <dgm:pt modelId="{7C4A8E65-B443-446C-B0EF-7E10334EDBD3}" type="pres">
      <dgm:prSet presAssocID="{3F904593-8A7B-4E98-AFE2-66BA9688886C}" presName="tx1" presStyleLbl="revTx" presStyleIdx="3" presStyleCnt="4"/>
      <dgm:spPr/>
    </dgm:pt>
    <dgm:pt modelId="{22B961F6-2C39-4803-A16E-654E37DB0208}" type="pres">
      <dgm:prSet presAssocID="{3F904593-8A7B-4E98-AFE2-66BA9688886C}" presName="vert1" presStyleCnt="0"/>
      <dgm:spPr/>
    </dgm:pt>
  </dgm:ptLst>
  <dgm:cxnLst>
    <dgm:cxn modelId="{5955B509-085C-455D-B39C-398C4C4216E9}" type="presOf" srcId="{83C60F4A-F030-4048-8D70-C5D5B92FD6D3}" destId="{F4485075-E206-4B96-B38E-F72243CB4404}" srcOrd="0" destOrd="0" presId="urn:microsoft.com/office/officeart/2008/layout/LinedList"/>
    <dgm:cxn modelId="{90D31767-0BE2-4D47-95BD-C9B606E7F254}" type="presOf" srcId="{41E74108-9E9D-46A0-84F5-57F551DE6DAB}" destId="{E5F52B63-75C5-42E0-AD7A-945BB97A78EF}" srcOrd="0" destOrd="0" presId="urn:microsoft.com/office/officeart/2008/layout/LinedList"/>
    <dgm:cxn modelId="{DABFA792-053C-404F-A33A-2C1FF6C9FE1C}" type="presOf" srcId="{DE2B384A-D7F6-488E-8D57-3B21020EA535}" destId="{0BD7EB8D-E8B0-4D5E-B10B-B107E755BE89}" srcOrd="0" destOrd="0" presId="urn:microsoft.com/office/officeart/2008/layout/LinedList"/>
    <dgm:cxn modelId="{B7628CA8-2D1D-4079-AA35-19CE5CA9C854}" type="presOf" srcId="{3F904593-8A7B-4E98-AFE2-66BA9688886C}" destId="{7C4A8E65-B443-446C-B0EF-7E10334EDBD3}" srcOrd="0" destOrd="0" presId="urn:microsoft.com/office/officeart/2008/layout/LinedList"/>
    <dgm:cxn modelId="{AF8E11AA-CE0C-4CE1-A17E-CA5317F26622}" srcId="{33F63317-A4DC-416B-A49F-549BBFFEAACC}" destId="{DE2B384A-D7F6-488E-8D57-3B21020EA535}" srcOrd="2" destOrd="0" parTransId="{220D2CEF-5818-4266-B05D-0E6ACD9F25ED}" sibTransId="{0B1810B6-F928-4D1E-BB23-E3BB57E4A571}"/>
    <dgm:cxn modelId="{A8ADC3B0-EC63-4999-ACA1-46262AD89BD3}" srcId="{33F63317-A4DC-416B-A49F-549BBFFEAACC}" destId="{3F904593-8A7B-4E98-AFE2-66BA9688886C}" srcOrd="3" destOrd="0" parTransId="{29EF4466-773A-4A19-BF73-EAE205A1173C}" sibTransId="{756F1128-A94E-4D7C-B1DA-FD9F9FBA0FB0}"/>
    <dgm:cxn modelId="{DBB9F9C0-F784-48F1-AF47-3F343DB89490}" srcId="{33F63317-A4DC-416B-A49F-549BBFFEAACC}" destId="{41E74108-9E9D-46A0-84F5-57F551DE6DAB}" srcOrd="1" destOrd="0" parTransId="{03262886-3B6F-48D9-8191-50FC4E8747F4}" sibTransId="{E9495BAB-2E4B-4636-8FF7-D9503C2F6ACA}"/>
    <dgm:cxn modelId="{2AD2D9D6-7142-4647-A1D4-3581C3BF468A}" srcId="{33F63317-A4DC-416B-A49F-549BBFFEAACC}" destId="{83C60F4A-F030-4048-8D70-C5D5B92FD6D3}" srcOrd="0" destOrd="0" parTransId="{57FB7B93-7291-459A-BA01-1CA50927C2AD}" sibTransId="{1C51FBCA-1A8F-4B7C-B5F3-0719A265709B}"/>
    <dgm:cxn modelId="{22874FFC-A0D3-4164-8101-79CD59D57EB6}" type="presOf" srcId="{33F63317-A4DC-416B-A49F-549BBFFEAACC}" destId="{3BA49B5E-82D8-4425-AF20-9AAFFAF0033E}" srcOrd="0" destOrd="0" presId="urn:microsoft.com/office/officeart/2008/layout/LinedList"/>
    <dgm:cxn modelId="{B97761D6-F8EB-482C-9238-C7ECE31500BF}" type="presParOf" srcId="{3BA49B5E-82D8-4425-AF20-9AAFFAF0033E}" destId="{C6C7ABE8-9A02-4C2C-92B2-F0516ADDAC83}" srcOrd="0" destOrd="0" presId="urn:microsoft.com/office/officeart/2008/layout/LinedList"/>
    <dgm:cxn modelId="{1F1B7455-F70B-4C34-B6B2-08F65511FD3E}" type="presParOf" srcId="{3BA49B5E-82D8-4425-AF20-9AAFFAF0033E}" destId="{59308C07-2153-4B7C-8E25-5C42B267E27F}" srcOrd="1" destOrd="0" presId="urn:microsoft.com/office/officeart/2008/layout/LinedList"/>
    <dgm:cxn modelId="{7DF7E4FC-9E7E-4328-825F-3BFAF28AF531}" type="presParOf" srcId="{59308C07-2153-4B7C-8E25-5C42B267E27F}" destId="{F4485075-E206-4B96-B38E-F72243CB4404}" srcOrd="0" destOrd="0" presId="urn:microsoft.com/office/officeart/2008/layout/LinedList"/>
    <dgm:cxn modelId="{CE0508CB-9CA0-4162-909F-0394DEA58692}" type="presParOf" srcId="{59308C07-2153-4B7C-8E25-5C42B267E27F}" destId="{8B00805F-1EC5-42F7-AD39-4ACDEE0BAA95}" srcOrd="1" destOrd="0" presId="urn:microsoft.com/office/officeart/2008/layout/LinedList"/>
    <dgm:cxn modelId="{0DF0E996-C33F-4A5A-80FD-71F1FF581050}" type="presParOf" srcId="{3BA49B5E-82D8-4425-AF20-9AAFFAF0033E}" destId="{0A8E7A50-CED0-4CE3-B007-11907B0DFF1F}" srcOrd="2" destOrd="0" presId="urn:microsoft.com/office/officeart/2008/layout/LinedList"/>
    <dgm:cxn modelId="{9DD27FB1-661E-42E7-8484-A648F8779DD3}" type="presParOf" srcId="{3BA49B5E-82D8-4425-AF20-9AAFFAF0033E}" destId="{953F71FC-EE7A-44C1-B8F3-29F784CBA132}" srcOrd="3" destOrd="0" presId="urn:microsoft.com/office/officeart/2008/layout/LinedList"/>
    <dgm:cxn modelId="{776BC264-A833-454B-A60B-68E4A22849D3}" type="presParOf" srcId="{953F71FC-EE7A-44C1-B8F3-29F784CBA132}" destId="{E5F52B63-75C5-42E0-AD7A-945BB97A78EF}" srcOrd="0" destOrd="0" presId="urn:microsoft.com/office/officeart/2008/layout/LinedList"/>
    <dgm:cxn modelId="{3FA29580-DED6-4B0E-983F-021CEFCD47E7}" type="presParOf" srcId="{953F71FC-EE7A-44C1-B8F3-29F784CBA132}" destId="{A93296ED-3544-4A5D-9793-937761B2E2CB}" srcOrd="1" destOrd="0" presId="urn:microsoft.com/office/officeart/2008/layout/LinedList"/>
    <dgm:cxn modelId="{F74B992C-AB92-41F3-B6C5-CBB45589D25B}" type="presParOf" srcId="{3BA49B5E-82D8-4425-AF20-9AAFFAF0033E}" destId="{721FAC23-6DBF-44DF-9DC8-C72B44EC67E6}" srcOrd="4" destOrd="0" presId="urn:microsoft.com/office/officeart/2008/layout/LinedList"/>
    <dgm:cxn modelId="{A85A4011-55FA-42BE-B8C7-FF934609744F}" type="presParOf" srcId="{3BA49B5E-82D8-4425-AF20-9AAFFAF0033E}" destId="{93F1D3AF-2527-4C89-9710-631653281B63}" srcOrd="5" destOrd="0" presId="urn:microsoft.com/office/officeart/2008/layout/LinedList"/>
    <dgm:cxn modelId="{5EA810CD-F566-47B5-8979-DE9C5EB5ECA7}" type="presParOf" srcId="{93F1D3AF-2527-4C89-9710-631653281B63}" destId="{0BD7EB8D-E8B0-4D5E-B10B-B107E755BE89}" srcOrd="0" destOrd="0" presId="urn:microsoft.com/office/officeart/2008/layout/LinedList"/>
    <dgm:cxn modelId="{34FB918E-42B4-494F-8794-613CF08F6F32}" type="presParOf" srcId="{93F1D3AF-2527-4C89-9710-631653281B63}" destId="{D9604DB8-12B8-4501-9DC6-C4AE082BC01C}" srcOrd="1" destOrd="0" presId="urn:microsoft.com/office/officeart/2008/layout/LinedList"/>
    <dgm:cxn modelId="{06C716CE-1CAF-4686-A23A-40CD630F2C9C}" type="presParOf" srcId="{3BA49B5E-82D8-4425-AF20-9AAFFAF0033E}" destId="{49F0CF3C-AAC3-47A6-BB98-4CE6521FF5A4}" srcOrd="6" destOrd="0" presId="urn:microsoft.com/office/officeart/2008/layout/LinedList"/>
    <dgm:cxn modelId="{FAB77578-4BEE-4ABA-8132-320CB6D709D5}" type="presParOf" srcId="{3BA49B5E-82D8-4425-AF20-9AAFFAF0033E}" destId="{14ECFDE6-92B7-4DCF-B094-001057AF9834}" srcOrd="7" destOrd="0" presId="urn:microsoft.com/office/officeart/2008/layout/LinedList"/>
    <dgm:cxn modelId="{5323DCB5-1C65-4EF5-B150-B6C81C77171A}" type="presParOf" srcId="{14ECFDE6-92B7-4DCF-B094-001057AF9834}" destId="{7C4A8E65-B443-446C-B0EF-7E10334EDBD3}" srcOrd="0" destOrd="0" presId="urn:microsoft.com/office/officeart/2008/layout/LinedList"/>
    <dgm:cxn modelId="{4B8DB258-2CAE-4DBE-A75D-70ED9562FF9F}" type="presParOf" srcId="{14ECFDE6-92B7-4DCF-B094-001057AF9834}" destId="{22B961F6-2C39-4803-A16E-654E37DB0208}"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0742127-68BD-4475-95C1-6C2040BD8181}" type="doc">
      <dgm:prSet loTypeId="urn:microsoft.com/office/officeart/2018/5/layout/IconCircle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B1D15F32-57E5-41C7-8C9A-C907B7192D83}">
      <dgm:prSet custT="1"/>
      <dgm:spPr/>
      <dgm:t>
        <a:bodyPr/>
        <a:lstStyle/>
        <a:p>
          <a:pPr>
            <a:defRPr cap="all"/>
          </a:pPr>
          <a:r>
            <a:rPr lang="en-CA" sz="1800" cap="none" baseline="0" dirty="0"/>
            <a:t>Think about what admissions you want during initial screening</a:t>
          </a:r>
          <a:endParaRPr lang="en-US" sz="1800" cap="none" baseline="0" dirty="0"/>
        </a:p>
      </dgm:t>
    </dgm:pt>
    <dgm:pt modelId="{DFE6D5F9-3036-4B7B-9146-B9D81328065A}" type="parTrans" cxnId="{59C7CA27-30CE-4C3F-B051-B46B464141F0}">
      <dgm:prSet/>
      <dgm:spPr/>
      <dgm:t>
        <a:bodyPr/>
        <a:lstStyle/>
        <a:p>
          <a:endParaRPr lang="en-US"/>
        </a:p>
      </dgm:t>
    </dgm:pt>
    <dgm:pt modelId="{935D59BC-9BD8-4246-822F-0CE495463C7B}" type="sibTrans" cxnId="{59C7CA27-30CE-4C3F-B051-B46B464141F0}">
      <dgm:prSet/>
      <dgm:spPr/>
      <dgm:t>
        <a:bodyPr/>
        <a:lstStyle/>
        <a:p>
          <a:endParaRPr lang="en-US"/>
        </a:p>
      </dgm:t>
    </dgm:pt>
    <dgm:pt modelId="{B64D0611-0CA6-4212-ADDA-C82CCC3119AE}">
      <dgm:prSet custT="1"/>
      <dgm:spPr/>
      <dgm:t>
        <a:bodyPr/>
        <a:lstStyle/>
        <a:p>
          <a:pPr>
            <a:defRPr cap="all"/>
          </a:pPr>
          <a:r>
            <a:rPr lang="en-CA" sz="1800" cap="none" baseline="0"/>
            <a:t>Generally speaking, defence counsel will not admit a fact that you cannot prove</a:t>
          </a:r>
          <a:endParaRPr lang="en-US" sz="1800" cap="none" baseline="0"/>
        </a:p>
      </dgm:t>
    </dgm:pt>
    <dgm:pt modelId="{F5BE466C-FE94-4EB3-A903-2D832F75C996}" type="parTrans" cxnId="{B1BC74A9-B552-403D-B6E0-6DBB20F9D5F2}">
      <dgm:prSet/>
      <dgm:spPr/>
      <dgm:t>
        <a:bodyPr/>
        <a:lstStyle/>
        <a:p>
          <a:endParaRPr lang="en-US"/>
        </a:p>
      </dgm:t>
    </dgm:pt>
    <dgm:pt modelId="{808B9B0E-DD2F-43C0-99F4-276DD1773B4F}" type="sibTrans" cxnId="{B1BC74A9-B552-403D-B6E0-6DBB20F9D5F2}">
      <dgm:prSet/>
      <dgm:spPr/>
      <dgm:t>
        <a:bodyPr/>
        <a:lstStyle/>
        <a:p>
          <a:endParaRPr lang="en-US"/>
        </a:p>
      </dgm:t>
    </dgm:pt>
    <dgm:pt modelId="{F0C2C1DC-B6F7-4806-8E88-27DE07B34F64}">
      <dgm:prSet custT="1"/>
      <dgm:spPr/>
      <dgm:t>
        <a:bodyPr/>
        <a:lstStyle/>
        <a:p>
          <a:pPr>
            <a:defRPr cap="all"/>
          </a:pPr>
          <a:r>
            <a:rPr lang="en-CA" sz="1800" cap="none" baseline="0" dirty="0"/>
            <a:t>For example, ensure that a report or will state has been filed identifying the witness who downloaded or seized each surveillance video</a:t>
          </a:r>
          <a:endParaRPr lang="en-US" sz="1800" cap="none" baseline="0" dirty="0"/>
        </a:p>
      </dgm:t>
    </dgm:pt>
    <dgm:pt modelId="{F31A7699-5903-4117-9A67-3116138BBA90}" type="parTrans" cxnId="{673F8E6A-A557-41BF-BF3D-101913E11269}">
      <dgm:prSet/>
      <dgm:spPr/>
      <dgm:t>
        <a:bodyPr/>
        <a:lstStyle/>
        <a:p>
          <a:endParaRPr lang="en-US"/>
        </a:p>
      </dgm:t>
    </dgm:pt>
    <dgm:pt modelId="{D39F617D-A6A3-41E4-B899-78153137B83D}" type="sibTrans" cxnId="{673F8E6A-A557-41BF-BF3D-101913E11269}">
      <dgm:prSet/>
      <dgm:spPr/>
      <dgm:t>
        <a:bodyPr/>
        <a:lstStyle/>
        <a:p>
          <a:endParaRPr lang="en-US"/>
        </a:p>
      </dgm:t>
    </dgm:pt>
    <dgm:pt modelId="{AD2861AF-CF31-48FA-879A-8E982B7C0F50}" type="pres">
      <dgm:prSet presAssocID="{E0742127-68BD-4475-95C1-6C2040BD8181}" presName="root" presStyleCnt="0">
        <dgm:presLayoutVars>
          <dgm:dir/>
          <dgm:resizeHandles val="exact"/>
        </dgm:presLayoutVars>
      </dgm:prSet>
      <dgm:spPr/>
    </dgm:pt>
    <dgm:pt modelId="{C1156223-0AB4-4F89-AA96-8421127FFCE3}" type="pres">
      <dgm:prSet presAssocID="{B1D15F32-57E5-41C7-8C9A-C907B7192D83}" presName="compNode" presStyleCnt="0"/>
      <dgm:spPr/>
    </dgm:pt>
    <dgm:pt modelId="{9ABF64AD-66DD-46B3-A967-DB7446865480}" type="pres">
      <dgm:prSet presAssocID="{B1D15F32-57E5-41C7-8C9A-C907B7192D83}" presName="iconBgRect" presStyleLbl="bgShp" presStyleIdx="0" presStyleCnt="3"/>
      <dgm:spPr/>
    </dgm:pt>
    <dgm:pt modelId="{1562FAF2-1C3D-4821-8656-BC6E20AC17ED}" type="pres">
      <dgm:prSet presAssocID="{B1D15F32-57E5-41C7-8C9A-C907B7192D83}"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ead with Gears"/>
        </a:ext>
      </dgm:extLst>
    </dgm:pt>
    <dgm:pt modelId="{37023BDF-6C68-487C-9EB7-D22D0DDE704C}" type="pres">
      <dgm:prSet presAssocID="{B1D15F32-57E5-41C7-8C9A-C907B7192D83}" presName="spaceRect" presStyleCnt="0"/>
      <dgm:spPr/>
    </dgm:pt>
    <dgm:pt modelId="{40B72B75-DF9A-4197-8362-B18DA08A7B89}" type="pres">
      <dgm:prSet presAssocID="{B1D15F32-57E5-41C7-8C9A-C907B7192D83}" presName="textRect" presStyleLbl="revTx" presStyleIdx="0" presStyleCnt="3">
        <dgm:presLayoutVars>
          <dgm:chMax val="1"/>
          <dgm:chPref val="1"/>
        </dgm:presLayoutVars>
      </dgm:prSet>
      <dgm:spPr/>
    </dgm:pt>
    <dgm:pt modelId="{E3F53E3D-9D95-49B7-8893-F26334909935}" type="pres">
      <dgm:prSet presAssocID="{935D59BC-9BD8-4246-822F-0CE495463C7B}" presName="sibTrans" presStyleCnt="0"/>
      <dgm:spPr/>
    </dgm:pt>
    <dgm:pt modelId="{3A23B622-805D-4230-9F51-3AF75C90B673}" type="pres">
      <dgm:prSet presAssocID="{B64D0611-0CA6-4212-ADDA-C82CCC3119AE}" presName="compNode" presStyleCnt="0"/>
      <dgm:spPr/>
    </dgm:pt>
    <dgm:pt modelId="{BC44CA38-D927-4653-B6A5-709844CB080F}" type="pres">
      <dgm:prSet presAssocID="{B64D0611-0CA6-4212-ADDA-C82CCC3119AE}" presName="iconBgRect" presStyleLbl="bgShp" presStyleIdx="1" presStyleCnt="3"/>
      <dgm:spPr/>
    </dgm:pt>
    <dgm:pt modelId="{15F1790F-797F-4F0E-8B76-49DED6E7B6B2}" type="pres">
      <dgm:prSet presAssocID="{B64D0611-0CA6-4212-ADDA-C82CCC3119AE}"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Gavel"/>
        </a:ext>
      </dgm:extLst>
    </dgm:pt>
    <dgm:pt modelId="{265CDFF3-AB11-472A-B74A-DC55772C839E}" type="pres">
      <dgm:prSet presAssocID="{B64D0611-0CA6-4212-ADDA-C82CCC3119AE}" presName="spaceRect" presStyleCnt="0"/>
      <dgm:spPr/>
    </dgm:pt>
    <dgm:pt modelId="{6D61E706-BE84-49E0-B800-5346418260CC}" type="pres">
      <dgm:prSet presAssocID="{B64D0611-0CA6-4212-ADDA-C82CCC3119AE}" presName="textRect" presStyleLbl="revTx" presStyleIdx="1" presStyleCnt="3">
        <dgm:presLayoutVars>
          <dgm:chMax val="1"/>
          <dgm:chPref val="1"/>
        </dgm:presLayoutVars>
      </dgm:prSet>
      <dgm:spPr/>
    </dgm:pt>
    <dgm:pt modelId="{4A4B45C2-5BEF-4A06-9638-C30E1A30AB1D}" type="pres">
      <dgm:prSet presAssocID="{808B9B0E-DD2F-43C0-99F4-276DD1773B4F}" presName="sibTrans" presStyleCnt="0"/>
      <dgm:spPr/>
    </dgm:pt>
    <dgm:pt modelId="{AC57461F-40A2-4153-9D64-3FD09348C84A}" type="pres">
      <dgm:prSet presAssocID="{F0C2C1DC-B6F7-4806-8E88-27DE07B34F64}" presName="compNode" presStyleCnt="0"/>
      <dgm:spPr/>
    </dgm:pt>
    <dgm:pt modelId="{8CC175DC-44AE-4350-8FBE-31585ED07438}" type="pres">
      <dgm:prSet presAssocID="{F0C2C1DC-B6F7-4806-8E88-27DE07B34F64}" presName="iconBgRect" presStyleLbl="bgShp" presStyleIdx="2" presStyleCnt="3"/>
      <dgm:spPr/>
    </dgm:pt>
    <dgm:pt modelId="{0B69B7E6-9F95-4C58-9C3D-1D50A979BD7D}" type="pres">
      <dgm:prSet presAssocID="{F0C2C1DC-B6F7-4806-8E88-27DE07B34F64}"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etective"/>
        </a:ext>
      </dgm:extLst>
    </dgm:pt>
    <dgm:pt modelId="{5B131A4B-7CD6-4249-9131-2F8C8ADBF84E}" type="pres">
      <dgm:prSet presAssocID="{F0C2C1DC-B6F7-4806-8E88-27DE07B34F64}" presName="spaceRect" presStyleCnt="0"/>
      <dgm:spPr/>
    </dgm:pt>
    <dgm:pt modelId="{50F7CEF6-6B02-4D64-B063-7C95A7083597}" type="pres">
      <dgm:prSet presAssocID="{F0C2C1DC-B6F7-4806-8E88-27DE07B34F64}" presName="textRect" presStyleLbl="revTx" presStyleIdx="2" presStyleCnt="3">
        <dgm:presLayoutVars>
          <dgm:chMax val="1"/>
          <dgm:chPref val="1"/>
        </dgm:presLayoutVars>
      </dgm:prSet>
      <dgm:spPr/>
    </dgm:pt>
  </dgm:ptLst>
  <dgm:cxnLst>
    <dgm:cxn modelId="{59C7CA27-30CE-4C3F-B051-B46B464141F0}" srcId="{E0742127-68BD-4475-95C1-6C2040BD8181}" destId="{B1D15F32-57E5-41C7-8C9A-C907B7192D83}" srcOrd="0" destOrd="0" parTransId="{DFE6D5F9-3036-4B7B-9146-B9D81328065A}" sibTransId="{935D59BC-9BD8-4246-822F-0CE495463C7B}"/>
    <dgm:cxn modelId="{A6C3FF41-7039-4AA7-9BD6-15B433F0DF34}" type="presOf" srcId="{B1D15F32-57E5-41C7-8C9A-C907B7192D83}" destId="{40B72B75-DF9A-4197-8362-B18DA08A7B89}" srcOrd="0" destOrd="0" presId="urn:microsoft.com/office/officeart/2018/5/layout/IconCircleLabelList"/>
    <dgm:cxn modelId="{673F8E6A-A557-41BF-BF3D-101913E11269}" srcId="{E0742127-68BD-4475-95C1-6C2040BD8181}" destId="{F0C2C1DC-B6F7-4806-8E88-27DE07B34F64}" srcOrd="2" destOrd="0" parTransId="{F31A7699-5903-4117-9A67-3116138BBA90}" sibTransId="{D39F617D-A6A3-41E4-B899-78153137B83D}"/>
    <dgm:cxn modelId="{A8E0D84E-82EE-46AD-B246-2BD23E274CCB}" type="presOf" srcId="{F0C2C1DC-B6F7-4806-8E88-27DE07B34F64}" destId="{50F7CEF6-6B02-4D64-B063-7C95A7083597}" srcOrd="0" destOrd="0" presId="urn:microsoft.com/office/officeart/2018/5/layout/IconCircleLabelList"/>
    <dgm:cxn modelId="{B1BC74A9-B552-403D-B6E0-6DBB20F9D5F2}" srcId="{E0742127-68BD-4475-95C1-6C2040BD8181}" destId="{B64D0611-0CA6-4212-ADDA-C82CCC3119AE}" srcOrd="1" destOrd="0" parTransId="{F5BE466C-FE94-4EB3-A903-2D832F75C996}" sibTransId="{808B9B0E-DD2F-43C0-99F4-276DD1773B4F}"/>
    <dgm:cxn modelId="{C9595FBB-0159-4236-B14A-AACE25BEFF93}" type="presOf" srcId="{B64D0611-0CA6-4212-ADDA-C82CCC3119AE}" destId="{6D61E706-BE84-49E0-B800-5346418260CC}" srcOrd="0" destOrd="0" presId="urn:microsoft.com/office/officeart/2018/5/layout/IconCircleLabelList"/>
    <dgm:cxn modelId="{77ED0FD1-29A1-4BFB-99DF-9A41E1B8E5C1}" type="presOf" srcId="{E0742127-68BD-4475-95C1-6C2040BD8181}" destId="{AD2861AF-CF31-48FA-879A-8E982B7C0F50}" srcOrd="0" destOrd="0" presId="urn:microsoft.com/office/officeart/2018/5/layout/IconCircleLabelList"/>
    <dgm:cxn modelId="{B7BE2D32-C868-4318-991E-1473D7C359E4}" type="presParOf" srcId="{AD2861AF-CF31-48FA-879A-8E982B7C0F50}" destId="{C1156223-0AB4-4F89-AA96-8421127FFCE3}" srcOrd="0" destOrd="0" presId="urn:microsoft.com/office/officeart/2018/5/layout/IconCircleLabelList"/>
    <dgm:cxn modelId="{EEF0121B-4B26-430C-B994-6D4B90B10985}" type="presParOf" srcId="{C1156223-0AB4-4F89-AA96-8421127FFCE3}" destId="{9ABF64AD-66DD-46B3-A967-DB7446865480}" srcOrd="0" destOrd="0" presId="urn:microsoft.com/office/officeart/2018/5/layout/IconCircleLabelList"/>
    <dgm:cxn modelId="{92E0DDB5-5A82-48EA-982A-36BBDA1C4C9F}" type="presParOf" srcId="{C1156223-0AB4-4F89-AA96-8421127FFCE3}" destId="{1562FAF2-1C3D-4821-8656-BC6E20AC17ED}" srcOrd="1" destOrd="0" presId="urn:microsoft.com/office/officeart/2018/5/layout/IconCircleLabelList"/>
    <dgm:cxn modelId="{997763DC-B1B0-49F7-938C-67C11D311B71}" type="presParOf" srcId="{C1156223-0AB4-4F89-AA96-8421127FFCE3}" destId="{37023BDF-6C68-487C-9EB7-D22D0DDE704C}" srcOrd="2" destOrd="0" presId="urn:microsoft.com/office/officeart/2018/5/layout/IconCircleLabelList"/>
    <dgm:cxn modelId="{3BC1CEC1-04B3-46D5-A6DF-C89C2BC83014}" type="presParOf" srcId="{C1156223-0AB4-4F89-AA96-8421127FFCE3}" destId="{40B72B75-DF9A-4197-8362-B18DA08A7B89}" srcOrd="3" destOrd="0" presId="urn:microsoft.com/office/officeart/2018/5/layout/IconCircleLabelList"/>
    <dgm:cxn modelId="{B2C8DE8D-4985-4F52-B077-1CAC8EEF68D2}" type="presParOf" srcId="{AD2861AF-CF31-48FA-879A-8E982B7C0F50}" destId="{E3F53E3D-9D95-49B7-8893-F26334909935}" srcOrd="1" destOrd="0" presId="urn:microsoft.com/office/officeart/2018/5/layout/IconCircleLabelList"/>
    <dgm:cxn modelId="{C9876281-DA7E-475E-8AE3-087180B8BF85}" type="presParOf" srcId="{AD2861AF-CF31-48FA-879A-8E982B7C0F50}" destId="{3A23B622-805D-4230-9F51-3AF75C90B673}" srcOrd="2" destOrd="0" presId="urn:microsoft.com/office/officeart/2018/5/layout/IconCircleLabelList"/>
    <dgm:cxn modelId="{411D055A-D39C-4D7E-9B56-E1136A310249}" type="presParOf" srcId="{3A23B622-805D-4230-9F51-3AF75C90B673}" destId="{BC44CA38-D927-4653-B6A5-709844CB080F}" srcOrd="0" destOrd="0" presId="urn:microsoft.com/office/officeart/2018/5/layout/IconCircleLabelList"/>
    <dgm:cxn modelId="{037F26DD-98A5-4A79-A8FA-8C7C7C3B6676}" type="presParOf" srcId="{3A23B622-805D-4230-9F51-3AF75C90B673}" destId="{15F1790F-797F-4F0E-8B76-49DED6E7B6B2}" srcOrd="1" destOrd="0" presId="urn:microsoft.com/office/officeart/2018/5/layout/IconCircleLabelList"/>
    <dgm:cxn modelId="{0C29DDAC-000A-4C29-B213-27107A73F7BF}" type="presParOf" srcId="{3A23B622-805D-4230-9F51-3AF75C90B673}" destId="{265CDFF3-AB11-472A-B74A-DC55772C839E}" srcOrd="2" destOrd="0" presId="urn:microsoft.com/office/officeart/2018/5/layout/IconCircleLabelList"/>
    <dgm:cxn modelId="{13EDE215-37E7-4C9E-9973-7698DC7827B6}" type="presParOf" srcId="{3A23B622-805D-4230-9F51-3AF75C90B673}" destId="{6D61E706-BE84-49E0-B800-5346418260CC}" srcOrd="3" destOrd="0" presId="urn:microsoft.com/office/officeart/2018/5/layout/IconCircleLabelList"/>
    <dgm:cxn modelId="{2129B1E4-D9CD-4866-915F-EF5E9B726A54}" type="presParOf" srcId="{AD2861AF-CF31-48FA-879A-8E982B7C0F50}" destId="{4A4B45C2-5BEF-4A06-9638-C30E1A30AB1D}" srcOrd="3" destOrd="0" presId="urn:microsoft.com/office/officeart/2018/5/layout/IconCircleLabelList"/>
    <dgm:cxn modelId="{DB13C915-93E1-4FE7-A8C0-519DF9F07283}" type="presParOf" srcId="{AD2861AF-CF31-48FA-879A-8E982B7C0F50}" destId="{AC57461F-40A2-4153-9D64-3FD09348C84A}" srcOrd="4" destOrd="0" presId="urn:microsoft.com/office/officeart/2018/5/layout/IconCircleLabelList"/>
    <dgm:cxn modelId="{B4CB9308-01EE-42D5-8B2A-2D76ECE17C1C}" type="presParOf" srcId="{AC57461F-40A2-4153-9D64-3FD09348C84A}" destId="{8CC175DC-44AE-4350-8FBE-31585ED07438}" srcOrd="0" destOrd="0" presId="urn:microsoft.com/office/officeart/2018/5/layout/IconCircleLabelList"/>
    <dgm:cxn modelId="{DFE933A2-EA49-4C92-A4C3-5EA44FEDE03F}" type="presParOf" srcId="{AC57461F-40A2-4153-9D64-3FD09348C84A}" destId="{0B69B7E6-9F95-4C58-9C3D-1D50A979BD7D}" srcOrd="1" destOrd="0" presId="urn:microsoft.com/office/officeart/2018/5/layout/IconCircleLabelList"/>
    <dgm:cxn modelId="{D0B321A4-04D3-4F8A-B957-9855A2EB4604}" type="presParOf" srcId="{AC57461F-40A2-4153-9D64-3FD09348C84A}" destId="{5B131A4B-7CD6-4249-9131-2F8C8ADBF84E}" srcOrd="2" destOrd="0" presId="urn:microsoft.com/office/officeart/2018/5/layout/IconCircleLabelList"/>
    <dgm:cxn modelId="{5C5C8F4F-5308-4709-8D1E-6B483B5ED187}" type="presParOf" srcId="{AC57461F-40A2-4153-9D64-3FD09348C84A}" destId="{50F7CEF6-6B02-4D64-B063-7C95A7083597}"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C7ABE8-9A02-4C2C-92B2-F0516ADDAC83}">
      <dsp:nvSpPr>
        <dsp:cNvPr id="0" name=""/>
        <dsp:cNvSpPr/>
      </dsp:nvSpPr>
      <dsp:spPr>
        <a:xfrm>
          <a:off x="0" y="0"/>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4485075-E206-4B96-B38E-F72243CB4404}">
      <dsp:nvSpPr>
        <dsp:cNvPr id="0" name=""/>
        <dsp:cNvSpPr/>
      </dsp:nvSpPr>
      <dsp:spPr>
        <a:xfrm>
          <a:off x="0" y="0"/>
          <a:ext cx="10515600"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0" tIns="190500" rIns="190500" bIns="190500" numCol="1" spcCol="1270" anchor="t" anchorCtr="0">
          <a:noAutofit/>
        </a:bodyPr>
        <a:lstStyle/>
        <a:p>
          <a:pPr marL="0" lvl="0" indent="0" algn="l" defTabSz="2222500">
            <a:lnSpc>
              <a:spcPct val="90000"/>
            </a:lnSpc>
            <a:spcBef>
              <a:spcPct val="0"/>
            </a:spcBef>
            <a:spcAft>
              <a:spcPct val="35000"/>
            </a:spcAft>
            <a:buNone/>
          </a:pPr>
          <a:r>
            <a:rPr lang="en-US" sz="5000" kern="1200"/>
            <a:t>The law</a:t>
          </a:r>
        </a:p>
      </dsp:txBody>
      <dsp:txXfrm>
        <a:off x="0" y="0"/>
        <a:ext cx="10515600" cy="1087834"/>
      </dsp:txXfrm>
    </dsp:sp>
    <dsp:sp modelId="{0A8E7A50-CED0-4CE3-B007-11907B0DFF1F}">
      <dsp:nvSpPr>
        <dsp:cNvPr id="0" name=""/>
        <dsp:cNvSpPr/>
      </dsp:nvSpPr>
      <dsp:spPr>
        <a:xfrm>
          <a:off x="0" y="1087834"/>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5F52B63-75C5-42E0-AD7A-945BB97A78EF}">
      <dsp:nvSpPr>
        <dsp:cNvPr id="0" name=""/>
        <dsp:cNvSpPr/>
      </dsp:nvSpPr>
      <dsp:spPr>
        <a:xfrm>
          <a:off x="0" y="1087834"/>
          <a:ext cx="10515600"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0" tIns="190500" rIns="190500" bIns="190500" numCol="1" spcCol="1270" anchor="t" anchorCtr="0">
          <a:noAutofit/>
        </a:bodyPr>
        <a:lstStyle/>
        <a:p>
          <a:pPr marL="0" lvl="0" indent="0" algn="l" defTabSz="2222500">
            <a:lnSpc>
              <a:spcPct val="90000"/>
            </a:lnSpc>
            <a:spcBef>
              <a:spcPct val="0"/>
            </a:spcBef>
            <a:spcAft>
              <a:spcPct val="35000"/>
            </a:spcAft>
            <a:buNone/>
          </a:pPr>
          <a:r>
            <a:rPr lang="en-US" sz="5000" kern="1200"/>
            <a:t>Scenarios</a:t>
          </a:r>
        </a:p>
      </dsp:txBody>
      <dsp:txXfrm>
        <a:off x="0" y="1087834"/>
        <a:ext cx="10515600" cy="1087834"/>
      </dsp:txXfrm>
    </dsp:sp>
    <dsp:sp modelId="{721FAC23-6DBF-44DF-9DC8-C72B44EC67E6}">
      <dsp:nvSpPr>
        <dsp:cNvPr id="0" name=""/>
        <dsp:cNvSpPr/>
      </dsp:nvSpPr>
      <dsp:spPr>
        <a:xfrm>
          <a:off x="0" y="2175669"/>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BD7EB8D-E8B0-4D5E-B10B-B107E755BE89}">
      <dsp:nvSpPr>
        <dsp:cNvPr id="0" name=""/>
        <dsp:cNvSpPr/>
      </dsp:nvSpPr>
      <dsp:spPr>
        <a:xfrm>
          <a:off x="0" y="2175669"/>
          <a:ext cx="10515600"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0" tIns="190500" rIns="190500" bIns="190500" numCol="1" spcCol="1270" anchor="t" anchorCtr="0">
          <a:noAutofit/>
        </a:bodyPr>
        <a:lstStyle/>
        <a:p>
          <a:pPr marL="0" lvl="0" indent="0" algn="l" defTabSz="2222500">
            <a:lnSpc>
              <a:spcPct val="90000"/>
            </a:lnSpc>
            <a:spcBef>
              <a:spcPct val="0"/>
            </a:spcBef>
            <a:spcAft>
              <a:spcPct val="35000"/>
            </a:spcAft>
            <a:buNone/>
          </a:pPr>
          <a:r>
            <a:rPr lang="en-US" sz="5000" kern="1200"/>
            <a:t>Strategy and practice</a:t>
          </a:r>
        </a:p>
      </dsp:txBody>
      <dsp:txXfrm>
        <a:off x="0" y="2175669"/>
        <a:ext cx="10515600" cy="1087834"/>
      </dsp:txXfrm>
    </dsp:sp>
    <dsp:sp modelId="{49F0CF3C-AAC3-47A6-BB98-4CE6521FF5A4}">
      <dsp:nvSpPr>
        <dsp:cNvPr id="0" name=""/>
        <dsp:cNvSpPr/>
      </dsp:nvSpPr>
      <dsp:spPr>
        <a:xfrm>
          <a:off x="0" y="3263503"/>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C4A8E65-B443-446C-B0EF-7E10334EDBD3}">
      <dsp:nvSpPr>
        <dsp:cNvPr id="0" name=""/>
        <dsp:cNvSpPr/>
      </dsp:nvSpPr>
      <dsp:spPr>
        <a:xfrm>
          <a:off x="0" y="3263503"/>
          <a:ext cx="10515600"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0" tIns="190500" rIns="190500" bIns="190500" numCol="1" spcCol="1270" anchor="t" anchorCtr="0">
          <a:noAutofit/>
        </a:bodyPr>
        <a:lstStyle/>
        <a:p>
          <a:pPr marL="0" lvl="0" indent="0" algn="l" defTabSz="2222500">
            <a:lnSpc>
              <a:spcPct val="90000"/>
            </a:lnSpc>
            <a:spcBef>
              <a:spcPct val="0"/>
            </a:spcBef>
            <a:spcAft>
              <a:spcPct val="35000"/>
            </a:spcAft>
            <a:buNone/>
          </a:pPr>
          <a:r>
            <a:rPr lang="en-US" sz="5000" kern="1200"/>
            <a:t>Examples of admissions</a:t>
          </a:r>
        </a:p>
      </dsp:txBody>
      <dsp:txXfrm>
        <a:off x="0" y="3263503"/>
        <a:ext cx="10515600" cy="10878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BF64AD-66DD-46B3-A967-DB7446865480}">
      <dsp:nvSpPr>
        <dsp:cNvPr id="0" name=""/>
        <dsp:cNvSpPr/>
      </dsp:nvSpPr>
      <dsp:spPr>
        <a:xfrm>
          <a:off x="718664" y="179546"/>
          <a:ext cx="1955812" cy="1955812"/>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562FAF2-1C3D-4821-8656-BC6E20AC17ED}">
      <dsp:nvSpPr>
        <dsp:cNvPr id="0" name=""/>
        <dsp:cNvSpPr/>
      </dsp:nvSpPr>
      <dsp:spPr>
        <a:xfrm>
          <a:off x="1135476" y="596358"/>
          <a:ext cx="1122187" cy="112218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0B72B75-DF9A-4197-8362-B18DA08A7B89}">
      <dsp:nvSpPr>
        <dsp:cNvPr id="0" name=""/>
        <dsp:cNvSpPr/>
      </dsp:nvSpPr>
      <dsp:spPr>
        <a:xfrm>
          <a:off x="93445" y="2744546"/>
          <a:ext cx="3206250" cy="12687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90000"/>
            </a:lnSpc>
            <a:spcBef>
              <a:spcPct val="0"/>
            </a:spcBef>
            <a:spcAft>
              <a:spcPct val="35000"/>
            </a:spcAft>
            <a:buNone/>
            <a:defRPr cap="all"/>
          </a:pPr>
          <a:r>
            <a:rPr lang="en-CA" sz="1800" kern="1200" cap="none" baseline="0" dirty="0"/>
            <a:t>Think about what admissions you want during initial screening</a:t>
          </a:r>
          <a:endParaRPr lang="en-US" sz="1800" kern="1200" cap="none" baseline="0" dirty="0"/>
        </a:p>
      </dsp:txBody>
      <dsp:txXfrm>
        <a:off x="93445" y="2744546"/>
        <a:ext cx="3206250" cy="1268712"/>
      </dsp:txXfrm>
    </dsp:sp>
    <dsp:sp modelId="{BC44CA38-D927-4653-B6A5-709844CB080F}">
      <dsp:nvSpPr>
        <dsp:cNvPr id="0" name=""/>
        <dsp:cNvSpPr/>
      </dsp:nvSpPr>
      <dsp:spPr>
        <a:xfrm>
          <a:off x="4486008" y="179546"/>
          <a:ext cx="1955812" cy="1955812"/>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5F1790F-797F-4F0E-8B76-49DED6E7B6B2}">
      <dsp:nvSpPr>
        <dsp:cNvPr id="0" name=""/>
        <dsp:cNvSpPr/>
      </dsp:nvSpPr>
      <dsp:spPr>
        <a:xfrm>
          <a:off x="4902820" y="596358"/>
          <a:ext cx="1122187" cy="112218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D61E706-BE84-49E0-B800-5346418260CC}">
      <dsp:nvSpPr>
        <dsp:cNvPr id="0" name=""/>
        <dsp:cNvSpPr/>
      </dsp:nvSpPr>
      <dsp:spPr>
        <a:xfrm>
          <a:off x="3860789" y="2744546"/>
          <a:ext cx="3206250" cy="12687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90000"/>
            </a:lnSpc>
            <a:spcBef>
              <a:spcPct val="0"/>
            </a:spcBef>
            <a:spcAft>
              <a:spcPct val="35000"/>
            </a:spcAft>
            <a:buNone/>
            <a:defRPr cap="all"/>
          </a:pPr>
          <a:r>
            <a:rPr lang="en-CA" sz="1800" kern="1200" cap="none" baseline="0"/>
            <a:t>Generally speaking, defence counsel will not admit a fact that you cannot prove</a:t>
          </a:r>
          <a:endParaRPr lang="en-US" sz="1800" kern="1200" cap="none" baseline="0"/>
        </a:p>
      </dsp:txBody>
      <dsp:txXfrm>
        <a:off x="3860789" y="2744546"/>
        <a:ext cx="3206250" cy="1268712"/>
      </dsp:txXfrm>
    </dsp:sp>
    <dsp:sp modelId="{8CC175DC-44AE-4350-8FBE-31585ED07438}">
      <dsp:nvSpPr>
        <dsp:cNvPr id="0" name=""/>
        <dsp:cNvSpPr/>
      </dsp:nvSpPr>
      <dsp:spPr>
        <a:xfrm>
          <a:off x="8253352" y="179546"/>
          <a:ext cx="1955812" cy="1955812"/>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B69B7E6-9F95-4C58-9C3D-1D50A979BD7D}">
      <dsp:nvSpPr>
        <dsp:cNvPr id="0" name=""/>
        <dsp:cNvSpPr/>
      </dsp:nvSpPr>
      <dsp:spPr>
        <a:xfrm>
          <a:off x="8670164" y="596358"/>
          <a:ext cx="1122187" cy="112218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0F7CEF6-6B02-4D64-B063-7C95A7083597}">
      <dsp:nvSpPr>
        <dsp:cNvPr id="0" name=""/>
        <dsp:cNvSpPr/>
      </dsp:nvSpPr>
      <dsp:spPr>
        <a:xfrm>
          <a:off x="7628133" y="2744546"/>
          <a:ext cx="3206250" cy="12687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90000"/>
            </a:lnSpc>
            <a:spcBef>
              <a:spcPct val="0"/>
            </a:spcBef>
            <a:spcAft>
              <a:spcPct val="35000"/>
            </a:spcAft>
            <a:buNone/>
            <a:defRPr cap="all"/>
          </a:pPr>
          <a:r>
            <a:rPr lang="en-CA" sz="1800" kern="1200" cap="none" baseline="0" dirty="0"/>
            <a:t>For example, ensure that a report or will state has been filed identifying the witness who downloaded or seized each surveillance video</a:t>
          </a:r>
          <a:endParaRPr lang="en-US" sz="1800" kern="1200" cap="none" baseline="0" dirty="0"/>
        </a:p>
      </dsp:txBody>
      <dsp:txXfrm>
        <a:off x="7628133" y="2744546"/>
        <a:ext cx="3206250" cy="1268712"/>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C00CC3-535C-4A2C-9EA4-5D82FFC214E5}" type="datetimeFigureOut">
              <a:rPr lang="en-CA" smtClean="0"/>
              <a:t>01/13/2022</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CA248C-3D8E-4346-813E-6C202F13535A}" type="slidenum">
              <a:rPr lang="en-CA" smtClean="0"/>
              <a:t>‹#›</a:t>
            </a:fld>
            <a:endParaRPr lang="en-CA"/>
          </a:p>
        </p:txBody>
      </p:sp>
    </p:spTree>
    <p:extLst>
      <p:ext uri="{BB962C8B-B14F-4D97-AF65-F5344CB8AC3E}">
        <p14:creationId xmlns:p14="http://schemas.microsoft.com/office/powerpoint/2010/main" val="25508934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C8CA248C-3D8E-4346-813E-6C202F13535A}" type="slidenum">
              <a:rPr lang="en-CA" smtClean="0"/>
              <a:t>1</a:t>
            </a:fld>
            <a:endParaRPr lang="en-CA"/>
          </a:p>
        </p:txBody>
      </p:sp>
    </p:spTree>
    <p:extLst>
      <p:ext uri="{BB962C8B-B14F-4D97-AF65-F5344CB8AC3E}">
        <p14:creationId xmlns:p14="http://schemas.microsoft.com/office/powerpoint/2010/main" val="31082282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dirty="0">
                <a:ea typeface="ＭＳ Ｐゴシック" panose="020B0600070205080204" pitchFamily="34" charset="-128"/>
              </a:rPr>
              <a:t>In </a:t>
            </a:r>
            <a:r>
              <a:rPr lang="en-US" altLang="en-US" sz="1200" i="1" dirty="0">
                <a:ea typeface="ＭＳ Ｐゴシック" panose="020B0600070205080204" pitchFamily="34" charset="-128"/>
              </a:rPr>
              <a:t>R v Fatima</a:t>
            </a:r>
            <a:r>
              <a:rPr lang="en-US" altLang="en-US" sz="1200" dirty="0">
                <a:ea typeface="ＭＳ Ｐゴシック" panose="020B0600070205080204" pitchFamily="34" charset="-128"/>
              </a:rPr>
              <a:t> Watt J. held that s. 655 applies only to a trial on an indictable offence, but does not appear to have considered the operation of s. 795 of the </a:t>
            </a:r>
            <a:r>
              <a:rPr lang="en-US" altLang="en-US" sz="1200" i="1" dirty="0">
                <a:ea typeface="ＭＳ Ｐゴシック" panose="020B0600070205080204" pitchFamily="34" charset="-128"/>
              </a:rPr>
              <a:t>Code</a:t>
            </a:r>
            <a:r>
              <a:rPr lang="en-US" altLang="en-US" sz="1200" dirty="0">
                <a:ea typeface="ＭＳ Ｐゴシック" panose="020B0600070205080204" pitchFamily="34" charset="-128"/>
              </a:rPr>
              <a:t>: [2004] OJ No 6155 (SCJ) at para 19</a:t>
            </a:r>
          </a:p>
          <a:p>
            <a:endParaRPr lang="en-CA" dirty="0"/>
          </a:p>
        </p:txBody>
      </p:sp>
      <p:sp>
        <p:nvSpPr>
          <p:cNvPr id="4" name="Slide Number Placeholder 3"/>
          <p:cNvSpPr>
            <a:spLocks noGrp="1"/>
          </p:cNvSpPr>
          <p:nvPr>
            <p:ph type="sldNum" sz="quarter" idx="5"/>
          </p:nvPr>
        </p:nvSpPr>
        <p:spPr/>
        <p:txBody>
          <a:bodyPr/>
          <a:lstStyle/>
          <a:p>
            <a:fld id="{C8CA248C-3D8E-4346-813E-6C202F13535A}" type="slidenum">
              <a:rPr lang="en-CA" smtClean="0"/>
              <a:t>5</a:t>
            </a:fld>
            <a:endParaRPr lang="en-CA"/>
          </a:p>
        </p:txBody>
      </p:sp>
    </p:spTree>
    <p:extLst>
      <p:ext uri="{BB962C8B-B14F-4D97-AF65-F5344CB8AC3E}">
        <p14:creationId xmlns:p14="http://schemas.microsoft.com/office/powerpoint/2010/main" val="3581460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this is different than 655 </a:t>
            </a:r>
          </a:p>
          <a:p>
            <a:r>
              <a:rPr lang="en-US" dirty="0"/>
              <a:t>YCJA says any party</a:t>
            </a:r>
          </a:p>
          <a:p>
            <a:r>
              <a:rPr lang="en-US" dirty="0"/>
              <a:t>655 says accused or counsel may admit</a:t>
            </a:r>
            <a:endParaRPr lang="en-CA" dirty="0"/>
          </a:p>
        </p:txBody>
      </p:sp>
      <p:sp>
        <p:nvSpPr>
          <p:cNvPr id="4" name="Slide Number Placeholder 3"/>
          <p:cNvSpPr>
            <a:spLocks noGrp="1"/>
          </p:cNvSpPr>
          <p:nvPr>
            <p:ph type="sldNum" sz="quarter" idx="5"/>
          </p:nvPr>
        </p:nvSpPr>
        <p:spPr/>
        <p:txBody>
          <a:bodyPr/>
          <a:lstStyle/>
          <a:p>
            <a:fld id="{C8CA248C-3D8E-4346-813E-6C202F13535A}" type="slidenum">
              <a:rPr lang="en-CA" smtClean="0"/>
              <a:t>6</a:t>
            </a:fld>
            <a:endParaRPr lang="en-CA"/>
          </a:p>
        </p:txBody>
      </p:sp>
    </p:spTree>
    <p:extLst>
      <p:ext uri="{BB962C8B-B14F-4D97-AF65-F5344CB8AC3E}">
        <p14:creationId xmlns:p14="http://schemas.microsoft.com/office/powerpoint/2010/main" val="34458735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C8CA248C-3D8E-4346-813E-6C202F13535A}" type="slidenum">
              <a:rPr lang="en-CA" smtClean="0"/>
              <a:t>8</a:t>
            </a:fld>
            <a:endParaRPr lang="en-CA"/>
          </a:p>
        </p:txBody>
      </p:sp>
    </p:spTree>
    <p:extLst>
      <p:ext uri="{BB962C8B-B14F-4D97-AF65-F5344CB8AC3E}">
        <p14:creationId xmlns:p14="http://schemas.microsoft.com/office/powerpoint/2010/main" val="738929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C8CA248C-3D8E-4346-813E-6C202F13535A}" type="slidenum">
              <a:rPr lang="en-CA" smtClean="0"/>
              <a:t>10</a:t>
            </a:fld>
            <a:endParaRPr lang="en-CA"/>
          </a:p>
        </p:txBody>
      </p:sp>
    </p:spTree>
    <p:extLst>
      <p:ext uri="{BB962C8B-B14F-4D97-AF65-F5344CB8AC3E}">
        <p14:creationId xmlns:p14="http://schemas.microsoft.com/office/powerpoint/2010/main" val="21592020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Watt’s Preliminary 16 (Evidence Defined) contains the following description of admissions:</a:t>
            </a:r>
          </a:p>
          <a:p>
            <a:endParaRPr lang="en-US" dirty="0"/>
          </a:p>
          <a:p>
            <a:pPr lvl="1"/>
            <a:r>
              <a:rPr lang="en-CA" sz="1200" kern="1200" dirty="0">
                <a:solidFill>
                  <a:schemeClr val="tx1"/>
                </a:solidFill>
                <a:effectLst/>
                <a:latin typeface="+mn-lt"/>
                <a:ea typeface="+mn-ea"/>
                <a:cs typeface="+mn-cs"/>
              </a:rPr>
              <a:t>We permit, but do not require the lawyers to make admissions about matters of fact (relevant facts). When admissions are made, no evidence is required about any fact that is admitted. Whatever the lawyers admit as a fact is a fact in this case.</a:t>
            </a:r>
          </a:p>
          <a:p>
            <a:endParaRPr lang="en-CA" sz="1200" kern="1200" dirty="0">
              <a:solidFill>
                <a:schemeClr val="tx1"/>
              </a:solidFill>
              <a:effectLst/>
              <a:latin typeface="+mn-lt"/>
              <a:ea typeface="+mn-ea"/>
              <a:cs typeface="+mn-cs"/>
            </a:endParaRPr>
          </a:p>
          <a:p>
            <a:r>
              <a:rPr lang="en-CA" dirty="0"/>
              <a:t>Watt’s Mid-Trial 1-A is a model mid-trial instruction regarding admissions:</a:t>
            </a:r>
          </a:p>
          <a:p>
            <a:endParaRPr lang="en-CA" dirty="0"/>
          </a:p>
          <a:p>
            <a:pPr lvl="1"/>
            <a:r>
              <a:rPr lang="en-CA" sz="1200" kern="1200" dirty="0">
                <a:solidFill>
                  <a:schemeClr val="tx1"/>
                </a:solidFill>
                <a:effectLst/>
                <a:latin typeface="+mn-lt"/>
                <a:ea typeface="+mn-ea"/>
                <a:cs typeface="+mn-cs"/>
              </a:rPr>
              <a:t>In this case, the parties have agreed on (admitted) some facts. When this happens, no witnesses have to be called or exhibits filed for you to accept what they agree about (have admitted) as facts. You must take what the parties have agreed on (admitted) as facts (proven) in this case. In your deliberations at the end of the trial, you consider the fact(s) admitted (what has been admitted), along with the rest of the evidence, in deciding this case.</a:t>
            </a:r>
          </a:p>
          <a:p>
            <a:endParaRPr lang="en-CA" sz="1200" kern="1200" dirty="0">
              <a:solidFill>
                <a:schemeClr val="tx1"/>
              </a:solidFill>
              <a:effectLst/>
              <a:latin typeface="+mn-lt"/>
              <a:ea typeface="+mn-ea"/>
              <a:cs typeface="+mn-cs"/>
            </a:endParaRPr>
          </a:p>
          <a:p>
            <a:r>
              <a:rPr lang="en-CA" sz="1200" kern="1200" dirty="0">
                <a:solidFill>
                  <a:schemeClr val="tx1"/>
                </a:solidFill>
                <a:effectLst/>
                <a:latin typeface="+mn-lt"/>
                <a:ea typeface="+mn-ea"/>
                <a:cs typeface="+mn-cs"/>
              </a:rPr>
              <a:t>Watt’s Final 21</a:t>
            </a:r>
          </a:p>
          <a:p>
            <a:endParaRPr lang="en-CA" sz="1200" kern="1200" dirty="0">
              <a:solidFill>
                <a:schemeClr val="tx1"/>
              </a:solidFill>
              <a:effectLst/>
              <a:latin typeface="+mn-lt"/>
              <a:ea typeface="+mn-ea"/>
              <a:cs typeface="+mn-cs"/>
            </a:endParaRPr>
          </a:p>
          <a:p>
            <a:pPr lvl="1"/>
            <a:r>
              <a:rPr lang="en-US" sz="1200" kern="1200" dirty="0">
                <a:solidFill>
                  <a:schemeClr val="tx1"/>
                </a:solidFill>
                <a:effectLst/>
                <a:latin typeface="+mn-lt"/>
                <a:ea typeface="+mn-ea"/>
                <a:cs typeface="+mn-cs"/>
              </a:rPr>
              <a:t>[1] The parties (The Crown and </a:t>
            </a:r>
            <a:r>
              <a:rPr lang="en-US" sz="1200" kern="1200" dirty="0" err="1">
                <a:solidFill>
                  <a:schemeClr val="tx1"/>
                </a:solidFill>
                <a:effectLst/>
                <a:latin typeface="+mn-lt"/>
                <a:ea typeface="+mn-ea"/>
                <a:cs typeface="+mn-cs"/>
              </a:rPr>
              <a:t>defence</a:t>
            </a:r>
            <a:r>
              <a:rPr lang="en-US" sz="1200" kern="1200" dirty="0">
                <a:solidFill>
                  <a:schemeClr val="tx1"/>
                </a:solidFill>
                <a:effectLst/>
                <a:latin typeface="+mn-lt"/>
                <a:ea typeface="+mn-ea"/>
                <a:cs typeface="+mn-cs"/>
              </a:rPr>
              <a:t>) have agreed on (admitted) some facts. When they agree, no witnesses have to be called, or exhibits filed for you to accept what they have agreed upon (admitted) as facts. You must take what the parties (the Crown and </a:t>
            </a:r>
            <a:r>
              <a:rPr lang="en-US" sz="1200" kern="1200" dirty="0" err="1">
                <a:solidFill>
                  <a:schemeClr val="tx1"/>
                </a:solidFill>
                <a:effectLst/>
                <a:latin typeface="+mn-lt"/>
                <a:ea typeface="+mn-ea"/>
                <a:cs typeface="+mn-cs"/>
              </a:rPr>
              <a:t>defence</a:t>
            </a:r>
            <a:r>
              <a:rPr lang="en-US" sz="1200" kern="1200" dirty="0">
                <a:solidFill>
                  <a:schemeClr val="tx1"/>
                </a:solidFill>
                <a:effectLst/>
                <a:latin typeface="+mn-lt"/>
                <a:ea typeface="+mn-ea"/>
                <a:cs typeface="+mn-cs"/>
              </a:rPr>
              <a:t>) have agreed on (admitted) as facts in this case and take those admitted facts into account, along with the rest of the evidence, in deciding this case.</a:t>
            </a:r>
            <a:endParaRPr lang="en-CA" sz="1200" kern="1200" dirty="0">
              <a:solidFill>
                <a:schemeClr val="tx1"/>
              </a:solidFill>
              <a:effectLst/>
              <a:latin typeface="+mn-lt"/>
              <a:ea typeface="+mn-ea"/>
              <a:cs typeface="+mn-cs"/>
            </a:endParaRPr>
          </a:p>
          <a:p>
            <a:pPr lvl="1"/>
            <a:endParaRPr lang="en-US" sz="1200" kern="1200" dirty="0">
              <a:solidFill>
                <a:schemeClr val="tx1"/>
              </a:solidFill>
              <a:effectLst/>
              <a:latin typeface="+mn-lt"/>
              <a:ea typeface="+mn-ea"/>
              <a:cs typeface="+mn-cs"/>
            </a:endParaRPr>
          </a:p>
          <a:p>
            <a:pPr lvl="1"/>
            <a:r>
              <a:rPr lang="en-US" sz="1200" kern="1200" dirty="0">
                <a:solidFill>
                  <a:schemeClr val="tx1"/>
                </a:solidFill>
                <a:effectLst/>
                <a:latin typeface="+mn-lt"/>
                <a:ea typeface="+mn-ea"/>
                <a:cs typeface="+mn-cs"/>
              </a:rPr>
              <a:t>[2]  In this case the parties have admitted</a:t>
            </a:r>
            <a:endParaRPr lang="en-CA"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 footnote to Final 21 states: </a:t>
            </a:r>
          </a:p>
          <a:p>
            <a:endParaRPr lang="en-US" sz="1200" kern="1200" dirty="0">
              <a:solidFill>
                <a:schemeClr val="tx1"/>
              </a:solidFill>
              <a:effectLst/>
              <a:latin typeface="+mn-lt"/>
              <a:ea typeface="+mn-ea"/>
              <a:cs typeface="+mn-cs"/>
            </a:endParaRPr>
          </a:p>
          <a:p>
            <a:pPr lvl="1"/>
            <a:r>
              <a:rPr lang="en-US" sz="1200" kern="1200" dirty="0">
                <a:solidFill>
                  <a:schemeClr val="tx1"/>
                </a:solidFill>
                <a:effectLst/>
                <a:latin typeface="+mn-lt"/>
                <a:ea typeface="+mn-ea"/>
                <a:cs typeface="+mn-cs"/>
              </a:rPr>
              <a:t>Formal admissions should be reduced to writing and filed as an exhibit at trial. Jurors may better appreciate their value if the admissions are not read in bulk, rather inserted in the evidentiary references in the charge on the issue to which they relate.</a:t>
            </a:r>
            <a:endParaRPr lang="en-CA"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CA" sz="1200" kern="1200" dirty="0">
              <a:solidFill>
                <a:schemeClr val="tx1"/>
              </a:solidFill>
              <a:effectLst/>
              <a:latin typeface="+mn-lt"/>
              <a:ea typeface="+mn-ea"/>
              <a:cs typeface="+mn-cs"/>
            </a:endParaRPr>
          </a:p>
          <a:p>
            <a:endParaRPr lang="en-CA" dirty="0"/>
          </a:p>
        </p:txBody>
      </p:sp>
      <p:sp>
        <p:nvSpPr>
          <p:cNvPr id="4" name="Slide Number Placeholder 3"/>
          <p:cNvSpPr>
            <a:spLocks noGrp="1"/>
          </p:cNvSpPr>
          <p:nvPr>
            <p:ph type="sldNum" sz="quarter" idx="5"/>
          </p:nvPr>
        </p:nvSpPr>
        <p:spPr/>
        <p:txBody>
          <a:bodyPr/>
          <a:lstStyle/>
          <a:p>
            <a:fld id="{C8CA248C-3D8E-4346-813E-6C202F13535A}" type="slidenum">
              <a:rPr lang="en-CA" smtClean="0"/>
              <a:t>15</a:t>
            </a:fld>
            <a:endParaRPr lang="en-CA"/>
          </a:p>
        </p:txBody>
      </p:sp>
    </p:spTree>
    <p:extLst>
      <p:ext uri="{BB962C8B-B14F-4D97-AF65-F5344CB8AC3E}">
        <p14:creationId xmlns:p14="http://schemas.microsoft.com/office/powerpoint/2010/main" val="16287471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Admissions should be filed as exhibits and exhibits go to the jury room</a:t>
            </a:r>
            <a:endParaRPr lang="en-CA" dirty="0"/>
          </a:p>
        </p:txBody>
      </p:sp>
      <p:sp>
        <p:nvSpPr>
          <p:cNvPr id="4" name="Slide Number Placeholder 3"/>
          <p:cNvSpPr>
            <a:spLocks noGrp="1"/>
          </p:cNvSpPr>
          <p:nvPr>
            <p:ph type="sldNum" sz="quarter" idx="5"/>
          </p:nvPr>
        </p:nvSpPr>
        <p:spPr/>
        <p:txBody>
          <a:bodyPr/>
          <a:lstStyle/>
          <a:p>
            <a:fld id="{C8CA248C-3D8E-4346-813E-6C202F13535A}" type="slidenum">
              <a:rPr lang="en-CA" smtClean="0"/>
              <a:t>16</a:t>
            </a:fld>
            <a:endParaRPr lang="en-CA"/>
          </a:p>
        </p:txBody>
      </p:sp>
    </p:spTree>
    <p:extLst>
      <p:ext uri="{BB962C8B-B14F-4D97-AF65-F5344CB8AC3E}">
        <p14:creationId xmlns:p14="http://schemas.microsoft.com/office/powerpoint/2010/main" val="21772855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Code/</a:t>
            </a:r>
            <a:r>
              <a:rPr lang="en-US" dirty="0" err="1"/>
              <a:t>LeSage</a:t>
            </a:r>
            <a:r>
              <a:rPr lang="en-US" dirty="0"/>
              <a:t> adopted the following words from </a:t>
            </a:r>
            <a:r>
              <a:rPr lang="en-US" dirty="0" err="1"/>
              <a:t>Wigmore</a:t>
            </a:r>
            <a:r>
              <a:rPr lang="en-US" dirty="0"/>
              <a:t>:</a:t>
            </a:r>
          </a:p>
          <a:p>
            <a:endParaRPr lang="en-US" dirty="0"/>
          </a:p>
          <a:p>
            <a:pPr lvl="1"/>
            <a:r>
              <a:rPr lang="en-CA" sz="1200" b="0" i="0" kern="1200" dirty="0">
                <a:solidFill>
                  <a:schemeClr val="tx1"/>
                </a:solidFill>
                <a:effectLst/>
                <a:latin typeface="+mn-lt"/>
                <a:ea typeface="+mn-ea"/>
                <a:cs typeface="+mn-cs"/>
              </a:rPr>
              <a:t>Nevertheless, a colorless admission by the opponent may sometimes have the effect of depriving the party of the legitimate </a:t>
            </a:r>
            <a:r>
              <a:rPr lang="en-CA" sz="1200" b="0" i="1" kern="1200" dirty="0">
                <a:solidFill>
                  <a:schemeClr val="tx1"/>
                </a:solidFill>
                <a:effectLst/>
                <a:latin typeface="+mn-lt"/>
                <a:ea typeface="+mn-ea"/>
                <a:cs typeface="+mn-cs"/>
              </a:rPr>
              <a:t>moral force of his evidence</a:t>
            </a:r>
            <a:r>
              <a:rPr lang="en-CA" sz="1200" b="0" i="0" kern="1200" dirty="0">
                <a:solidFill>
                  <a:schemeClr val="tx1"/>
                </a:solidFill>
                <a:effectLst/>
                <a:latin typeface="+mn-lt"/>
                <a:ea typeface="+mn-ea"/>
                <a:cs typeface="+mn-cs"/>
              </a:rPr>
              <a:t>; furthermore, a judicial admission may be cleverly made with grudging limitations or evasions or insinuations (especially in criminal cases), so as to be technically but not practically a waiver of proof. Hence, there should be no absolute rule on the subject; and the trial court's discretion should determine whether a particular admission is so plenary as to render the first party's evidence wholly needless under the circumstances.</a:t>
            </a:r>
          </a:p>
          <a:p>
            <a:endParaRPr lang="en-CA" sz="1200" b="0" i="0" kern="1200" dirty="0">
              <a:solidFill>
                <a:schemeClr val="tx1"/>
              </a:solidFill>
              <a:effectLst/>
              <a:latin typeface="+mn-lt"/>
              <a:ea typeface="+mn-ea"/>
              <a:cs typeface="+mn-cs"/>
            </a:endParaRPr>
          </a:p>
          <a:p>
            <a:r>
              <a:rPr lang="en-CA" sz="1200" b="0" i="0" kern="1200" dirty="0">
                <a:solidFill>
                  <a:schemeClr val="tx1"/>
                </a:solidFill>
                <a:effectLst/>
                <a:latin typeface="+mn-lt"/>
                <a:ea typeface="+mn-ea"/>
                <a:cs typeface="+mn-cs"/>
              </a:rPr>
              <a:t>Code/</a:t>
            </a:r>
            <a:r>
              <a:rPr lang="en-CA" sz="1200" b="0" i="0" kern="1200" dirty="0" err="1">
                <a:solidFill>
                  <a:schemeClr val="tx1"/>
                </a:solidFill>
                <a:effectLst/>
                <a:latin typeface="+mn-lt"/>
                <a:ea typeface="+mn-ea"/>
                <a:cs typeface="+mn-cs"/>
              </a:rPr>
              <a:t>LeSage</a:t>
            </a:r>
            <a:r>
              <a:rPr lang="en-CA" sz="1200" b="0" i="0" kern="1200" dirty="0">
                <a:solidFill>
                  <a:schemeClr val="tx1"/>
                </a:solidFill>
                <a:effectLst/>
                <a:latin typeface="+mn-lt"/>
                <a:ea typeface="+mn-ea"/>
                <a:cs typeface="+mn-cs"/>
              </a:rPr>
              <a:t> added:</a:t>
            </a:r>
          </a:p>
          <a:p>
            <a:endParaRPr lang="en-CA" sz="1200" b="0" i="0" kern="1200" dirty="0">
              <a:solidFill>
                <a:schemeClr val="tx1"/>
              </a:solidFill>
              <a:effectLst/>
              <a:latin typeface="+mn-lt"/>
              <a:ea typeface="+mn-ea"/>
              <a:cs typeface="+mn-cs"/>
            </a:endParaRPr>
          </a:p>
          <a:p>
            <a:pPr lvl="1"/>
            <a:r>
              <a:rPr lang="en-CA" sz="1200" b="0" i="0" kern="1200" dirty="0">
                <a:solidFill>
                  <a:schemeClr val="tx1"/>
                </a:solidFill>
                <a:effectLst/>
                <a:latin typeface="+mn-lt"/>
                <a:ea typeface="+mn-ea"/>
                <a:cs typeface="+mn-cs"/>
              </a:rPr>
              <a:t>We would only add the caution, as does Dean </a:t>
            </a:r>
            <a:r>
              <a:rPr lang="en-CA" sz="1200" b="0" i="0" kern="1200" dirty="0" err="1">
                <a:solidFill>
                  <a:schemeClr val="tx1"/>
                </a:solidFill>
                <a:effectLst/>
                <a:latin typeface="+mn-lt"/>
                <a:ea typeface="+mn-ea"/>
                <a:cs typeface="+mn-cs"/>
              </a:rPr>
              <a:t>Wigmore</a:t>
            </a:r>
            <a:r>
              <a:rPr lang="en-CA" sz="1200" b="0" i="0" kern="1200" dirty="0">
                <a:solidFill>
                  <a:schemeClr val="tx1"/>
                </a:solidFill>
                <a:effectLst/>
                <a:latin typeface="+mn-lt"/>
                <a:ea typeface="+mn-ea"/>
                <a:cs typeface="+mn-cs"/>
              </a:rPr>
              <a:t>, that there may be instances where the "dramatic force" of the </a:t>
            </a:r>
            <a:r>
              <a:rPr lang="en-CA" sz="1200" b="0" i="1" kern="1200" dirty="0">
                <a:solidFill>
                  <a:schemeClr val="tx1"/>
                </a:solidFill>
                <a:effectLst/>
                <a:latin typeface="+mn-lt"/>
                <a:ea typeface="+mn-ea"/>
                <a:cs typeface="+mn-cs"/>
              </a:rPr>
              <a:t>viva voce</a:t>
            </a:r>
            <a:r>
              <a:rPr lang="en-CA" sz="1200" b="0" i="0" kern="1200" dirty="0">
                <a:solidFill>
                  <a:schemeClr val="tx1"/>
                </a:solidFill>
                <a:effectLst/>
                <a:latin typeface="+mn-lt"/>
                <a:ea typeface="+mn-ea"/>
                <a:cs typeface="+mn-cs"/>
              </a:rPr>
              <a:t> evidence will be lost on the trier of fact, if the evidence goes in in the form of a dry admission. We are not referring to any prejudicial impact of the </a:t>
            </a:r>
            <a:r>
              <a:rPr lang="en-CA" sz="1200" b="0" i="1" kern="1200" dirty="0">
                <a:solidFill>
                  <a:schemeClr val="tx1"/>
                </a:solidFill>
                <a:effectLst/>
                <a:latin typeface="+mn-lt"/>
                <a:ea typeface="+mn-ea"/>
                <a:cs typeface="+mn-cs"/>
              </a:rPr>
              <a:t>viva voce</a:t>
            </a:r>
            <a:r>
              <a:rPr lang="en-CA" sz="1200" b="0" i="0" kern="1200" dirty="0">
                <a:solidFill>
                  <a:schemeClr val="tx1"/>
                </a:solidFill>
                <a:effectLst/>
                <a:latin typeface="+mn-lt"/>
                <a:ea typeface="+mn-ea"/>
                <a:cs typeface="+mn-cs"/>
              </a:rPr>
              <a:t> evidence, which is obviously not a legitimate reason to hear it, but to the trier's greater ability to remember the evidence and appreciate it, especially in a long trial, after hearing it from a live witness. This assessment should be left to the discretion of the court which will have to consider the importance of the evidence and the sufficiency of the admission.</a:t>
            </a:r>
            <a:endParaRPr lang="en-CA" dirty="0"/>
          </a:p>
        </p:txBody>
      </p:sp>
      <p:sp>
        <p:nvSpPr>
          <p:cNvPr id="4" name="Slide Number Placeholder 3"/>
          <p:cNvSpPr>
            <a:spLocks noGrp="1"/>
          </p:cNvSpPr>
          <p:nvPr>
            <p:ph type="sldNum" sz="quarter" idx="5"/>
          </p:nvPr>
        </p:nvSpPr>
        <p:spPr/>
        <p:txBody>
          <a:bodyPr/>
          <a:lstStyle/>
          <a:p>
            <a:fld id="{C8CA248C-3D8E-4346-813E-6C202F13535A}" type="slidenum">
              <a:rPr lang="en-CA" smtClean="0"/>
              <a:t>21</a:t>
            </a:fld>
            <a:endParaRPr lang="en-CA"/>
          </a:p>
        </p:txBody>
      </p:sp>
    </p:spTree>
    <p:extLst>
      <p:ext uri="{BB962C8B-B14F-4D97-AF65-F5344CB8AC3E}">
        <p14:creationId xmlns:p14="http://schemas.microsoft.com/office/powerpoint/2010/main" val="11460967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b="0" i="0" kern="1200" dirty="0">
                <a:solidFill>
                  <a:schemeClr val="tx1"/>
                </a:solidFill>
                <a:effectLst/>
                <a:latin typeface="+mn-lt"/>
                <a:ea typeface="+mn-ea"/>
                <a:cs typeface="+mn-cs"/>
              </a:rPr>
              <a:t>See R v Coburn, [1982] OJ No 41 (ONCA) at para 13. </a:t>
            </a:r>
          </a:p>
          <a:p>
            <a:r>
              <a:rPr lang="en-CA" sz="1200" b="1" i="0" kern="1200" dirty="0">
                <a:solidFill>
                  <a:schemeClr val="tx1"/>
                </a:solidFill>
                <a:effectLst/>
                <a:latin typeface="+mn-lt"/>
                <a:ea typeface="+mn-ea"/>
                <a:cs typeface="+mn-cs"/>
              </a:rPr>
              <a:t>13</a:t>
            </a:r>
            <a:r>
              <a:rPr lang="en-CA" sz="1200" b="0" i="0" kern="1200" dirty="0">
                <a:solidFill>
                  <a:schemeClr val="tx1"/>
                </a:solidFill>
                <a:effectLst/>
                <a:latin typeface="+mn-lt"/>
                <a:ea typeface="+mn-ea"/>
                <a:cs typeface="+mn-cs"/>
              </a:rPr>
              <a:t>  This case emphasizes that although Agreed Statements of Facts are often useful, they should only be used where the facts are clearly agreed upon. When it became apparent that this was not the case, and that there was a conflict between the appellant's evidence on the one hand, and the Agreed Statement of Facts on the other, the trial judge should have required the Crown to call evidence on the points in issue. The trial judge, however, attempted to perform an impossible task, namely to decide between what was set forth in the Agreed Statement of Facts and the viva voce evidence of the appellant. The trial judge in effect set out to determine the question of credibility of the appellant without hearing Inspector </a:t>
            </a:r>
            <a:r>
              <a:rPr lang="en-CA" sz="1200" b="0" i="0" kern="1200" dirty="0" err="1">
                <a:solidFill>
                  <a:schemeClr val="tx1"/>
                </a:solidFill>
                <a:effectLst/>
                <a:latin typeface="+mn-lt"/>
                <a:ea typeface="+mn-ea"/>
                <a:cs typeface="+mn-cs"/>
              </a:rPr>
              <a:t>Yorkston</a:t>
            </a:r>
            <a:r>
              <a:rPr lang="en-CA" sz="1200" b="0" i="0" kern="1200" dirty="0">
                <a:solidFill>
                  <a:schemeClr val="tx1"/>
                </a:solidFill>
                <a:effectLst/>
                <a:latin typeface="+mn-lt"/>
                <a:ea typeface="+mn-ea"/>
                <a:cs typeface="+mn-cs"/>
              </a:rPr>
              <a:t> and weighing in turn his credibility.</a:t>
            </a:r>
          </a:p>
          <a:p>
            <a:endParaRPr lang="en-CA" sz="1200" b="0" i="0" kern="1200" dirty="0">
              <a:solidFill>
                <a:schemeClr val="tx1"/>
              </a:solidFill>
              <a:effectLst/>
              <a:latin typeface="+mn-lt"/>
              <a:ea typeface="+mn-ea"/>
              <a:cs typeface="+mn-cs"/>
            </a:endParaRPr>
          </a:p>
          <a:p>
            <a:r>
              <a:rPr lang="en-CA" sz="1200" b="0" i="0" kern="1200" dirty="0">
                <a:solidFill>
                  <a:schemeClr val="tx1"/>
                </a:solidFill>
                <a:effectLst/>
                <a:latin typeface="+mn-lt"/>
                <a:ea typeface="+mn-ea"/>
                <a:cs typeface="+mn-cs"/>
              </a:rPr>
              <a:t>Practice Note: agreed statements of fact should be framed as 655 admissions</a:t>
            </a:r>
            <a:endParaRPr lang="en-CA" dirty="0"/>
          </a:p>
        </p:txBody>
      </p:sp>
      <p:sp>
        <p:nvSpPr>
          <p:cNvPr id="4" name="Slide Number Placeholder 3"/>
          <p:cNvSpPr>
            <a:spLocks noGrp="1"/>
          </p:cNvSpPr>
          <p:nvPr>
            <p:ph type="sldNum" sz="quarter" idx="5"/>
          </p:nvPr>
        </p:nvSpPr>
        <p:spPr/>
        <p:txBody>
          <a:bodyPr/>
          <a:lstStyle/>
          <a:p>
            <a:fld id="{C8CA248C-3D8E-4346-813E-6C202F13535A}" type="slidenum">
              <a:rPr lang="en-CA" smtClean="0"/>
              <a:t>22</a:t>
            </a:fld>
            <a:endParaRPr lang="en-CA"/>
          </a:p>
        </p:txBody>
      </p:sp>
    </p:spTree>
    <p:extLst>
      <p:ext uri="{BB962C8B-B14F-4D97-AF65-F5344CB8AC3E}">
        <p14:creationId xmlns:p14="http://schemas.microsoft.com/office/powerpoint/2010/main" val="31993242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3181F-2E9C-41C6-BEE1-D181FA6AF75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838CDA1B-DE27-4805-B424-7D51196A1E0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5AECBF04-6132-4E78-8F2E-927DD11898A8}"/>
              </a:ext>
            </a:extLst>
          </p:cNvPr>
          <p:cNvSpPr>
            <a:spLocks noGrp="1"/>
          </p:cNvSpPr>
          <p:nvPr>
            <p:ph type="dt" sz="half" idx="10"/>
          </p:nvPr>
        </p:nvSpPr>
        <p:spPr/>
        <p:txBody>
          <a:bodyPr/>
          <a:lstStyle/>
          <a:p>
            <a:fld id="{B34B20B0-1062-418F-8A31-A7F1CDC8BA1D}" type="datetimeFigureOut">
              <a:rPr lang="en-CA" smtClean="0"/>
              <a:t>01/13/2022</a:t>
            </a:fld>
            <a:endParaRPr lang="en-CA"/>
          </a:p>
        </p:txBody>
      </p:sp>
      <p:sp>
        <p:nvSpPr>
          <p:cNvPr id="5" name="Footer Placeholder 4">
            <a:extLst>
              <a:ext uri="{FF2B5EF4-FFF2-40B4-BE49-F238E27FC236}">
                <a16:creationId xmlns:a16="http://schemas.microsoft.com/office/drawing/2014/main" id="{198F09CB-E5BF-4020-AB23-573EB1091F11}"/>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78E198DC-6000-4FFD-A348-614A55A204AD}"/>
              </a:ext>
            </a:extLst>
          </p:cNvPr>
          <p:cNvSpPr>
            <a:spLocks noGrp="1"/>
          </p:cNvSpPr>
          <p:nvPr>
            <p:ph type="sldNum" sz="quarter" idx="12"/>
          </p:nvPr>
        </p:nvSpPr>
        <p:spPr/>
        <p:txBody>
          <a:bodyPr/>
          <a:lstStyle/>
          <a:p>
            <a:fld id="{0E2A7905-D505-43C3-AD37-0893ED38BBFE}" type="slidenum">
              <a:rPr lang="en-CA" smtClean="0"/>
              <a:t>‹#›</a:t>
            </a:fld>
            <a:endParaRPr lang="en-CA"/>
          </a:p>
        </p:txBody>
      </p:sp>
    </p:spTree>
    <p:extLst>
      <p:ext uri="{BB962C8B-B14F-4D97-AF65-F5344CB8AC3E}">
        <p14:creationId xmlns:p14="http://schemas.microsoft.com/office/powerpoint/2010/main" val="3369224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8B3BC-7DAC-47EA-A8FE-01EE227BE90A}"/>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F2DC85E6-F27E-45C7-8372-0689C7E8A31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FA3B471D-6C20-4A61-8295-B60B9484F09B}"/>
              </a:ext>
            </a:extLst>
          </p:cNvPr>
          <p:cNvSpPr>
            <a:spLocks noGrp="1"/>
          </p:cNvSpPr>
          <p:nvPr>
            <p:ph type="dt" sz="half" idx="10"/>
          </p:nvPr>
        </p:nvSpPr>
        <p:spPr/>
        <p:txBody>
          <a:bodyPr/>
          <a:lstStyle/>
          <a:p>
            <a:fld id="{B34B20B0-1062-418F-8A31-A7F1CDC8BA1D}" type="datetimeFigureOut">
              <a:rPr lang="en-CA" smtClean="0"/>
              <a:t>01/13/2022</a:t>
            </a:fld>
            <a:endParaRPr lang="en-CA"/>
          </a:p>
        </p:txBody>
      </p:sp>
      <p:sp>
        <p:nvSpPr>
          <p:cNvPr id="5" name="Footer Placeholder 4">
            <a:extLst>
              <a:ext uri="{FF2B5EF4-FFF2-40B4-BE49-F238E27FC236}">
                <a16:creationId xmlns:a16="http://schemas.microsoft.com/office/drawing/2014/main" id="{1D5C1969-CCE4-4021-831D-3AC205DF7304}"/>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F56F9C17-FE17-4803-B3F4-74F958B7AB79}"/>
              </a:ext>
            </a:extLst>
          </p:cNvPr>
          <p:cNvSpPr>
            <a:spLocks noGrp="1"/>
          </p:cNvSpPr>
          <p:nvPr>
            <p:ph type="sldNum" sz="quarter" idx="12"/>
          </p:nvPr>
        </p:nvSpPr>
        <p:spPr/>
        <p:txBody>
          <a:bodyPr/>
          <a:lstStyle/>
          <a:p>
            <a:fld id="{0E2A7905-D505-43C3-AD37-0893ED38BBFE}" type="slidenum">
              <a:rPr lang="en-CA" smtClean="0"/>
              <a:t>‹#›</a:t>
            </a:fld>
            <a:endParaRPr lang="en-CA"/>
          </a:p>
        </p:txBody>
      </p:sp>
    </p:spTree>
    <p:extLst>
      <p:ext uri="{BB962C8B-B14F-4D97-AF65-F5344CB8AC3E}">
        <p14:creationId xmlns:p14="http://schemas.microsoft.com/office/powerpoint/2010/main" val="4207454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3E0C3B-40A3-453E-BCF9-FBFCEDC5A9E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D4497552-780C-4F0B-AFB0-EA0B0D295CE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6E5AD6B1-A40B-470B-9A8A-0B7E75BB88FB}"/>
              </a:ext>
            </a:extLst>
          </p:cNvPr>
          <p:cNvSpPr>
            <a:spLocks noGrp="1"/>
          </p:cNvSpPr>
          <p:nvPr>
            <p:ph type="dt" sz="half" idx="10"/>
          </p:nvPr>
        </p:nvSpPr>
        <p:spPr/>
        <p:txBody>
          <a:bodyPr/>
          <a:lstStyle/>
          <a:p>
            <a:fld id="{B34B20B0-1062-418F-8A31-A7F1CDC8BA1D}" type="datetimeFigureOut">
              <a:rPr lang="en-CA" smtClean="0"/>
              <a:t>01/13/2022</a:t>
            </a:fld>
            <a:endParaRPr lang="en-CA"/>
          </a:p>
        </p:txBody>
      </p:sp>
      <p:sp>
        <p:nvSpPr>
          <p:cNvPr id="5" name="Footer Placeholder 4">
            <a:extLst>
              <a:ext uri="{FF2B5EF4-FFF2-40B4-BE49-F238E27FC236}">
                <a16:creationId xmlns:a16="http://schemas.microsoft.com/office/drawing/2014/main" id="{18EC1058-F05A-4C0F-B92D-80FE79F289D6}"/>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360A4249-E1DE-4227-A8F6-DFCDAF2AC005}"/>
              </a:ext>
            </a:extLst>
          </p:cNvPr>
          <p:cNvSpPr>
            <a:spLocks noGrp="1"/>
          </p:cNvSpPr>
          <p:nvPr>
            <p:ph type="sldNum" sz="quarter" idx="12"/>
          </p:nvPr>
        </p:nvSpPr>
        <p:spPr/>
        <p:txBody>
          <a:bodyPr/>
          <a:lstStyle/>
          <a:p>
            <a:fld id="{0E2A7905-D505-43C3-AD37-0893ED38BBFE}" type="slidenum">
              <a:rPr lang="en-CA" smtClean="0"/>
              <a:t>‹#›</a:t>
            </a:fld>
            <a:endParaRPr lang="en-CA"/>
          </a:p>
        </p:txBody>
      </p:sp>
    </p:spTree>
    <p:extLst>
      <p:ext uri="{BB962C8B-B14F-4D97-AF65-F5344CB8AC3E}">
        <p14:creationId xmlns:p14="http://schemas.microsoft.com/office/powerpoint/2010/main" val="2527703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B83DB-9810-464C-87F9-68EED6DB0DE0}"/>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DF462957-E62C-4F2A-B51B-52724F219C7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5C56D468-7BF9-4DCA-9C19-28EC90DC2CF1}"/>
              </a:ext>
            </a:extLst>
          </p:cNvPr>
          <p:cNvSpPr>
            <a:spLocks noGrp="1"/>
          </p:cNvSpPr>
          <p:nvPr>
            <p:ph type="dt" sz="half" idx="10"/>
          </p:nvPr>
        </p:nvSpPr>
        <p:spPr/>
        <p:txBody>
          <a:bodyPr/>
          <a:lstStyle/>
          <a:p>
            <a:fld id="{B34B20B0-1062-418F-8A31-A7F1CDC8BA1D}" type="datetimeFigureOut">
              <a:rPr lang="en-CA" smtClean="0"/>
              <a:t>01/13/2022</a:t>
            </a:fld>
            <a:endParaRPr lang="en-CA"/>
          </a:p>
        </p:txBody>
      </p:sp>
      <p:sp>
        <p:nvSpPr>
          <p:cNvPr id="5" name="Footer Placeholder 4">
            <a:extLst>
              <a:ext uri="{FF2B5EF4-FFF2-40B4-BE49-F238E27FC236}">
                <a16:creationId xmlns:a16="http://schemas.microsoft.com/office/drawing/2014/main" id="{5F95A531-C49A-43B9-A5A1-02D6608A7D2B}"/>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22205D7E-9E1A-4070-8352-CC2117DA873E}"/>
              </a:ext>
            </a:extLst>
          </p:cNvPr>
          <p:cNvSpPr>
            <a:spLocks noGrp="1"/>
          </p:cNvSpPr>
          <p:nvPr>
            <p:ph type="sldNum" sz="quarter" idx="12"/>
          </p:nvPr>
        </p:nvSpPr>
        <p:spPr/>
        <p:txBody>
          <a:bodyPr/>
          <a:lstStyle/>
          <a:p>
            <a:fld id="{0E2A7905-D505-43C3-AD37-0893ED38BBFE}" type="slidenum">
              <a:rPr lang="en-CA" smtClean="0"/>
              <a:t>‹#›</a:t>
            </a:fld>
            <a:endParaRPr lang="en-CA"/>
          </a:p>
        </p:txBody>
      </p:sp>
    </p:spTree>
    <p:extLst>
      <p:ext uri="{BB962C8B-B14F-4D97-AF65-F5344CB8AC3E}">
        <p14:creationId xmlns:p14="http://schemas.microsoft.com/office/powerpoint/2010/main" val="2713306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F5BB5-44D2-48F0-B8DE-FCBB6E6480E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845A0D69-CADA-4630-A38D-4099FC5E9D9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36D9CB7-1094-4A5F-86A7-53D2F7064502}"/>
              </a:ext>
            </a:extLst>
          </p:cNvPr>
          <p:cNvSpPr>
            <a:spLocks noGrp="1"/>
          </p:cNvSpPr>
          <p:nvPr>
            <p:ph type="dt" sz="half" idx="10"/>
          </p:nvPr>
        </p:nvSpPr>
        <p:spPr/>
        <p:txBody>
          <a:bodyPr/>
          <a:lstStyle/>
          <a:p>
            <a:fld id="{B34B20B0-1062-418F-8A31-A7F1CDC8BA1D}" type="datetimeFigureOut">
              <a:rPr lang="en-CA" smtClean="0"/>
              <a:t>01/13/2022</a:t>
            </a:fld>
            <a:endParaRPr lang="en-CA"/>
          </a:p>
        </p:txBody>
      </p:sp>
      <p:sp>
        <p:nvSpPr>
          <p:cNvPr id="5" name="Footer Placeholder 4">
            <a:extLst>
              <a:ext uri="{FF2B5EF4-FFF2-40B4-BE49-F238E27FC236}">
                <a16:creationId xmlns:a16="http://schemas.microsoft.com/office/drawing/2014/main" id="{B121E6BC-E8A6-401F-AC59-8FFF354AE638}"/>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5B108AE8-EDAC-479F-9C2A-447131F3CC6D}"/>
              </a:ext>
            </a:extLst>
          </p:cNvPr>
          <p:cNvSpPr>
            <a:spLocks noGrp="1"/>
          </p:cNvSpPr>
          <p:nvPr>
            <p:ph type="sldNum" sz="quarter" idx="12"/>
          </p:nvPr>
        </p:nvSpPr>
        <p:spPr/>
        <p:txBody>
          <a:bodyPr/>
          <a:lstStyle/>
          <a:p>
            <a:fld id="{0E2A7905-D505-43C3-AD37-0893ED38BBFE}" type="slidenum">
              <a:rPr lang="en-CA" smtClean="0"/>
              <a:t>‹#›</a:t>
            </a:fld>
            <a:endParaRPr lang="en-CA"/>
          </a:p>
        </p:txBody>
      </p:sp>
    </p:spTree>
    <p:extLst>
      <p:ext uri="{BB962C8B-B14F-4D97-AF65-F5344CB8AC3E}">
        <p14:creationId xmlns:p14="http://schemas.microsoft.com/office/powerpoint/2010/main" val="4077762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6D488C-62CA-470C-B1AF-D9D6C95C8374}"/>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88BBF3E5-DE77-4E86-A5DC-7FABF0C2C20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2B12680C-1FDE-42A4-A914-2A70BC140E2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46E8AF70-9242-4A74-8E31-73703EC4BCF4}"/>
              </a:ext>
            </a:extLst>
          </p:cNvPr>
          <p:cNvSpPr>
            <a:spLocks noGrp="1"/>
          </p:cNvSpPr>
          <p:nvPr>
            <p:ph type="dt" sz="half" idx="10"/>
          </p:nvPr>
        </p:nvSpPr>
        <p:spPr/>
        <p:txBody>
          <a:bodyPr/>
          <a:lstStyle/>
          <a:p>
            <a:fld id="{B34B20B0-1062-418F-8A31-A7F1CDC8BA1D}" type="datetimeFigureOut">
              <a:rPr lang="en-CA" smtClean="0"/>
              <a:t>01/13/2022</a:t>
            </a:fld>
            <a:endParaRPr lang="en-CA"/>
          </a:p>
        </p:txBody>
      </p:sp>
      <p:sp>
        <p:nvSpPr>
          <p:cNvPr id="6" name="Footer Placeholder 5">
            <a:extLst>
              <a:ext uri="{FF2B5EF4-FFF2-40B4-BE49-F238E27FC236}">
                <a16:creationId xmlns:a16="http://schemas.microsoft.com/office/drawing/2014/main" id="{FBB559A7-13E5-4736-B465-F0014E798107}"/>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755F7EDE-889A-4DE2-B3C0-BCB9118128A0}"/>
              </a:ext>
            </a:extLst>
          </p:cNvPr>
          <p:cNvSpPr>
            <a:spLocks noGrp="1"/>
          </p:cNvSpPr>
          <p:nvPr>
            <p:ph type="sldNum" sz="quarter" idx="12"/>
          </p:nvPr>
        </p:nvSpPr>
        <p:spPr/>
        <p:txBody>
          <a:bodyPr/>
          <a:lstStyle/>
          <a:p>
            <a:fld id="{0E2A7905-D505-43C3-AD37-0893ED38BBFE}" type="slidenum">
              <a:rPr lang="en-CA" smtClean="0"/>
              <a:t>‹#›</a:t>
            </a:fld>
            <a:endParaRPr lang="en-CA"/>
          </a:p>
        </p:txBody>
      </p:sp>
    </p:spTree>
    <p:extLst>
      <p:ext uri="{BB962C8B-B14F-4D97-AF65-F5344CB8AC3E}">
        <p14:creationId xmlns:p14="http://schemas.microsoft.com/office/powerpoint/2010/main" val="3241274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85CCFD-A1FF-4B2D-8375-38F075996BD2}"/>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55D9389E-8412-4E08-A46A-4373AF6B648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3EE8711-3C76-490C-B18A-F491378714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3BF151AE-C081-4E2C-9F45-75B1BFF3E8F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6234672-6CC4-49A8-A2E8-D2CA942E1E9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C8487FDC-13B3-4DFA-B1C9-4DE90EF0BEA4}"/>
              </a:ext>
            </a:extLst>
          </p:cNvPr>
          <p:cNvSpPr>
            <a:spLocks noGrp="1"/>
          </p:cNvSpPr>
          <p:nvPr>
            <p:ph type="dt" sz="half" idx="10"/>
          </p:nvPr>
        </p:nvSpPr>
        <p:spPr/>
        <p:txBody>
          <a:bodyPr/>
          <a:lstStyle/>
          <a:p>
            <a:fld id="{B34B20B0-1062-418F-8A31-A7F1CDC8BA1D}" type="datetimeFigureOut">
              <a:rPr lang="en-CA" smtClean="0"/>
              <a:t>01/13/2022</a:t>
            </a:fld>
            <a:endParaRPr lang="en-CA"/>
          </a:p>
        </p:txBody>
      </p:sp>
      <p:sp>
        <p:nvSpPr>
          <p:cNvPr id="8" name="Footer Placeholder 7">
            <a:extLst>
              <a:ext uri="{FF2B5EF4-FFF2-40B4-BE49-F238E27FC236}">
                <a16:creationId xmlns:a16="http://schemas.microsoft.com/office/drawing/2014/main" id="{D4DD6864-8DA7-4D6D-BB2E-2D8CE25E30DD}"/>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10D3D002-C1E1-494B-A454-68D66A43DF53}"/>
              </a:ext>
            </a:extLst>
          </p:cNvPr>
          <p:cNvSpPr>
            <a:spLocks noGrp="1"/>
          </p:cNvSpPr>
          <p:nvPr>
            <p:ph type="sldNum" sz="quarter" idx="12"/>
          </p:nvPr>
        </p:nvSpPr>
        <p:spPr/>
        <p:txBody>
          <a:bodyPr/>
          <a:lstStyle/>
          <a:p>
            <a:fld id="{0E2A7905-D505-43C3-AD37-0893ED38BBFE}" type="slidenum">
              <a:rPr lang="en-CA" smtClean="0"/>
              <a:t>‹#›</a:t>
            </a:fld>
            <a:endParaRPr lang="en-CA"/>
          </a:p>
        </p:txBody>
      </p:sp>
    </p:spTree>
    <p:extLst>
      <p:ext uri="{BB962C8B-B14F-4D97-AF65-F5344CB8AC3E}">
        <p14:creationId xmlns:p14="http://schemas.microsoft.com/office/powerpoint/2010/main" val="2968197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E96ED-FCB0-44CB-A180-6F8698F68244}"/>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BC64A8B9-07C5-401D-965C-5E1A403A7BF9}"/>
              </a:ext>
            </a:extLst>
          </p:cNvPr>
          <p:cNvSpPr>
            <a:spLocks noGrp="1"/>
          </p:cNvSpPr>
          <p:nvPr>
            <p:ph type="dt" sz="half" idx="10"/>
          </p:nvPr>
        </p:nvSpPr>
        <p:spPr/>
        <p:txBody>
          <a:bodyPr/>
          <a:lstStyle/>
          <a:p>
            <a:fld id="{B34B20B0-1062-418F-8A31-A7F1CDC8BA1D}" type="datetimeFigureOut">
              <a:rPr lang="en-CA" smtClean="0"/>
              <a:t>01/13/2022</a:t>
            </a:fld>
            <a:endParaRPr lang="en-CA"/>
          </a:p>
        </p:txBody>
      </p:sp>
      <p:sp>
        <p:nvSpPr>
          <p:cNvPr id="4" name="Footer Placeholder 3">
            <a:extLst>
              <a:ext uri="{FF2B5EF4-FFF2-40B4-BE49-F238E27FC236}">
                <a16:creationId xmlns:a16="http://schemas.microsoft.com/office/drawing/2014/main" id="{463AF539-B6D0-4EE0-9A59-76B17C7A2AF8}"/>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5E6D558B-D96A-463C-A609-24E802B1ADC0}"/>
              </a:ext>
            </a:extLst>
          </p:cNvPr>
          <p:cNvSpPr>
            <a:spLocks noGrp="1"/>
          </p:cNvSpPr>
          <p:nvPr>
            <p:ph type="sldNum" sz="quarter" idx="12"/>
          </p:nvPr>
        </p:nvSpPr>
        <p:spPr/>
        <p:txBody>
          <a:bodyPr/>
          <a:lstStyle/>
          <a:p>
            <a:fld id="{0E2A7905-D505-43C3-AD37-0893ED38BBFE}" type="slidenum">
              <a:rPr lang="en-CA" smtClean="0"/>
              <a:t>‹#›</a:t>
            </a:fld>
            <a:endParaRPr lang="en-CA"/>
          </a:p>
        </p:txBody>
      </p:sp>
    </p:spTree>
    <p:extLst>
      <p:ext uri="{BB962C8B-B14F-4D97-AF65-F5344CB8AC3E}">
        <p14:creationId xmlns:p14="http://schemas.microsoft.com/office/powerpoint/2010/main" val="2762272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4AC9373-4F84-49DA-829B-CB01AC18FE4A}"/>
              </a:ext>
            </a:extLst>
          </p:cNvPr>
          <p:cNvSpPr>
            <a:spLocks noGrp="1"/>
          </p:cNvSpPr>
          <p:nvPr>
            <p:ph type="dt" sz="half" idx="10"/>
          </p:nvPr>
        </p:nvSpPr>
        <p:spPr/>
        <p:txBody>
          <a:bodyPr/>
          <a:lstStyle/>
          <a:p>
            <a:fld id="{B34B20B0-1062-418F-8A31-A7F1CDC8BA1D}" type="datetimeFigureOut">
              <a:rPr lang="en-CA" smtClean="0"/>
              <a:t>01/13/2022</a:t>
            </a:fld>
            <a:endParaRPr lang="en-CA"/>
          </a:p>
        </p:txBody>
      </p:sp>
      <p:sp>
        <p:nvSpPr>
          <p:cNvPr id="3" name="Footer Placeholder 2">
            <a:extLst>
              <a:ext uri="{FF2B5EF4-FFF2-40B4-BE49-F238E27FC236}">
                <a16:creationId xmlns:a16="http://schemas.microsoft.com/office/drawing/2014/main" id="{A95865DC-85BA-4AA4-8113-09C81C63FDF6}"/>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D411ADB9-0A41-4831-B554-40EB5662FD6F}"/>
              </a:ext>
            </a:extLst>
          </p:cNvPr>
          <p:cNvSpPr>
            <a:spLocks noGrp="1"/>
          </p:cNvSpPr>
          <p:nvPr>
            <p:ph type="sldNum" sz="quarter" idx="12"/>
          </p:nvPr>
        </p:nvSpPr>
        <p:spPr/>
        <p:txBody>
          <a:bodyPr/>
          <a:lstStyle/>
          <a:p>
            <a:fld id="{0E2A7905-D505-43C3-AD37-0893ED38BBFE}" type="slidenum">
              <a:rPr lang="en-CA" smtClean="0"/>
              <a:t>‹#›</a:t>
            </a:fld>
            <a:endParaRPr lang="en-CA"/>
          </a:p>
        </p:txBody>
      </p:sp>
    </p:spTree>
    <p:extLst>
      <p:ext uri="{BB962C8B-B14F-4D97-AF65-F5344CB8AC3E}">
        <p14:creationId xmlns:p14="http://schemas.microsoft.com/office/powerpoint/2010/main" val="1607641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80CA0-1C86-4D99-B030-28227A6DAF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EF6D1D4C-4182-476F-AA4A-C30E2C21FF7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2D091320-11C8-4ACA-9D51-9C4946C253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14C235C-B7C6-4D0A-A9E6-9137CB68C0C0}"/>
              </a:ext>
            </a:extLst>
          </p:cNvPr>
          <p:cNvSpPr>
            <a:spLocks noGrp="1"/>
          </p:cNvSpPr>
          <p:nvPr>
            <p:ph type="dt" sz="half" idx="10"/>
          </p:nvPr>
        </p:nvSpPr>
        <p:spPr/>
        <p:txBody>
          <a:bodyPr/>
          <a:lstStyle/>
          <a:p>
            <a:fld id="{B34B20B0-1062-418F-8A31-A7F1CDC8BA1D}" type="datetimeFigureOut">
              <a:rPr lang="en-CA" smtClean="0"/>
              <a:t>01/13/2022</a:t>
            </a:fld>
            <a:endParaRPr lang="en-CA"/>
          </a:p>
        </p:txBody>
      </p:sp>
      <p:sp>
        <p:nvSpPr>
          <p:cNvPr id="6" name="Footer Placeholder 5">
            <a:extLst>
              <a:ext uri="{FF2B5EF4-FFF2-40B4-BE49-F238E27FC236}">
                <a16:creationId xmlns:a16="http://schemas.microsoft.com/office/drawing/2014/main" id="{DB340CD6-EAE6-4225-B31A-D374B4C4FB4C}"/>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C6DB85A3-A3A6-4C46-9174-788F10C427A7}"/>
              </a:ext>
            </a:extLst>
          </p:cNvPr>
          <p:cNvSpPr>
            <a:spLocks noGrp="1"/>
          </p:cNvSpPr>
          <p:nvPr>
            <p:ph type="sldNum" sz="quarter" idx="12"/>
          </p:nvPr>
        </p:nvSpPr>
        <p:spPr/>
        <p:txBody>
          <a:bodyPr/>
          <a:lstStyle/>
          <a:p>
            <a:fld id="{0E2A7905-D505-43C3-AD37-0893ED38BBFE}" type="slidenum">
              <a:rPr lang="en-CA" smtClean="0"/>
              <a:t>‹#›</a:t>
            </a:fld>
            <a:endParaRPr lang="en-CA"/>
          </a:p>
        </p:txBody>
      </p:sp>
    </p:spTree>
    <p:extLst>
      <p:ext uri="{BB962C8B-B14F-4D97-AF65-F5344CB8AC3E}">
        <p14:creationId xmlns:p14="http://schemas.microsoft.com/office/powerpoint/2010/main" val="3756401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ADDBF-DE5F-4AED-9BAE-EFB0B7EC549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31217567-F38A-4CD9-B399-1133EF240AC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CA"/>
          </a:p>
        </p:txBody>
      </p:sp>
      <p:sp>
        <p:nvSpPr>
          <p:cNvPr id="4" name="Text Placeholder 3">
            <a:extLst>
              <a:ext uri="{FF2B5EF4-FFF2-40B4-BE49-F238E27FC236}">
                <a16:creationId xmlns:a16="http://schemas.microsoft.com/office/drawing/2014/main" id="{5968318D-B905-4777-8AEA-AB64AB573A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F2A714E-694D-415D-9E0A-31CBCFD544DB}"/>
              </a:ext>
            </a:extLst>
          </p:cNvPr>
          <p:cNvSpPr>
            <a:spLocks noGrp="1"/>
          </p:cNvSpPr>
          <p:nvPr>
            <p:ph type="dt" sz="half" idx="10"/>
          </p:nvPr>
        </p:nvSpPr>
        <p:spPr/>
        <p:txBody>
          <a:bodyPr/>
          <a:lstStyle/>
          <a:p>
            <a:fld id="{B34B20B0-1062-418F-8A31-A7F1CDC8BA1D}" type="datetimeFigureOut">
              <a:rPr lang="en-CA" smtClean="0"/>
              <a:t>01/13/2022</a:t>
            </a:fld>
            <a:endParaRPr lang="en-CA"/>
          </a:p>
        </p:txBody>
      </p:sp>
      <p:sp>
        <p:nvSpPr>
          <p:cNvPr id="6" name="Footer Placeholder 5">
            <a:extLst>
              <a:ext uri="{FF2B5EF4-FFF2-40B4-BE49-F238E27FC236}">
                <a16:creationId xmlns:a16="http://schemas.microsoft.com/office/drawing/2014/main" id="{987A03D7-8F04-452E-A25B-2AEF17460D8B}"/>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75065E4C-C8F7-468C-A0BB-70DA750CE48C}"/>
              </a:ext>
            </a:extLst>
          </p:cNvPr>
          <p:cNvSpPr>
            <a:spLocks noGrp="1"/>
          </p:cNvSpPr>
          <p:nvPr>
            <p:ph type="sldNum" sz="quarter" idx="12"/>
          </p:nvPr>
        </p:nvSpPr>
        <p:spPr/>
        <p:txBody>
          <a:bodyPr/>
          <a:lstStyle/>
          <a:p>
            <a:fld id="{0E2A7905-D505-43C3-AD37-0893ED38BBFE}" type="slidenum">
              <a:rPr lang="en-CA" smtClean="0"/>
              <a:t>‹#›</a:t>
            </a:fld>
            <a:endParaRPr lang="en-CA"/>
          </a:p>
        </p:txBody>
      </p:sp>
    </p:spTree>
    <p:extLst>
      <p:ext uri="{BB962C8B-B14F-4D97-AF65-F5344CB8AC3E}">
        <p14:creationId xmlns:p14="http://schemas.microsoft.com/office/powerpoint/2010/main" val="29736344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E1652F-D0A0-4F18-A57A-40F9F0F586C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58A1D853-CBEC-4ECB-88C8-B3E0FCB9922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0682C8E1-C892-4F12-9051-406D0DAC06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4B20B0-1062-418F-8A31-A7F1CDC8BA1D}" type="datetimeFigureOut">
              <a:rPr lang="en-CA" smtClean="0"/>
              <a:t>01/13/2022</a:t>
            </a:fld>
            <a:endParaRPr lang="en-CA"/>
          </a:p>
        </p:txBody>
      </p:sp>
      <p:sp>
        <p:nvSpPr>
          <p:cNvPr id="5" name="Footer Placeholder 4">
            <a:extLst>
              <a:ext uri="{FF2B5EF4-FFF2-40B4-BE49-F238E27FC236}">
                <a16:creationId xmlns:a16="http://schemas.microsoft.com/office/drawing/2014/main" id="{8DDCDAA5-4B03-4239-B3B8-7D64565D53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A89C33A7-4178-44DA-B251-A9E1933E8ED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2A7905-D505-43C3-AD37-0893ED38BBFE}" type="slidenum">
              <a:rPr lang="en-CA" smtClean="0"/>
              <a:t>‹#›</a:t>
            </a:fld>
            <a:endParaRPr lang="en-CA"/>
          </a:p>
        </p:txBody>
      </p:sp>
    </p:spTree>
    <p:extLst>
      <p:ext uri="{BB962C8B-B14F-4D97-AF65-F5344CB8AC3E}">
        <p14:creationId xmlns:p14="http://schemas.microsoft.com/office/powerpoint/2010/main" val="27553023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A4E37431-20F0-4DD6-84A9-ED2B644943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0AE98B72-66C6-4AB4-AF0D-BA830DE863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407EAFC6-733F-403D-BB4D-05A3A2874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17A36730-4CB0-4F61-AD11-A44C976583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Rectangle 36">
            <a:extLst>
              <a:ext uri="{FF2B5EF4-FFF2-40B4-BE49-F238E27FC236}">
                <a16:creationId xmlns:a16="http://schemas.microsoft.com/office/drawing/2014/main" id="{C69C79E1-F916-4929-A4F3-DE763D4BFA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767334AB-16BD-4EC7-8C6B-4B51716009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FC63931-25D5-49DC-A6F4-7C46DF016E88}"/>
              </a:ext>
            </a:extLst>
          </p:cNvPr>
          <p:cNvSpPr>
            <a:spLocks noGrp="1"/>
          </p:cNvSpPr>
          <p:nvPr>
            <p:ph type="ctrTitle"/>
          </p:nvPr>
        </p:nvSpPr>
        <p:spPr>
          <a:xfrm>
            <a:off x="660042" y="891652"/>
            <a:ext cx="4412021" cy="3030724"/>
          </a:xfrm>
        </p:spPr>
        <p:txBody>
          <a:bodyPr anchor="b">
            <a:normAutofit/>
          </a:bodyPr>
          <a:lstStyle/>
          <a:p>
            <a:pPr algn="r"/>
            <a:r>
              <a:rPr lang="en-US" sz="4000" dirty="0">
                <a:solidFill>
                  <a:srgbClr val="FFFFFF"/>
                </a:solidFill>
              </a:rPr>
              <a:t>MCM #125: Admissions</a:t>
            </a:r>
            <a:endParaRPr lang="en-CA" sz="4000" dirty="0">
              <a:solidFill>
                <a:srgbClr val="FFFFFF"/>
              </a:solidFill>
            </a:endParaRPr>
          </a:p>
        </p:txBody>
      </p:sp>
      <p:sp>
        <p:nvSpPr>
          <p:cNvPr id="3" name="Subtitle 2">
            <a:extLst>
              <a:ext uri="{FF2B5EF4-FFF2-40B4-BE49-F238E27FC236}">
                <a16:creationId xmlns:a16="http://schemas.microsoft.com/office/drawing/2014/main" id="{BB5F4614-696F-4956-87F3-BDE095D6AD4A}"/>
              </a:ext>
            </a:extLst>
          </p:cNvPr>
          <p:cNvSpPr>
            <a:spLocks noGrp="1"/>
          </p:cNvSpPr>
          <p:nvPr>
            <p:ph type="subTitle" idx="1"/>
          </p:nvPr>
        </p:nvSpPr>
        <p:spPr>
          <a:xfrm>
            <a:off x="945791" y="4745317"/>
            <a:ext cx="4126272" cy="1375145"/>
          </a:xfrm>
        </p:spPr>
        <p:txBody>
          <a:bodyPr>
            <a:normAutofit/>
          </a:bodyPr>
          <a:lstStyle/>
          <a:p>
            <a:pPr algn="r"/>
            <a:r>
              <a:rPr lang="en-US">
                <a:solidFill>
                  <a:srgbClr val="FFFFFF"/>
                </a:solidFill>
              </a:rPr>
              <a:t>January 13, 2022</a:t>
            </a:r>
          </a:p>
          <a:p>
            <a:pPr algn="r"/>
            <a:r>
              <a:rPr lang="en-US">
                <a:solidFill>
                  <a:srgbClr val="FFFFFF"/>
                </a:solidFill>
              </a:rPr>
              <a:t>Tansey &amp; MGM </a:t>
            </a:r>
          </a:p>
          <a:p>
            <a:pPr algn="r"/>
            <a:endParaRPr lang="en-CA">
              <a:solidFill>
                <a:srgbClr val="FFFFFF"/>
              </a:solidFill>
            </a:endParaRPr>
          </a:p>
        </p:txBody>
      </p:sp>
      <p:pic>
        <p:nvPicPr>
          <p:cNvPr id="7" name="Picture 6">
            <a:extLst>
              <a:ext uri="{FF2B5EF4-FFF2-40B4-BE49-F238E27FC236}">
                <a16:creationId xmlns:a16="http://schemas.microsoft.com/office/drawing/2014/main" id="{D5E8DC61-5C40-4E86-A878-8A44DB992EF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0" y="1647165"/>
            <a:ext cx="5608320" cy="3519220"/>
          </a:xfrm>
          <a:prstGeom prst="rect">
            <a:avLst/>
          </a:prstGeom>
        </p:spPr>
      </p:pic>
    </p:spTree>
    <p:extLst>
      <p:ext uri="{BB962C8B-B14F-4D97-AF65-F5344CB8AC3E}">
        <p14:creationId xmlns:p14="http://schemas.microsoft.com/office/powerpoint/2010/main" val="28001438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4" name="Rectangle 73">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Freeform: Shape 81">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4" name="Rectangle 83">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70" name="Title 1">
            <a:extLst>
              <a:ext uri="{FF2B5EF4-FFF2-40B4-BE49-F238E27FC236}">
                <a16:creationId xmlns:a16="http://schemas.microsoft.com/office/drawing/2014/main" id="{55A2874A-E138-4F77-B725-8B7A26AFAFDD}"/>
              </a:ext>
            </a:extLst>
          </p:cNvPr>
          <p:cNvSpPr>
            <a:spLocks noGrp="1"/>
          </p:cNvSpPr>
          <p:nvPr>
            <p:ph type="title"/>
          </p:nvPr>
        </p:nvSpPr>
        <p:spPr>
          <a:xfrm>
            <a:off x="466722" y="586855"/>
            <a:ext cx="3201366" cy="3387497"/>
          </a:xfrm>
        </p:spPr>
        <p:txBody>
          <a:bodyPr anchor="b">
            <a:normAutofit/>
          </a:bodyPr>
          <a:lstStyle/>
          <a:p>
            <a:pPr algn="r" eaLnBrk="1" hangingPunct="1"/>
            <a:r>
              <a:rPr lang="en-US" altLang="en-US" sz="4000" b="1">
                <a:solidFill>
                  <a:srgbClr val="FFFFFF"/>
                </a:solidFill>
                <a:ea typeface="ＭＳ Ｐゴシック" panose="020B0600070205080204" pitchFamily="34" charset="-128"/>
              </a:rPr>
              <a:t>An admission is conclusive proof</a:t>
            </a:r>
          </a:p>
        </p:txBody>
      </p:sp>
      <p:sp>
        <p:nvSpPr>
          <p:cNvPr id="7171" name="Content Placeholder 2">
            <a:extLst>
              <a:ext uri="{FF2B5EF4-FFF2-40B4-BE49-F238E27FC236}">
                <a16:creationId xmlns:a16="http://schemas.microsoft.com/office/drawing/2014/main" id="{654FD120-9918-405B-A014-9BE16F3E4CCA}"/>
              </a:ext>
            </a:extLst>
          </p:cNvPr>
          <p:cNvSpPr>
            <a:spLocks noGrp="1"/>
          </p:cNvSpPr>
          <p:nvPr>
            <p:ph idx="1"/>
          </p:nvPr>
        </p:nvSpPr>
        <p:spPr>
          <a:xfrm>
            <a:off x="4810259" y="649480"/>
            <a:ext cx="6555347" cy="5546047"/>
          </a:xfrm>
        </p:spPr>
        <p:txBody>
          <a:bodyPr anchor="ctr">
            <a:normAutofit/>
          </a:bodyPr>
          <a:lstStyle/>
          <a:p>
            <a:pPr marL="0" indent="0" algn="just">
              <a:buNone/>
            </a:pPr>
            <a:r>
              <a:rPr lang="en-US" altLang="en-US" sz="2000" dirty="0">
                <a:ea typeface="ＭＳ Ｐゴシック" panose="020B0600070205080204" pitchFamily="34" charset="-128"/>
              </a:rPr>
              <a:t>An admission validly made in the context of s. 655 of the Code is an acknowledgement that some fact alleged by the prosecution is true. Such an admission dispenses with proof of that fact by testimony or ordinary exhibit and the accused is not entitled to set up competing contradictory evidence in an attempt to disprove the judicial or formal admission</a:t>
            </a:r>
            <a:r>
              <a:rPr lang="en-US" altLang="en-US" sz="2000" b="1" dirty="0">
                <a:ea typeface="ＭＳ Ｐゴシック" panose="020B0600070205080204" pitchFamily="34" charset="-128"/>
              </a:rPr>
              <a:t>. In other words, the formal admission is conclusive of the admitted fact</a:t>
            </a:r>
            <a:r>
              <a:rPr lang="en-US" altLang="en-US" sz="2000" dirty="0">
                <a:ea typeface="ＭＳ Ｐゴシック" panose="020B0600070205080204" pitchFamily="34" charset="-128"/>
              </a:rPr>
              <a:t>. </a:t>
            </a:r>
          </a:p>
          <a:p>
            <a:pPr marL="0" indent="0" algn="just">
              <a:buNone/>
            </a:pPr>
            <a:endParaRPr lang="en-US" altLang="en-US" sz="2000" i="1" dirty="0">
              <a:ea typeface="ＭＳ Ｐゴシック" panose="020B0600070205080204" pitchFamily="34" charset="-128"/>
            </a:endParaRPr>
          </a:p>
          <a:p>
            <a:pPr marL="0" indent="0" algn="just">
              <a:buNone/>
            </a:pPr>
            <a:r>
              <a:rPr lang="en-US" altLang="en-US" sz="2000" i="1" dirty="0">
                <a:ea typeface="ＭＳ Ｐゴシック" panose="020B0600070205080204" pitchFamily="34" charset="-128"/>
              </a:rPr>
              <a:t>R v Baksh</a:t>
            </a:r>
            <a:r>
              <a:rPr lang="en-US" altLang="en-US" sz="2000" dirty="0">
                <a:ea typeface="ＭＳ Ｐゴシック" panose="020B0600070205080204" pitchFamily="34" charset="-128"/>
              </a:rPr>
              <a:t>, [2005] OJ No 2571 (SCJ) at para 84, aff’d </a:t>
            </a:r>
            <a:r>
              <a:rPr lang="en-CA" altLang="en-US" sz="2000" dirty="0">
                <a:ea typeface="ＭＳ Ｐゴシック" panose="020B0600070205080204" pitchFamily="34" charset="-128"/>
              </a:rPr>
              <a:t>[2008] OJ No 538 (CA)</a:t>
            </a:r>
            <a:endParaRPr lang="en-US" altLang="en-US" sz="2000" dirty="0">
              <a:ea typeface="ＭＳ Ｐゴシック" panose="020B0600070205080204" pitchFamily="34" charset="-128"/>
            </a:endParaRPr>
          </a:p>
        </p:txBody>
      </p:sp>
    </p:spTree>
    <p:extLst>
      <p:ext uri="{BB962C8B-B14F-4D97-AF65-F5344CB8AC3E}">
        <p14:creationId xmlns:p14="http://schemas.microsoft.com/office/powerpoint/2010/main" val="26380647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382DDDD-2C4A-43A6-BF5B-70E0A704E3B8}"/>
              </a:ext>
            </a:extLst>
          </p:cNvPr>
          <p:cNvSpPr>
            <a:spLocks noGrp="1"/>
          </p:cNvSpPr>
          <p:nvPr>
            <p:ph type="title"/>
          </p:nvPr>
        </p:nvSpPr>
        <p:spPr>
          <a:xfrm>
            <a:off x="466722" y="586855"/>
            <a:ext cx="3201366" cy="3387497"/>
          </a:xfrm>
        </p:spPr>
        <p:txBody>
          <a:bodyPr anchor="b">
            <a:normAutofit/>
          </a:bodyPr>
          <a:lstStyle/>
          <a:p>
            <a:pPr algn="r"/>
            <a:r>
              <a:rPr lang="en-US" sz="4000" b="1">
                <a:solidFill>
                  <a:srgbClr val="FFFFFF"/>
                </a:solidFill>
              </a:rPr>
              <a:t>Withdrawal of admissions</a:t>
            </a:r>
            <a:endParaRPr lang="en-CA" sz="4000" b="1">
              <a:solidFill>
                <a:srgbClr val="FFFFFF"/>
              </a:solidFill>
            </a:endParaRPr>
          </a:p>
        </p:txBody>
      </p:sp>
      <p:sp>
        <p:nvSpPr>
          <p:cNvPr id="3" name="Content Placeholder 2">
            <a:extLst>
              <a:ext uri="{FF2B5EF4-FFF2-40B4-BE49-F238E27FC236}">
                <a16:creationId xmlns:a16="http://schemas.microsoft.com/office/drawing/2014/main" id="{03C90C26-EDA4-4008-A371-B7DC4CF3BD5A}"/>
              </a:ext>
            </a:extLst>
          </p:cNvPr>
          <p:cNvSpPr>
            <a:spLocks noGrp="1"/>
          </p:cNvSpPr>
          <p:nvPr>
            <p:ph idx="1"/>
          </p:nvPr>
        </p:nvSpPr>
        <p:spPr>
          <a:xfrm>
            <a:off x="4810259" y="649480"/>
            <a:ext cx="6555347" cy="5546047"/>
          </a:xfrm>
        </p:spPr>
        <p:txBody>
          <a:bodyPr anchor="ctr">
            <a:normAutofit/>
          </a:bodyPr>
          <a:lstStyle/>
          <a:p>
            <a:r>
              <a:rPr lang="en-CA" sz="2000"/>
              <a:t>Once an admission is tendered and accepted by the court it is an integral part of the record</a:t>
            </a:r>
          </a:p>
          <a:p>
            <a:r>
              <a:rPr lang="en-CA" sz="2000"/>
              <a:t>Formal admissions may be withdrawn or amended on the consent of all parties</a:t>
            </a:r>
          </a:p>
          <a:p>
            <a:r>
              <a:rPr lang="en-CA" sz="2000"/>
              <a:t>Absent consent, the permission of the judge is required</a:t>
            </a:r>
          </a:p>
          <a:p>
            <a:r>
              <a:rPr lang="en-CA" sz="2000"/>
              <a:t>Once an admission is made the discretion to allow withdrawal should be exercised “sparingly and cautiously”</a:t>
            </a:r>
          </a:p>
          <a:p>
            <a:pPr marL="0" indent="0">
              <a:buNone/>
            </a:pPr>
            <a:endParaRPr lang="en-CA" sz="2000" i="1"/>
          </a:p>
          <a:p>
            <a:pPr marL="0" indent="0">
              <a:buNone/>
            </a:pPr>
            <a:r>
              <a:rPr lang="en-CA" sz="2000" i="1"/>
              <a:t>R v Basi</a:t>
            </a:r>
            <a:r>
              <a:rPr lang="en-CA" sz="2000"/>
              <a:t>, 2010 BCSC 738 at para 16</a:t>
            </a:r>
          </a:p>
          <a:p>
            <a:pPr marL="0" indent="0">
              <a:buNone/>
            </a:pPr>
            <a:r>
              <a:rPr lang="en-CA" sz="2000" i="1"/>
              <a:t>R v Lapps</a:t>
            </a:r>
            <a:r>
              <a:rPr lang="en-CA" sz="2000"/>
              <a:t>, 2018 ONSC 5728 at para 21</a:t>
            </a:r>
            <a:endParaRPr lang="en-CA" sz="2000" b="1"/>
          </a:p>
        </p:txBody>
      </p:sp>
    </p:spTree>
    <p:extLst>
      <p:ext uri="{BB962C8B-B14F-4D97-AF65-F5344CB8AC3E}">
        <p14:creationId xmlns:p14="http://schemas.microsoft.com/office/powerpoint/2010/main" val="18517889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382DDDD-2C4A-43A6-BF5B-70E0A704E3B8}"/>
              </a:ext>
            </a:extLst>
          </p:cNvPr>
          <p:cNvSpPr>
            <a:spLocks noGrp="1"/>
          </p:cNvSpPr>
          <p:nvPr>
            <p:ph type="title"/>
          </p:nvPr>
        </p:nvSpPr>
        <p:spPr>
          <a:xfrm>
            <a:off x="466722" y="586855"/>
            <a:ext cx="3201366" cy="3387497"/>
          </a:xfrm>
        </p:spPr>
        <p:txBody>
          <a:bodyPr anchor="b">
            <a:normAutofit/>
          </a:bodyPr>
          <a:lstStyle/>
          <a:p>
            <a:pPr algn="r"/>
            <a:r>
              <a:rPr lang="en-US" sz="4000" b="1">
                <a:solidFill>
                  <a:srgbClr val="FFFFFF"/>
                </a:solidFill>
              </a:rPr>
              <a:t>Withdrawal of admissions</a:t>
            </a:r>
            <a:endParaRPr lang="en-CA" sz="4000" b="1">
              <a:solidFill>
                <a:srgbClr val="FFFFFF"/>
              </a:solidFill>
            </a:endParaRPr>
          </a:p>
        </p:txBody>
      </p:sp>
      <p:sp>
        <p:nvSpPr>
          <p:cNvPr id="3" name="Content Placeholder 2">
            <a:extLst>
              <a:ext uri="{FF2B5EF4-FFF2-40B4-BE49-F238E27FC236}">
                <a16:creationId xmlns:a16="http://schemas.microsoft.com/office/drawing/2014/main" id="{03C90C26-EDA4-4008-A371-B7DC4CF3BD5A}"/>
              </a:ext>
            </a:extLst>
          </p:cNvPr>
          <p:cNvSpPr>
            <a:spLocks noGrp="1"/>
          </p:cNvSpPr>
          <p:nvPr>
            <p:ph idx="1"/>
          </p:nvPr>
        </p:nvSpPr>
        <p:spPr>
          <a:xfrm>
            <a:off x="4810259" y="649480"/>
            <a:ext cx="6555347" cy="5546047"/>
          </a:xfrm>
        </p:spPr>
        <p:txBody>
          <a:bodyPr anchor="ctr">
            <a:normAutofit/>
          </a:bodyPr>
          <a:lstStyle/>
          <a:p>
            <a:r>
              <a:rPr lang="en-CA" sz="2000"/>
              <a:t>There is an onus on defence to present “cogent evidence” that the admission had been made by a matter of mistake or misunderstanding</a:t>
            </a:r>
          </a:p>
          <a:p>
            <a:r>
              <a:rPr lang="en-CA" sz="2000"/>
              <a:t>Regrets about a tactical decision to make an admission, a strategic decision otherwise falling within the range of reasonably competent decision-making, will rarely result in an admission being backed out of the record of the proceeding. </a:t>
            </a:r>
            <a:r>
              <a:rPr lang="en-CA" sz="2000" b="1"/>
              <a:t>In other words, a factual admission, even if ill-advised or improvident, cannot be simply retracted at the will of a party. </a:t>
            </a:r>
          </a:p>
          <a:p>
            <a:r>
              <a:rPr lang="en-CA" sz="2000"/>
              <a:t>The BC Supreme Court in </a:t>
            </a:r>
            <a:r>
              <a:rPr lang="en-CA" sz="2000" i="1"/>
              <a:t>R v Basi </a:t>
            </a:r>
            <a:r>
              <a:rPr lang="en-CA" sz="2000"/>
              <a:t>and the Superior Court of Justice in </a:t>
            </a:r>
            <a:r>
              <a:rPr lang="en-CA" sz="2000" i="1"/>
              <a:t>R v Lapps</a:t>
            </a:r>
            <a:r>
              <a:rPr lang="en-CA" sz="2000"/>
              <a:t> dismissed applications to withdraw admissions where there was an insufficient evidentiary foundation</a:t>
            </a:r>
          </a:p>
          <a:p>
            <a:pPr marL="0" indent="0">
              <a:buNone/>
            </a:pPr>
            <a:endParaRPr lang="en-CA" sz="2000" i="1"/>
          </a:p>
          <a:p>
            <a:pPr marL="0" indent="0">
              <a:buNone/>
            </a:pPr>
            <a:r>
              <a:rPr lang="en-CA" sz="2000" i="1"/>
              <a:t>R v Basi</a:t>
            </a:r>
            <a:r>
              <a:rPr lang="en-CA" sz="2000"/>
              <a:t>, 2010 BCSC 738 at para 16</a:t>
            </a:r>
          </a:p>
          <a:p>
            <a:pPr marL="0" indent="0">
              <a:buNone/>
            </a:pPr>
            <a:r>
              <a:rPr lang="en-CA" sz="2000" i="1"/>
              <a:t>R v Lapps</a:t>
            </a:r>
            <a:r>
              <a:rPr lang="en-CA" sz="2000"/>
              <a:t>, 2018 ONSC 5728 at para 21</a:t>
            </a:r>
            <a:endParaRPr lang="en-CA" sz="2000" b="1"/>
          </a:p>
        </p:txBody>
      </p:sp>
    </p:spTree>
    <p:extLst>
      <p:ext uri="{BB962C8B-B14F-4D97-AF65-F5344CB8AC3E}">
        <p14:creationId xmlns:p14="http://schemas.microsoft.com/office/powerpoint/2010/main" val="3241249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ACFCF88-2FD5-4559-8E64-585FF0EAC7F4}"/>
              </a:ext>
            </a:extLst>
          </p:cNvPr>
          <p:cNvSpPr>
            <a:spLocks noGrp="1"/>
          </p:cNvSpPr>
          <p:nvPr>
            <p:ph type="title"/>
          </p:nvPr>
        </p:nvSpPr>
        <p:spPr>
          <a:xfrm>
            <a:off x="466722" y="586855"/>
            <a:ext cx="3201366" cy="3387497"/>
          </a:xfrm>
        </p:spPr>
        <p:txBody>
          <a:bodyPr anchor="b">
            <a:normAutofit/>
          </a:bodyPr>
          <a:lstStyle/>
          <a:p>
            <a:pPr algn="r"/>
            <a:r>
              <a:rPr lang="en-US" sz="4000" b="1">
                <a:solidFill>
                  <a:srgbClr val="FFFFFF"/>
                </a:solidFill>
              </a:rPr>
              <a:t>Withdrawal of admissions</a:t>
            </a:r>
            <a:endParaRPr lang="en-CA" sz="4000" b="1">
              <a:solidFill>
                <a:srgbClr val="FFFFFF"/>
              </a:solidFill>
            </a:endParaRPr>
          </a:p>
        </p:txBody>
      </p:sp>
      <p:sp>
        <p:nvSpPr>
          <p:cNvPr id="3" name="Content Placeholder 2">
            <a:extLst>
              <a:ext uri="{FF2B5EF4-FFF2-40B4-BE49-F238E27FC236}">
                <a16:creationId xmlns:a16="http://schemas.microsoft.com/office/drawing/2014/main" id="{6F356015-6424-4513-B1E3-F8C1E831A0B8}"/>
              </a:ext>
            </a:extLst>
          </p:cNvPr>
          <p:cNvSpPr>
            <a:spLocks noGrp="1"/>
          </p:cNvSpPr>
          <p:nvPr>
            <p:ph idx="1"/>
          </p:nvPr>
        </p:nvSpPr>
        <p:spPr>
          <a:xfrm>
            <a:off x="4810259" y="649480"/>
            <a:ext cx="6555347" cy="5546047"/>
          </a:xfrm>
        </p:spPr>
        <p:txBody>
          <a:bodyPr anchor="ctr">
            <a:normAutofit/>
          </a:bodyPr>
          <a:lstStyle/>
          <a:p>
            <a:r>
              <a:rPr lang="en-US" sz="2000"/>
              <a:t>At what stage does the admission become a s 655 admission such that an application is required to withdraw that admission?</a:t>
            </a:r>
          </a:p>
          <a:p>
            <a:pPr lvl="1"/>
            <a:r>
              <a:rPr lang="en-US" sz="2000"/>
              <a:t>CPT? </a:t>
            </a:r>
          </a:p>
          <a:p>
            <a:pPr lvl="1"/>
            <a:r>
              <a:rPr lang="en-US" sz="2000"/>
              <a:t>JPT?</a:t>
            </a:r>
          </a:p>
          <a:p>
            <a:pPr lvl="1"/>
            <a:r>
              <a:rPr lang="en-US" sz="2000"/>
              <a:t>Judicial admission?</a:t>
            </a:r>
          </a:p>
          <a:p>
            <a:pPr lvl="1"/>
            <a:r>
              <a:rPr lang="en-US" sz="2000"/>
              <a:t>Admission on the record at an appearance before trial?</a:t>
            </a:r>
          </a:p>
          <a:p>
            <a:pPr lvl="1"/>
            <a:r>
              <a:rPr lang="en-US" sz="2000"/>
              <a:t>Written admission confirmed by counsel?</a:t>
            </a:r>
          </a:p>
        </p:txBody>
      </p:sp>
    </p:spTree>
    <p:extLst>
      <p:ext uri="{BB962C8B-B14F-4D97-AF65-F5344CB8AC3E}">
        <p14:creationId xmlns:p14="http://schemas.microsoft.com/office/powerpoint/2010/main" val="28763322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4" name="Rectangle 73">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Freeform: Shape 81">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4" name="Rectangle 83">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18" name="Title 6">
            <a:extLst>
              <a:ext uri="{FF2B5EF4-FFF2-40B4-BE49-F238E27FC236}">
                <a16:creationId xmlns:a16="http://schemas.microsoft.com/office/drawing/2014/main" id="{1AD9916B-7B99-43DA-898D-10F28BF39834}"/>
              </a:ext>
            </a:extLst>
          </p:cNvPr>
          <p:cNvSpPr>
            <a:spLocks noGrp="1"/>
          </p:cNvSpPr>
          <p:nvPr>
            <p:ph type="title"/>
          </p:nvPr>
        </p:nvSpPr>
        <p:spPr>
          <a:xfrm>
            <a:off x="466722" y="586855"/>
            <a:ext cx="3201366" cy="3387497"/>
          </a:xfrm>
        </p:spPr>
        <p:txBody>
          <a:bodyPr anchor="b">
            <a:normAutofit/>
          </a:bodyPr>
          <a:lstStyle/>
          <a:p>
            <a:pPr algn="r" eaLnBrk="1" hangingPunct="1"/>
            <a:r>
              <a:rPr lang="en-US" altLang="en-US" sz="4000" b="1">
                <a:solidFill>
                  <a:srgbClr val="FFFFFF"/>
                </a:solidFill>
                <a:ea typeface="ＭＳ Ｐゴシック" panose="020B0600070205080204" pitchFamily="34" charset="-128"/>
              </a:rPr>
              <a:t>Trial judge has discretion to reject admissions</a:t>
            </a:r>
          </a:p>
        </p:txBody>
      </p:sp>
      <p:sp>
        <p:nvSpPr>
          <p:cNvPr id="9219" name="Content Placeholder 7">
            <a:extLst>
              <a:ext uri="{FF2B5EF4-FFF2-40B4-BE49-F238E27FC236}">
                <a16:creationId xmlns:a16="http://schemas.microsoft.com/office/drawing/2014/main" id="{A87592E1-4AC3-4AC5-80EB-1080DB2B84B3}"/>
              </a:ext>
            </a:extLst>
          </p:cNvPr>
          <p:cNvSpPr>
            <a:spLocks noGrp="1"/>
          </p:cNvSpPr>
          <p:nvPr>
            <p:ph idx="1"/>
          </p:nvPr>
        </p:nvSpPr>
        <p:spPr>
          <a:xfrm>
            <a:off x="4810259" y="649480"/>
            <a:ext cx="6555347" cy="5546047"/>
          </a:xfrm>
        </p:spPr>
        <p:txBody>
          <a:bodyPr anchor="ctr">
            <a:normAutofit/>
          </a:bodyPr>
          <a:lstStyle/>
          <a:p>
            <a:pPr marL="0" indent="0">
              <a:buNone/>
            </a:pPr>
            <a:r>
              <a:rPr lang="en-US" altLang="en-US" sz="2400" dirty="0">
                <a:ea typeface="ＭＳ Ｐゴシック" panose="020B0600070205080204" pitchFamily="34" charset="-128"/>
              </a:rPr>
              <a:t>The trial judge may refuse to admit into evidence admissions because</a:t>
            </a:r>
          </a:p>
          <a:p>
            <a:pPr marL="914400" lvl="1" indent="-457200">
              <a:buAutoNum type="alphaLcParenBoth"/>
            </a:pPr>
            <a:r>
              <a:rPr lang="en-US" altLang="en-US" dirty="0">
                <a:ea typeface="ＭＳ Ｐゴシック" panose="020B0600070205080204" pitchFamily="34" charset="-128"/>
              </a:rPr>
              <a:t>they were oath helping and not probative of innocence or guilt, and</a:t>
            </a:r>
          </a:p>
          <a:p>
            <a:pPr marL="457200" lvl="1" indent="0">
              <a:buNone/>
            </a:pPr>
            <a:r>
              <a:rPr lang="en-US" altLang="en-US" dirty="0">
                <a:ea typeface="ＭＳ Ｐゴシック" panose="020B0600070205080204" pitchFamily="34" charset="-128"/>
              </a:rPr>
              <a:t>(b)	the prejudicial effect of the admissions 	outweighed any probative value.</a:t>
            </a:r>
          </a:p>
          <a:p>
            <a:pPr marL="0" indent="0">
              <a:buNone/>
            </a:pPr>
            <a:r>
              <a:rPr lang="en-US" altLang="en-US" sz="2400" dirty="0">
                <a:ea typeface="ＭＳ Ｐゴシック" panose="020B0600070205080204" pitchFamily="34" charset="-128"/>
              </a:rPr>
              <a:t> </a:t>
            </a:r>
          </a:p>
          <a:p>
            <a:pPr marL="0" indent="0">
              <a:buNone/>
            </a:pPr>
            <a:r>
              <a:rPr lang="en-US" altLang="en-US" sz="2400" i="1" dirty="0">
                <a:ea typeface="ＭＳ Ｐゴシック" panose="020B0600070205080204" pitchFamily="34" charset="-128"/>
              </a:rPr>
              <a:t>R v </a:t>
            </a:r>
            <a:r>
              <a:rPr lang="en-US" altLang="en-US" sz="2400" i="1" dirty="0" err="1">
                <a:ea typeface="ＭＳ Ｐゴシック" panose="020B0600070205080204" pitchFamily="34" charset="-128"/>
              </a:rPr>
              <a:t>Akleh</a:t>
            </a:r>
            <a:r>
              <a:rPr lang="en-US" altLang="en-US" sz="2400" dirty="0">
                <a:ea typeface="ＭＳ Ｐゴシック" panose="020B0600070205080204" pitchFamily="34" charset="-128"/>
              </a:rPr>
              <a:t>, [2008] OJ No 5581 (SCJ)</a:t>
            </a:r>
          </a:p>
          <a:p>
            <a:pPr marL="0" indent="0"/>
            <a:endParaRPr lang="en-US" altLang="en-US" sz="2000" dirty="0">
              <a:ea typeface="ＭＳ Ｐゴシック" panose="020B0600070205080204" pitchFamily="34" charset="-12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4" name="Rectangle 73">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Freeform: Shape 81">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4" name="Rectangle 83">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42" name="Title 1">
            <a:extLst>
              <a:ext uri="{FF2B5EF4-FFF2-40B4-BE49-F238E27FC236}">
                <a16:creationId xmlns:a16="http://schemas.microsoft.com/office/drawing/2014/main" id="{8131F497-B6C0-41E1-A220-12D91494FBF6}"/>
              </a:ext>
            </a:extLst>
          </p:cNvPr>
          <p:cNvSpPr>
            <a:spLocks noGrp="1"/>
          </p:cNvSpPr>
          <p:nvPr>
            <p:ph type="title"/>
          </p:nvPr>
        </p:nvSpPr>
        <p:spPr>
          <a:xfrm>
            <a:off x="466722" y="586855"/>
            <a:ext cx="3201366" cy="3387497"/>
          </a:xfrm>
        </p:spPr>
        <p:txBody>
          <a:bodyPr anchor="b">
            <a:normAutofit/>
          </a:bodyPr>
          <a:lstStyle/>
          <a:p>
            <a:pPr algn="r" eaLnBrk="1" hangingPunct="1"/>
            <a:r>
              <a:rPr lang="en-US" altLang="en-US" sz="4000" b="1">
                <a:solidFill>
                  <a:srgbClr val="FFFFFF"/>
                </a:solidFill>
                <a:ea typeface="ＭＳ Ｐゴシック" panose="020B0600070205080204" pitchFamily="34" charset="-128"/>
              </a:rPr>
              <a:t>Jury trials: reading and filing exhibits</a:t>
            </a:r>
          </a:p>
        </p:txBody>
      </p:sp>
      <p:sp>
        <p:nvSpPr>
          <p:cNvPr id="10243" name="Content Placeholder 2">
            <a:extLst>
              <a:ext uri="{FF2B5EF4-FFF2-40B4-BE49-F238E27FC236}">
                <a16:creationId xmlns:a16="http://schemas.microsoft.com/office/drawing/2014/main" id="{44A0AB82-3601-4822-9C38-BC1F0A4405C2}"/>
              </a:ext>
            </a:extLst>
          </p:cNvPr>
          <p:cNvSpPr>
            <a:spLocks noGrp="1"/>
          </p:cNvSpPr>
          <p:nvPr>
            <p:ph idx="1"/>
          </p:nvPr>
        </p:nvSpPr>
        <p:spPr>
          <a:xfrm>
            <a:off x="4810259" y="649480"/>
            <a:ext cx="6555347" cy="5546047"/>
          </a:xfrm>
        </p:spPr>
        <p:txBody>
          <a:bodyPr anchor="ctr">
            <a:normAutofit/>
          </a:bodyPr>
          <a:lstStyle/>
          <a:p>
            <a:r>
              <a:rPr lang="en-US" altLang="en-US" sz="2400" dirty="0">
                <a:ea typeface="ＭＳ Ｐゴシック" panose="020B0600070205080204" pitchFamily="34" charset="-128"/>
              </a:rPr>
              <a:t>The contents of each admission may be read to jurors by a prosecutor at an opportune time during the prosecution's case in-chief</a:t>
            </a:r>
          </a:p>
          <a:p>
            <a:r>
              <a:rPr lang="en-US" altLang="en-US" sz="2400" dirty="0">
                <a:ea typeface="ＭＳ Ｐゴシック" panose="020B0600070205080204" pitchFamily="34" charset="-128"/>
              </a:rPr>
              <a:t>The written admissions may be filed as exhibits</a:t>
            </a:r>
          </a:p>
          <a:p>
            <a:r>
              <a:rPr lang="en-US" altLang="en-US" sz="2400" dirty="0">
                <a:ea typeface="ＭＳ Ｐゴシック" panose="020B0600070205080204" pitchFamily="34" charset="-128"/>
              </a:rPr>
              <a:t>The trial judge should give an instruction on admissions</a:t>
            </a:r>
          </a:p>
          <a:p>
            <a:pPr marL="0" indent="0">
              <a:buNone/>
            </a:pPr>
            <a:endParaRPr lang="en-US" altLang="en-US" sz="2400" i="1" dirty="0">
              <a:ea typeface="ＭＳ Ｐゴシック" panose="020B0600070205080204" pitchFamily="34" charset="-128"/>
            </a:endParaRPr>
          </a:p>
          <a:p>
            <a:pPr marL="0" indent="0">
              <a:buNone/>
            </a:pPr>
            <a:r>
              <a:rPr lang="en-US" altLang="en-US" sz="2400" i="1" dirty="0">
                <a:ea typeface="ＭＳ Ｐゴシック" panose="020B0600070205080204" pitchFamily="34" charset="-128"/>
              </a:rPr>
              <a:t>R v Fatima</a:t>
            </a:r>
            <a:r>
              <a:rPr lang="en-US" altLang="en-US" sz="2400" dirty="0">
                <a:ea typeface="ＭＳ Ｐゴシック" panose="020B0600070205080204" pitchFamily="34" charset="-128"/>
              </a:rPr>
              <a:t>, [2004] OJ No 6155 (SCJ) at paras 38 to 46</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4" name="Rectangle 73">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Freeform: Shape 81">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4" name="Rectangle 83">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42" name="Title 1">
            <a:extLst>
              <a:ext uri="{FF2B5EF4-FFF2-40B4-BE49-F238E27FC236}">
                <a16:creationId xmlns:a16="http://schemas.microsoft.com/office/drawing/2014/main" id="{8131F497-B6C0-41E1-A220-12D91494FBF6}"/>
              </a:ext>
            </a:extLst>
          </p:cNvPr>
          <p:cNvSpPr>
            <a:spLocks noGrp="1"/>
          </p:cNvSpPr>
          <p:nvPr>
            <p:ph type="title"/>
          </p:nvPr>
        </p:nvSpPr>
        <p:spPr>
          <a:xfrm>
            <a:off x="466722" y="586855"/>
            <a:ext cx="3201366" cy="3387497"/>
          </a:xfrm>
        </p:spPr>
        <p:txBody>
          <a:bodyPr anchor="b">
            <a:normAutofit/>
          </a:bodyPr>
          <a:lstStyle/>
          <a:p>
            <a:pPr algn="r" eaLnBrk="1" hangingPunct="1"/>
            <a:r>
              <a:rPr lang="en-US" altLang="en-US" sz="4000" b="1">
                <a:solidFill>
                  <a:srgbClr val="FFFFFF"/>
                </a:solidFill>
                <a:ea typeface="ＭＳ Ｐゴシック" panose="020B0600070205080204" pitchFamily="34" charset="-128"/>
              </a:rPr>
              <a:t>Jury trials: reading and filing exhibits</a:t>
            </a:r>
          </a:p>
        </p:txBody>
      </p:sp>
      <p:sp>
        <p:nvSpPr>
          <p:cNvPr id="10243" name="Content Placeholder 2">
            <a:extLst>
              <a:ext uri="{FF2B5EF4-FFF2-40B4-BE49-F238E27FC236}">
                <a16:creationId xmlns:a16="http://schemas.microsoft.com/office/drawing/2014/main" id="{44A0AB82-3601-4822-9C38-BC1F0A4405C2}"/>
              </a:ext>
            </a:extLst>
          </p:cNvPr>
          <p:cNvSpPr>
            <a:spLocks noGrp="1"/>
          </p:cNvSpPr>
          <p:nvPr>
            <p:ph idx="1"/>
          </p:nvPr>
        </p:nvSpPr>
        <p:spPr>
          <a:xfrm>
            <a:off x="4810259" y="649480"/>
            <a:ext cx="6555347" cy="5546047"/>
          </a:xfrm>
        </p:spPr>
        <p:txBody>
          <a:bodyPr anchor="ctr">
            <a:normAutofit/>
          </a:bodyPr>
          <a:lstStyle/>
          <a:p>
            <a:pPr marL="0" indent="0">
              <a:buNone/>
            </a:pPr>
            <a:r>
              <a:rPr lang="en-CA" sz="2000" dirty="0"/>
              <a:t>As a general rule, written admissions filed as exhibits should be allowed to go to the jury room for review during deliberations.</a:t>
            </a:r>
            <a:endParaRPr lang="en-US" altLang="en-US" sz="2000" i="1" dirty="0">
              <a:ea typeface="ＭＳ Ｐゴシック" panose="020B0600070205080204" pitchFamily="34" charset="-128"/>
            </a:endParaRPr>
          </a:p>
          <a:p>
            <a:pPr marL="0" indent="0">
              <a:buNone/>
            </a:pPr>
            <a:endParaRPr lang="en-US" altLang="en-US" sz="2000" i="1" dirty="0">
              <a:ea typeface="ＭＳ Ｐゴシック" panose="020B0600070205080204" pitchFamily="34" charset="-128"/>
            </a:endParaRPr>
          </a:p>
          <a:p>
            <a:pPr marL="0" indent="0">
              <a:buNone/>
            </a:pPr>
            <a:r>
              <a:rPr lang="en-US" altLang="en-US" sz="2000" i="1" dirty="0">
                <a:ea typeface="ＭＳ Ｐゴシック" panose="020B0600070205080204" pitchFamily="34" charset="-128"/>
              </a:rPr>
              <a:t>R v Fatima</a:t>
            </a:r>
            <a:r>
              <a:rPr lang="en-US" altLang="en-US" sz="2000" dirty="0">
                <a:ea typeface="ＭＳ Ｐゴシック" panose="020B0600070205080204" pitchFamily="34" charset="-128"/>
              </a:rPr>
              <a:t>, [2004] OJ No 6155 (SCJ) at para 35</a:t>
            </a:r>
          </a:p>
        </p:txBody>
      </p:sp>
    </p:spTree>
    <p:extLst>
      <p:ext uri="{BB962C8B-B14F-4D97-AF65-F5344CB8AC3E}">
        <p14:creationId xmlns:p14="http://schemas.microsoft.com/office/powerpoint/2010/main" val="36333646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4" name="Rectangle 73">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Freeform: Shape 81">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4" name="Rectangle 83">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66" name="Title 1">
            <a:extLst>
              <a:ext uri="{FF2B5EF4-FFF2-40B4-BE49-F238E27FC236}">
                <a16:creationId xmlns:a16="http://schemas.microsoft.com/office/drawing/2014/main" id="{5DF28222-C38C-48E8-81CA-DBED7A80B3E9}"/>
              </a:ext>
            </a:extLst>
          </p:cNvPr>
          <p:cNvSpPr>
            <a:spLocks noGrp="1"/>
          </p:cNvSpPr>
          <p:nvPr>
            <p:ph type="title"/>
          </p:nvPr>
        </p:nvSpPr>
        <p:spPr>
          <a:xfrm>
            <a:off x="466722" y="586855"/>
            <a:ext cx="3201366" cy="3387497"/>
          </a:xfrm>
        </p:spPr>
        <p:txBody>
          <a:bodyPr anchor="b">
            <a:normAutofit/>
          </a:bodyPr>
          <a:lstStyle/>
          <a:p>
            <a:pPr algn="r" eaLnBrk="1" hangingPunct="1"/>
            <a:r>
              <a:rPr lang="en-US" altLang="en-US" sz="4000" b="1">
                <a:solidFill>
                  <a:srgbClr val="FFFFFF"/>
                </a:solidFill>
                <a:ea typeface="ＭＳ Ｐゴシック" panose="020B0600070205080204" pitchFamily="34" charset="-128"/>
              </a:rPr>
              <a:t>Admissible against the accused in future proceedings</a:t>
            </a:r>
          </a:p>
        </p:txBody>
      </p:sp>
      <p:sp>
        <p:nvSpPr>
          <p:cNvPr id="11267" name="Content Placeholder 2">
            <a:extLst>
              <a:ext uri="{FF2B5EF4-FFF2-40B4-BE49-F238E27FC236}">
                <a16:creationId xmlns:a16="http://schemas.microsoft.com/office/drawing/2014/main" id="{0F0D4C58-3DE7-44FE-ADB4-DDFC883D4000}"/>
              </a:ext>
            </a:extLst>
          </p:cNvPr>
          <p:cNvSpPr>
            <a:spLocks noGrp="1"/>
          </p:cNvSpPr>
          <p:nvPr>
            <p:ph idx="1"/>
          </p:nvPr>
        </p:nvSpPr>
        <p:spPr>
          <a:xfrm>
            <a:off x="4810259" y="649480"/>
            <a:ext cx="6555347" cy="5546047"/>
          </a:xfrm>
        </p:spPr>
        <p:txBody>
          <a:bodyPr anchor="ctr">
            <a:normAutofit/>
          </a:bodyPr>
          <a:lstStyle/>
          <a:p>
            <a:pPr marL="0" indent="0">
              <a:buNone/>
            </a:pPr>
            <a:r>
              <a:rPr lang="en-US" altLang="en-US" sz="2000">
                <a:ea typeface="ＭＳ Ｐゴシック" panose="020B0600070205080204" pitchFamily="34" charset="-128"/>
              </a:rPr>
              <a:t>In a case where there is an Agreed Statement of Facts admitted at trial for the purpose of dispensing with the proof of those facts, as set out in s. 655 of the </a:t>
            </a:r>
            <a:r>
              <a:rPr lang="en-US" altLang="en-US" sz="2000" i="1">
                <a:ea typeface="ＭＳ Ｐゴシック" panose="020B0600070205080204" pitchFamily="34" charset="-128"/>
              </a:rPr>
              <a:t>Criminal Code</a:t>
            </a:r>
            <a:r>
              <a:rPr lang="en-US" altLang="en-US" sz="2000">
                <a:ea typeface="ＭＳ Ｐゴシック" panose="020B0600070205080204" pitchFamily="34" charset="-128"/>
              </a:rPr>
              <a:t>, they may be entered as ordinary admissions in a subsequent trial. These admissions are akin to any other statement made by the Accused, but he is no longer bound by them - they are no longer conclusive of the facts related therein - and is at liberty to explain, attack, or counter them, as he would be entitled to with any other non-judicial admissions. </a:t>
            </a:r>
          </a:p>
          <a:p>
            <a:pPr marL="0" indent="0">
              <a:buNone/>
            </a:pPr>
            <a:endParaRPr lang="en-US" altLang="en-US" sz="2000" i="1">
              <a:ea typeface="ＭＳ Ｐゴシック" panose="020B0600070205080204" pitchFamily="34" charset="-128"/>
            </a:endParaRPr>
          </a:p>
          <a:p>
            <a:pPr marL="0" indent="0">
              <a:buNone/>
            </a:pPr>
            <a:r>
              <a:rPr lang="en-US" altLang="en-US" sz="2000" i="1">
                <a:ea typeface="ＭＳ Ｐゴシック" panose="020B0600070205080204" pitchFamily="34" charset="-128"/>
              </a:rPr>
              <a:t>R v Smith</a:t>
            </a:r>
            <a:r>
              <a:rPr lang="en-US" altLang="en-US" sz="2000">
                <a:ea typeface="ＭＳ Ｐゴシック" panose="020B0600070205080204" pitchFamily="34" charset="-128"/>
              </a:rPr>
              <a:t>, [2008] OJ No 1262 (SCJ) at para 15</a:t>
            </a:r>
          </a:p>
          <a:p>
            <a:pPr marL="0" indent="0">
              <a:buNone/>
            </a:pPr>
            <a:r>
              <a:rPr lang="en-US" altLang="en-US" sz="2000">
                <a:ea typeface="ＭＳ Ｐゴシック" panose="020B0600070205080204" pitchFamily="34" charset="-128"/>
              </a:rPr>
              <a:t>See also: </a:t>
            </a:r>
            <a:r>
              <a:rPr lang="en-US" altLang="en-US" sz="2000" i="1">
                <a:ea typeface="ＭＳ Ｐゴシック" panose="020B0600070205080204" pitchFamily="34" charset="-128"/>
              </a:rPr>
              <a:t>R v. Baksh</a:t>
            </a:r>
            <a:r>
              <a:rPr lang="en-US" altLang="en-US" sz="2000">
                <a:ea typeface="ＭＳ Ｐゴシック" panose="020B0600070205080204" pitchFamily="34" charset="-128"/>
              </a:rPr>
              <a:t>, [2005] OJ No 2971 (SCJ), aff’d </a:t>
            </a:r>
            <a:r>
              <a:rPr lang="en-CA" altLang="en-US" sz="2000">
                <a:ea typeface="ＭＳ Ｐゴシック" panose="020B0600070205080204" pitchFamily="34" charset="-128"/>
              </a:rPr>
              <a:t>[2008] OJ No 538 (CA)</a:t>
            </a:r>
            <a:endParaRPr lang="en-US" altLang="en-US" sz="2000">
              <a:ea typeface="ＭＳ Ｐゴシック" panose="020B0600070205080204" pitchFamily="34" charset="-128"/>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4" name="Rectangle 73">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Freeform: Shape 81">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4" name="Rectangle 83">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66" name="Title 1">
            <a:extLst>
              <a:ext uri="{FF2B5EF4-FFF2-40B4-BE49-F238E27FC236}">
                <a16:creationId xmlns:a16="http://schemas.microsoft.com/office/drawing/2014/main" id="{5DF28222-C38C-48E8-81CA-DBED7A80B3E9}"/>
              </a:ext>
            </a:extLst>
          </p:cNvPr>
          <p:cNvSpPr>
            <a:spLocks noGrp="1"/>
          </p:cNvSpPr>
          <p:nvPr>
            <p:ph type="title"/>
          </p:nvPr>
        </p:nvSpPr>
        <p:spPr>
          <a:xfrm>
            <a:off x="466722" y="586855"/>
            <a:ext cx="3201366" cy="3387497"/>
          </a:xfrm>
        </p:spPr>
        <p:txBody>
          <a:bodyPr anchor="b">
            <a:normAutofit/>
          </a:bodyPr>
          <a:lstStyle/>
          <a:p>
            <a:pPr algn="r" eaLnBrk="1" hangingPunct="1"/>
            <a:r>
              <a:rPr lang="en-US" altLang="en-US" sz="4000" b="1">
                <a:solidFill>
                  <a:srgbClr val="FFFFFF"/>
                </a:solidFill>
                <a:ea typeface="ＭＳ Ｐゴシック" panose="020B0600070205080204" pitchFamily="34" charset="-128"/>
              </a:rPr>
              <a:t>Admissible against the accused in future proceedings</a:t>
            </a:r>
          </a:p>
        </p:txBody>
      </p:sp>
      <p:sp>
        <p:nvSpPr>
          <p:cNvPr id="11267" name="Content Placeholder 2">
            <a:extLst>
              <a:ext uri="{FF2B5EF4-FFF2-40B4-BE49-F238E27FC236}">
                <a16:creationId xmlns:a16="http://schemas.microsoft.com/office/drawing/2014/main" id="{0F0D4C58-3DE7-44FE-ADB4-DDFC883D4000}"/>
              </a:ext>
            </a:extLst>
          </p:cNvPr>
          <p:cNvSpPr>
            <a:spLocks noGrp="1"/>
          </p:cNvSpPr>
          <p:nvPr>
            <p:ph idx="1"/>
          </p:nvPr>
        </p:nvSpPr>
        <p:spPr>
          <a:xfrm>
            <a:off x="4810259" y="649480"/>
            <a:ext cx="6555347" cy="5546047"/>
          </a:xfrm>
        </p:spPr>
        <p:txBody>
          <a:bodyPr anchor="ctr">
            <a:normAutofit/>
          </a:bodyPr>
          <a:lstStyle/>
          <a:p>
            <a:pPr marL="0" indent="0">
              <a:buNone/>
            </a:pPr>
            <a:r>
              <a:rPr lang="en-US" altLang="en-US" sz="2000">
                <a:ea typeface="ＭＳ Ｐゴシック" panose="020B0600070205080204" pitchFamily="34" charset="-128"/>
              </a:rPr>
              <a:t>The Agreed Statement of Facts does not amount to testimony of a witness and s. 13 of the </a:t>
            </a:r>
            <a:r>
              <a:rPr lang="en-US" altLang="en-US" sz="2000" i="1">
                <a:ea typeface="ＭＳ Ｐゴシック" panose="020B0600070205080204" pitchFamily="34" charset="-128"/>
              </a:rPr>
              <a:t>Charter </a:t>
            </a:r>
            <a:r>
              <a:rPr lang="en-US" altLang="en-US" sz="2000">
                <a:ea typeface="ＭＳ Ｐゴシック" panose="020B0600070205080204" pitchFamily="34" charset="-128"/>
              </a:rPr>
              <a:t>does not preclude its use in any other proceedings.</a:t>
            </a:r>
          </a:p>
          <a:p>
            <a:pPr marL="0" indent="0">
              <a:buNone/>
            </a:pPr>
            <a:endParaRPr lang="en-US" altLang="en-US" sz="2000" i="1">
              <a:ea typeface="ＭＳ Ｐゴシック" panose="020B0600070205080204" pitchFamily="34" charset="-128"/>
            </a:endParaRPr>
          </a:p>
          <a:p>
            <a:pPr marL="0" indent="0">
              <a:buNone/>
            </a:pPr>
            <a:r>
              <a:rPr lang="en-US" altLang="en-US" sz="2000" i="1">
                <a:ea typeface="ＭＳ Ｐゴシック" panose="020B0600070205080204" pitchFamily="34" charset="-128"/>
              </a:rPr>
              <a:t>R v Baksh</a:t>
            </a:r>
            <a:r>
              <a:rPr lang="en-US" altLang="en-US" sz="2000">
                <a:ea typeface="ＭＳ Ｐゴシック" panose="020B0600070205080204" pitchFamily="34" charset="-128"/>
              </a:rPr>
              <a:t>, [2005] OJ No 2571 (SCJ) at para 79,  aff’d </a:t>
            </a:r>
            <a:r>
              <a:rPr lang="en-CA" altLang="en-US" sz="2000">
                <a:ea typeface="ＭＳ Ｐゴシック" panose="020B0600070205080204" pitchFamily="34" charset="-128"/>
              </a:rPr>
              <a:t>[2008] OJ No 538 (CA)</a:t>
            </a:r>
            <a:endParaRPr lang="en-US" altLang="en-US" sz="2000">
              <a:ea typeface="ＭＳ Ｐゴシック" panose="020B0600070205080204" pitchFamily="34" charset="-128"/>
            </a:endParaRPr>
          </a:p>
        </p:txBody>
      </p:sp>
    </p:spTree>
    <p:extLst>
      <p:ext uri="{BB962C8B-B14F-4D97-AF65-F5344CB8AC3E}">
        <p14:creationId xmlns:p14="http://schemas.microsoft.com/office/powerpoint/2010/main" val="7637233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4" name="Rectangle 73">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Freeform: Shape 81">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4" name="Rectangle 83">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14" name="Rectangle 2">
            <a:extLst>
              <a:ext uri="{FF2B5EF4-FFF2-40B4-BE49-F238E27FC236}">
                <a16:creationId xmlns:a16="http://schemas.microsoft.com/office/drawing/2014/main" id="{09A5B4D2-E118-48DC-B31B-549E64CE5C28}"/>
              </a:ext>
            </a:extLst>
          </p:cNvPr>
          <p:cNvSpPr>
            <a:spLocks noGrp="1"/>
          </p:cNvSpPr>
          <p:nvPr>
            <p:ph type="title"/>
          </p:nvPr>
        </p:nvSpPr>
        <p:spPr>
          <a:xfrm>
            <a:off x="466722" y="586855"/>
            <a:ext cx="3201366" cy="3387497"/>
          </a:xfrm>
        </p:spPr>
        <p:txBody>
          <a:bodyPr anchor="b">
            <a:normAutofit/>
          </a:bodyPr>
          <a:lstStyle/>
          <a:p>
            <a:pPr algn="r"/>
            <a:r>
              <a:rPr lang="en-US" altLang="en-US" sz="4000" b="1">
                <a:solidFill>
                  <a:srgbClr val="FFFFFF"/>
                </a:solidFill>
                <a:ea typeface="ＭＳ Ｐゴシック" panose="020B0600070205080204" pitchFamily="34" charset="-128"/>
              </a:rPr>
              <a:t>Admissible against the accused in future proceedings</a:t>
            </a:r>
            <a:endParaRPr lang="en-CA" altLang="en-US" sz="4000" b="1">
              <a:solidFill>
                <a:srgbClr val="FFFFFF"/>
              </a:solidFill>
              <a:ea typeface="ＭＳ Ｐゴシック" panose="020B0600070205080204" pitchFamily="34" charset="-128"/>
            </a:endParaRPr>
          </a:p>
        </p:txBody>
      </p:sp>
      <p:sp>
        <p:nvSpPr>
          <p:cNvPr id="13315" name="Rectangle 3">
            <a:extLst>
              <a:ext uri="{FF2B5EF4-FFF2-40B4-BE49-F238E27FC236}">
                <a16:creationId xmlns:a16="http://schemas.microsoft.com/office/drawing/2014/main" id="{AC23946E-09F1-4EBF-8C85-E5EB17AB5C58}"/>
              </a:ext>
            </a:extLst>
          </p:cNvPr>
          <p:cNvSpPr>
            <a:spLocks noGrp="1"/>
          </p:cNvSpPr>
          <p:nvPr>
            <p:ph type="body" idx="1"/>
          </p:nvPr>
        </p:nvSpPr>
        <p:spPr>
          <a:xfrm>
            <a:off x="4810259" y="649480"/>
            <a:ext cx="6555347" cy="5546047"/>
          </a:xfrm>
        </p:spPr>
        <p:txBody>
          <a:bodyPr anchor="ctr">
            <a:normAutofit/>
          </a:bodyPr>
          <a:lstStyle/>
          <a:p>
            <a:r>
              <a:rPr lang="en-CA" altLang="en-US" sz="2000">
                <a:ea typeface="ＭＳ Ｐゴシック" panose="020B0600070205080204" pitchFamily="34" charset="-128"/>
              </a:rPr>
              <a:t>Both </a:t>
            </a:r>
            <a:r>
              <a:rPr lang="en-CA" altLang="en-US" sz="2000" i="1">
                <a:ea typeface="ＭＳ Ｐゴシック" panose="020B0600070205080204" pitchFamily="34" charset="-128"/>
              </a:rPr>
              <a:t>Baksh </a:t>
            </a:r>
            <a:r>
              <a:rPr lang="en-CA" altLang="en-US" sz="2000">
                <a:ea typeface="ＭＳ Ｐゴシック" panose="020B0600070205080204" pitchFamily="34" charset="-128"/>
              </a:rPr>
              <a:t>and </a:t>
            </a:r>
            <a:r>
              <a:rPr lang="en-CA" altLang="en-US" sz="2000" i="1">
                <a:ea typeface="ＭＳ Ｐゴシック" panose="020B0600070205080204" pitchFamily="34" charset="-128"/>
              </a:rPr>
              <a:t>Smith </a:t>
            </a:r>
            <a:r>
              <a:rPr lang="en-CA" altLang="en-US" sz="2000">
                <a:ea typeface="ＭＳ Ｐゴシック" panose="020B0600070205080204" pitchFamily="34" charset="-128"/>
              </a:rPr>
              <a:t>involved admissions made in a mistrial, that were admitted in the new trial of the same matter. However, there does not appear to be anything in the reasoning that would confine admissibility to this circumstance.</a:t>
            </a:r>
          </a:p>
          <a:p>
            <a:r>
              <a:rPr lang="en-CA" altLang="en-US" sz="2000">
                <a:ea typeface="ＭＳ Ｐゴシック" panose="020B0600070205080204" pitchFamily="34" charset="-128"/>
              </a:rPr>
              <a:t>If the agreed statement of facts/admissions are an ordinary admission of the accused and s. 13 of the </a:t>
            </a:r>
            <a:r>
              <a:rPr lang="en-CA" altLang="en-US" sz="2000" i="1">
                <a:ea typeface="ＭＳ Ｐゴシック" panose="020B0600070205080204" pitchFamily="34" charset="-128"/>
              </a:rPr>
              <a:t>Charter </a:t>
            </a:r>
            <a:r>
              <a:rPr lang="en-CA" altLang="en-US" sz="2000">
                <a:ea typeface="ＭＳ Ｐゴシック" panose="020B0600070205080204" pitchFamily="34" charset="-128"/>
              </a:rPr>
              <a:t>does not apply, would they not be admissible against the accused in any subsequent matter?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4C1A0-287B-4A80-B3EA-68FB8B3FDBA2}"/>
              </a:ext>
            </a:extLst>
          </p:cNvPr>
          <p:cNvSpPr>
            <a:spLocks noGrp="1"/>
          </p:cNvSpPr>
          <p:nvPr>
            <p:ph type="title"/>
          </p:nvPr>
        </p:nvSpPr>
        <p:spPr/>
        <p:txBody>
          <a:bodyPr/>
          <a:lstStyle/>
          <a:p>
            <a:r>
              <a:rPr lang="en-US" b="1" dirty="0"/>
              <a:t>Overview</a:t>
            </a:r>
            <a:endParaRPr lang="en-CA" b="1" dirty="0"/>
          </a:p>
        </p:txBody>
      </p:sp>
      <p:graphicFrame>
        <p:nvGraphicFramePr>
          <p:cNvPr id="5" name="Content Placeholder 2">
            <a:extLst>
              <a:ext uri="{FF2B5EF4-FFF2-40B4-BE49-F238E27FC236}">
                <a16:creationId xmlns:a16="http://schemas.microsoft.com/office/drawing/2014/main" id="{5C015DC8-14B7-4E1F-9620-877A64226BBA}"/>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04800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8">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0">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12">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14">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 name="Title 3">
            <a:extLst>
              <a:ext uri="{FF2B5EF4-FFF2-40B4-BE49-F238E27FC236}">
                <a16:creationId xmlns:a16="http://schemas.microsoft.com/office/drawing/2014/main" id="{BE03EAD0-661A-4E9D-A17F-8174D1E38964}"/>
              </a:ext>
            </a:extLst>
          </p:cNvPr>
          <p:cNvSpPr>
            <a:spLocks noGrp="1"/>
          </p:cNvSpPr>
          <p:nvPr>
            <p:ph type="title"/>
          </p:nvPr>
        </p:nvSpPr>
        <p:spPr>
          <a:xfrm>
            <a:off x="1314824" y="735106"/>
            <a:ext cx="10053763" cy="2928470"/>
          </a:xfrm>
        </p:spPr>
        <p:txBody>
          <a:bodyPr vert="horz" lIns="91440" tIns="45720" rIns="91440" bIns="45720" rtlCol="0" anchor="b">
            <a:normAutofit/>
          </a:bodyPr>
          <a:lstStyle/>
          <a:p>
            <a:r>
              <a:rPr lang="en-US" sz="4800" kern="1200">
                <a:solidFill>
                  <a:srgbClr val="FFFFFF"/>
                </a:solidFill>
                <a:latin typeface="+mj-lt"/>
                <a:ea typeface="+mj-ea"/>
                <a:cs typeface="+mj-cs"/>
              </a:rPr>
              <a:t>Scenarios</a:t>
            </a:r>
          </a:p>
        </p:txBody>
      </p:sp>
    </p:spTree>
    <p:extLst>
      <p:ext uri="{BB962C8B-B14F-4D97-AF65-F5344CB8AC3E}">
        <p14:creationId xmlns:p14="http://schemas.microsoft.com/office/powerpoint/2010/main" val="21906143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7C5A1A5-0829-455C-A1CB-31D44A822A03}"/>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Scenario #1</a:t>
            </a:r>
            <a:endParaRPr lang="en-CA" sz="4000">
              <a:solidFill>
                <a:srgbClr val="FFFFFF"/>
              </a:solidFill>
            </a:endParaRPr>
          </a:p>
        </p:txBody>
      </p:sp>
      <p:sp>
        <p:nvSpPr>
          <p:cNvPr id="3" name="Content Placeholder 2">
            <a:extLst>
              <a:ext uri="{FF2B5EF4-FFF2-40B4-BE49-F238E27FC236}">
                <a16:creationId xmlns:a16="http://schemas.microsoft.com/office/drawing/2014/main" id="{6A807034-7D99-4FF9-9DEB-53AC152F3CCB}"/>
              </a:ext>
            </a:extLst>
          </p:cNvPr>
          <p:cNvSpPr>
            <a:spLocks noGrp="1"/>
          </p:cNvSpPr>
          <p:nvPr>
            <p:ph idx="1"/>
          </p:nvPr>
        </p:nvSpPr>
        <p:spPr>
          <a:xfrm>
            <a:off x="894523" y="2047461"/>
            <a:ext cx="10201108" cy="3954094"/>
          </a:xfrm>
        </p:spPr>
        <p:txBody>
          <a:bodyPr anchor="ctr">
            <a:normAutofit fontScale="92500" lnSpcReduction="20000"/>
          </a:bodyPr>
          <a:lstStyle/>
          <a:p>
            <a:r>
              <a:rPr lang="en-CA" dirty="0"/>
              <a:t>Crown cannot "refuse acceptance [of an admission] where its purpose in doing so is to keep an issue alive artificially." These cases emphasize that the accused must "make all necessary admissions" related to the proposed evidence and must make the admission "fully and without ambiguity." </a:t>
            </a:r>
            <a:r>
              <a:rPr lang="en-CA" b="1" dirty="0"/>
              <a:t>But assuming the proffered admission fully covers the facts which the Crown's evidence seeks to prove, the admission must be accepted</a:t>
            </a:r>
            <a:r>
              <a:rPr lang="en-CA" dirty="0"/>
              <a:t>.</a:t>
            </a:r>
          </a:p>
          <a:p>
            <a:pPr marL="0" indent="0">
              <a:buNone/>
            </a:pPr>
            <a:r>
              <a:rPr lang="en-CA" i="1" dirty="0" err="1"/>
              <a:t>LeSage</a:t>
            </a:r>
            <a:r>
              <a:rPr lang="en-CA" i="1" dirty="0"/>
              <a:t> Report</a:t>
            </a:r>
            <a:r>
              <a:rPr lang="en-CA" dirty="0"/>
              <a:t>, The Review of Large and Complex Criminal Case Procedures (The History of Case Management in Ontario, Chapter 4, Part I, Section 3)</a:t>
            </a:r>
          </a:p>
          <a:p>
            <a:pPr marL="0" indent="0">
              <a:buNone/>
            </a:pPr>
            <a:endParaRPr lang="en-CA" dirty="0"/>
          </a:p>
          <a:p>
            <a:r>
              <a:rPr lang="en-CA" dirty="0"/>
              <a:t>Agree or disagree?</a:t>
            </a:r>
          </a:p>
        </p:txBody>
      </p:sp>
    </p:spTree>
    <p:extLst>
      <p:ext uri="{BB962C8B-B14F-4D97-AF65-F5344CB8AC3E}">
        <p14:creationId xmlns:p14="http://schemas.microsoft.com/office/powerpoint/2010/main" val="40863655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CF792FA-7F09-4103-B64B-4DA7E7DDE82C}"/>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Scenario #2</a:t>
            </a:r>
            <a:endParaRPr lang="en-CA" sz="4000">
              <a:solidFill>
                <a:srgbClr val="FFFFFF"/>
              </a:solidFill>
            </a:endParaRPr>
          </a:p>
        </p:txBody>
      </p:sp>
      <p:sp>
        <p:nvSpPr>
          <p:cNvPr id="3" name="Content Placeholder 2">
            <a:extLst>
              <a:ext uri="{FF2B5EF4-FFF2-40B4-BE49-F238E27FC236}">
                <a16:creationId xmlns:a16="http://schemas.microsoft.com/office/drawing/2014/main" id="{881B36C5-13EF-4537-A2B2-B04F33CB3C97}"/>
              </a:ext>
            </a:extLst>
          </p:cNvPr>
          <p:cNvSpPr>
            <a:spLocks noGrp="1"/>
          </p:cNvSpPr>
          <p:nvPr>
            <p:ph idx="1"/>
          </p:nvPr>
        </p:nvSpPr>
        <p:spPr>
          <a:xfrm>
            <a:off x="854765" y="1891970"/>
            <a:ext cx="10240865" cy="4109585"/>
          </a:xfrm>
        </p:spPr>
        <p:txBody>
          <a:bodyPr anchor="ctr">
            <a:normAutofit/>
          </a:bodyPr>
          <a:lstStyle/>
          <a:p>
            <a:pPr lvl="0"/>
            <a:r>
              <a:rPr lang="en-CA" sz="3200" dirty="0"/>
              <a:t>Mr. A was charged with a number of firearms offences. An agreed statement of facts was filed at trial. In particular, Mr. A had admitted a previous statement he made to Mr. Y. </a:t>
            </a:r>
          </a:p>
          <a:p>
            <a:pPr lvl="0"/>
            <a:r>
              <a:rPr lang="en-CA" sz="3200" dirty="0"/>
              <a:t>Mr. A testified at trial and denied making any such statement, contrary to the ASF. </a:t>
            </a:r>
          </a:p>
          <a:p>
            <a:pPr marL="0" lvl="0" indent="0">
              <a:buNone/>
            </a:pPr>
            <a:endParaRPr lang="en-CA" sz="3200" dirty="0"/>
          </a:p>
          <a:p>
            <a:pPr lvl="0"/>
            <a:r>
              <a:rPr lang="en-CA" sz="3200" dirty="0"/>
              <a:t>What do you do?</a:t>
            </a:r>
          </a:p>
          <a:p>
            <a:pPr lvl="0"/>
            <a:endParaRPr lang="en-CA" sz="2000" dirty="0"/>
          </a:p>
        </p:txBody>
      </p:sp>
    </p:spTree>
    <p:extLst>
      <p:ext uri="{BB962C8B-B14F-4D97-AF65-F5344CB8AC3E}">
        <p14:creationId xmlns:p14="http://schemas.microsoft.com/office/powerpoint/2010/main" val="7954901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C1AA6E0-6577-4333-A602-AC2C7F3B4D70}"/>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Scenario #3</a:t>
            </a:r>
            <a:endParaRPr lang="en-CA" sz="4000">
              <a:solidFill>
                <a:srgbClr val="FFFFFF"/>
              </a:solidFill>
            </a:endParaRPr>
          </a:p>
        </p:txBody>
      </p:sp>
      <p:sp>
        <p:nvSpPr>
          <p:cNvPr id="3" name="Content Placeholder 2">
            <a:extLst>
              <a:ext uri="{FF2B5EF4-FFF2-40B4-BE49-F238E27FC236}">
                <a16:creationId xmlns:a16="http://schemas.microsoft.com/office/drawing/2014/main" id="{86F45A1E-4EE8-4C60-A0AA-EF6E4533463A}"/>
              </a:ext>
            </a:extLst>
          </p:cNvPr>
          <p:cNvSpPr>
            <a:spLocks noGrp="1"/>
          </p:cNvSpPr>
          <p:nvPr>
            <p:ph idx="1"/>
          </p:nvPr>
        </p:nvSpPr>
        <p:spPr>
          <a:xfrm>
            <a:off x="1371599" y="2318197"/>
            <a:ext cx="9724031" cy="3683358"/>
          </a:xfrm>
        </p:spPr>
        <p:txBody>
          <a:bodyPr anchor="ctr">
            <a:normAutofit/>
          </a:bodyPr>
          <a:lstStyle/>
          <a:p>
            <a:r>
              <a:rPr lang="en-US" sz="2000" dirty="0"/>
              <a:t>You are prosecuting a commercial Break and Enter wherein the accused smashes the front glass door to enter the property. He cuts his hand in the process. In his attempts to steal, he leaves blood on one of the items in the store. A DNA swab was taken and CFS analysis resulted in a positive match for the accused. </a:t>
            </a:r>
          </a:p>
          <a:p>
            <a:r>
              <a:rPr lang="en-US" sz="2000" dirty="0"/>
              <a:t>At the JPT, Defence counsel agreed to admit the DNA evidence as positively identifying the accused. However, at trial, Defence counsel seeks to resile from this admission. </a:t>
            </a:r>
          </a:p>
          <a:p>
            <a:pPr marL="0" indent="0">
              <a:buNone/>
            </a:pPr>
            <a:endParaRPr lang="en-US" sz="2000" dirty="0"/>
          </a:p>
          <a:p>
            <a:r>
              <a:rPr lang="en-US" sz="2000" dirty="0"/>
              <a:t>What is your remedy?</a:t>
            </a:r>
          </a:p>
        </p:txBody>
      </p:sp>
    </p:spTree>
    <p:extLst>
      <p:ext uri="{BB962C8B-B14F-4D97-AF65-F5344CB8AC3E}">
        <p14:creationId xmlns:p14="http://schemas.microsoft.com/office/powerpoint/2010/main" val="24955430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 name="Title 3">
            <a:extLst>
              <a:ext uri="{FF2B5EF4-FFF2-40B4-BE49-F238E27FC236}">
                <a16:creationId xmlns:a16="http://schemas.microsoft.com/office/drawing/2014/main" id="{BE03EAD0-661A-4E9D-A17F-8174D1E38964}"/>
              </a:ext>
            </a:extLst>
          </p:cNvPr>
          <p:cNvSpPr>
            <a:spLocks noGrp="1"/>
          </p:cNvSpPr>
          <p:nvPr>
            <p:ph type="title"/>
          </p:nvPr>
        </p:nvSpPr>
        <p:spPr>
          <a:xfrm>
            <a:off x="1314824" y="735106"/>
            <a:ext cx="10053763" cy="2928470"/>
          </a:xfrm>
        </p:spPr>
        <p:txBody>
          <a:bodyPr vert="horz" lIns="91440" tIns="45720" rIns="91440" bIns="45720" rtlCol="0" anchor="b">
            <a:normAutofit/>
          </a:bodyPr>
          <a:lstStyle/>
          <a:p>
            <a:r>
              <a:rPr lang="en-US" sz="4800" kern="1200">
                <a:solidFill>
                  <a:srgbClr val="FFFFFF"/>
                </a:solidFill>
                <a:latin typeface="+mj-lt"/>
                <a:ea typeface="+mj-ea"/>
                <a:cs typeface="+mj-cs"/>
              </a:rPr>
              <a:t>Strategy and practice</a:t>
            </a:r>
          </a:p>
        </p:txBody>
      </p:sp>
    </p:spTree>
    <p:extLst>
      <p:ext uri="{BB962C8B-B14F-4D97-AF65-F5344CB8AC3E}">
        <p14:creationId xmlns:p14="http://schemas.microsoft.com/office/powerpoint/2010/main" val="13917219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3" name="Rectangle 72">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362" name="Rectangle 2">
            <a:extLst>
              <a:ext uri="{FF2B5EF4-FFF2-40B4-BE49-F238E27FC236}">
                <a16:creationId xmlns:a16="http://schemas.microsoft.com/office/drawing/2014/main" id="{F339D9CC-2AF5-4400-A587-C0F52D5A89D2}"/>
              </a:ext>
            </a:extLst>
          </p:cNvPr>
          <p:cNvSpPr>
            <a:spLocks noGrp="1"/>
          </p:cNvSpPr>
          <p:nvPr>
            <p:ph type="title"/>
          </p:nvPr>
        </p:nvSpPr>
        <p:spPr>
          <a:xfrm>
            <a:off x="1371597" y="348865"/>
            <a:ext cx="10044023" cy="877729"/>
          </a:xfrm>
        </p:spPr>
        <p:txBody>
          <a:bodyPr anchor="ctr">
            <a:normAutofit/>
          </a:bodyPr>
          <a:lstStyle/>
          <a:p>
            <a:r>
              <a:rPr lang="en-CA" altLang="en-US" sz="4000" b="1">
                <a:solidFill>
                  <a:srgbClr val="FFFFFF"/>
                </a:solidFill>
                <a:ea typeface="ＭＳ Ｐゴシック" panose="020B0600070205080204" pitchFamily="34" charset="-128"/>
              </a:rPr>
              <a:t>Screening</a:t>
            </a:r>
          </a:p>
        </p:txBody>
      </p:sp>
      <p:graphicFrame>
        <p:nvGraphicFramePr>
          <p:cNvPr id="15366" name="Rectangle 3">
            <a:extLst>
              <a:ext uri="{FF2B5EF4-FFF2-40B4-BE49-F238E27FC236}">
                <a16:creationId xmlns:a16="http://schemas.microsoft.com/office/drawing/2014/main" id="{49069F50-C611-49E1-843A-3D4B08883046}"/>
              </a:ext>
            </a:extLst>
          </p:cNvPr>
          <p:cNvGraphicFramePr/>
          <p:nvPr>
            <p:extLst>
              <p:ext uri="{D42A27DB-BD31-4B8C-83A1-F6EECF244321}">
                <p14:modId xmlns:p14="http://schemas.microsoft.com/office/powerpoint/2010/main" val="2356975978"/>
              </p:ext>
            </p:extLst>
          </p:nvPr>
        </p:nvGraphicFramePr>
        <p:xfrm>
          <a:off x="644056" y="2112579"/>
          <a:ext cx="10927829"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62" name="Rectangle 2">
            <a:extLst>
              <a:ext uri="{FF2B5EF4-FFF2-40B4-BE49-F238E27FC236}">
                <a16:creationId xmlns:a16="http://schemas.microsoft.com/office/drawing/2014/main" id="{F339D9CC-2AF5-4400-A587-C0F52D5A89D2}"/>
              </a:ext>
            </a:extLst>
          </p:cNvPr>
          <p:cNvSpPr>
            <a:spLocks noGrp="1"/>
          </p:cNvSpPr>
          <p:nvPr>
            <p:ph type="title"/>
          </p:nvPr>
        </p:nvSpPr>
        <p:spPr>
          <a:xfrm>
            <a:off x="1371599" y="294538"/>
            <a:ext cx="9895951" cy="1033669"/>
          </a:xfrm>
        </p:spPr>
        <p:txBody>
          <a:bodyPr>
            <a:normAutofit/>
          </a:bodyPr>
          <a:lstStyle/>
          <a:p>
            <a:r>
              <a:rPr lang="en-CA" altLang="en-US" sz="4000" b="1">
                <a:solidFill>
                  <a:srgbClr val="FFFFFF"/>
                </a:solidFill>
                <a:ea typeface="ＭＳ Ｐゴシック" panose="020B0600070205080204" pitchFamily="34" charset="-128"/>
              </a:rPr>
              <a:t>Pre-Trial Discussions</a:t>
            </a:r>
          </a:p>
        </p:txBody>
      </p:sp>
      <p:sp>
        <p:nvSpPr>
          <p:cNvPr id="15363" name="Rectangle 3">
            <a:extLst>
              <a:ext uri="{FF2B5EF4-FFF2-40B4-BE49-F238E27FC236}">
                <a16:creationId xmlns:a16="http://schemas.microsoft.com/office/drawing/2014/main" id="{74BA3598-CE92-4629-A187-9190773F5076}"/>
              </a:ext>
            </a:extLst>
          </p:cNvPr>
          <p:cNvSpPr>
            <a:spLocks noGrp="1"/>
          </p:cNvSpPr>
          <p:nvPr>
            <p:ph type="body" idx="1"/>
          </p:nvPr>
        </p:nvSpPr>
        <p:spPr>
          <a:xfrm>
            <a:off x="1371599" y="2318197"/>
            <a:ext cx="9724031" cy="3683358"/>
          </a:xfrm>
        </p:spPr>
        <p:txBody>
          <a:bodyPr anchor="ctr">
            <a:normAutofit lnSpcReduction="10000"/>
          </a:bodyPr>
          <a:lstStyle/>
          <a:p>
            <a:r>
              <a:rPr lang="en-CA" altLang="en-US" dirty="0">
                <a:ea typeface="ＭＳ Ｐゴシック" panose="020B0600070205080204" pitchFamily="34" charset="-128"/>
              </a:rPr>
              <a:t>Canvas admissions at the CPT</a:t>
            </a:r>
          </a:p>
          <a:p>
            <a:r>
              <a:rPr lang="en-CA" altLang="en-US" dirty="0">
                <a:ea typeface="ＭＳ Ｐゴシック" panose="020B0600070205080204" pitchFamily="34" charset="-128"/>
              </a:rPr>
              <a:t>Write up the </a:t>
            </a:r>
            <a:r>
              <a:rPr lang="en-CA" altLang="en-US" u="sng" dirty="0">
                <a:ea typeface="ＭＳ Ｐゴシック" panose="020B0600070205080204" pitchFamily="34" charset="-128"/>
              </a:rPr>
              <a:t>exact admissions </a:t>
            </a:r>
            <a:r>
              <a:rPr lang="en-CA" altLang="en-US" dirty="0">
                <a:ea typeface="ＭＳ Ｐゴシック" panose="020B0600070205080204" pitchFamily="34" charset="-128"/>
              </a:rPr>
              <a:t>that you are seeking for the JPT</a:t>
            </a:r>
          </a:p>
          <a:p>
            <a:r>
              <a:rPr lang="en-CA" altLang="en-US" dirty="0">
                <a:ea typeface="ＭＳ Ｐゴシック" panose="020B0600070205080204" pitchFamily="34" charset="-128"/>
              </a:rPr>
              <a:t>Secure agreements at the JPT</a:t>
            </a:r>
          </a:p>
          <a:p>
            <a:r>
              <a:rPr lang="en-CA" altLang="en-US" dirty="0">
                <a:ea typeface="ＭＳ Ｐゴシック" panose="020B0600070205080204" pitchFamily="34" charset="-128"/>
              </a:rPr>
              <a:t>Follow-up with an e-mail to defence counsel confirming that an agreement has been reached in regard to these admissions. List the admissions in full.</a:t>
            </a:r>
          </a:p>
          <a:p>
            <a:r>
              <a:rPr lang="en-CA" altLang="en-US" dirty="0">
                <a:ea typeface="ＭＳ Ｐゴシック" panose="020B0600070205080204" pitchFamily="34" charset="-128"/>
              </a:rPr>
              <a:t>For Superior Court trials, the sought admissions should be listed in the Pre-Trial Conference Form. The defence copy of the form should indicate agreement with the admissions.</a:t>
            </a:r>
          </a:p>
        </p:txBody>
      </p:sp>
    </p:spTree>
    <p:extLst>
      <p:ext uri="{BB962C8B-B14F-4D97-AF65-F5344CB8AC3E}">
        <p14:creationId xmlns:p14="http://schemas.microsoft.com/office/powerpoint/2010/main" val="28515693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86" name="Rectangle 2">
            <a:extLst>
              <a:ext uri="{FF2B5EF4-FFF2-40B4-BE49-F238E27FC236}">
                <a16:creationId xmlns:a16="http://schemas.microsoft.com/office/drawing/2014/main" id="{675CE81D-02CB-4692-99B6-EB3E62686715}"/>
              </a:ext>
            </a:extLst>
          </p:cNvPr>
          <p:cNvSpPr>
            <a:spLocks noGrp="1"/>
          </p:cNvSpPr>
          <p:nvPr>
            <p:ph type="title"/>
          </p:nvPr>
        </p:nvSpPr>
        <p:spPr>
          <a:xfrm>
            <a:off x="1371599" y="294538"/>
            <a:ext cx="9895951" cy="1033669"/>
          </a:xfrm>
        </p:spPr>
        <p:txBody>
          <a:bodyPr>
            <a:normAutofit/>
          </a:bodyPr>
          <a:lstStyle/>
          <a:p>
            <a:r>
              <a:rPr lang="en-CA" altLang="en-US" sz="4000" b="1">
                <a:solidFill>
                  <a:srgbClr val="FFFFFF"/>
                </a:solidFill>
                <a:ea typeface="ＭＳ Ｐゴシック" panose="020B0600070205080204" pitchFamily="34" charset="-128"/>
              </a:rPr>
              <a:t>Strategy</a:t>
            </a:r>
          </a:p>
        </p:txBody>
      </p:sp>
      <p:sp>
        <p:nvSpPr>
          <p:cNvPr id="16387" name="Rectangle 3">
            <a:extLst>
              <a:ext uri="{FF2B5EF4-FFF2-40B4-BE49-F238E27FC236}">
                <a16:creationId xmlns:a16="http://schemas.microsoft.com/office/drawing/2014/main" id="{5F1E2C42-E612-48DA-A023-4BCA5AC491E4}"/>
              </a:ext>
            </a:extLst>
          </p:cNvPr>
          <p:cNvSpPr>
            <a:spLocks noGrp="1"/>
          </p:cNvSpPr>
          <p:nvPr>
            <p:ph type="body" idx="1"/>
          </p:nvPr>
        </p:nvSpPr>
        <p:spPr>
          <a:xfrm>
            <a:off x="1371599" y="2318197"/>
            <a:ext cx="9724031" cy="3683358"/>
          </a:xfrm>
        </p:spPr>
        <p:txBody>
          <a:bodyPr anchor="ctr">
            <a:normAutofit/>
          </a:bodyPr>
          <a:lstStyle/>
          <a:p>
            <a:pPr algn="just"/>
            <a:r>
              <a:rPr lang="en-CA" altLang="en-US" dirty="0">
                <a:ea typeface="ＭＳ Ｐゴシック" panose="020B0600070205080204" pitchFamily="34" charset="-128"/>
              </a:rPr>
              <a:t>Ask for a lot. Defence may give you more than you expect. Or, defence may reveal their strategy or position in the admissions they refuse.</a:t>
            </a:r>
          </a:p>
          <a:p>
            <a:pPr algn="just"/>
            <a:r>
              <a:rPr lang="en-CA" altLang="en-US" dirty="0">
                <a:ea typeface="ＭＳ Ｐゴシック" panose="020B0600070205080204" pitchFamily="34" charset="-128"/>
              </a:rPr>
              <a:t>A defence lawyer who is “not making any admissions” may have a very different attitude in front of the JPT judge</a:t>
            </a:r>
          </a:p>
          <a:p>
            <a:pPr algn="just"/>
            <a:r>
              <a:rPr lang="en-CA" altLang="en-US" dirty="0">
                <a:ea typeface="ＭＳ Ｐゴシック" panose="020B0600070205080204" pitchFamily="34" charset="-128"/>
              </a:rPr>
              <a:t>Write out the exhibits and file them as exhibits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 name="Title 3">
            <a:extLst>
              <a:ext uri="{FF2B5EF4-FFF2-40B4-BE49-F238E27FC236}">
                <a16:creationId xmlns:a16="http://schemas.microsoft.com/office/drawing/2014/main" id="{BE03EAD0-661A-4E9D-A17F-8174D1E38964}"/>
              </a:ext>
            </a:extLst>
          </p:cNvPr>
          <p:cNvSpPr>
            <a:spLocks noGrp="1"/>
          </p:cNvSpPr>
          <p:nvPr>
            <p:ph type="title"/>
          </p:nvPr>
        </p:nvSpPr>
        <p:spPr>
          <a:xfrm>
            <a:off x="1314824" y="735106"/>
            <a:ext cx="10053763" cy="2928470"/>
          </a:xfrm>
        </p:spPr>
        <p:txBody>
          <a:bodyPr vert="horz" lIns="91440" tIns="45720" rIns="91440" bIns="45720" rtlCol="0" anchor="b">
            <a:normAutofit/>
          </a:bodyPr>
          <a:lstStyle/>
          <a:p>
            <a:r>
              <a:rPr lang="en-US" sz="4800" kern="1200">
                <a:solidFill>
                  <a:srgbClr val="FFFFFF"/>
                </a:solidFill>
                <a:latin typeface="+mj-lt"/>
                <a:ea typeface="+mj-ea"/>
                <a:cs typeface="+mj-cs"/>
              </a:rPr>
              <a:t>Examples of admissions</a:t>
            </a:r>
          </a:p>
        </p:txBody>
      </p:sp>
    </p:spTree>
    <p:extLst>
      <p:ext uri="{BB962C8B-B14F-4D97-AF65-F5344CB8AC3E}">
        <p14:creationId xmlns:p14="http://schemas.microsoft.com/office/powerpoint/2010/main" val="1991356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01207E0-098A-43B4-BC49-36DF3BBA41BF}"/>
              </a:ext>
            </a:extLst>
          </p:cNvPr>
          <p:cNvSpPr>
            <a:spLocks noGrp="1"/>
          </p:cNvSpPr>
          <p:nvPr>
            <p:ph type="title"/>
          </p:nvPr>
        </p:nvSpPr>
        <p:spPr/>
        <p:txBody>
          <a:bodyPr/>
          <a:lstStyle/>
          <a:p>
            <a:r>
              <a:rPr lang="en-US" dirty="0"/>
              <a:t>Criminal Code admission:</a:t>
            </a:r>
            <a:endParaRPr lang="en-CA" dirty="0"/>
          </a:p>
        </p:txBody>
      </p:sp>
      <p:pic>
        <p:nvPicPr>
          <p:cNvPr id="6" name="Picture 5">
            <a:extLst>
              <a:ext uri="{FF2B5EF4-FFF2-40B4-BE49-F238E27FC236}">
                <a16:creationId xmlns:a16="http://schemas.microsoft.com/office/drawing/2014/main" id="{F2E90FED-63CE-4A60-9776-038FF5C564C8}"/>
              </a:ext>
            </a:extLst>
          </p:cNvPr>
          <p:cNvPicPr>
            <a:picLocks noChangeAspect="1"/>
          </p:cNvPicPr>
          <p:nvPr/>
        </p:nvPicPr>
        <p:blipFill rotWithShape="1">
          <a:blip r:embed="rId2"/>
          <a:srcRect l="545" t="2030" r="1367"/>
          <a:stretch/>
        </p:blipFill>
        <p:spPr>
          <a:xfrm>
            <a:off x="1536700" y="1574799"/>
            <a:ext cx="9118600" cy="5057775"/>
          </a:xfrm>
          <a:prstGeom prst="rect">
            <a:avLst/>
          </a:prstGeom>
          <a:effectLst>
            <a:outerShdw blurRad="63500" sx="102000" sy="102000" algn="ctr" rotWithShape="0">
              <a:prstClr val="black">
                <a:alpha val="40000"/>
              </a:prstClr>
            </a:outerShdw>
          </a:effectLst>
        </p:spPr>
      </p:pic>
    </p:spTree>
    <p:extLst>
      <p:ext uri="{BB962C8B-B14F-4D97-AF65-F5344CB8AC3E}">
        <p14:creationId xmlns:p14="http://schemas.microsoft.com/office/powerpoint/2010/main" val="23609274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1DF91F20-B96F-4F77-AC3E-2CDD3BAA10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200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C3D487F7-9050-4871-B351-34A72ADB29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4" y="-1"/>
            <a:ext cx="8111296" cy="6858000"/>
          </a:xfrm>
          <a:prstGeom prst="rect">
            <a:avLst/>
          </a:prstGeom>
          <a:gradFill>
            <a:gsLst>
              <a:gs pos="8000">
                <a:srgbClr val="000000">
                  <a:alpha val="94000"/>
                </a:srgbClr>
              </a:gs>
              <a:gs pos="100000">
                <a:schemeClr val="accent1"/>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F43C27DD-EF6A-4C48-9669-C2970E71A8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858281" y="-401562"/>
            <a:ext cx="6858004" cy="7661129"/>
          </a:xfrm>
          <a:prstGeom prst="rect">
            <a:avLst/>
          </a:prstGeom>
          <a:gradFill>
            <a:gsLst>
              <a:gs pos="0">
                <a:schemeClr val="accent1">
                  <a:alpha val="23000"/>
                </a:schemeClr>
              </a:gs>
              <a:gs pos="71000">
                <a:schemeClr val="accent1">
                  <a:lumMod val="50000"/>
                  <a:alpha val="0"/>
                </a:schemeClr>
              </a:gs>
              <a:gs pos="100000">
                <a:srgbClr val="000000">
                  <a:alpha val="0"/>
                </a:srgb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C84384FE-1C88-4CAA-8FB8-2313A3AE73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7519" y="-1"/>
            <a:ext cx="8118331" cy="6858000"/>
          </a:xfrm>
          <a:prstGeom prst="rect">
            <a:avLst/>
          </a:prstGeom>
          <a:gradFill>
            <a:gsLst>
              <a:gs pos="14000">
                <a:schemeClr val="accent1">
                  <a:alpha val="0"/>
                </a:schemeClr>
              </a:gs>
              <a:gs pos="100000">
                <a:srgbClr val="000000">
                  <a:alpha val="82000"/>
                </a:srgb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Oval 27">
            <a:extLst>
              <a:ext uri="{FF2B5EF4-FFF2-40B4-BE49-F238E27FC236}">
                <a16:creationId xmlns:a16="http://schemas.microsoft.com/office/drawing/2014/main" id="{87B6A113-58CD-406C-BCE4-6E1F1F2BE6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5449520">
            <a:off x="2569700" y="983306"/>
            <a:ext cx="5005754" cy="5005754"/>
          </a:xfrm>
          <a:prstGeom prst="ellipse">
            <a:avLst/>
          </a:prstGeom>
          <a:gradFill>
            <a:gsLst>
              <a:gs pos="17000">
                <a:schemeClr val="accent1">
                  <a:lumMod val="75000"/>
                  <a:alpha val="0"/>
                </a:schemeClr>
              </a:gs>
              <a:gs pos="82000">
                <a:srgbClr val="000000">
                  <a:alpha val="24000"/>
                </a:srgbClr>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a16="http://schemas.microsoft.com/office/drawing/2014/main" id="{BE03EAD0-661A-4E9D-A17F-8174D1E38964}"/>
              </a:ext>
            </a:extLst>
          </p:cNvPr>
          <p:cNvSpPr>
            <a:spLocks noGrp="1"/>
          </p:cNvSpPr>
          <p:nvPr>
            <p:ph type="title"/>
          </p:nvPr>
        </p:nvSpPr>
        <p:spPr>
          <a:xfrm>
            <a:off x="1011948" y="857251"/>
            <a:ext cx="6219582" cy="3160113"/>
          </a:xfrm>
        </p:spPr>
        <p:txBody>
          <a:bodyPr vert="horz" lIns="91440" tIns="45720" rIns="91440" bIns="45720" rtlCol="0" anchor="b">
            <a:normAutofit/>
          </a:bodyPr>
          <a:lstStyle/>
          <a:p>
            <a:r>
              <a:rPr lang="en-US" sz="4800" kern="1200">
                <a:solidFill>
                  <a:srgbClr val="FFFFFF"/>
                </a:solidFill>
                <a:latin typeface="+mj-lt"/>
                <a:ea typeface="+mj-ea"/>
                <a:cs typeface="+mj-cs"/>
              </a:rPr>
              <a:t>The law</a:t>
            </a:r>
          </a:p>
        </p:txBody>
      </p:sp>
      <p:sp>
        <p:nvSpPr>
          <p:cNvPr id="30" name="Rectangle 29">
            <a:extLst>
              <a:ext uri="{FF2B5EF4-FFF2-40B4-BE49-F238E27FC236}">
                <a16:creationId xmlns:a16="http://schemas.microsoft.com/office/drawing/2014/main" id="{05A1AA86-B7E6-4C02-AA34-F1A25CD4CC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7518" y="4354178"/>
            <a:ext cx="8118330" cy="2503817"/>
          </a:xfrm>
          <a:prstGeom prst="rect">
            <a:avLst/>
          </a:prstGeom>
          <a:gradFill>
            <a:gsLst>
              <a:gs pos="0">
                <a:schemeClr val="accent1">
                  <a:lumMod val="75000"/>
                  <a:alpha val="33000"/>
                </a:schemeClr>
              </a:gs>
              <a:gs pos="83000">
                <a:srgbClr val="000000">
                  <a:alpha val="21000"/>
                </a:srgb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Graphic 7" descr="Gavel">
            <a:extLst>
              <a:ext uri="{FF2B5EF4-FFF2-40B4-BE49-F238E27FC236}">
                <a16:creationId xmlns:a16="http://schemas.microsoft.com/office/drawing/2014/main" id="{00708970-73B7-4B10-BB2F-341287E9C99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560981" y="1842090"/>
            <a:ext cx="3173819" cy="3173819"/>
          </a:xfrm>
          <a:prstGeom prst="rect">
            <a:avLst/>
          </a:prstGeom>
        </p:spPr>
      </p:pic>
    </p:spTree>
    <p:extLst>
      <p:ext uri="{BB962C8B-B14F-4D97-AF65-F5344CB8AC3E}">
        <p14:creationId xmlns:p14="http://schemas.microsoft.com/office/powerpoint/2010/main" val="30506176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0C8BF1AD-8F8F-4E9C-B263-2709781ECEC9}"/>
              </a:ext>
            </a:extLst>
          </p:cNvPr>
          <p:cNvSpPr>
            <a:spLocks noGrp="1"/>
          </p:cNvSpPr>
          <p:nvPr>
            <p:ph type="title"/>
          </p:nvPr>
        </p:nvSpPr>
        <p:spPr>
          <a:xfrm>
            <a:off x="1371599" y="294538"/>
            <a:ext cx="9895951" cy="1033669"/>
          </a:xfrm>
        </p:spPr>
        <p:txBody>
          <a:bodyPr>
            <a:normAutofit/>
          </a:bodyPr>
          <a:lstStyle/>
          <a:p>
            <a:r>
              <a:rPr lang="en-US" sz="4000" b="1">
                <a:solidFill>
                  <a:srgbClr val="FFFFFF"/>
                </a:solidFill>
              </a:rPr>
              <a:t>Court order</a:t>
            </a:r>
            <a:endParaRPr lang="en-CA" sz="4000" b="1">
              <a:solidFill>
                <a:srgbClr val="FFFFFF"/>
              </a:solidFill>
            </a:endParaRPr>
          </a:p>
        </p:txBody>
      </p:sp>
      <p:sp>
        <p:nvSpPr>
          <p:cNvPr id="5" name="Content Placeholder 4">
            <a:extLst>
              <a:ext uri="{FF2B5EF4-FFF2-40B4-BE49-F238E27FC236}">
                <a16:creationId xmlns:a16="http://schemas.microsoft.com/office/drawing/2014/main" id="{B83C5EE7-992D-4625-A08E-4C7950626D62}"/>
              </a:ext>
            </a:extLst>
          </p:cNvPr>
          <p:cNvSpPr>
            <a:spLocks noGrp="1"/>
          </p:cNvSpPr>
          <p:nvPr>
            <p:ph idx="1"/>
          </p:nvPr>
        </p:nvSpPr>
        <p:spPr>
          <a:xfrm>
            <a:off x="1371599" y="2318197"/>
            <a:ext cx="9724031" cy="3683358"/>
          </a:xfrm>
        </p:spPr>
        <p:txBody>
          <a:bodyPr anchor="ctr">
            <a:normAutofit/>
          </a:bodyPr>
          <a:lstStyle/>
          <a:p>
            <a:pPr marL="0" lvl="0" indent="0">
              <a:buNone/>
            </a:pPr>
            <a:r>
              <a:rPr lang="en-CA" sz="3600" dirty="0"/>
              <a:t>The </a:t>
            </a:r>
            <a:r>
              <a:rPr lang="en-GB" sz="3600" dirty="0"/>
              <a:t>Release Order and specific condition referred to in Count 4 of the Information were valid and in force on December 1, 2019. The accused is the person named in the release order.</a:t>
            </a:r>
            <a:endParaRPr lang="en-CA" sz="3600" dirty="0"/>
          </a:p>
          <a:p>
            <a:endParaRPr lang="en-CA" sz="3600" dirty="0"/>
          </a:p>
        </p:txBody>
      </p:sp>
    </p:spTree>
    <p:extLst>
      <p:ext uri="{BB962C8B-B14F-4D97-AF65-F5344CB8AC3E}">
        <p14:creationId xmlns:p14="http://schemas.microsoft.com/office/powerpoint/2010/main" val="36188128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a16="http://schemas.microsoft.com/office/drawing/2014/main" id="{0C8BF1AD-8F8F-4E9C-B263-2709781ECEC9}"/>
              </a:ext>
            </a:extLst>
          </p:cNvPr>
          <p:cNvSpPr>
            <a:spLocks noGrp="1"/>
          </p:cNvSpPr>
          <p:nvPr>
            <p:ph type="title"/>
          </p:nvPr>
        </p:nvSpPr>
        <p:spPr>
          <a:xfrm>
            <a:off x="826396" y="586855"/>
            <a:ext cx="4230100" cy="3387497"/>
          </a:xfrm>
        </p:spPr>
        <p:txBody>
          <a:bodyPr anchor="b">
            <a:normAutofit/>
          </a:bodyPr>
          <a:lstStyle/>
          <a:p>
            <a:pPr algn="r"/>
            <a:r>
              <a:rPr lang="en-US" sz="4000" b="1">
                <a:solidFill>
                  <a:srgbClr val="FFFFFF"/>
                </a:solidFill>
              </a:rPr>
              <a:t>Photographs</a:t>
            </a:r>
            <a:endParaRPr lang="en-CA" sz="4000" b="1">
              <a:solidFill>
                <a:srgbClr val="FFFFFF"/>
              </a:solidFill>
            </a:endParaRPr>
          </a:p>
        </p:txBody>
      </p:sp>
      <p:sp>
        <p:nvSpPr>
          <p:cNvPr id="5" name="Content Placeholder 4">
            <a:extLst>
              <a:ext uri="{FF2B5EF4-FFF2-40B4-BE49-F238E27FC236}">
                <a16:creationId xmlns:a16="http://schemas.microsoft.com/office/drawing/2014/main" id="{B83C5EE7-992D-4625-A08E-4C7950626D62}"/>
              </a:ext>
            </a:extLst>
          </p:cNvPr>
          <p:cNvSpPr>
            <a:spLocks noGrp="1"/>
          </p:cNvSpPr>
          <p:nvPr>
            <p:ph idx="1"/>
          </p:nvPr>
        </p:nvSpPr>
        <p:spPr>
          <a:xfrm>
            <a:off x="6503158" y="649480"/>
            <a:ext cx="4862447" cy="5546047"/>
          </a:xfrm>
        </p:spPr>
        <p:txBody>
          <a:bodyPr anchor="ctr">
            <a:normAutofit/>
          </a:bodyPr>
          <a:lstStyle/>
          <a:p>
            <a:pPr marL="0" lvl="0" indent="0">
              <a:buNone/>
            </a:pPr>
            <a:r>
              <a:rPr lang="en-CA" sz="3200" dirty="0"/>
              <a:t>The photographs contained in </a:t>
            </a:r>
            <a:r>
              <a:rPr lang="en-CA" sz="3200" b="1" dirty="0"/>
              <a:t>Exhibit #1</a:t>
            </a:r>
            <a:r>
              <a:rPr lang="en-CA" sz="3200" dirty="0"/>
              <a:t> were taken by Det. Jane Smith of the Ottawa Police Forensic Identification Section on March 28, 2019. These photographs are authentic and have not been altered.</a:t>
            </a:r>
          </a:p>
          <a:p>
            <a:endParaRPr lang="en-CA" sz="3200" dirty="0"/>
          </a:p>
        </p:txBody>
      </p:sp>
    </p:spTree>
    <p:extLst>
      <p:ext uri="{BB962C8B-B14F-4D97-AF65-F5344CB8AC3E}">
        <p14:creationId xmlns:p14="http://schemas.microsoft.com/office/powerpoint/2010/main" val="27763401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2" name="Rectangle 21">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0C8BF1AD-8F8F-4E9C-B263-2709781ECEC9}"/>
              </a:ext>
            </a:extLst>
          </p:cNvPr>
          <p:cNvSpPr>
            <a:spLocks noGrp="1"/>
          </p:cNvSpPr>
          <p:nvPr>
            <p:ph type="title"/>
          </p:nvPr>
        </p:nvSpPr>
        <p:spPr>
          <a:xfrm>
            <a:off x="466722" y="586855"/>
            <a:ext cx="3201366" cy="3387497"/>
          </a:xfrm>
        </p:spPr>
        <p:txBody>
          <a:bodyPr anchor="b">
            <a:normAutofit/>
          </a:bodyPr>
          <a:lstStyle/>
          <a:p>
            <a:pPr algn="r"/>
            <a:r>
              <a:rPr lang="en-US" sz="4000" b="1">
                <a:solidFill>
                  <a:srgbClr val="FFFFFF"/>
                </a:solidFill>
              </a:rPr>
              <a:t>Surveillance Video</a:t>
            </a:r>
            <a:endParaRPr lang="en-CA" sz="4000" b="1">
              <a:solidFill>
                <a:srgbClr val="FFFFFF"/>
              </a:solidFill>
            </a:endParaRPr>
          </a:p>
        </p:txBody>
      </p:sp>
      <p:sp>
        <p:nvSpPr>
          <p:cNvPr id="5" name="Content Placeholder 4">
            <a:extLst>
              <a:ext uri="{FF2B5EF4-FFF2-40B4-BE49-F238E27FC236}">
                <a16:creationId xmlns:a16="http://schemas.microsoft.com/office/drawing/2014/main" id="{B83C5EE7-992D-4625-A08E-4C7950626D62}"/>
              </a:ext>
            </a:extLst>
          </p:cNvPr>
          <p:cNvSpPr>
            <a:spLocks noGrp="1"/>
          </p:cNvSpPr>
          <p:nvPr>
            <p:ph idx="1"/>
          </p:nvPr>
        </p:nvSpPr>
        <p:spPr>
          <a:xfrm>
            <a:off x="4810259" y="649480"/>
            <a:ext cx="6555347" cy="5546047"/>
          </a:xfrm>
        </p:spPr>
        <p:txBody>
          <a:bodyPr anchor="ctr">
            <a:normAutofit/>
          </a:bodyPr>
          <a:lstStyle/>
          <a:p>
            <a:pPr marL="0" lvl="0" indent="0">
              <a:buNone/>
            </a:pPr>
            <a:r>
              <a:rPr lang="en-GB" sz="2000"/>
              <a:t>1. The surveillance video from 138 Arlington Street, Ottawa, on September 4-5, 2014, is admitted to be authentic. The time and date stamp is accurate, except that the time stamp is 7 minutes fast.</a:t>
            </a:r>
            <a:endParaRPr lang="en-CA" sz="2000"/>
          </a:p>
          <a:p>
            <a:pPr marL="0" lvl="0" indent="0">
              <a:buNone/>
            </a:pPr>
            <a:endParaRPr lang="en-CA" sz="2000"/>
          </a:p>
          <a:p>
            <a:pPr marL="0" lvl="0" indent="0">
              <a:buNone/>
            </a:pPr>
            <a:r>
              <a:rPr lang="en-GB" sz="2000"/>
              <a:t>2. The surveillance video from Mr. Gas, </a:t>
            </a:r>
            <a:r>
              <a:rPr lang="en-CA" sz="2000"/>
              <a:t>980 Cameron Street, Cumberland, on September 4, 2014, is admitted to be authentic. The time and date stamp is accurate. </a:t>
            </a:r>
          </a:p>
          <a:p>
            <a:endParaRPr lang="en-CA" sz="2000"/>
          </a:p>
        </p:txBody>
      </p:sp>
    </p:spTree>
    <p:extLst>
      <p:ext uri="{BB962C8B-B14F-4D97-AF65-F5344CB8AC3E}">
        <p14:creationId xmlns:p14="http://schemas.microsoft.com/office/powerpoint/2010/main" val="40778711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2" name="Rectangle 21">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0C8BF1AD-8F8F-4E9C-B263-2709781ECEC9}"/>
              </a:ext>
            </a:extLst>
          </p:cNvPr>
          <p:cNvSpPr>
            <a:spLocks noGrp="1"/>
          </p:cNvSpPr>
          <p:nvPr>
            <p:ph type="title"/>
          </p:nvPr>
        </p:nvSpPr>
        <p:spPr>
          <a:xfrm>
            <a:off x="466722" y="586855"/>
            <a:ext cx="3201366" cy="3387497"/>
          </a:xfrm>
        </p:spPr>
        <p:txBody>
          <a:bodyPr anchor="b">
            <a:normAutofit/>
          </a:bodyPr>
          <a:lstStyle/>
          <a:p>
            <a:pPr algn="r"/>
            <a:r>
              <a:rPr lang="en-US" sz="4000" b="1">
                <a:solidFill>
                  <a:srgbClr val="FFFFFF"/>
                </a:solidFill>
              </a:rPr>
              <a:t>Bodily harm</a:t>
            </a:r>
            <a:endParaRPr lang="en-CA" sz="4000" b="1">
              <a:solidFill>
                <a:srgbClr val="FFFFFF"/>
              </a:solidFill>
            </a:endParaRPr>
          </a:p>
        </p:txBody>
      </p:sp>
      <p:sp>
        <p:nvSpPr>
          <p:cNvPr id="5" name="Content Placeholder 4">
            <a:extLst>
              <a:ext uri="{FF2B5EF4-FFF2-40B4-BE49-F238E27FC236}">
                <a16:creationId xmlns:a16="http://schemas.microsoft.com/office/drawing/2014/main" id="{B83C5EE7-992D-4625-A08E-4C7950626D62}"/>
              </a:ext>
            </a:extLst>
          </p:cNvPr>
          <p:cNvSpPr>
            <a:spLocks noGrp="1"/>
          </p:cNvSpPr>
          <p:nvPr>
            <p:ph idx="1"/>
          </p:nvPr>
        </p:nvSpPr>
        <p:spPr>
          <a:xfrm>
            <a:off x="4810259" y="649480"/>
            <a:ext cx="6555347" cy="5546047"/>
          </a:xfrm>
        </p:spPr>
        <p:txBody>
          <a:bodyPr anchor="ctr">
            <a:normAutofit/>
          </a:bodyPr>
          <a:lstStyle/>
          <a:p>
            <a:pPr marL="0" lvl="0" indent="0">
              <a:buNone/>
            </a:pPr>
            <a:r>
              <a:rPr lang="en-GB" sz="2000"/>
              <a:t>The assault perpetrated on Justin Huynh caused bodily harm to him within the meaning of section 2 of the </a:t>
            </a:r>
            <a:r>
              <a:rPr lang="en-GB" sz="2000" i="1"/>
              <a:t>Criminal Code</a:t>
            </a:r>
            <a:r>
              <a:rPr lang="en-GB" sz="2000"/>
              <a:t>. Specifically, he sustained:</a:t>
            </a:r>
            <a:endParaRPr lang="en-CA" sz="2000"/>
          </a:p>
          <a:p>
            <a:pPr marL="0" indent="0">
              <a:buNone/>
            </a:pPr>
            <a:endParaRPr lang="en-CA" sz="2000"/>
          </a:p>
          <a:p>
            <a:pPr lvl="0"/>
            <a:r>
              <a:rPr lang="en-GB" sz="2000"/>
              <a:t>Bruising and swelling to the right eye</a:t>
            </a:r>
            <a:endParaRPr lang="en-CA" sz="2000"/>
          </a:p>
          <a:p>
            <a:pPr lvl="0"/>
            <a:r>
              <a:rPr lang="en-GB" sz="2000"/>
              <a:t>Bruising to right shoulder</a:t>
            </a:r>
            <a:endParaRPr lang="en-CA" sz="2000"/>
          </a:p>
          <a:p>
            <a:pPr lvl="0"/>
            <a:r>
              <a:rPr lang="en-GB" sz="2000"/>
              <a:t>Cuts and bruises of various sizes to his face, neck, torso, arms, and wrists</a:t>
            </a:r>
            <a:endParaRPr lang="en-CA" sz="2000"/>
          </a:p>
          <a:p>
            <a:pPr lvl="0"/>
            <a:r>
              <a:rPr lang="en-GB" sz="2000"/>
              <a:t>Fear for his life, and for the life of his family members and pets</a:t>
            </a:r>
            <a:endParaRPr lang="en-CA" sz="2000"/>
          </a:p>
          <a:p>
            <a:pPr marL="0" lvl="0" indent="0">
              <a:buNone/>
            </a:pPr>
            <a:r>
              <a:rPr lang="en-CA" sz="2000"/>
              <a:t>.</a:t>
            </a:r>
          </a:p>
          <a:p>
            <a:endParaRPr lang="en-CA" sz="2000"/>
          </a:p>
        </p:txBody>
      </p:sp>
    </p:spTree>
    <p:extLst>
      <p:ext uri="{BB962C8B-B14F-4D97-AF65-F5344CB8AC3E}">
        <p14:creationId xmlns:p14="http://schemas.microsoft.com/office/powerpoint/2010/main" val="17557862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2" name="Rectangle 21">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0C8BF1AD-8F8F-4E9C-B263-2709781ECEC9}"/>
              </a:ext>
            </a:extLst>
          </p:cNvPr>
          <p:cNvSpPr>
            <a:spLocks noGrp="1"/>
          </p:cNvSpPr>
          <p:nvPr>
            <p:ph type="title"/>
          </p:nvPr>
        </p:nvSpPr>
        <p:spPr>
          <a:xfrm>
            <a:off x="466722" y="586855"/>
            <a:ext cx="3201366" cy="3387497"/>
          </a:xfrm>
        </p:spPr>
        <p:txBody>
          <a:bodyPr anchor="b">
            <a:normAutofit/>
          </a:bodyPr>
          <a:lstStyle/>
          <a:p>
            <a:pPr algn="r"/>
            <a:r>
              <a:rPr lang="en-US" sz="4000" b="1">
                <a:solidFill>
                  <a:srgbClr val="FFFFFF"/>
                </a:solidFill>
              </a:rPr>
              <a:t>Wound, maim, disfigure, endanger life</a:t>
            </a:r>
            <a:endParaRPr lang="en-CA" sz="4000" b="1">
              <a:solidFill>
                <a:srgbClr val="FFFFFF"/>
              </a:solidFill>
            </a:endParaRPr>
          </a:p>
        </p:txBody>
      </p:sp>
      <p:sp>
        <p:nvSpPr>
          <p:cNvPr id="5" name="Content Placeholder 4">
            <a:extLst>
              <a:ext uri="{FF2B5EF4-FFF2-40B4-BE49-F238E27FC236}">
                <a16:creationId xmlns:a16="http://schemas.microsoft.com/office/drawing/2014/main" id="{B83C5EE7-992D-4625-A08E-4C7950626D62}"/>
              </a:ext>
            </a:extLst>
          </p:cNvPr>
          <p:cNvSpPr>
            <a:spLocks noGrp="1"/>
          </p:cNvSpPr>
          <p:nvPr>
            <p:ph idx="1"/>
          </p:nvPr>
        </p:nvSpPr>
        <p:spPr>
          <a:xfrm>
            <a:off x="4810259" y="649480"/>
            <a:ext cx="6555347" cy="5546047"/>
          </a:xfrm>
        </p:spPr>
        <p:txBody>
          <a:bodyPr anchor="ctr">
            <a:normAutofit/>
          </a:bodyPr>
          <a:lstStyle/>
          <a:p>
            <a:pPr marL="0" lvl="0" indent="0">
              <a:buNone/>
            </a:pPr>
            <a:r>
              <a:rPr lang="en-GB" sz="2000"/>
              <a:t>The assault perpetrated on Linton Campbell wounded, maimed, disfigured him, or endangered his life within the meaning of section 268(1) of the </a:t>
            </a:r>
            <a:r>
              <a:rPr lang="en-GB" sz="2000" i="1"/>
              <a:t>Criminal Code</a:t>
            </a:r>
            <a:r>
              <a:rPr lang="en-GB" sz="2000"/>
              <a:t>. Specifically, he sustained:</a:t>
            </a:r>
            <a:endParaRPr lang="en-CA" sz="2000"/>
          </a:p>
          <a:p>
            <a:pPr marL="0" indent="0">
              <a:buNone/>
            </a:pPr>
            <a:endParaRPr lang="en-CA" sz="2000"/>
          </a:p>
          <a:p>
            <a:pPr lvl="0"/>
            <a:r>
              <a:rPr lang="en-GB" sz="2000"/>
              <a:t>A compound (open) fracture to his right ankle and ruptured right quadricep tendon, both of which required surgery</a:t>
            </a:r>
            <a:endParaRPr lang="en-CA" sz="2000"/>
          </a:p>
          <a:p>
            <a:pPr lvl="0"/>
            <a:r>
              <a:rPr lang="en-GB" sz="2000"/>
              <a:t>A stab wound to the right buttock, which was closed by stapling</a:t>
            </a:r>
            <a:endParaRPr lang="en-CA" sz="2000"/>
          </a:p>
          <a:p>
            <a:pPr lvl="0"/>
            <a:r>
              <a:rPr lang="en-GB" sz="2000"/>
              <a:t>A laceration to the left ear, which was closed by suturing</a:t>
            </a:r>
            <a:endParaRPr lang="en-CA" sz="2000"/>
          </a:p>
          <a:p>
            <a:pPr lvl="0"/>
            <a:r>
              <a:rPr lang="en-GB" sz="2000"/>
              <a:t>A laceration to the back of head </a:t>
            </a:r>
            <a:endParaRPr lang="en-CA" sz="2000"/>
          </a:p>
          <a:p>
            <a:pPr marL="0" lvl="0" indent="0">
              <a:buNone/>
            </a:pPr>
            <a:endParaRPr lang="en-CA" sz="2000"/>
          </a:p>
          <a:p>
            <a:endParaRPr lang="en-CA" sz="2000"/>
          </a:p>
        </p:txBody>
      </p:sp>
    </p:spTree>
    <p:extLst>
      <p:ext uri="{BB962C8B-B14F-4D97-AF65-F5344CB8AC3E}">
        <p14:creationId xmlns:p14="http://schemas.microsoft.com/office/powerpoint/2010/main" val="4206854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2" name="Rectangle 21">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0C8BF1AD-8F8F-4E9C-B263-2709781ECEC9}"/>
              </a:ext>
            </a:extLst>
          </p:cNvPr>
          <p:cNvSpPr>
            <a:spLocks noGrp="1"/>
          </p:cNvSpPr>
          <p:nvPr>
            <p:ph type="title"/>
          </p:nvPr>
        </p:nvSpPr>
        <p:spPr>
          <a:xfrm>
            <a:off x="466722" y="586855"/>
            <a:ext cx="3201366" cy="3387497"/>
          </a:xfrm>
        </p:spPr>
        <p:txBody>
          <a:bodyPr anchor="b">
            <a:normAutofit/>
          </a:bodyPr>
          <a:lstStyle/>
          <a:p>
            <a:pPr algn="r"/>
            <a:r>
              <a:rPr lang="en-US" sz="4000" b="1">
                <a:solidFill>
                  <a:srgbClr val="FFFFFF"/>
                </a:solidFill>
              </a:rPr>
              <a:t>Cell phone extraction</a:t>
            </a:r>
            <a:endParaRPr lang="en-CA" sz="4000" b="1">
              <a:solidFill>
                <a:srgbClr val="FFFFFF"/>
              </a:solidFill>
            </a:endParaRPr>
          </a:p>
        </p:txBody>
      </p:sp>
      <p:sp>
        <p:nvSpPr>
          <p:cNvPr id="5" name="Content Placeholder 4">
            <a:extLst>
              <a:ext uri="{FF2B5EF4-FFF2-40B4-BE49-F238E27FC236}">
                <a16:creationId xmlns:a16="http://schemas.microsoft.com/office/drawing/2014/main" id="{B83C5EE7-992D-4625-A08E-4C7950626D62}"/>
              </a:ext>
            </a:extLst>
          </p:cNvPr>
          <p:cNvSpPr>
            <a:spLocks noGrp="1"/>
          </p:cNvSpPr>
          <p:nvPr>
            <p:ph idx="1"/>
          </p:nvPr>
        </p:nvSpPr>
        <p:spPr>
          <a:xfrm>
            <a:off x="4810259" y="649480"/>
            <a:ext cx="6555347" cy="5546047"/>
          </a:xfrm>
        </p:spPr>
        <p:txBody>
          <a:bodyPr anchor="ctr">
            <a:normAutofit/>
          </a:bodyPr>
          <a:lstStyle/>
          <a:p>
            <a:pPr marL="0" indent="0">
              <a:buNone/>
            </a:pPr>
            <a:r>
              <a:rPr lang="en-CA" sz="2000" dirty="0"/>
              <a:t> On September 15, 2014, Laura </a:t>
            </a:r>
            <a:r>
              <a:rPr lang="en-CA" sz="2000" dirty="0" err="1"/>
              <a:t>Brahaney</a:t>
            </a:r>
            <a:r>
              <a:rPr lang="en-CA" sz="2000" dirty="0"/>
              <a:t> was arrested in her motor vehicle following a traffic stop. Laura </a:t>
            </a:r>
            <a:r>
              <a:rPr lang="en-CA" sz="2000" dirty="0" err="1"/>
              <a:t>Brahaney’s</a:t>
            </a:r>
            <a:r>
              <a:rPr lang="en-CA" sz="2000" dirty="0"/>
              <a:t> cell phone (phone number: 613-799-7869) was seized in evidence. The data on the cell phone was subsequently extracted by Det. </a:t>
            </a:r>
            <a:r>
              <a:rPr lang="en-CA" sz="2000" dirty="0" err="1"/>
              <a:t>Haing</a:t>
            </a:r>
            <a:r>
              <a:rPr lang="en-CA" sz="2000" dirty="0"/>
              <a:t> and turned over to Det. Jacobs, who searched the data. The data on the cell phone was not altered or compromised during extraction.</a:t>
            </a:r>
          </a:p>
          <a:p>
            <a:endParaRPr lang="en-CA" sz="2000" dirty="0"/>
          </a:p>
        </p:txBody>
      </p:sp>
    </p:spTree>
    <p:extLst>
      <p:ext uri="{BB962C8B-B14F-4D97-AF65-F5344CB8AC3E}">
        <p14:creationId xmlns:p14="http://schemas.microsoft.com/office/powerpoint/2010/main" val="18776783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2" name="Rectangle 21">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0C8BF1AD-8F8F-4E9C-B263-2709781ECEC9}"/>
              </a:ext>
            </a:extLst>
          </p:cNvPr>
          <p:cNvSpPr>
            <a:spLocks noGrp="1"/>
          </p:cNvSpPr>
          <p:nvPr>
            <p:ph type="title"/>
          </p:nvPr>
        </p:nvSpPr>
        <p:spPr>
          <a:xfrm>
            <a:off x="466722" y="586855"/>
            <a:ext cx="3201366" cy="3387497"/>
          </a:xfrm>
        </p:spPr>
        <p:txBody>
          <a:bodyPr anchor="b">
            <a:normAutofit/>
          </a:bodyPr>
          <a:lstStyle/>
          <a:p>
            <a:pPr algn="r"/>
            <a:r>
              <a:rPr lang="en-US" sz="4000" b="1">
                <a:solidFill>
                  <a:srgbClr val="FFFFFF"/>
                </a:solidFill>
              </a:rPr>
              <a:t>Hospital records</a:t>
            </a:r>
            <a:endParaRPr lang="en-CA" sz="4000" b="1">
              <a:solidFill>
                <a:srgbClr val="FFFFFF"/>
              </a:solidFill>
            </a:endParaRPr>
          </a:p>
        </p:txBody>
      </p:sp>
      <p:sp>
        <p:nvSpPr>
          <p:cNvPr id="5" name="Content Placeholder 4">
            <a:extLst>
              <a:ext uri="{FF2B5EF4-FFF2-40B4-BE49-F238E27FC236}">
                <a16:creationId xmlns:a16="http://schemas.microsoft.com/office/drawing/2014/main" id="{B83C5EE7-992D-4625-A08E-4C7950626D62}"/>
              </a:ext>
            </a:extLst>
          </p:cNvPr>
          <p:cNvSpPr>
            <a:spLocks noGrp="1"/>
          </p:cNvSpPr>
          <p:nvPr>
            <p:ph idx="1"/>
          </p:nvPr>
        </p:nvSpPr>
        <p:spPr>
          <a:xfrm>
            <a:off x="4810259" y="649480"/>
            <a:ext cx="6555347" cy="5546047"/>
          </a:xfrm>
        </p:spPr>
        <p:txBody>
          <a:bodyPr anchor="ctr">
            <a:normAutofit/>
          </a:bodyPr>
          <a:lstStyle/>
          <a:p>
            <a:pPr marL="0" lvl="0" indent="0">
              <a:buNone/>
            </a:pPr>
            <a:r>
              <a:rPr lang="en-GB" sz="2000"/>
              <a:t>The records of the Mackenzie Richmond Hill Hospital regarding the care of Linton Campbell are admitted to be authentic. The records were made in the usual and ordinary course of business of the Mackenzie Richmond Hill Hospital. A scanned copy of these records may be admitted on consent.</a:t>
            </a:r>
            <a:endParaRPr lang="en-CA" sz="2000"/>
          </a:p>
          <a:p>
            <a:endParaRPr lang="en-CA" sz="2000"/>
          </a:p>
        </p:txBody>
      </p:sp>
    </p:spTree>
    <p:extLst>
      <p:ext uri="{BB962C8B-B14F-4D97-AF65-F5344CB8AC3E}">
        <p14:creationId xmlns:p14="http://schemas.microsoft.com/office/powerpoint/2010/main" val="27165621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2" name="Rectangle 21">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0C8BF1AD-8F8F-4E9C-B263-2709781ECEC9}"/>
              </a:ext>
            </a:extLst>
          </p:cNvPr>
          <p:cNvSpPr>
            <a:spLocks noGrp="1"/>
          </p:cNvSpPr>
          <p:nvPr>
            <p:ph type="title"/>
          </p:nvPr>
        </p:nvSpPr>
        <p:spPr>
          <a:xfrm>
            <a:off x="466722" y="586855"/>
            <a:ext cx="3201366" cy="3387497"/>
          </a:xfrm>
        </p:spPr>
        <p:txBody>
          <a:bodyPr anchor="b">
            <a:normAutofit/>
          </a:bodyPr>
          <a:lstStyle/>
          <a:p>
            <a:pPr algn="r"/>
            <a:r>
              <a:rPr lang="en-US" sz="4000" b="1">
                <a:solidFill>
                  <a:srgbClr val="FFFFFF"/>
                </a:solidFill>
              </a:rPr>
              <a:t>Voluntariness</a:t>
            </a:r>
            <a:endParaRPr lang="en-CA" sz="4000" b="1">
              <a:solidFill>
                <a:srgbClr val="FFFFFF"/>
              </a:solidFill>
            </a:endParaRPr>
          </a:p>
        </p:txBody>
      </p:sp>
      <p:sp>
        <p:nvSpPr>
          <p:cNvPr id="5" name="Content Placeholder 4">
            <a:extLst>
              <a:ext uri="{FF2B5EF4-FFF2-40B4-BE49-F238E27FC236}">
                <a16:creationId xmlns:a16="http://schemas.microsoft.com/office/drawing/2014/main" id="{B83C5EE7-992D-4625-A08E-4C7950626D62}"/>
              </a:ext>
            </a:extLst>
          </p:cNvPr>
          <p:cNvSpPr>
            <a:spLocks noGrp="1"/>
          </p:cNvSpPr>
          <p:nvPr>
            <p:ph idx="1"/>
          </p:nvPr>
        </p:nvSpPr>
        <p:spPr>
          <a:xfrm>
            <a:off x="4810259" y="649480"/>
            <a:ext cx="6555347" cy="5546047"/>
          </a:xfrm>
        </p:spPr>
        <p:txBody>
          <a:bodyPr anchor="ctr">
            <a:normAutofit/>
          </a:bodyPr>
          <a:lstStyle/>
          <a:p>
            <a:pPr marL="0" lvl="0" indent="0">
              <a:buNone/>
            </a:pPr>
            <a:r>
              <a:rPr lang="en-US" sz="2000" dirty="0"/>
              <a:t>On January 1, 2019 Adam Accused was interviewed by Det. Debbie Dunn while under arrest at the Ottawa Police Station, 474 Elgin Street, Ottawa. The interview was video-recorded. This interview is voluntary within the meaning of the common law confessions rule. A </a:t>
            </a:r>
            <a:r>
              <a:rPr lang="en-US" sz="2000" i="1" dirty="0" err="1"/>
              <a:t>voir</a:t>
            </a:r>
            <a:r>
              <a:rPr lang="en-US" sz="2000" i="1" dirty="0"/>
              <a:t> dire </a:t>
            </a:r>
            <a:r>
              <a:rPr lang="en-US" sz="2000" dirty="0"/>
              <a:t>in respect of this statement is waived.</a:t>
            </a:r>
            <a:endParaRPr lang="en-CA" sz="2000" dirty="0"/>
          </a:p>
          <a:p>
            <a:endParaRPr lang="en-CA" sz="2000" dirty="0"/>
          </a:p>
        </p:txBody>
      </p:sp>
    </p:spTree>
    <p:extLst>
      <p:ext uri="{BB962C8B-B14F-4D97-AF65-F5344CB8AC3E}">
        <p14:creationId xmlns:p14="http://schemas.microsoft.com/office/powerpoint/2010/main" val="40388435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4" name="Rectangle 73">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Freeform: Shape 81">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4" name="Rectangle 83">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4" name="Title 1">
            <a:extLst>
              <a:ext uri="{FF2B5EF4-FFF2-40B4-BE49-F238E27FC236}">
                <a16:creationId xmlns:a16="http://schemas.microsoft.com/office/drawing/2014/main" id="{8CDC8861-CE43-444E-A9D4-708BF53D0179}"/>
              </a:ext>
            </a:extLst>
          </p:cNvPr>
          <p:cNvSpPr>
            <a:spLocks noGrp="1"/>
          </p:cNvSpPr>
          <p:nvPr>
            <p:ph type="title"/>
          </p:nvPr>
        </p:nvSpPr>
        <p:spPr>
          <a:xfrm>
            <a:off x="466722" y="586855"/>
            <a:ext cx="3201366" cy="3387497"/>
          </a:xfrm>
        </p:spPr>
        <p:txBody>
          <a:bodyPr anchor="b">
            <a:normAutofit/>
          </a:bodyPr>
          <a:lstStyle/>
          <a:p>
            <a:pPr algn="r" eaLnBrk="1" hangingPunct="1"/>
            <a:r>
              <a:rPr lang="en-US" altLang="en-US" sz="4000" b="1">
                <a:solidFill>
                  <a:srgbClr val="FFFFFF"/>
                </a:solidFill>
                <a:ea typeface="ＭＳ Ｐゴシック" panose="020B0600070205080204" pitchFamily="34" charset="-128"/>
              </a:rPr>
              <a:t>Statutory Authority: </a:t>
            </a:r>
            <a:r>
              <a:rPr lang="en-US" altLang="en-US" sz="4000" b="1" i="1">
                <a:solidFill>
                  <a:srgbClr val="FFFFFF"/>
                </a:solidFill>
                <a:ea typeface="ＭＳ Ｐゴシック" panose="020B0600070205080204" pitchFamily="34" charset="-128"/>
              </a:rPr>
              <a:t>Criminal Code</a:t>
            </a:r>
          </a:p>
        </p:txBody>
      </p:sp>
      <p:sp>
        <p:nvSpPr>
          <p:cNvPr id="3075" name="Content Placeholder 2">
            <a:extLst>
              <a:ext uri="{FF2B5EF4-FFF2-40B4-BE49-F238E27FC236}">
                <a16:creationId xmlns:a16="http://schemas.microsoft.com/office/drawing/2014/main" id="{9B31B0A8-7F74-4D58-8E9D-12896EC6175A}"/>
              </a:ext>
            </a:extLst>
          </p:cNvPr>
          <p:cNvSpPr>
            <a:spLocks noGrp="1"/>
          </p:cNvSpPr>
          <p:nvPr>
            <p:ph idx="1"/>
          </p:nvPr>
        </p:nvSpPr>
        <p:spPr>
          <a:xfrm>
            <a:off x="4810259" y="649480"/>
            <a:ext cx="6555347" cy="5546047"/>
          </a:xfrm>
        </p:spPr>
        <p:txBody>
          <a:bodyPr anchor="ctr">
            <a:normAutofit/>
          </a:bodyPr>
          <a:lstStyle/>
          <a:p>
            <a:pPr marL="0" indent="0" algn="just">
              <a:buNone/>
            </a:pPr>
            <a:r>
              <a:rPr lang="en-US" altLang="en-US" sz="3200" b="1" dirty="0">
                <a:ea typeface="ＭＳ Ｐゴシック" panose="020B0600070205080204" pitchFamily="34" charset="-128"/>
              </a:rPr>
              <a:t>Admissions at Trial</a:t>
            </a:r>
          </a:p>
          <a:p>
            <a:pPr marL="0" indent="0" algn="just">
              <a:buNone/>
            </a:pPr>
            <a:r>
              <a:rPr lang="en-US" altLang="en-US" sz="3200" dirty="0">
                <a:ea typeface="ＭＳ Ｐゴシック" panose="020B0600070205080204" pitchFamily="34" charset="-128"/>
              </a:rPr>
              <a:t>655. Where an accused is on trial for an indictable offence, he or his counsel may admit any fact alleged against him for the purpose of dispensing with proof thereof.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4" name="Rectangle 73">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Freeform: Shape 81">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4" name="Rectangle 83">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98" name="Title 1">
            <a:extLst>
              <a:ext uri="{FF2B5EF4-FFF2-40B4-BE49-F238E27FC236}">
                <a16:creationId xmlns:a16="http://schemas.microsoft.com/office/drawing/2014/main" id="{F00348EF-96BC-4DC6-92BB-D70F7DA89B8A}"/>
              </a:ext>
            </a:extLst>
          </p:cNvPr>
          <p:cNvSpPr>
            <a:spLocks noGrp="1"/>
          </p:cNvSpPr>
          <p:nvPr>
            <p:ph type="title"/>
          </p:nvPr>
        </p:nvSpPr>
        <p:spPr>
          <a:xfrm>
            <a:off x="466722" y="586855"/>
            <a:ext cx="3201366" cy="3387497"/>
          </a:xfrm>
        </p:spPr>
        <p:txBody>
          <a:bodyPr anchor="b">
            <a:normAutofit/>
          </a:bodyPr>
          <a:lstStyle/>
          <a:p>
            <a:pPr algn="r" eaLnBrk="1" hangingPunct="1"/>
            <a:r>
              <a:rPr lang="en-US" altLang="en-US" sz="4000" b="1">
                <a:solidFill>
                  <a:srgbClr val="FFFFFF"/>
                </a:solidFill>
                <a:ea typeface="ＭＳ Ｐゴシック" panose="020B0600070205080204" pitchFamily="34" charset="-128"/>
              </a:rPr>
              <a:t>Statutory Authority: </a:t>
            </a:r>
            <a:r>
              <a:rPr lang="en-US" altLang="en-US" sz="4000" b="1" i="1">
                <a:solidFill>
                  <a:srgbClr val="FFFFFF"/>
                </a:solidFill>
                <a:ea typeface="ＭＳ Ｐゴシック" panose="020B0600070205080204" pitchFamily="34" charset="-128"/>
              </a:rPr>
              <a:t>Criminal Code</a:t>
            </a:r>
          </a:p>
        </p:txBody>
      </p:sp>
      <p:sp>
        <p:nvSpPr>
          <p:cNvPr id="4099" name="Content Placeholder 2">
            <a:extLst>
              <a:ext uri="{FF2B5EF4-FFF2-40B4-BE49-F238E27FC236}">
                <a16:creationId xmlns:a16="http://schemas.microsoft.com/office/drawing/2014/main" id="{91E12F2A-27AA-4C45-85FE-9B7DE0E4934F}"/>
              </a:ext>
            </a:extLst>
          </p:cNvPr>
          <p:cNvSpPr>
            <a:spLocks noGrp="1"/>
          </p:cNvSpPr>
          <p:nvPr>
            <p:ph idx="1"/>
          </p:nvPr>
        </p:nvSpPr>
        <p:spPr>
          <a:xfrm>
            <a:off x="4810259" y="649480"/>
            <a:ext cx="6555347" cy="5546047"/>
          </a:xfrm>
        </p:spPr>
        <p:txBody>
          <a:bodyPr anchor="ctr">
            <a:normAutofit/>
          </a:bodyPr>
          <a:lstStyle/>
          <a:p>
            <a:pPr eaLnBrk="1" hangingPunct="1">
              <a:buFont typeface="Arial" panose="020B0604020202020204" pitchFamily="34" charset="0"/>
              <a:buNone/>
            </a:pPr>
            <a:r>
              <a:rPr lang="en-US" altLang="en-US" sz="2000" dirty="0">
                <a:ea typeface="ＭＳ Ｐゴシック" panose="020B0600070205080204" pitchFamily="34" charset="-128"/>
              </a:rPr>
              <a:t>Does section 655 apply to summary conviction proceedings?</a:t>
            </a:r>
          </a:p>
          <a:p>
            <a:pPr eaLnBrk="1" hangingPunct="1">
              <a:buFont typeface="Arial" panose="020B0604020202020204" pitchFamily="34" charset="0"/>
              <a:buNone/>
            </a:pPr>
            <a:endParaRPr lang="en-US" altLang="en-US" sz="2000" b="1" dirty="0">
              <a:ea typeface="ＭＳ Ｐゴシック" panose="020B0600070205080204" pitchFamily="34" charset="-128"/>
            </a:endParaRPr>
          </a:p>
          <a:p>
            <a:pPr eaLnBrk="1" hangingPunct="1"/>
            <a:r>
              <a:rPr lang="en-US" altLang="en-US" sz="2000" b="1" dirty="0">
                <a:ea typeface="ＭＳ Ｐゴシック" panose="020B0600070205080204" pitchFamily="34" charset="-128"/>
              </a:rPr>
              <a:t>Yes.</a:t>
            </a:r>
          </a:p>
          <a:p>
            <a:pPr eaLnBrk="1" hangingPunct="1"/>
            <a:r>
              <a:rPr lang="en-US" altLang="en-US" sz="2000" dirty="0">
                <a:ea typeface="ＭＳ Ｐゴシック" panose="020B0600070205080204" pitchFamily="34" charset="-128"/>
              </a:rPr>
              <a:t>Section 795 provides that “the provisions of Parts XX and XX.1, in so far as they are not inconsistent with this Part, apply, with such modifications as the circumstances require, to proceedings under this Part.”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4" name="Rectangle 73">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Freeform: Shape 81">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4" name="Rectangle 83">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2" name="Title 1">
            <a:extLst>
              <a:ext uri="{FF2B5EF4-FFF2-40B4-BE49-F238E27FC236}">
                <a16:creationId xmlns:a16="http://schemas.microsoft.com/office/drawing/2014/main" id="{924298F1-17C6-4BD4-8D9D-99AE568D2341}"/>
              </a:ext>
            </a:extLst>
          </p:cNvPr>
          <p:cNvSpPr>
            <a:spLocks noGrp="1"/>
          </p:cNvSpPr>
          <p:nvPr>
            <p:ph type="title"/>
          </p:nvPr>
        </p:nvSpPr>
        <p:spPr>
          <a:xfrm>
            <a:off x="466722" y="586855"/>
            <a:ext cx="3201366" cy="3387497"/>
          </a:xfrm>
        </p:spPr>
        <p:txBody>
          <a:bodyPr anchor="b">
            <a:normAutofit/>
          </a:bodyPr>
          <a:lstStyle/>
          <a:p>
            <a:pPr algn="r" eaLnBrk="1" hangingPunct="1"/>
            <a:r>
              <a:rPr lang="en-US" altLang="en-US" sz="4000" b="1">
                <a:solidFill>
                  <a:srgbClr val="FFFFFF"/>
                </a:solidFill>
                <a:ea typeface="ＭＳ Ｐゴシック" panose="020B0600070205080204" pitchFamily="34" charset="-128"/>
              </a:rPr>
              <a:t>Statutory Authority: YCJA</a:t>
            </a:r>
          </a:p>
        </p:txBody>
      </p:sp>
      <p:sp>
        <p:nvSpPr>
          <p:cNvPr id="5123" name="Content Placeholder 2">
            <a:extLst>
              <a:ext uri="{FF2B5EF4-FFF2-40B4-BE49-F238E27FC236}">
                <a16:creationId xmlns:a16="http://schemas.microsoft.com/office/drawing/2014/main" id="{43B572C0-124B-47CA-AE99-203C864ECC17}"/>
              </a:ext>
            </a:extLst>
          </p:cNvPr>
          <p:cNvSpPr>
            <a:spLocks noGrp="1"/>
          </p:cNvSpPr>
          <p:nvPr>
            <p:ph idx="1"/>
          </p:nvPr>
        </p:nvSpPr>
        <p:spPr>
          <a:xfrm>
            <a:off x="4810259" y="649480"/>
            <a:ext cx="6555347" cy="5546047"/>
          </a:xfrm>
        </p:spPr>
        <p:txBody>
          <a:bodyPr anchor="ctr">
            <a:normAutofit/>
          </a:bodyPr>
          <a:lstStyle/>
          <a:p>
            <a:pPr marL="0" indent="0" algn="just">
              <a:buNone/>
            </a:pPr>
            <a:r>
              <a:rPr lang="en-US" altLang="en-US" sz="2400" b="1" dirty="0">
                <a:ea typeface="ＭＳ Ｐゴシック" panose="020B0600070205080204" pitchFamily="34" charset="-128"/>
              </a:rPr>
              <a:t>Admissions</a:t>
            </a:r>
          </a:p>
          <a:p>
            <a:pPr marL="0" indent="0" algn="just">
              <a:buNone/>
            </a:pPr>
            <a:r>
              <a:rPr lang="en-US" altLang="en-US" sz="2400" dirty="0">
                <a:ea typeface="ＭＳ Ｐゴシック" panose="020B0600070205080204" pitchFamily="34" charset="-128"/>
              </a:rPr>
              <a:t>149. (1) A party to any proceedings under this Act may admit any relevant fact or matter for the purpose of dispensing with proof of it, including any fact or matter the admissibility of which depends on a ruling of law or of mixed law and fact. </a:t>
            </a:r>
          </a:p>
          <a:p>
            <a:pPr marL="0" indent="0" algn="just">
              <a:buNone/>
            </a:pPr>
            <a:r>
              <a:rPr lang="en-US" altLang="en-US" sz="2400" dirty="0">
                <a:ea typeface="ＭＳ Ｐゴシック" panose="020B0600070205080204" pitchFamily="34" charset="-128"/>
              </a:rPr>
              <a:t>(2) Other party may adduce evidence — Nothing in this section precludes a party to a proceeding from adducing evidence to prove a fact or matter admitted by another party. </a:t>
            </a:r>
          </a:p>
          <a:p>
            <a:pPr marL="0" indent="0">
              <a:buNone/>
            </a:pPr>
            <a:endParaRPr lang="en-US" altLang="en-US" sz="2000" dirty="0">
              <a:ea typeface="ＭＳ Ｐゴシック" panose="020B0600070205080204" pitchFamily="34" charset="-12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4" name="Rectangle 73">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Freeform: Shape 81">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4" name="Rectangle 83">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2" name="Title 1">
            <a:extLst>
              <a:ext uri="{FF2B5EF4-FFF2-40B4-BE49-F238E27FC236}">
                <a16:creationId xmlns:a16="http://schemas.microsoft.com/office/drawing/2014/main" id="{924298F1-17C6-4BD4-8D9D-99AE568D2341}"/>
              </a:ext>
            </a:extLst>
          </p:cNvPr>
          <p:cNvSpPr>
            <a:spLocks noGrp="1"/>
          </p:cNvSpPr>
          <p:nvPr>
            <p:ph type="title"/>
          </p:nvPr>
        </p:nvSpPr>
        <p:spPr>
          <a:xfrm>
            <a:off x="466722" y="586855"/>
            <a:ext cx="3201366" cy="3387497"/>
          </a:xfrm>
        </p:spPr>
        <p:txBody>
          <a:bodyPr anchor="b">
            <a:normAutofit/>
          </a:bodyPr>
          <a:lstStyle/>
          <a:p>
            <a:pPr algn="r" eaLnBrk="1" hangingPunct="1"/>
            <a:r>
              <a:rPr lang="en-US" altLang="en-US" sz="4000" b="1">
                <a:solidFill>
                  <a:srgbClr val="FFFFFF"/>
                </a:solidFill>
                <a:ea typeface="ＭＳ Ｐゴシック" panose="020B0600070205080204" pitchFamily="34" charset="-128"/>
              </a:rPr>
              <a:t>Common law authority</a:t>
            </a:r>
          </a:p>
        </p:txBody>
      </p:sp>
      <p:sp>
        <p:nvSpPr>
          <p:cNvPr id="5123" name="Content Placeholder 2">
            <a:extLst>
              <a:ext uri="{FF2B5EF4-FFF2-40B4-BE49-F238E27FC236}">
                <a16:creationId xmlns:a16="http://schemas.microsoft.com/office/drawing/2014/main" id="{43B572C0-124B-47CA-AE99-203C864ECC17}"/>
              </a:ext>
            </a:extLst>
          </p:cNvPr>
          <p:cNvSpPr>
            <a:spLocks noGrp="1"/>
          </p:cNvSpPr>
          <p:nvPr>
            <p:ph idx="1"/>
          </p:nvPr>
        </p:nvSpPr>
        <p:spPr>
          <a:xfrm>
            <a:off x="4810259" y="649480"/>
            <a:ext cx="6555347" cy="5546047"/>
          </a:xfrm>
        </p:spPr>
        <p:txBody>
          <a:bodyPr anchor="ctr">
            <a:normAutofit/>
          </a:bodyPr>
          <a:lstStyle/>
          <a:p>
            <a:pPr marL="0" indent="0" algn="just">
              <a:buNone/>
            </a:pPr>
            <a:r>
              <a:rPr lang="en-US" altLang="en-US" sz="2400" dirty="0">
                <a:ea typeface="ＭＳ Ｐゴシック" panose="020B0600070205080204" pitchFamily="34" charset="-128"/>
              </a:rPr>
              <a:t>Section 655 of the </a:t>
            </a:r>
            <a:r>
              <a:rPr lang="en-US" altLang="en-US" sz="2400" i="1" dirty="0">
                <a:ea typeface="ＭＳ Ｐゴシック" panose="020B0600070205080204" pitchFamily="34" charset="-128"/>
              </a:rPr>
              <a:t>Criminal Code</a:t>
            </a:r>
            <a:r>
              <a:rPr lang="en-US" altLang="en-US" sz="2400" dirty="0">
                <a:ea typeface="ＭＳ Ｐゴシック" panose="020B0600070205080204" pitchFamily="34" charset="-128"/>
              </a:rPr>
              <a:t> is not the only authority for admissions of fact. Admissions may be made at common law. For example, an accused or counsel representing an accused may waive a </a:t>
            </a:r>
            <a:r>
              <a:rPr lang="en-US" altLang="en-US" sz="2400" i="1" dirty="0" err="1">
                <a:ea typeface="ＭＳ Ｐゴシック" panose="020B0600070205080204" pitchFamily="34" charset="-128"/>
              </a:rPr>
              <a:t>voir</a:t>
            </a:r>
            <a:r>
              <a:rPr lang="en-US" altLang="en-US" sz="2400" i="1" dirty="0">
                <a:ea typeface="ＭＳ Ｐゴシック" panose="020B0600070205080204" pitchFamily="34" charset="-128"/>
              </a:rPr>
              <a:t> dire</a:t>
            </a:r>
            <a:r>
              <a:rPr lang="en-US" altLang="en-US" sz="2400" dirty="0">
                <a:ea typeface="ＭＳ Ｐゴシック" panose="020B0600070205080204" pitchFamily="34" charset="-128"/>
              </a:rPr>
              <a:t> into the voluntariness of a statement allegedly made to a person in authority. </a:t>
            </a:r>
          </a:p>
          <a:p>
            <a:pPr marL="0" indent="0" algn="just">
              <a:buNone/>
            </a:pPr>
            <a:endParaRPr lang="en-US" altLang="en-US" sz="2400" i="1" dirty="0">
              <a:ea typeface="ＭＳ Ｐゴシック" panose="020B0600070205080204" pitchFamily="34" charset="-128"/>
            </a:endParaRPr>
          </a:p>
          <a:p>
            <a:pPr marL="0" indent="0" algn="just">
              <a:buNone/>
            </a:pPr>
            <a:r>
              <a:rPr lang="en-US" altLang="en-US" sz="2400" i="1" dirty="0">
                <a:ea typeface="ＭＳ Ｐゴシック" panose="020B0600070205080204" pitchFamily="34" charset="-128"/>
              </a:rPr>
              <a:t>R v Fatima</a:t>
            </a:r>
            <a:r>
              <a:rPr lang="en-US" altLang="en-US" sz="2400" dirty="0">
                <a:ea typeface="ＭＳ Ｐゴシック" panose="020B0600070205080204" pitchFamily="34" charset="-128"/>
              </a:rPr>
              <a:t>, [2004] OJ No 6155 (SCJ) at para 24</a:t>
            </a:r>
          </a:p>
          <a:p>
            <a:pPr marL="0" indent="0" algn="just">
              <a:buNone/>
            </a:pPr>
            <a:r>
              <a:rPr lang="en-US" altLang="en-US" sz="2400" dirty="0">
                <a:ea typeface="ＭＳ Ｐゴシック" panose="020B0600070205080204" pitchFamily="34" charset="-128"/>
              </a:rPr>
              <a:t>See also: </a:t>
            </a:r>
            <a:r>
              <a:rPr lang="en-US" altLang="en-US" sz="2400" i="1" dirty="0">
                <a:ea typeface="ＭＳ Ｐゴシック" panose="020B0600070205080204" pitchFamily="34" charset="-128"/>
              </a:rPr>
              <a:t>R v Park</a:t>
            </a:r>
            <a:r>
              <a:rPr lang="en-US" altLang="en-US" sz="2400" dirty="0">
                <a:ea typeface="ＭＳ Ｐゴシック" panose="020B0600070205080204" pitchFamily="34" charset="-128"/>
              </a:rPr>
              <a:t>, [1981] SCJ No 63; </a:t>
            </a:r>
            <a:r>
              <a:rPr lang="en-US" altLang="en-US" sz="2400" i="1" dirty="0">
                <a:ea typeface="ＭＳ Ｐゴシック" panose="020B0600070205080204" pitchFamily="34" charset="-128"/>
              </a:rPr>
              <a:t>R v Dietrich</a:t>
            </a:r>
            <a:r>
              <a:rPr lang="en-US" altLang="en-US" sz="2400" dirty="0">
                <a:ea typeface="ＭＳ Ｐゴシック" panose="020B0600070205080204" pitchFamily="34" charset="-128"/>
              </a:rPr>
              <a:t>, [1970] OJ No 1603 (CA)</a:t>
            </a:r>
          </a:p>
          <a:p>
            <a:pPr marL="0" indent="0">
              <a:buNone/>
            </a:pPr>
            <a:endParaRPr lang="en-US" altLang="en-US" sz="2000" dirty="0">
              <a:ea typeface="ＭＳ Ｐゴシック" panose="020B0600070205080204" pitchFamily="34" charset="-128"/>
            </a:endParaRPr>
          </a:p>
        </p:txBody>
      </p:sp>
    </p:spTree>
    <p:extLst>
      <p:ext uri="{BB962C8B-B14F-4D97-AF65-F5344CB8AC3E}">
        <p14:creationId xmlns:p14="http://schemas.microsoft.com/office/powerpoint/2010/main" val="30200884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4" name="Rectangle 73">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Freeform: Shape 81">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4" name="Rectangle 83">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70" name="Title 1">
            <a:extLst>
              <a:ext uri="{FF2B5EF4-FFF2-40B4-BE49-F238E27FC236}">
                <a16:creationId xmlns:a16="http://schemas.microsoft.com/office/drawing/2014/main" id="{55A2874A-E138-4F77-B725-8B7A26AFAFDD}"/>
              </a:ext>
            </a:extLst>
          </p:cNvPr>
          <p:cNvSpPr>
            <a:spLocks noGrp="1"/>
          </p:cNvSpPr>
          <p:nvPr>
            <p:ph type="title"/>
          </p:nvPr>
        </p:nvSpPr>
        <p:spPr>
          <a:xfrm>
            <a:off x="466722" y="586855"/>
            <a:ext cx="3201366" cy="3387497"/>
          </a:xfrm>
        </p:spPr>
        <p:txBody>
          <a:bodyPr anchor="b">
            <a:normAutofit/>
          </a:bodyPr>
          <a:lstStyle/>
          <a:p>
            <a:pPr algn="r" eaLnBrk="1" hangingPunct="1"/>
            <a:r>
              <a:rPr lang="en-US" altLang="en-US" sz="4000" b="1">
                <a:solidFill>
                  <a:srgbClr val="FFFFFF"/>
                </a:solidFill>
                <a:ea typeface="ＭＳ Ｐゴシック" panose="020B0600070205080204" pitchFamily="34" charset="-128"/>
              </a:rPr>
              <a:t>Crown is in the driver’s seat</a:t>
            </a:r>
          </a:p>
        </p:txBody>
      </p:sp>
      <p:sp>
        <p:nvSpPr>
          <p:cNvPr id="7171" name="Content Placeholder 2">
            <a:extLst>
              <a:ext uri="{FF2B5EF4-FFF2-40B4-BE49-F238E27FC236}">
                <a16:creationId xmlns:a16="http://schemas.microsoft.com/office/drawing/2014/main" id="{654FD120-9918-405B-A014-9BE16F3E4CCA}"/>
              </a:ext>
            </a:extLst>
          </p:cNvPr>
          <p:cNvSpPr>
            <a:spLocks noGrp="1"/>
          </p:cNvSpPr>
          <p:nvPr>
            <p:ph idx="1"/>
          </p:nvPr>
        </p:nvSpPr>
        <p:spPr>
          <a:xfrm>
            <a:off x="4810259" y="649480"/>
            <a:ext cx="6555347" cy="5546047"/>
          </a:xfrm>
        </p:spPr>
        <p:txBody>
          <a:bodyPr anchor="ctr">
            <a:normAutofit/>
          </a:bodyPr>
          <a:lstStyle/>
          <a:p>
            <a:pPr marL="0" indent="0" algn="just">
              <a:buNone/>
            </a:pPr>
            <a:r>
              <a:rPr lang="en-US" altLang="en-US" sz="2400" dirty="0">
                <a:ea typeface="ＭＳ Ｐゴシック" panose="020B0600070205080204" pitchFamily="34" charset="-128"/>
              </a:rPr>
              <a:t>It is for the Crown, not for the defence, to state the fact or facts which it alleges against the accused and of which it seeks admission. The accused, of course, is under no obligation to admit the fact so alleged but his choice is to admit it or to decline to do so. He cannot frame the wording of the allegation to suit his own purposes and then insist on admitting it.</a:t>
            </a:r>
          </a:p>
          <a:p>
            <a:pPr marL="0" indent="0" algn="just">
              <a:buNone/>
            </a:pPr>
            <a:r>
              <a:rPr lang="en-US" altLang="en-US" sz="2400" dirty="0">
                <a:ea typeface="ＭＳ Ｐゴシック" panose="020B0600070205080204" pitchFamily="34" charset="-128"/>
              </a:rPr>
              <a:t> </a:t>
            </a:r>
          </a:p>
          <a:p>
            <a:pPr marL="0" indent="0" algn="just">
              <a:buNone/>
            </a:pPr>
            <a:r>
              <a:rPr lang="en-US" altLang="en-US" sz="2400" i="1" dirty="0">
                <a:ea typeface="ＭＳ Ｐゴシック" panose="020B0600070205080204" pitchFamily="34" charset="-128"/>
              </a:rPr>
              <a:t>R v Castellani</a:t>
            </a:r>
            <a:r>
              <a:rPr lang="en-US" altLang="en-US" sz="2400" dirty="0">
                <a:ea typeface="ＭＳ Ｐゴシック" panose="020B0600070205080204" pitchFamily="34" charset="-128"/>
              </a:rPr>
              <a:t>, [1969] SCJ No 85 @10</a:t>
            </a:r>
          </a:p>
          <a:p>
            <a:pPr marL="0" indent="0" algn="just">
              <a:buNone/>
            </a:pPr>
            <a:r>
              <a:rPr lang="en-US" altLang="en-US" sz="2400" dirty="0">
                <a:ea typeface="ＭＳ Ｐゴシック" panose="020B0600070205080204" pitchFamily="34" charset="-128"/>
              </a:rPr>
              <a:t>See also </a:t>
            </a:r>
            <a:r>
              <a:rPr lang="en-US" altLang="en-US" sz="2400" i="1" dirty="0">
                <a:ea typeface="ＭＳ Ｐゴシック" panose="020B0600070205080204" pitchFamily="34" charset="-128"/>
              </a:rPr>
              <a:t>Fatima</a:t>
            </a:r>
            <a:r>
              <a:rPr lang="en-US" altLang="en-US" sz="2400" dirty="0">
                <a:ea typeface="ＭＳ Ｐゴシック" panose="020B0600070205080204" pitchFamily="34" charset="-128"/>
              </a:rPr>
              <a:t>, 2004 </a:t>
            </a:r>
            <a:r>
              <a:rPr lang="en-US" altLang="en-US" sz="2400" dirty="0" err="1">
                <a:ea typeface="ＭＳ Ｐゴシック" panose="020B0600070205080204" pitchFamily="34" charset="-128"/>
              </a:rPr>
              <a:t>CarswellOnt</a:t>
            </a:r>
            <a:r>
              <a:rPr lang="en-US" altLang="en-US" sz="2400" dirty="0">
                <a:ea typeface="ＭＳ Ｐゴシック" panose="020B0600070205080204" pitchFamily="34" charset="-128"/>
              </a:rPr>
              <a:t> 8868 (SCJ) @18-22</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AFEB935-A367-4186-BD28-1B0FC1BDF8E4}"/>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rPr>
              <a:t>Crown is in the driver’s seat</a:t>
            </a:r>
            <a:endParaRPr lang="en-CA" sz="4000" dirty="0">
              <a:solidFill>
                <a:srgbClr val="FFFFFF"/>
              </a:solidFill>
            </a:endParaRPr>
          </a:p>
        </p:txBody>
      </p:sp>
      <p:sp>
        <p:nvSpPr>
          <p:cNvPr id="3" name="Content Placeholder 2">
            <a:extLst>
              <a:ext uri="{FF2B5EF4-FFF2-40B4-BE49-F238E27FC236}">
                <a16:creationId xmlns:a16="http://schemas.microsoft.com/office/drawing/2014/main" id="{FF27E73A-E765-41C0-B73A-D39A2D674ED8}"/>
              </a:ext>
            </a:extLst>
          </p:cNvPr>
          <p:cNvSpPr>
            <a:spLocks noGrp="1"/>
          </p:cNvSpPr>
          <p:nvPr>
            <p:ph idx="1"/>
          </p:nvPr>
        </p:nvSpPr>
        <p:spPr>
          <a:xfrm>
            <a:off x="4810259" y="649480"/>
            <a:ext cx="6555347" cy="5546047"/>
          </a:xfrm>
        </p:spPr>
        <p:txBody>
          <a:bodyPr anchor="ctr">
            <a:normAutofit/>
          </a:bodyPr>
          <a:lstStyle/>
          <a:p>
            <a:pPr algn="just"/>
            <a:r>
              <a:rPr lang="en-CA" sz="2000" dirty="0"/>
              <a:t>There is no rule of law that requires the Crown to accept an admission rather than tender evidence. To the contrary, the Crown is not required to adopt an admission and is entitled to call evidence it considers necessary regardless of the admission: </a:t>
            </a:r>
            <a:r>
              <a:rPr lang="en-CA" sz="2000" i="1" dirty="0"/>
              <a:t>R. v. Castellani</a:t>
            </a:r>
            <a:r>
              <a:rPr lang="en-CA" sz="2000" dirty="0"/>
              <a:t>, [1970] S.C.R. 310. </a:t>
            </a:r>
            <a:r>
              <a:rPr lang="en-CA" sz="2000" i="1" dirty="0"/>
              <a:t>The Crown is given broad discretion as to how it will prove its case, subject to the rules I have mentioned about prejudicial effect and probative value</a:t>
            </a:r>
            <a:r>
              <a:rPr lang="en-CA" sz="2000" dirty="0"/>
              <a:t>. </a:t>
            </a:r>
            <a:r>
              <a:rPr lang="en-CA" sz="2000" i="1" dirty="0"/>
              <a:t>The Crown controls its case and the defence cannot pre-empt the Crown's ability to call whatever relevant and admissible evidence it wishes</a:t>
            </a:r>
            <a:r>
              <a:rPr lang="en-CA" sz="2000" dirty="0"/>
              <a:t>. [</a:t>
            </a:r>
            <a:r>
              <a:rPr lang="en-CA" sz="2000" i="1" dirty="0"/>
              <a:t>Emphasis</a:t>
            </a:r>
            <a:r>
              <a:rPr lang="en-CA" sz="2000" dirty="0"/>
              <a:t> added]. </a:t>
            </a:r>
          </a:p>
          <a:p>
            <a:pPr marL="0" indent="0">
              <a:buNone/>
            </a:pPr>
            <a:r>
              <a:rPr lang="en-CA" sz="2000" i="1" dirty="0" err="1"/>
              <a:t>Basi</a:t>
            </a:r>
            <a:r>
              <a:rPr lang="en-CA" sz="2000" dirty="0"/>
              <a:t>, 2010 BCSC 1599 @27</a:t>
            </a:r>
          </a:p>
          <a:p>
            <a:endParaRPr lang="en-CA" sz="2000" dirty="0"/>
          </a:p>
        </p:txBody>
      </p:sp>
    </p:spTree>
    <p:extLst>
      <p:ext uri="{BB962C8B-B14F-4D97-AF65-F5344CB8AC3E}">
        <p14:creationId xmlns:p14="http://schemas.microsoft.com/office/powerpoint/2010/main" val="35973211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4CF0DEDCF0B924CB24C36D320FD6F84" ma:contentTypeVersion="10" ma:contentTypeDescription="Create a new document." ma:contentTypeScope="" ma:versionID="9357ffac8b82533a6cd56e257f49d2c6">
  <xsd:schema xmlns:xsd="http://www.w3.org/2001/XMLSchema" xmlns:xs="http://www.w3.org/2001/XMLSchema" xmlns:p="http://schemas.microsoft.com/office/2006/metadata/properties" xmlns:ns3="75d3672e-b67a-44be-8466-ae4156a3c4e9" targetNamespace="http://schemas.microsoft.com/office/2006/metadata/properties" ma:root="true" ma:fieldsID="4ba50426f57bf532535e194166f582b2" ns3:_="">
    <xsd:import namespace="75d3672e-b67a-44be-8466-ae4156a3c4e9"/>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5d3672e-b67a-44be-8466-ae4156a3c4e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7BF4C2C-4710-48B4-ABE6-38E051A254C9}">
  <ds:schemaRefs>
    <ds:schemaRef ds:uri="http://schemas.microsoft.com/sharepoint/v3/contenttype/forms"/>
  </ds:schemaRefs>
</ds:datastoreItem>
</file>

<file path=customXml/itemProps2.xml><?xml version="1.0" encoding="utf-8"?>
<ds:datastoreItem xmlns:ds="http://schemas.openxmlformats.org/officeDocument/2006/customXml" ds:itemID="{1420136E-2E5E-4FCB-A549-92348C8FE33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5d3672e-b67a-44be-8466-ae4156a3c4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907AC69-FE28-452F-B1F5-A81A5C3706DE}">
  <ds:schemaRefs>
    <ds:schemaRef ds:uri="http://purl.org/dc/term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75d3672e-b67a-44be-8466-ae4156a3c4e9"/>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MCM </Template>
  <TotalTime>135</TotalTime>
  <Words>3267</Words>
  <Application>Microsoft Office PowerPoint</Application>
  <PresentationFormat>Widescreen</PresentationFormat>
  <Paragraphs>193</Paragraphs>
  <Slides>37</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37</vt:i4>
      </vt:variant>
    </vt:vector>
  </HeadingPairs>
  <TitlesOfParts>
    <vt:vector size="41" baseType="lpstr">
      <vt:lpstr>Arial</vt:lpstr>
      <vt:lpstr>Calibri</vt:lpstr>
      <vt:lpstr>Calibri Light</vt:lpstr>
      <vt:lpstr>Office Theme</vt:lpstr>
      <vt:lpstr>MCM #125: Admissions</vt:lpstr>
      <vt:lpstr>Overview</vt:lpstr>
      <vt:lpstr>The law</vt:lpstr>
      <vt:lpstr>Statutory Authority: Criminal Code</vt:lpstr>
      <vt:lpstr>Statutory Authority: Criminal Code</vt:lpstr>
      <vt:lpstr>Statutory Authority: YCJA</vt:lpstr>
      <vt:lpstr>Common law authority</vt:lpstr>
      <vt:lpstr>Crown is in the driver’s seat</vt:lpstr>
      <vt:lpstr>Crown is in the driver’s seat</vt:lpstr>
      <vt:lpstr>An admission is conclusive proof</vt:lpstr>
      <vt:lpstr>Withdrawal of admissions</vt:lpstr>
      <vt:lpstr>Withdrawal of admissions</vt:lpstr>
      <vt:lpstr>Withdrawal of admissions</vt:lpstr>
      <vt:lpstr>Trial judge has discretion to reject admissions</vt:lpstr>
      <vt:lpstr>Jury trials: reading and filing exhibits</vt:lpstr>
      <vt:lpstr>Jury trials: reading and filing exhibits</vt:lpstr>
      <vt:lpstr>Admissible against the accused in future proceedings</vt:lpstr>
      <vt:lpstr>Admissible against the accused in future proceedings</vt:lpstr>
      <vt:lpstr>Admissible against the accused in future proceedings</vt:lpstr>
      <vt:lpstr>Scenarios</vt:lpstr>
      <vt:lpstr>Scenario #1</vt:lpstr>
      <vt:lpstr>Scenario #2</vt:lpstr>
      <vt:lpstr>Scenario #3</vt:lpstr>
      <vt:lpstr>Strategy and practice</vt:lpstr>
      <vt:lpstr>Screening</vt:lpstr>
      <vt:lpstr>Pre-Trial Discussions</vt:lpstr>
      <vt:lpstr>Strategy</vt:lpstr>
      <vt:lpstr>Examples of admissions</vt:lpstr>
      <vt:lpstr>Criminal Code admission:</vt:lpstr>
      <vt:lpstr>Court order</vt:lpstr>
      <vt:lpstr>Photographs</vt:lpstr>
      <vt:lpstr>Surveillance Video</vt:lpstr>
      <vt:lpstr>Bodily harm</vt:lpstr>
      <vt:lpstr>Wound, maim, disfigure, endanger life</vt:lpstr>
      <vt:lpstr>Cell phone extraction</vt:lpstr>
      <vt:lpstr>Hospital records</vt:lpstr>
      <vt:lpstr>Voluntariness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MCM #126: Admissions</dc:title>
  <dc:creator>Tansey, Louise (MAG)</dc:creator>
  <cp:lastModifiedBy>Tansey, Louise (MAG)</cp:lastModifiedBy>
  <cp:revision>4</cp:revision>
  <dcterms:created xsi:type="dcterms:W3CDTF">2022-01-10T23:15:45Z</dcterms:created>
  <dcterms:modified xsi:type="dcterms:W3CDTF">2022-01-13T22:03:20Z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034a106e-6316-442c-ad35-738afd673d2b_Enabled">
    <vt:lpwstr>true</vt:lpwstr>
  </property>
  <property fmtid="{D5CDD505-2E9C-101B-9397-08002B2CF9AE}" pid="3" name="MSIP_Label_034a106e-6316-442c-ad35-738afd673d2b_SetDate">
    <vt:lpwstr>2022-01-11T00:45:01Z</vt:lpwstr>
  </property>
  <property fmtid="{D5CDD505-2E9C-101B-9397-08002B2CF9AE}" pid="4" name="MSIP_Label_034a106e-6316-442c-ad35-738afd673d2b_Method">
    <vt:lpwstr>Standard</vt:lpwstr>
  </property>
  <property fmtid="{D5CDD505-2E9C-101B-9397-08002B2CF9AE}" pid="5" name="MSIP_Label_034a106e-6316-442c-ad35-738afd673d2b_Name">
    <vt:lpwstr>034a106e-6316-442c-ad35-738afd673d2b</vt:lpwstr>
  </property>
  <property fmtid="{D5CDD505-2E9C-101B-9397-08002B2CF9AE}" pid="6" name="MSIP_Label_034a106e-6316-442c-ad35-738afd673d2b_SiteId">
    <vt:lpwstr>cddc1229-ac2a-4b97-b78a-0e5cacb5865c</vt:lpwstr>
  </property>
  <property fmtid="{D5CDD505-2E9C-101B-9397-08002B2CF9AE}" pid="7" name="MSIP_Label_034a106e-6316-442c-ad35-738afd673d2b_ActionId">
    <vt:lpwstr>e5c63eb0-f982-4c47-ac41-03854fd0ae41</vt:lpwstr>
  </property>
  <property fmtid="{D5CDD505-2E9C-101B-9397-08002B2CF9AE}" pid="8" name="MSIP_Label_034a106e-6316-442c-ad35-738afd673d2b_ContentBits">
    <vt:lpwstr>0</vt:lpwstr>
  </property>
</Properties>
</file>