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2" r:id="rId4"/>
    <p:sldId id="260" r:id="rId5"/>
    <p:sldId id="264" r:id="rId6"/>
    <p:sldId id="261" r:id="rId7"/>
    <p:sldId id="269" r:id="rId8"/>
    <p:sldId id="268" r:id="rId9"/>
    <p:sldId id="259" r:id="rId10"/>
    <p:sldId id="263" r:id="rId11"/>
    <p:sldId id="265" r:id="rId12"/>
    <p:sldId id="266" r:id="rId13"/>
    <p:sldId id="267" r:id="rId14"/>
    <p:sldId id="271" r:id="rId15"/>
    <p:sldId id="272" r:id="rId16"/>
    <p:sldId id="273"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D2A017-F1B6-49C8-8EEF-021547791EF6}" v="1" dt="2021-12-15T21:35:39.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37721" autoAdjust="0"/>
  </p:normalViewPr>
  <p:slideViewPr>
    <p:cSldViewPr snapToGrid="0">
      <p:cViewPr varScale="1">
        <p:scale>
          <a:sx n="41" d="100"/>
          <a:sy n="41" d="100"/>
        </p:scale>
        <p:origin x="29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F6D2A017-F1B6-49C8-8EEF-021547791EF6}"/>
    <pc:docChg chg="custSel modSld">
      <pc:chgData name="Tansey, Louise (MAG)" userId="388ce529-93ec-454c-9a47-d666ba1749de" providerId="ADAL" clId="{F6D2A017-F1B6-49C8-8EEF-021547791EF6}" dt="2021-12-15T21:36:44.615" v="159" actId="113"/>
      <pc:docMkLst>
        <pc:docMk/>
      </pc:docMkLst>
      <pc:sldChg chg="addSp modSp mod setBg">
        <pc:chgData name="Tansey, Louise (MAG)" userId="388ce529-93ec-454c-9a47-d666ba1749de" providerId="ADAL" clId="{F6D2A017-F1B6-49C8-8EEF-021547791EF6}" dt="2021-12-15T21:36:44.615" v="159" actId="113"/>
        <pc:sldMkLst>
          <pc:docMk/>
          <pc:sldMk cId="2632342726" sldId="271"/>
        </pc:sldMkLst>
        <pc:spChg chg="mod">
          <ac:chgData name="Tansey, Louise (MAG)" userId="388ce529-93ec-454c-9a47-d666ba1749de" providerId="ADAL" clId="{F6D2A017-F1B6-49C8-8EEF-021547791EF6}" dt="2021-12-15T21:36:44.615" v="159" actId="113"/>
          <ac:spMkLst>
            <pc:docMk/>
            <pc:sldMk cId="2632342726" sldId="271"/>
            <ac:spMk id="2" creationId="{5CDAE8F6-5DAF-45EC-A593-D027F96F84AE}"/>
          </ac:spMkLst>
        </pc:spChg>
        <pc:spChg chg="mod">
          <ac:chgData name="Tansey, Louise (MAG)" userId="388ce529-93ec-454c-9a47-d666ba1749de" providerId="ADAL" clId="{F6D2A017-F1B6-49C8-8EEF-021547791EF6}" dt="2021-12-15T21:36:13.361" v="154" actId="26606"/>
          <ac:spMkLst>
            <pc:docMk/>
            <pc:sldMk cId="2632342726" sldId="271"/>
            <ac:spMk id="3" creationId="{7010040C-B118-4BD4-9076-D194555F252E}"/>
          </ac:spMkLst>
        </pc:spChg>
        <pc:spChg chg="add">
          <ac:chgData name="Tansey, Louise (MAG)" userId="388ce529-93ec-454c-9a47-d666ba1749de" providerId="ADAL" clId="{F6D2A017-F1B6-49C8-8EEF-021547791EF6}" dt="2021-12-15T21:36:13.361" v="154" actId="26606"/>
          <ac:spMkLst>
            <pc:docMk/>
            <pc:sldMk cId="2632342726" sldId="271"/>
            <ac:spMk id="8" creationId="{7CB4857B-ED7C-444D-9F04-2F885114A1C2}"/>
          </ac:spMkLst>
        </pc:spChg>
        <pc:spChg chg="add">
          <ac:chgData name="Tansey, Louise (MAG)" userId="388ce529-93ec-454c-9a47-d666ba1749de" providerId="ADAL" clId="{F6D2A017-F1B6-49C8-8EEF-021547791EF6}" dt="2021-12-15T21:36:13.361" v="154" actId="26606"/>
          <ac:spMkLst>
            <pc:docMk/>
            <pc:sldMk cId="2632342726" sldId="271"/>
            <ac:spMk id="10" creationId="{D18046FB-44EA-4FD8-A585-EA09A319B2D0}"/>
          </ac:spMkLst>
        </pc:spChg>
        <pc:spChg chg="add">
          <ac:chgData name="Tansey, Louise (MAG)" userId="388ce529-93ec-454c-9a47-d666ba1749de" providerId="ADAL" clId="{F6D2A017-F1B6-49C8-8EEF-021547791EF6}" dt="2021-12-15T21:36:13.361" v="154" actId="26606"/>
          <ac:spMkLst>
            <pc:docMk/>
            <pc:sldMk cId="2632342726" sldId="271"/>
            <ac:spMk id="12" creationId="{479F5F2B-8B58-4140-AE6A-51F6C67B18D9}"/>
          </ac:spMkLst>
        </pc:spChg>
      </pc:sldChg>
      <pc:sldChg chg="addSp modSp mod setBg modNotesTx">
        <pc:chgData name="Tansey, Louise (MAG)" userId="388ce529-93ec-454c-9a47-d666ba1749de" providerId="ADAL" clId="{F6D2A017-F1B6-49C8-8EEF-021547791EF6}" dt="2021-12-15T21:36:39.081" v="158" actId="113"/>
        <pc:sldMkLst>
          <pc:docMk/>
          <pc:sldMk cId="3884398897" sldId="272"/>
        </pc:sldMkLst>
        <pc:spChg chg="mod">
          <ac:chgData name="Tansey, Louise (MAG)" userId="388ce529-93ec-454c-9a47-d666ba1749de" providerId="ADAL" clId="{F6D2A017-F1B6-49C8-8EEF-021547791EF6}" dt="2021-12-15T21:36:39.081" v="158" actId="113"/>
          <ac:spMkLst>
            <pc:docMk/>
            <pc:sldMk cId="3884398897" sldId="272"/>
            <ac:spMk id="2" creationId="{7A7FC86C-7D19-4979-B5F1-2EE7B62546F2}"/>
          </ac:spMkLst>
        </pc:spChg>
        <pc:spChg chg="mod">
          <ac:chgData name="Tansey, Louise (MAG)" userId="388ce529-93ec-454c-9a47-d666ba1749de" providerId="ADAL" clId="{F6D2A017-F1B6-49C8-8EEF-021547791EF6}" dt="2021-12-15T21:36:19.472" v="155" actId="26606"/>
          <ac:spMkLst>
            <pc:docMk/>
            <pc:sldMk cId="3884398897" sldId="272"/>
            <ac:spMk id="3" creationId="{8C477837-1857-4F0D-BF66-15483232FA24}"/>
          </ac:spMkLst>
        </pc:spChg>
        <pc:spChg chg="add">
          <ac:chgData name="Tansey, Louise (MAG)" userId="388ce529-93ec-454c-9a47-d666ba1749de" providerId="ADAL" clId="{F6D2A017-F1B6-49C8-8EEF-021547791EF6}" dt="2021-12-15T21:36:19.472" v="155" actId="26606"/>
          <ac:spMkLst>
            <pc:docMk/>
            <pc:sldMk cId="3884398897" sldId="272"/>
            <ac:spMk id="8" creationId="{7CB4857B-ED7C-444D-9F04-2F885114A1C2}"/>
          </ac:spMkLst>
        </pc:spChg>
        <pc:spChg chg="add">
          <ac:chgData name="Tansey, Louise (MAG)" userId="388ce529-93ec-454c-9a47-d666ba1749de" providerId="ADAL" clId="{F6D2A017-F1B6-49C8-8EEF-021547791EF6}" dt="2021-12-15T21:36:19.472" v="155" actId="26606"/>
          <ac:spMkLst>
            <pc:docMk/>
            <pc:sldMk cId="3884398897" sldId="272"/>
            <ac:spMk id="10" creationId="{D18046FB-44EA-4FD8-A585-EA09A319B2D0}"/>
          </ac:spMkLst>
        </pc:spChg>
        <pc:spChg chg="add">
          <ac:chgData name="Tansey, Louise (MAG)" userId="388ce529-93ec-454c-9a47-d666ba1749de" providerId="ADAL" clId="{F6D2A017-F1B6-49C8-8EEF-021547791EF6}" dt="2021-12-15T21:36:19.472" v="155" actId="26606"/>
          <ac:spMkLst>
            <pc:docMk/>
            <pc:sldMk cId="3884398897" sldId="272"/>
            <ac:spMk id="12" creationId="{479F5F2B-8B58-4140-AE6A-51F6C67B18D9}"/>
          </ac:spMkLst>
        </pc:spChg>
      </pc:sldChg>
      <pc:sldChg chg="addSp modSp mod setBg">
        <pc:chgData name="Tansey, Louise (MAG)" userId="388ce529-93ec-454c-9a47-d666ba1749de" providerId="ADAL" clId="{F6D2A017-F1B6-49C8-8EEF-021547791EF6}" dt="2021-12-15T21:36:33.466" v="157" actId="113"/>
        <pc:sldMkLst>
          <pc:docMk/>
          <pc:sldMk cId="2703873335" sldId="273"/>
        </pc:sldMkLst>
        <pc:spChg chg="mod">
          <ac:chgData name="Tansey, Louise (MAG)" userId="388ce529-93ec-454c-9a47-d666ba1749de" providerId="ADAL" clId="{F6D2A017-F1B6-49C8-8EEF-021547791EF6}" dt="2021-12-15T21:36:33.466" v="157" actId="113"/>
          <ac:spMkLst>
            <pc:docMk/>
            <pc:sldMk cId="2703873335" sldId="273"/>
            <ac:spMk id="2" creationId="{1D918EE5-BE59-4F69-A432-76B1BE4C0C7F}"/>
          </ac:spMkLst>
        </pc:spChg>
        <pc:spChg chg="mod">
          <ac:chgData name="Tansey, Louise (MAG)" userId="388ce529-93ec-454c-9a47-d666ba1749de" providerId="ADAL" clId="{F6D2A017-F1B6-49C8-8EEF-021547791EF6}" dt="2021-12-15T21:36:23.420" v="156" actId="26606"/>
          <ac:spMkLst>
            <pc:docMk/>
            <pc:sldMk cId="2703873335" sldId="273"/>
            <ac:spMk id="3" creationId="{A4023AE7-79BC-424B-AB67-29C800377E3F}"/>
          </ac:spMkLst>
        </pc:spChg>
        <pc:spChg chg="add">
          <ac:chgData name="Tansey, Louise (MAG)" userId="388ce529-93ec-454c-9a47-d666ba1749de" providerId="ADAL" clId="{F6D2A017-F1B6-49C8-8EEF-021547791EF6}" dt="2021-12-15T21:36:23.420" v="156" actId="26606"/>
          <ac:spMkLst>
            <pc:docMk/>
            <pc:sldMk cId="2703873335" sldId="273"/>
            <ac:spMk id="8" creationId="{7CB4857B-ED7C-444D-9F04-2F885114A1C2}"/>
          </ac:spMkLst>
        </pc:spChg>
        <pc:spChg chg="add">
          <ac:chgData name="Tansey, Louise (MAG)" userId="388ce529-93ec-454c-9a47-d666ba1749de" providerId="ADAL" clId="{F6D2A017-F1B6-49C8-8EEF-021547791EF6}" dt="2021-12-15T21:36:23.420" v="156" actId="26606"/>
          <ac:spMkLst>
            <pc:docMk/>
            <pc:sldMk cId="2703873335" sldId="273"/>
            <ac:spMk id="10" creationId="{D18046FB-44EA-4FD8-A585-EA09A319B2D0}"/>
          </ac:spMkLst>
        </pc:spChg>
        <pc:spChg chg="add">
          <ac:chgData name="Tansey, Louise (MAG)" userId="388ce529-93ec-454c-9a47-d666ba1749de" providerId="ADAL" clId="{F6D2A017-F1B6-49C8-8EEF-021547791EF6}" dt="2021-12-15T21:36:23.420" v="156" actId="26606"/>
          <ac:spMkLst>
            <pc:docMk/>
            <pc:sldMk cId="2703873335" sldId="273"/>
            <ac:spMk id="12" creationId="{479F5F2B-8B58-4140-AE6A-51F6C67B18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A59D4-224F-452C-AA23-C9340EA2EB62}" type="datetimeFigureOut">
              <a:rPr lang="en-CA" smtClean="0"/>
              <a:t>12/15/2021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D5E11-21D3-48C0-9397-DADB842F8719}" type="slidenum">
              <a:rPr lang="en-CA" smtClean="0"/>
              <a:t>‹#›</a:t>
            </a:fld>
            <a:endParaRPr lang="en-CA"/>
          </a:p>
        </p:txBody>
      </p:sp>
    </p:spTree>
    <p:extLst>
      <p:ext uri="{BB962C8B-B14F-4D97-AF65-F5344CB8AC3E}">
        <p14:creationId xmlns:p14="http://schemas.microsoft.com/office/powerpoint/2010/main" val="208669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etlink.quicklaw.com/find.php?QLINK=ZcyK6A4YQSsFUwpmWfGUeTS7yOsxlsWhns1XtKCw7EkEBh2cFtupyYklDajng74KIlFvlGyZyWMpElDSiJRH7jbQ3QhXGJp4a32Co4TxxDLdtidJLTgELfj6Fz%2BIM5mC6ORoUTY9V9H434T8pODaxpC3%2BnUh9cvdEjzDvPVPwsOKeZuBS1VpUj4C4%2FkT99c%3D"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getlink.quicklaw.com/find.php?QLINK=eOJZwXFMj%2FJt7FBztdaRwJByWQRcHzUgykw7MzfoFaHSWcGhlRrH2t447jpfJY45pugfZiS%2FvE%2BI9lRy4D3XkiuTy8mbmytKpuaXjOS%2B0PjI6rrMyyymWJPqh5NzoE0dxHy1q99fV2dflseBDTbtNbdHzgaMXBAPhq3wDiGDzRUCljQ4Qnba0O7Iy9VAZyU%3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Questions to ask yourself</a:t>
            </a:r>
          </a:p>
          <a:p>
            <a:pPr marL="228600" indent="-228600">
              <a:buAutoNum type="arabicPeriod"/>
            </a:pPr>
            <a:r>
              <a:rPr lang="en-CA" sz="1200" kern="1200" dirty="0">
                <a:solidFill>
                  <a:schemeClr val="tx1"/>
                </a:solidFill>
                <a:effectLst/>
                <a:latin typeface="+mn-lt"/>
                <a:ea typeface="+mn-ea"/>
                <a:cs typeface="+mn-cs"/>
              </a:rPr>
              <a:t>Is it relevant? </a:t>
            </a:r>
          </a:p>
          <a:p>
            <a:pPr marL="228600" indent="-228600">
              <a:buAutoNum type="arabicPeriod"/>
            </a:pPr>
            <a:r>
              <a:rPr lang="en-CA" sz="1200" kern="1200" dirty="0">
                <a:solidFill>
                  <a:schemeClr val="tx1"/>
                </a:solidFill>
                <a:effectLst/>
                <a:latin typeface="+mn-lt"/>
                <a:ea typeface="+mn-ea"/>
                <a:cs typeface="+mn-cs"/>
              </a:rPr>
              <a:t>Do you want it? </a:t>
            </a:r>
          </a:p>
          <a:p>
            <a:pPr marL="228600" indent="-228600">
              <a:buAutoNum type="arabicPeriod"/>
            </a:pPr>
            <a:r>
              <a:rPr lang="en-CA" sz="1200" kern="1200" dirty="0">
                <a:solidFill>
                  <a:schemeClr val="tx1"/>
                </a:solidFill>
                <a:effectLst/>
                <a:latin typeface="+mn-lt"/>
                <a:ea typeface="+mn-ea"/>
                <a:cs typeface="+mn-cs"/>
              </a:rPr>
              <a:t>Are you going to watch it? </a:t>
            </a:r>
          </a:p>
          <a:p>
            <a:pPr marL="228600" indent="-228600">
              <a:buAutoNum type="arabicPeriod"/>
            </a:pPr>
            <a:endParaRPr lang="en-CA" sz="1200" kern="1200" dirty="0">
              <a:solidFill>
                <a:schemeClr val="tx1"/>
              </a:solidFill>
              <a:effectLst/>
              <a:latin typeface="+mn-lt"/>
              <a:ea typeface="+mn-ea"/>
              <a:cs typeface="+mn-cs"/>
            </a:endParaRPr>
          </a:p>
          <a:p>
            <a:pPr marL="0" indent="0">
              <a:buNone/>
            </a:pPr>
            <a:r>
              <a:rPr lang="en-CA" sz="1200" kern="1200" dirty="0">
                <a:solidFill>
                  <a:schemeClr val="tx1"/>
                </a:solidFill>
                <a:effectLst/>
                <a:latin typeface="+mn-lt"/>
                <a:ea typeface="+mn-ea"/>
                <a:cs typeface="+mn-cs"/>
              </a:rPr>
              <a:t>The answer to these questions is yes. </a:t>
            </a:r>
          </a:p>
          <a:p>
            <a:pPr marL="0" indent="0">
              <a:buNone/>
            </a:pPr>
            <a:endParaRPr lang="en-CA" sz="1200" kern="1200" dirty="0">
              <a:solidFill>
                <a:schemeClr val="tx1"/>
              </a:solidFill>
              <a:effectLst/>
              <a:latin typeface="+mn-lt"/>
              <a:ea typeface="+mn-ea"/>
              <a:cs typeface="+mn-cs"/>
            </a:endParaRPr>
          </a:p>
          <a:p>
            <a:pPr marL="0" indent="0">
              <a:buNone/>
            </a:pP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Tell defence about existence </a:t>
            </a:r>
          </a:p>
          <a:p>
            <a:r>
              <a:rPr lang="en-CA" sz="1200" kern="1200" dirty="0">
                <a:solidFill>
                  <a:schemeClr val="tx1"/>
                </a:solidFill>
                <a:effectLst/>
                <a:latin typeface="+mn-lt"/>
                <a:ea typeface="+mn-ea"/>
                <a:cs typeface="+mn-cs"/>
              </a:rPr>
              <a:t>Get video and disclose it</a:t>
            </a:r>
          </a:p>
          <a:p>
            <a:r>
              <a:rPr lang="en-CA" sz="1200" kern="1200" dirty="0">
                <a:solidFill>
                  <a:schemeClr val="tx1"/>
                </a:solidFill>
                <a:effectLst/>
                <a:latin typeface="+mn-lt"/>
                <a:ea typeface="+mn-ea"/>
                <a:cs typeface="+mn-cs"/>
              </a:rPr>
              <a:t>Carry one with calling police witnesses</a:t>
            </a:r>
          </a:p>
          <a:p>
            <a:r>
              <a:rPr lang="en-CA" sz="1200" kern="1200" dirty="0">
                <a:solidFill>
                  <a:schemeClr val="tx1"/>
                </a:solidFill>
                <a:effectLst/>
                <a:latin typeface="+mn-lt"/>
                <a:ea typeface="+mn-ea"/>
                <a:cs typeface="+mn-cs"/>
              </a:rPr>
              <a:t>If Jordan crunch- give it over undertaking not to lead if proceed today- earliest  (undertakings talk to Deputy)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 Tip: </a:t>
            </a:r>
          </a:p>
          <a:p>
            <a:r>
              <a:rPr lang="en-CA" sz="1200" kern="1200" dirty="0">
                <a:solidFill>
                  <a:schemeClr val="tx1"/>
                </a:solidFill>
                <a:effectLst/>
                <a:latin typeface="+mn-lt"/>
                <a:ea typeface="+mn-ea"/>
                <a:cs typeface="+mn-cs"/>
              </a:rPr>
              <a:t>Breathe. Everyone missed this (including you!) be curious about stuff when you prep. Be calm. This is a good thing. Think it through. Delegate (put an officer in charge of getting the video. Maybe by simply emailing it. maybe by calling Micah or Bill, or walking over to 474 </a:t>
            </a:r>
            <a:r>
              <a:rPr lang="en-CA" sz="1200" kern="1200" dirty="0" err="1">
                <a:solidFill>
                  <a:schemeClr val="tx1"/>
                </a:solidFill>
                <a:effectLst/>
                <a:latin typeface="+mn-lt"/>
                <a:ea typeface="+mn-ea"/>
                <a:cs typeface="+mn-cs"/>
              </a:rPr>
              <a:t>elgin</a:t>
            </a:r>
            <a:r>
              <a:rPr lang="en-CA" sz="1200" kern="1200" dirty="0">
                <a:solidFill>
                  <a:schemeClr val="tx1"/>
                </a:solidFill>
                <a:effectLst/>
                <a:latin typeface="+mn-lt"/>
                <a:ea typeface="+mn-ea"/>
                <a:cs typeface="+mn-cs"/>
              </a:rPr>
              <a:t> maybe by going to case management and having the officer connect to a computer there.  The point is this is something you delegate. </a:t>
            </a:r>
          </a:p>
          <a:p>
            <a:endParaRPr lang="en-CA" dirty="0"/>
          </a:p>
        </p:txBody>
      </p:sp>
      <p:sp>
        <p:nvSpPr>
          <p:cNvPr id="4" name="Slide Number Placeholder 3"/>
          <p:cNvSpPr>
            <a:spLocks noGrp="1"/>
          </p:cNvSpPr>
          <p:nvPr>
            <p:ph type="sldNum" sz="quarter" idx="5"/>
          </p:nvPr>
        </p:nvSpPr>
        <p:spPr/>
        <p:txBody>
          <a:bodyPr/>
          <a:lstStyle/>
          <a:p>
            <a:fld id="{DBBD5E11-21D3-48C0-9397-DADB842F8719}" type="slidenum">
              <a:rPr lang="en-CA" smtClean="0"/>
              <a:t>14</a:t>
            </a:fld>
            <a:endParaRPr lang="en-CA"/>
          </a:p>
        </p:txBody>
      </p:sp>
    </p:spTree>
    <p:extLst>
      <p:ext uri="{BB962C8B-B14F-4D97-AF65-F5344CB8AC3E}">
        <p14:creationId xmlns:p14="http://schemas.microsoft.com/office/powerpoint/2010/main" val="415919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To the extent it’s flowing from the charges it’s disclosable</a:t>
            </a:r>
          </a:p>
          <a:p>
            <a:r>
              <a:rPr lang="en-CA" sz="1200" kern="1200" dirty="0">
                <a:solidFill>
                  <a:schemeClr val="tx1"/>
                </a:solidFill>
                <a:effectLst/>
                <a:latin typeface="+mn-lt"/>
                <a:ea typeface="+mn-ea"/>
                <a:cs typeface="+mn-cs"/>
              </a:rPr>
              <a:t>If it’s not flowing from this it’s not disclosable</a:t>
            </a:r>
          </a:p>
          <a:p>
            <a:r>
              <a:rPr lang="en-CA" sz="1200" kern="1200" dirty="0">
                <a:solidFill>
                  <a:schemeClr val="tx1"/>
                </a:solidFill>
                <a:effectLst/>
                <a:latin typeface="+mn-lt"/>
                <a:ea typeface="+mn-ea"/>
                <a:cs typeface="+mn-cs"/>
              </a:rPr>
              <a:t>You are going to need to clarify this.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Pro tip: don’t let this happen. Discuss the parameters of prep and the reason for the parameters.</a:t>
            </a: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Legal threshold</a:t>
            </a:r>
          </a:p>
          <a:p>
            <a:endParaRPr lang="en-CA" sz="120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 “While the Crown must err on the side of inclusion, it need not produce what is clearly irrelevant”: </a:t>
            </a:r>
            <a:r>
              <a:rPr lang="en-CA" sz="1200" b="0" i="1" kern="1200" dirty="0">
                <a:solidFill>
                  <a:schemeClr val="tx1"/>
                </a:solidFill>
                <a:effectLst/>
                <a:latin typeface="+mn-lt"/>
                <a:ea typeface="+mn-ea"/>
                <a:cs typeface="+mn-cs"/>
              </a:rPr>
              <a:t>R. v. Stinchcombe, </a:t>
            </a:r>
            <a:r>
              <a:rPr lang="en-CA" sz="1200" b="0" i="0" kern="1200" dirty="0">
                <a:solidFill>
                  <a:schemeClr val="tx1"/>
                </a:solidFill>
                <a:effectLst/>
                <a:latin typeface="+mn-lt"/>
                <a:ea typeface="+mn-ea"/>
                <a:cs typeface="+mn-cs"/>
              </a:rPr>
              <a:t>at paragraph 20.</a:t>
            </a:r>
          </a:p>
          <a:p>
            <a:r>
              <a:rPr lang="en-CA" sz="1200" b="0" i="0" kern="1200" dirty="0">
                <a:solidFill>
                  <a:schemeClr val="tx1"/>
                </a:solidFill>
                <a:effectLst/>
                <a:latin typeface="+mn-lt"/>
                <a:ea typeface="+mn-ea"/>
                <a:cs typeface="+mn-cs"/>
              </a:rPr>
              <a:t> </a:t>
            </a:r>
          </a:p>
          <a:p>
            <a:r>
              <a:rPr lang="en-CA" sz="1200" b="0" i="0" kern="1200" dirty="0">
                <a:solidFill>
                  <a:schemeClr val="tx1"/>
                </a:solidFill>
                <a:effectLst/>
                <a:latin typeface="+mn-lt"/>
                <a:ea typeface="+mn-ea"/>
                <a:cs typeface="+mn-cs"/>
              </a:rPr>
              <a:t>In assessing potential relevance, Prosecutors should consider if there is a reasonable possibility that the information, pointing to either to guilt or innocence, could be used by the accused in meeting the case for the prosecution, advancing a defence, or otherwise determining how to conduct a defence: </a:t>
            </a:r>
            <a:r>
              <a:rPr lang="en-CA" sz="1200" b="0" i="1" kern="1200" dirty="0">
                <a:solidFill>
                  <a:schemeClr val="tx1"/>
                </a:solidFill>
                <a:effectLst/>
                <a:latin typeface="+mn-lt"/>
                <a:ea typeface="+mn-ea"/>
                <a:cs typeface="+mn-cs"/>
              </a:rPr>
              <a:t>R. v. Egger, </a:t>
            </a:r>
            <a:r>
              <a:rPr lang="en-CA" sz="1200" b="0" i="0" u="sng" strike="noStrike" kern="1200" dirty="0">
                <a:solidFill>
                  <a:schemeClr val="tx1"/>
                </a:solidFill>
                <a:effectLst/>
                <a:latin typeface="+mn-lt"/>
                <a:ea typeface="+mn-ea"/>
                <a:cs typeface="+mn-cs"/>
                <a:hlinkClick r:id="rId3"/>
              </a:rPr>
              <a:t>[1993] 2 S.C.R. 451</a:t>
            </a:r>
            <a:r>
              <a:rPr lang="en-CA" sz="1200" b="0" i="0" kern="1200" dirty="0">
                <a:solidFill>
                  <a:schemeClr val="tx1"/>
                </a:solidFill>
                <a:effectLst/>
                <a:latin typeface="+mn-lt"/>
                <a:ea typeface="+mn-ea"/>
                <a:cs typeface="+mn-cs"/>
              </a:rPr>
              <a:t> at para. 20; </a:t>
            </a:r>
            <a:r>
              <a:rPr lang="en-CA" sz="1200" b="0" i="1" kern="1200" dirty="0">
                <a:solidFill>
                  <a:schemeClr val="tx1"/>
                </a:solidFill>
                <a:effectLst/>
                <a:latin typeface="+mn-lt"/>
                <a:ea typeface="+mn-ea"/>
                <a:cs typeface="+mn-cs"/>
              </a:rPr>
              <a:t>R. v. Dixon</a:t>
            </a:r>
            <a:r>
              <a:rPr lang="en-CA" sz="1200" b="0" i="0" kern="1200" dirty="0">
                <a:solidFill>
                  <a:schemeClr val="tx1"/>
                </a:solidFill>
                <a:effectLst/>
                <a:latin typeface="+mn-lt"/>
                <a:ea typeface="+mn-ea"/>
                <a:cs typeface="+mn-cs"/>
              </a:rPr>
              <a:t>, </a:t>
            </a:r>
            <a:r>
              <a:rPr lang="en-CA" sz="1200" b="0" i="0" u="sng" strike="noStrike" kern="1200" dirty="0">
                <a:solidFill>
                  <a:schemeClr val="tx1"/>
                </a:solidFill>
                <a:effectLst/>
                <a:latin typeface="+mn-lt"/>
                <a:ea typeface="+mn-ea"/>
                <a:cs typeface="+mn-cs"/>
                <a:hlinkClick r:id="rId4"/>
              </a:rPr>
              <a:t>[1998] 1 S.C.R. 244</a:t>
            </a:r>
            <a:r>
              <a:rPr lang="en-CA" sz="1200" b="0" i="0" kern="1200" dirty="0">
                <a:solidFill>
                  <a:schemeClr val="tx1"/>
                </a:solidFill>
                <a:effectLst/>
                <a:latin typeface="+mn-lt"/>
                <a:ea typeface="+mn-ea"/>
                <a:cs typeface="+mn-cs"/>
              </a:rPr>
              <a:t> at para. 23; Disclosure Confidential Advice to Prosecutors. If so, the evidence should be disclosed.</a:t>
            </a:r>
          </a:p>
          <a:p>
            <a:r>
              <a:rPr lang="en-CA" sz="1200" b="0" i="0" kern="1200" dirty="0">
                <a:solidFill>
                  <a:schemeClr val="tx1"/>
                </a:solidFill>
                <a:effectLst/>
                <a:latin typeface="+mn-lt"/>
                <a:ea typeface="+mn-ea"/>
                <a:cs typeface="+mn-cs"/>
              </a:rPr>
              <a:t> </a:t>
            </a:r>
          </a:p>
          <a:p>
            <a:r>
              <a:rPr lang="en-CA" sz="1200" b="0" i="0" kern="1200" dirty="0">
                <a:solidFill>
                  <a:schemeClr val="tx1"/>
                </a:solidFill>
                <a:effectLst/>
                <a:latin typeface="+mn-lt"/>
                <a:ea typeface="+mn-ea"/>
                <a:cs typeface="+mn-cs"/>
              </a:rPr>
              <a:t>In considering whether or not information is clearly irrelevant, the comments of Doherty JA in </a:t>
            </a:r>
            <a:r>
              <a:rPr lang="en-CA" sz="1200" b="0" i="1" kern="1200" dirty="0">
                <a:solidFill>
                  <a:schemeClr val="tx1"/>
                </a:solidFill>
                <a:effectLst/>
                <a:latin typeface="+mn-lt"/>
                <a:ea typeface="+mn-ea"/>
                <a:cs typeface="+mn-cs"/>
              </a:rPr>
              <a:t>R v. LS,</a:t>
            </a:r>
            <a:r>
              <a:rPr lang="en-CA" sz="1200" b="0" i="0" kern="1200" dirty="0">
                <a:solidFill>
                  <a:schemeClr val="tx1"/>
                </a:solidFill>
                <a:effectLst/>
                <a:latin typeface="+mn-lt"/>
                <a:ea typeface="+mn-ea"/>
                <a:cs typeface="+mn-cs"/>
              </a:rPr>
              <a:t> 2017 ONCA 685 at paragraph 89 are instructive:  “Evidence does not have to establish or refute a fact in issue to be relevant; it need only, as a matter of common sense and human experience, have some tendency to make the existence of non-existence of that material fact more or less likely.  There is a big difference between evidence that is relevant and evidence that is determinative.”  At the same time, in considering potential uses of “other sexual activity evidence” and available inferences in sexual violence cases, Prosecutors must exercise caution and avoid relying on harmful myths and stereotypes including twin myth reasoning: Sexual Offences Against Adults Confidential Advice to Prosecutors.  Where evidence is withheld, the defence should be alerted to that fact and the reason for it – that it is “clearly irrelevant”.</a:t>
            </a:r>
          </a:p>
          <a:p>
            <a:r>
              <a:rPr lang="en-CA" sz="1200" b="0" i="0" kern="1200" dirty="0">
                <a:solidFill>
                  <a:schemeClr val="tx1"/>
                </a:solidFill>
                <a:effectLst/>
                <a:latin typeface="+mn-lt"/>
                <a:ea typeface="+mn-ea"/>
                <a:cs typeface="+mn-cs"/>
              </a:rPr>
              <a:t> </a:t>
            </a:r>
          </a:p>
          <a:p>
            <a:r>
              <a:rPr lang="en-CA" sz="1200" b="0" i="0" kern="1200" dirty="0">
                <a:solidFill>
                  <a:schemeClr val="tx1"/>
                </a:solidFill>
                <a:effectLst/>
                <a:latin typeface="+mn-lt"/>
                <a:ea typeface="+mn-ea"/>
                <a:cs typeface="+mn-cs"/>
              </a:rPr>
              <a:t>In this process, it is important for Prosecutors to remember that disclosure of other sexual activity evidence does not render it admissible at trial. The defence is required to comply with the requirements of the s. 276 regime even for evidence that has been disclosed by the Crown.</a:t>
            </a: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5"/>
          </p:nvPr>
        </p:nvSpPr>
        <p:spPr/>
        <p:txBody>
          <a:bodyPr/>
          <a:lstStyle/>
          <a:p>
            <a:fld id="{DBBD5E11-21D3-48C0-9397-DADB842F8719}" type="slidenum">
              <a:rPr lang="en-CA" smtClean="0"/>
              <a:t>15</a:t>
            </a:fld>
            <a:endParaRPr lang="en-CA"/>
          </a:p>
        </p:txBody>
      </p:sp>
    </p:spTree>
    <p:extLst>
      <p:ext uri="{BB962C8B-B14F-4D97-AF65-F5344CB8AC3E}">
        <p14:creationId xmlns:p14="http://schemas.microsoft.com/office/powerpoint/2010/main" val="197359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Fully disclosable </a:t>
            </a:r>
          </a:p>
          <a:p>
            <a:r>
              <a:rPr lang="en-CA" sz="1200" kern="1200" dirty="0">
                <a:solidFill>
                  <a:schemeClr val="tx1"/>
                </a:solidFill>
                <a:effectLst/>
                <a:latin typeface="+mn-lt"/>
                <a:ea typeface="+mn-ea"/>
                <a:cs typeface="+mn-cs"/>
              </a:rPr>
              <a:t>Pro tip: tell him to stop googling stuff</a:t>
            </a:r>
          </a:p>
          <a:p>
            <a:endParaRPr lang="en-CA" dirty="0"/>
          </a:p>
        </p:txBody>
      </p:sp>
      <p:sp>
        <p:nvSpPr>
          <p:cNvPr id="4" name="Slide Number Placeholder 3"/>
          <p:cNvSpPr>
            <a:spLocks noGrp="1"/>
          </p:cNvSpPr>
          <p:nvPr>
            <p:ph type="sldNum" sz="quarter" idx="5"/>
          </p:nvPr>
        </p:nvSpPr>
        <p:spPr/>
        <p:txBody>
          <a:bodyPr/>
          <a:lstStyle/>
          <a:p>
            <a:fld id="{DBBD5E11-21D3-48C0-9397-DADB842F8719}" type="slidenum">
              <a:rPr lang="en-CA" smtClean="0"/>
              <a:t>16</a:t>
            </a:fld>
            <a:endParaRPr lang="en-CA"/>
          </a:p>
        </p:txBody>
      </p:sp>
    </p:spTree>
    <p:extLst>
      <p:ext uri="{BB962C8B-B14F-4D97-AF65-F5344CB8AC3E}">
        <p14:creationId xmlns:p14="http://schemas.microsoft.com/office/powerpoint/2010/main" val="208318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BFB5-6925-49E1-A3F2-32CE98BC3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326AD17-E4F8-477E-843C-6117C8BAA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81831AE-E619-455F-AD70-F177636BB710}"/>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5" name="Footer Placeholder 4">
            <a:extLst>
              <a:ext uri="{FF2B5EF4-FFF2-40B4-BE49-F238E27FC236}">
                <a16:creationId xmlns:a16="http://schemas.microsoft.com/office/drawing/2014/main" id="{1D26C7B8-E7F1-4871-88F5-A92D8E431B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84905D0-A342-4846-BDCE-72D0CB51F7F0}"/>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4376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F9F-3EC6-4A53-9380-9E22E63B766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323AE8-A685-4DC1-A62D-76DEECC81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A56230-7FB2-4483-820F-92E1886D80F4}"/>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5" name="Footer Placeholder 4">
            <a:extLst>
              <a:ext uri="{FF2B5EF4-FFF2-40B4-BE49-F238E27FC236}">
                <a16:creationId xmlns:a16="http://schemas.microsoft.com/office/drawing/2014/main" id="{C74E496B-3023-4737-9887-5D226C6FFC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649CDF-1FDE-4EF4-B019-774D7A769CE1}"/>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254680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62F0A9-9E08-4E61-9D3D-B5CE7E44C9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CD17DDA-66B2-4E4F-8EA6-F43119154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DA8E7DD-9A70-4D94-B43A-D2C32122CC64}"/>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5" name="Footer Placeholder 4">
            <a:extLst>
              <a:ext uri="{FF2B5EF4-FFF2-40B4-BE49-F238E27FC236}">
                <a16:creationId xmlns:a16="http://schemas.microsoft.com/office/drawing/2014/main" id="{45458E30-4AD2-4531-B999-5E8898940F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96CFC9-F00A-42D7-80DF-A1B31262A724}"/>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210664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6109-0B07-46E0-B603-3CF4C1ADFCE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F8A8FB4-3331-4C83-A223-6A1BFCEBBC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5E429A-71A8-41F6-868A-8D7B0BB7469D}"/>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5" name="Footer Placeholder 4">
            <a:extLst>
              <a:ext uri="{FF2B5EF4-FFF2-40B4-BE49-F238E27FC236}">
                <a16:creationId xmlns:a16="http://schemas.microsoft.com/office/drawing/2014/main" id="{FFC18B51-4B2A-4C1A-A069-EDDADDEB746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222A43-8CE0-44AB-8A47-856755086BE8}"/>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271409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60B6-5A58-4A2B-BE5A-62AFF5601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055ACE6-AB53-4AAD-B676-C7FF4182EE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315596-C6A7-43E4-A1C1-1B5491204308}"/>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5" name="Footer Placeholder 4">
            <a:extLst>
              <a:ext uri="{FF2B5EF4-FFF2-40B4-BE49-F238E27FC236}">
                <a16:creationId xmlns:a16="http://schemas.microsoft.com/office/drawing/2014/main" id="{C375E1D2-6EBC-4CC7-B822-B18B497E7C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315C1F-00B6-491B-A874-F2774A4576CF}"/>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199583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2EEA-97D8-4137-BFB0-2698CF49C7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0E9F67-1296-49FD-ABE4-4D4407536B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DC44AF8-DB84-438D-ABB8-064B910E3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AEA9546-60A2-4CBE-9C8F-FEEA33F84184}"/>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6" name="Footer Placeholder 5">
            <a:extLst>
              <a:ext uri="{FF2B5EF4-FFF2-40B4-BE49-F238E27FC236}">
                <a16:creationId xmlns:a16="http://schemas.microsoft.com/office/drawing/2014/main" id="{A19B3129-A696-4EAE-94FD-D89CE4FD38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506060-5D2B-4FFF-9B3D-79E6D3E82A62}"/>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312986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F306-B5C7-49BF-939C-3F49C71C20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C1B82A1-8072-484C-81F5-BE4B705B1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C6EF1-7176-4351-A49E-9C78699F5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60B9FA6-FA51-4C94-A0B8-C1AB00868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7041C-9044-4D03-BAFC-F9F3CC3720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2C4A921-F79F-430C-BA0D-7E6A2BD4434C}"/>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8" name="Footer Placeholder 7">
            <a:extLst>
              <a:ext uri="{FF2B5EF4-FFF2-40B4-BE49-F238E27FC236}">
                <a16:creationId xmlns:a16="http://schemas.microsoft.com/office/drawing/2014/main" id="{7D06CFF1-EF87-4F3B-B0B8-CCF31E893A8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A9CDE93-3181-4A7A-88A3-350840E6E73C}"/>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137685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0B42-4343-4061-AFB6-B7655CECACC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F7EFF10-D77A-4C84-9970-A787411E1CEF}"/>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4" name="Footer Placeholder 3">
            <a:extLst>
              <a:ext uri="{FF2B5EF4-FFF2-40B4-BE49-F238E27FC236}">
                <a16:creationId xmlns:a16="http://schemas.microsoft.com/office/drawing/2014/main" id="{2EB09F2F-BE57-42BC-B063-9572A4BB5C9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C686F1D-83E4-40C0-A02C-238BA36EE81F}"/>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395863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ACA0D-955A-448C-8885-851A83762FEF}"/>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3" name="Footer Placeholder 2">
            <a:extLst>
              <a:ext uri="{FF2B5EF4-FFF2-40B4-BE49-F238E27FC236}">
                <a16:creationId xmlns:a16="http://schemas.microsoft.com/office/drawing/2014/main" id="{6B2B612C-9FCF-4D46-8526-797279AE6BD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7F212B5-6BB1-45F9-805B-B0BCF3831B96}"/>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174525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3623-907C-41F8-A772-665D0A304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655950F-4D6C-4CE8-B1AB-2A3334CDE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CF7BD23-8BD1-4DEB-9384-09D60227B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98E2B-D45E-4889-9259-65397FBF286F}"/>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6" name="Footer Placeholder 5">
            <a:extLst>
              <a:ext uri="{FF2B5EF4-FFF2-40B4-BE49-F238E27FC236}">
                <a16:creationId xmlns:a16="http://schemas.microsoft.com/office/drawing/2014/main" id="{C75B7367-B422-4032-AD71-BFF995CF3C4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BBF9E21-0747-45B1-B6B1-56D02BDECE81}"/>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23655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ADFE-BC92-4FC7-9173-69CBC9A3C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348D02E-33E9-4B4C-83EB-B11B99A18D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1AA15BA-813D-4E83-A831-29D202951C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2F0E2-2467-4A80-8BDD-4656579320B7}"/>
              </a:ext>
            </a:extLst>
          </p:cNvPr>
          <p:cNvSpPr>
            <a:spLocks noGrp="1"/>
          </p:cNvSpPr>
          <p:nvPr>
            <p:ph type="dt" sz="half" idx="10"/>
          </p:nvPr>
        </p:nvSpPr>
        <p:spPr/>
        <p:txBody>
          <a:bodyPr/>
          <a:lstStyle/>
          <a:p>
            <a:fld id="{0EC3DBA7-9901-4DBC-BCFC-70AF875117E6}" type="datetimeFigureOut">
              <a:rPr lang="en-CA" smtClean="0"/>
              <a:t>12/15/2021</a:t>
            </a:fld>
            <a:endParaRPr lang="en-CA"/>
          </a:p>
        </p:txBody>
      </p:sp>
      <p:sp>
        <p:nvSpPr>
          <p:cNvPr id="6" name="Footer Placeholder 5">
            <a:extLst>
              <a:ext uri="{FF2B5EF4-FFF2-40B4-BE49-F238E27FC236}">
                <a16:creationId xmlns:a16="http://schemas.microsoft.com/office/drawing/2014/main" id="{97AB49F4-88C9-49C9-B298-4A570318539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5B60650-E84F-4CE4-A42D-D321AB9CCF2D}"/>
              </a:ext>
            </a:extLst>
          </p:cNvPr>
          <p:cNvSpPr>
            <a:spLocks noGrp="1"/>
          </p:cNvSpPr>
          <p:nvPr>
            <p:ph type="sldNum" sz="quarter" idx="12"/>
          </p:nvPr>
        </p:nvSpPr>
        <p:spPr/>
        <p:txBody>
          <a:bodyPr/>
          <a:lstStyle/>
          <a:p>
            <a:fld id="{2964329D-B3A0-4022-879D-A39E89AD4362}" type="slidenum">
              <a:rPr lang="en-CA" smtClean="0"/>
              <a:t>‹#›</a:t>
            </a:fld>
            <a:endParaRPr lang="en-CA"/>
          </a:p>
        </p:txBody>
      </p:sp>
    </p:spTree>
    <p:extLst>
      <p:ext uri="{BB962C8B-B14F-4D97-AF65-F5344CB8AC3E}">
        <p14:creationId xmlns:p14="http://schemas.microsoft.com/office/powerpoint/2010/main" val="307824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3B4D3-931F-439E-812A-698EE013E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32D4889-1687-41AF-9F6D-2531EE11F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0097AC-A557-46E8-84C4-716718AAC4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3DBA7-9901-4DBC-BCFC-70AF875117E6}" type="datetimeFigureOut">
              <a:rPr lang="en-CA" smtClean="0"/>
              <a:t>12/15/2021</a:t>
            </a:fld>
            <a:endParaRPr lang="en-CA"/>
          </a:p>
        </p:txBody>
      </p:sp>
      <p:sp>
        <p:nvSpPr>
          <p:cNvPr id="5" name="Footer Placeholder 4">
            <a:extLst>
              <a:ext uri="{FF2B5EF4-FFF2-40B4-BE49-F238E27FC236}">
                <a16:creationId xmlns:a16="http://schemas.microsoft.com/office/drawing/2014/main" id="{65F7DA26-225F-424D-B0AE-76BA9401A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5CBAC93-A757-4337-8247-581FA90C0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4329D-B3A0-4022-879D-A39E89AD4362}" type="slidenum">
              <a:rPr lang="en-CA" smtClean="0"/>
              <a:t>‹#›</a:t>
            </a:fld>
            <a:endParaRPr lang="en-CA"/>
          </a:p>
        </p:txBody>
      </p:sp>
    </p:spTree>
    <p:extLst>
      <p:ext uri="{BB962C8B-B14F-4D97-AF65-F5344CB8AC3E}">
        <p14:creationId xmlns:p14="http://schemas.microsoft.com/office/powerpoint/2010/main" val="3338393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DE52-09F5-493D-ADF5-3087812E3D9D}"/>
              </a:ext>
            </a:extLst>
          </p:cNvPr>
          <p:cNvSpPr>
            <a:spLocks noGrp="1"/>
          </p:cNvSpPr>
          <p:nvPr>
            <p:ph type="ctrTitle"/>
          </p:nvPr>
        </p:nvSpPr>
        <p:spPr>
          <a:xfrm>
            <a:off x="6096000" y="640081"/>
            <a:ext cx="6095999" cy="2788920"/>
          </a:xfrm>
          <a:noFill/>
        </p:spPr>
        <p:txBody>
          <a:bodyPr>
            <a:normAutofit/>
          </a:bodyPr>
          <a:lstStyle/>
          <a:p>
            <a:pPr algn="l"/>
            <a:r>
              <a:rPr lang="en-US" sz="5400" b="1" dirty="0">
                <a:solidFill>
                  <a:schemeClr val="bg1"/>
                </a:solidFill>
                <a:latin typeface="Raleway Black" panose="00000A00000000000000" pitchFamily="50" charset="0"/>
              </a:rPr>
              <a:t>Witness Prep:</a:t>
            </a:r>
            <a:br>
              <a:rPr lang="en-US" sz="5400" b="1" dirty="0">
                <a:solidFill>
                  <a:schemeClr val="bg1"/>
                </a:solidFill>
                <a:latin typeface="Raleway Black" panose="00000A00000000000000" pitchFamily="50" charset="0"/>
              </a:rPr>
            </a:br>
            <a:r>
              <a:rPr lang="en-US" sz="5400" b="1" dirty="0">
                <a:solidFill>
                  <a:schemeClr val="bg1"/>
                </a:solidFill>
                <a:latin typeface="Raleway Black" panose="00000A00000000000000" pitchFamily="50" charset="0"/>
              </a:rPr>
              <a:t>Eight ways to </a:t>
            </a:r>
            <a:br>
              <a:rPr lang="en-US" sz="5400" b="1" dirty="0">
                <a:solidFill>
                  <a:schemeClr val="bg1"/>
                </a:solidFill>
                <a:latin typeface="Raleway Black" panose="00000A00000000000000" pitchFamily="50" charset="0"/>
              </a:rPr>
            </a:br>
            <a:r>
              <a:rPr lang="en-US" sz="5400" b="1" dirty="0">
                <a:solidFill>
                  <a:schemeClr val="bg1"/>
                </a:solidFill>
                <a:latin typeface="Raleway Black" panose="00000A00000000000000" pitchFamily="50" charset="0"/>
              </a:rPr>
              <a:t>f*ck it up</a:t>
            </a:r>
            <a:endParaRPr lang="en-CA" sz="5400" b="1" dirty="0">
              <a:solidFill>
                <a:schemeClr val="bg1"/>
              </a:solidFill>
              <a:latin typeface="Raleway Black" panose="00000A00000000000000" pitchFamily="50" charset="0"/>
            </a:endParaRPr>
          </a:p>
        </p:txBody>
      </p:sp>
      <p:sp>
        <p:nvSpPr>
          <p:cNvPr id="3" name="Subtitle 2">
            <a:extLst>
              <a:ext uri="{FF2B5EF4-FFF2-40B4-BE49-F238E27FC236}">
                <a16:creationId xmlns:a16="http://schemas.microsoft.com/office/drawing/2014/main" id="{7208CA3C-96CB-4DAF-B810-D80723584898}"/>
              </a:ext>
            </a:extLst>
          </p:cNvPr>
          <p:cNvSpPr>
            <a:spLocks noGrp="1"/>
          </p:cNvSpPr>
          <p:nvPr>
            <p:ph type="subTitle" idx="1"/>
          </p:nvPr>
        </p:nvSpPr>
        <p:spPr>
          <a:xfrm>
            <a:off x="6095999" y="4796852"/>
            <a:ext cx="5724000" cy="1421068"/>
          </a:xfrm>
          <a:noFill/>
        </p:spPr>
        <p:txBody>
          <a:bodyPr>
            <a:normAutofit lnSpcReduction="10000"/>
          </a:bodyPr>
          <a:lstStyle/>
          <a:p>
            <a:pPr algn="l"/>
            <a:r>
              <a:rPr lang="en-US" sz="3200" b="1" dirty="0">
                <a:solidFill>
                  <a:schemeClr val="bg1"/>
                </a:solidFill>
                <a:latin typeface="Raleway Black" panose="00000A00000000000000" pitchFamily="50" charset="0"/>
              </a:rPr>
              <a:t>MCM #124</a:t>
            </a:r>
          </a:p>
          <a:p>
            <a:pPr algn="l"/>
            <a:r>
              <a:rPr lang="en-US" sz="3200" b="1" dirty="0">
                <a:solidFill>
                  <a:schemeClr val="bg1"/>
                </a:solidFill>
                <a:latin typeface="Raleway Black" panose="00000A00000000000000" pitchFamily="50" charset="0"/>
              </a:rPr>
              <a:t>Presented by MGM and Louise</a:t>
            </a:r>
            <a:endParaRPr lang="en-CA" sz="3200" b="1" dirty="0">
              <a:solidFill>
                <a:schemeClr val="bg1"/>
              </a:solidFill>
              <a:latin typeface="Raleway Black" panose="00000A00000000000000" pitchFamily="50" charset="0"/>
            </a:endParaRPr>
          </a:p>
        </p:txBody>
      </p:sp>
      <p:pic>
        <p:nvPicPr>
          <p:cNvPr id="4" name="Picture 3">
            <a:extLst>
              <a:ext uri="{FF2B5EF4-FFF2-40B4-BE49-F238E27FC236}">
                <a16:creationId xmlns:a16="http://schemas.microsoft.com/office/drawing/2014/main" id="{D75128D5-FA8C-4CB1-AD02-867808E82E9C}"/>
              </a:ext>
            </a:extLst>
          </p:cNvPr>
          <p:cNvPicPr>
            <a:picLocks noChangeAspect="1"/>
          </p:cNvPicPr>
          <p:nvPr/>
        </p:nvPicPr>
        <p:blipFill rotWithShape="1">
          <a:blip r:embed="rId2">
            <a:extLst>
              <a:ext uri="{28A0092B-C50C-407E-A947-70E740481C1C}">
                <a14:useLocalDpi xmlns:a14="http://schemas.microsoft.com/office/drawing/2010/main" val="0"/>
              </a:ext>
            </a:extLst>
          </a:blip>
          <a:srcRect l="-1" t="4593" r="-1" b="17922"/>
          <a:stretch/>
        </p:blipFill>
        <p:spPr>
          <a:xfrm>
            <a:off x="0" y="8284"/>
            <a:ext cx="5724000" cy="6849716"/>
          </a:xfrm>
          <a:prstGeom prst="rect">
            <a:avLst/>
          </a:prstGeom>
        </p:spPr>
      </p:pic>
    </p:spTree>
    <p:extLst>
      <p:ext uri="{BB962C8B-B14F-4D97-AF65-F5344CB8AC3E}">
        <p14:creationId xmlns:p14="http://schemas.microsoft.com/office/powerpoint/2010/main" val="32845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A068-CCE9-4017-87DF-EB53A39E19E0}"/>
              </a:ext>
            </a:extLst>
          </p:cNvPr>
          <p:cNvSpPr>
            <a:spLocks noGrp="1"/>
          </p:cNvSpPr>
          <p:nvPr>
            <p:ph type="title"/>
          </p:nvPr>
        </p:nvSpPr>
        <p:spPr>
          <a:xfrm>
            <a:off x="1653363" y="365760"/>
            <a:ext cx="9367203" cy="1188720"/>
          </a:xfrm>
        </p:spPr>
        <p:txBody>
          <a:bodyPr>
            <a:normAutofit/>
          </a:bodyPr>
          <a:lstStyle/>
          <a:p>
            <a:r>
              <a:rPr lang="en-US" b="1" dirty="0"/>
              <a:t>#5 Tell the witness she/he is wrong</a:t>
            </a:r>
            <a:endParaRPr lang="en-CA"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BE5C04-B110-44D3-A8CC-DA872765E4F1}"/>
              </a:ext>
            </a:extLst>
          </p:cNvPr>
          <p:cNvSpPr>
            <a:spLocks noGrp="1"/>
          </p:cNvSpPr>
          <p:nvPr>
            <p:ph idx="1"/>
          </p:nvPr>
        </p:nvSpPr>
        <p:spPr>
          <a:xfrm>
            <a:off x="1653363" y="2176272"/>
            <a:ext cx="9367204" cy="4041648"/>
          </a:xfrm>
        </p:spPr>
        <p:txBody>
          <a:bodyPr anchor="t">
            <a:normAutofit/>
          </a:bodyPr>
          <a:lstStyle/>
          <a:p>
            <a:pPr marL="0" indent="0">
              <a:buNone/>
            </a:pPr>
            <a:r>
              <a:rPr lang="en-CA" sz="2400" dirty="0"/>
              <a:t>Questioning should not suggest that Crown counsel desires a particular answer. </a:t>
            </a:r>
          </a:p>
          <a:p>
            <a:endParaRPr lang="en-CA" sz="2400" dirty="0"/>
          </a:p>
          <a:p>
            <a:pPr marL="0" indent="0">
              <a:buNone/>
            </a:pPr>
            <a:r>
              <a:rPr lang="en-CA" sz="2400" dirty="0"/>
              <a:t>Where Crown counsel believes that a witness may be honestly mistaken, counsel may appropriately inquire into the circumstances surrounding the witness’s present recollection. Crown counsel should not tell a witness that he or she is wrong. </a:t>
            </a:r>
          </a:p>
          <a:p>
            <a:pPr marL="0" indent="0">
              <a:buNone/>
            </a:pPr>
            <a:endParaRPr lang="en-CA" sz="2400" dirty="0"/>
          </a:p>
          <a:p>
            <a:pPr marL="0" indent="0">
              <a:buNone/>
            </a:pPr>
            <a:r>
              <a:rPr lang="en-CA" sz="2400" i="1" dirty="0"/>
              <a:t>Conduct of Witness Interviews, </a:t>
            </a:r>
            <a:r>
              <a:rPr lang="en-CA" sz="2400" dirty="0"/>
              <a:t>PM [2006] No 5 at page 2 [no longer in force]</a:t>
            </a:r>
          </a:p>
          <a:p>
            <a:pPr marL="0" indent="0">
              <a:buNone/>
            </a:pPr>
            <a:endParaRPr lang="en-CA" sz="2400" dirty="0"/>
          </a:p>
          <a:p>
            <a:pPr marL="0" indent="0">
              <a:buNone/>
            </a:pPr>
            <a:endParaRPr lang="en-CA" sz="2400" dirty="0"/>
          </a:p>
        </p:txBody>
      </p:sp>
    </p:spTree>
    <p:extLst>
      <p:ext uri="{BB962C8B-B14F-4D97-AF65-F5344CB8AC3E}">
        <p14:creationId xmlns:p14="http://schemas.microsoft.com/office/powerpoint/2010/main" val="119417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040696-F36B-4437-A5A3-4A05E1B43A07}"/>
              </a:ext>
            </a:extLst>
          </p:cNvPr>
          <p:cNvSpPr>
            <a:spLocks noGrp="1"/>
          </p:cNvSpPr>
          <p:nvPr>
            <p:ph type="title"/>
          </p:nvPr>
        </p:nvSpPr>
        <p:spPr>
          <a:xfrm>
            <a:off x="966952" y="1204108"/>
            <a:ext cx="2669406" cy="1781175"/>
          </a:xfrm>
        </p:spPr>
        <p:txBody>
          <a:bodyPr>
            <a:normAutofit/>
          </a:bodyPr>
          <a:lstStyle/>
          <a:p>
            <a:r>
              <a:rPr lang="en-US" sz="3200" b="1">
                <a:solidFill>
                  <a:srgbClr val="FFFFFF"/>
                </a:solidFill>
              </a:rPr>
              <a:t>#6 Neglect the basics of testifying</a:t>
            </a:r>
            <a:endParaRPr lang="en-CA" sz="3200" b="1">
              <a:solidFill>
                <a:srgbClr val="FFFFFF"/>
              </a:solidFill>
            </a:endParaRPr>
          </a:p>
        </p:txBody>
      </p:sp>
      <p:sp>
        <p:nvSpPr>
          <p:cNvPr id="3" name="Content Placeholder 2">
            <a:extLst>
              <a:ext uri="{FF2B5EF4-FFF2-40B4-BE49-F238E27FC236}">
                <a16:creationId xmlns:a16="http://schemas.microsoft.com/office/drawing/2014/main" id="{70F6BB86-E80D-46F1-94C3-E6ECBC67A01B}"/>
              </a:ext>
            </a:extLst>
          </p:cNvPr>
          <p:cNvSpPr>
            <a:spLocks noGrp="1"/>
          </p:cNvSpPr>
          <p:nvPr>
            <p:ph idx="1"/>
          </p:nvPr>
        </p:nvSpPr>
        <p:spPr>
          <a:xfrm>
            <a:off x="966951" y="3355130"/>
            <a:ext cx="2669407" cy="2427333"/>
          </a:xfrm>
        </p:spPr>
        <p:txBody>
          <a:bodyPr>
            <a:normAutofit/>
          </a:bodyPr>
          <a:lstStyle/>
          <a:p>
            <a:r>
              <a:rPr lang="en-CA" sz="1600"/>
              <a:t>There are several versions of these “basics” including the “6 Rules” and the “Fisher 5.”</a:t>
            </a:r>
          </a:p>
          <a:p>
            <a:endParaRPr lang="en-CA" sz="1600"/>
          </a:p>
          <a:p>
            <a:pPr marL="0" indent="0">
              <a:buNone/>
            </a:pPr>
            <a:endParaRPr lang="en-CA" sz="1600"/>
          </a:p>
          <a:p>
            <a:endParaRPr lang="en-CA" sz="1600"/>
          </a:p>
        </p:txBody>
      </p:sp>
      <p:graphicFrame>
        <p:nvGraphicFramePr>
          <p:cNvPr id="4" name="Table 4">
            <a:extLst>
              <a:ext uri="{FF2B5EF4-FFF2-40B4-BE49-F238E27FC236}">
                <a16:creationId xmlns:a16="http://schemas.microsoft.com/office/drawing/2014/main" id="{682F602C-7947-49E9-9904-3A06C0F5FE4D}"/>
              </a:ext>
            </a:extLst>
          </p:cNvPr>
          <p:cNvGraphicFramePr>
            <a:graphicFrameLocks noGrp="1"/>
          </p:cNvGraphicFramePr>
          <p:nvPr>
            <p:extLst>
              <p:ext uri="{D42A27DB-BD31-4B8C-83A1-F6EECF244321}">
                <p14:modId xmlns:p14="http://schemas.microsoft.com/office/powerpoint/2010/main" val="679593935"/>
              </p:ext>
            </p:extLst>
          </p:nvPr>
        </p:nvGraphicFramePr>
        <p:xfrm>
          <a:off x="4662102" y="969560"/>
          <a:ext cx="6903723" cy="4795843"/>
        </p:xfrm>
        <a:graphic>
          <a:graphicData uri="http://schemas.openxmlformats.org/drawingml/2006/table">
            <a:tbl>
              <a:tblPr firstRow="1" bandRow="1">
                <a:solidFill>
                  <a:schemeClr val="bg1">
                    <a:lumMod val="95000"/>
                  </a:schemeClr>
                </a:solidFill>
                <a:tableStyleId>{5C22544A-7EE6-4342-B048-85BDC9FD1C3A}</a:tableStyleId>
              </a:tblPr>
              <a:tblGrid>
                <a:gridCol w="6903723">
                  <a:extLst>
                    <a:ext uri="{9D8B030D-6E8A-4147-A177-3AD203B41FA5}">
                      <a16:colId xmlns:a16="http://schemas.microsoft.com/office/drawing/2014/main" val="583502846"/>
                    </a:ext>
                  </a:extLst>
                </a:gridCol>
              </a:tblGrid>
              <a:tr h="4795843">
                <a:tc>
                  <a:txBody>
                    <a:bodyPr/>
                    <a:lstStyle/>
                    <a:p>
                      <a:r>
                        <a:rPr lang="en-CA" sz="3200" b="1" cap="none" spc="0">
                          <a:solidFill>
                            <a:schemeClr val="tx1"/>
                          </a:solidFill>
                        </a:rPr>
                        <a:t>1. Tell the Truth, and the whole truth</a:t>
                      </a:r>
                    </a:p>
                    <a:p>
                      <a:r>
                        <a:rPr lang="en-CA" sz="3200" b="1" cap="none" spc="0">
                          <a:solidFill>
                            <a:schemeClr val="tx1"/>
                          </a:solidFill>
                        </a:rPr>
                        <a:t>2. Don’t anticipate the question</a:t>
                      </a:r>
                    </a:p>
                    <a:p>
                      <a:r>
                        <a:rPr lang="en-CA" sz="3200" b="1" cap="none" spc="0">
                          <a:solidFill>
                            <a:schemeClr val="tx1"/>
                          </a:solidFill>
                        </a:rPr>
                        <a:t>3. If you don’t understand, ASK!</a:t>
                      </a:r>
                    </a:p>
                    <a:p>
                      <a:r>
                        <a:rPr lang="en-CA" sz="3200" b="1" cap="none" spc="0">
                          <a:solidFill>
                            <a:schemeClr val="tx1"/>
                          </a:solidFill>
                        </a:rPr>
                        <a:t>4. Control the pace of your answers</a:t>
                      </a:r>
                    </a:p>
                    <a:p>
                      <a:r>
                        <a:rPr lang="en-CA" sz="3200" b="1" cap="none" spc="0">
                          <a:solidFill>
                            <a:schemeClr val="tx1"/>
                          </a:solidFill>
                        </a:rPr>
                        <a:t>5. If you don’t know, don’t guess</a:t>
                      </a:r>
                    </a:p>
                    <a:p>
                      <a:r>
                        <a:rPr lang="en-CA" sz="3200" b="1" cap="none" spc="0">
                          <a:solidFill>
                            <a:schemeClr val="tx1"/>
                          </a:solidFill>
                        </a:rPr>
                        <a:t>6. If you are sure, stand your ground</a:t>
                      </a:r>
                    </a:p>
                  </a:txBody>
                  <a:tcPr marL="128624" marR="183749" marT="36750" marB="275623"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473922422"/>
                  </a:ext>
                </a:extLst>
              </a:tr>
            </a:tbl>
          </a:graphicData>
        </a:graphic>
      </p:graphicFrame>
    </p:spTree>
    <p:extLst>
      <p:ext uri="{BB962C8B-B14F-4D97-AF65-F5344CB8AC3E}">
        <p14:creationId xmlns:p14="http://schemas.microsoft.com/office/powerpoint/2010/main" val="340642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F9A3-76C0-4888-AA4C-1050562F5218}"/>
              </a:ext>
            </a:extLst>
          </p:cNvPr>
          <p:cNvSpPr>
            <a:spLocks noGrp="1"/>
          </p:cNvSpPr>
          <p:nvPr>
            <p:ph type="title"/>
          </p:nvPr>
        </p:nvSpPr>
        <p:spPr/>
        <p:txBody>
          <a:bodyPr/>
          <a:lstStyle/>
          <a:p>
            <a:r>
              <a:rPr lang="en-US" b="1" dirty="0"/>
              <a:t>#7 Convey your feelings about the case</a:t>
            </a:r>
            <a:endParaRPr lang="en-CA" b="1" dirty="0"/>
          </a:p>
        </p:txBody>
      </p:sp>
      <p:pic>
        <p:nvPicPr>
          <p:cNvPr id="5" name="Picture 4">
            <a:extLst>
              <a:ext uri="{FF2B5EF4-FFF2-40B4-BE49-F238E27FC236}">
                <a16:creationId xmlns:a16="http://schemas.microsoft.com/office/drawing/2014/main" id="{3E5D37DE-1B3A-4727-9103-3541A1017366}"/>
              </a:ext>
            </a:extLst>
          </p:cNvPr>
          <p:cNvPicPr>
            <a:picLocks noChangeAspect="1"/>
          </p:cNvPicPr>
          <p:nvPr/>
        </p:nvPicPr>
        <p:blipFill rotWithShape="1">
          <a:blip r:embed="rId2">
            <a:extLst>
              <a:ext uri="{28A0092B-C50C-407E-A947-70E740481C1C}">
                <a14:useLocalDpi xmlns:a14="http://schemas.microsoft.com/office/drawing/2010/main" val="0"/>
              </a:ext>
            </a:extLst>
          </a:blip>
          <a:srcRect b="9584"/>
          <a:stretch/>
        </p:blipFill>
        <p:spPr>
          <a:xfrm>
            <a:off x="2971800" y="1690688"/>
            <a:ext cx="5715000" cy="5167312"/>
          </a:xfrm>
          <a:prstGeom prst="rect">
            <a:avLst/>
          </a:prstGeom>
        </p:spPr>
      </p:pic>
    </p:spTree>
    <p:extLst>
      <p:ext uri="{BB962C8B-B14F-4D97-AF65-F5344CB8AC3E}">
        <p14:creationId xmlns:p14="http://schemas.microsoft.com/office/powerpoint/2010/main" val="51553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1CDC-61A6-40A0-8510-063CA2AEBD2E}"/>
              </a:ext>
            </a:extLst>
          </p:cNvPr>
          <p:cNvSpPr>
            <a:spLocks noGrp="1"/>
          </p:cNvSpPr>
          <p:nvPr>
            <p:ph type="title"/>
          </p:nvPr>
        </p:nvSpPr>
        <p:spPr/>
        <p:txBody>
          <a:bodyPr/>
          <a:lstStyle/>
          <a:p>
            <a:r>
              <a:rPr lang="en-US" b="1" dirty="0"/>
              <a:t>#8 Forget what the witness is, and </a:t>
            </a:r>
            <a:r>
              <a:rPr lang="en-US" b="1" i="1" dirty="0"/>
              <a:t>is not</a:t>
            </a:r>
            <a:endParaRPr lang="en-CA" b="1" i="1" dirty="0"/>
          </a:p>
        </p:txBody>
      </p:sp>
      <p:pic>
        <p:nvPicPr>
          <p:cNvPr id="5" name="Picture 4" descr="A picture containing text, sky, outdoor, sign&#10;&#10;Description automatically generated">
            <a:extLst>
              <a:ext uri="{FF2B5EF4-FFF2-40B4-BE49-F238E27FC236}">
                <a16:creationId xmlns:a16="http://schemas.microsoft.com/office/drawing/2014/main" id="{2B912C94-34A4-42B8-978B-2FCEE6E43040}"/>
              </a:ext>
            </a:extLst>
          </p:cNvPr>
          <p:cNvPicPr>
            <a:picLocks noChangeAspect="1"/>
          </p:cNvPicPr>
          <p:nvPr/>
        </p:nvPicPr>
        <p:blipFill rotWithShape="1">
          <a:blip r:embed="rId2">
            <a:extLst>
              <a:ext uri="{28A0092B-C50C-407E-A947-70E740481C1C}">
                <a14:useLocalDpi xmlns:a14="http://schemas.microsoft.com/office/drawing/2010/main" val="0"/>
              </a:ext>
            </a:extLst>
          </a:blip>
          <a:srcRect b="6866"/>
          <a:stretch/>
        </p:blipFill>
        <p:spPr>
          <a:xfrm>
            <a:off x="3036000" y="2298700"/>
            <a:ext cx="6120000" cy="3454400"/>
          </a:xfrm>
          <a:prstGeom prst="rect">
            <a:avLst/>
          </a:prstGeom>
        </p:spPr>
      </p:pic>
    </p:spTree>
    <p:extLst>
      <p:ext uri="{BB962C8B-B14F-4D97-AF65-F5344CB8AC3E}">
        <p14:creationId xmlns:p14="http://schemas.microsoft.com/office/powerpoint/2010/main" val="269481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E8F6-5DAF-45EC-A593-D027F96F84AE}"/>
              </a:ext>
            </a:extLst>
          </p:cNvPr>
          <p:cNvSpPr>
            <a:spLocks noGrp="1"/>
          </p:cNvSpPr>
          <p:nvPr>
            <p:ph type="title"/>
          </p:nvPr>
        </p:nvSpPr>
        <p:spPr>
          <a:xfrm>
            <a:off x="1653363" y="365760"/>
            <a:ext cx="9367203" cy="1188720"/>
          </a:xfrm>
        </p:spPr>
        <p:txBody>
          <a:bodyPr>
            <a:normAutofit/>
          </a:bodyPr>
          <a:lstStyle/>
          <a:p>
            <a:r>
              <a:rPr lang="en-US" b="1" dirty="0"/>
              <a:t>Scenario #1 </a:t>
            </a:r>
            <a:endParaRPr lang="en-CA"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010040C-B118-4BD4-9076-D194555F252E}"/>
              </a:ext>
            </a:extLst>
          </p:cNvPr>
          <p:cNvSpPr>
            <a:spLocks noGrp="1"/>
          </p:cNvSpPr>
          <p:nvPr>
            <p:ph idx="1"/>
          </p:nvPr>
        </p:nvSpPr>
        <p:spPr>
          <a:xfrm>
            <a:off x="1653363" y="2176272"/>
            <a:ext cx="9367204" cy="4041648"/>
          </a:xfrm>
        </p:spPr>
        <p:txBody>
          <a:bodyPr anchor="t">
            <a:normAutofit/>
          </a:bodyPr>
          <a:lstStyle/>
          <a:p>
            <a:r>
              <a:rPr lang="en-CA" sz="2400"/>
              <a:t>Day of trial you are meeting with a civilian witness on an impaired. The witness says that he took a cell phone video of the accused at the scene of the collision. The video is 2 min long. He told police about it at the time but he thought it was weird that they never asked for the video. The witness’ R7 says “I’m pretty sure it’s on the video”. He has the video on his cell phone. Defence has never made a disclosure request about a video. It’s 9:23. Trial starts at 10. </a:t>
            </a:r>
          </a:p>
          <a:p>
            <a:r>
              <a:rPr lang="en-CA" sz="2400"/>
              <a:t>What do you do? </a:t>
            </a:r>
          </a:p>
          <a:p>
            <a:endParaRPr lang="en-CA" sz="2400"/>
          </a:p>
        </p:txBody>
      </p:sp>
    </p:spTree>
    <p:extLst>
      <p:ext uri="{BB962C8B-B14F-4D97-AF65-F5344CB8AC3E}">
        <p14:creationId xmlns:p14="http://schemas.microsoft.com/office/powerpoint/2010/main" val="263234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C86C-7D19-4979-B5F1-2EE7B62546F2}"/>
              </a:ext>
            </a:extLst>
          </p:cNvPr>
          <p:cNvSpPr>
            <a:spLocks noGrp="1"/>
          </p:cNvSpPr>
          <p:nvPr>
            <p:ph type="title"/>
          </p:nvPr>
        </p:nvSpPr>
        <p:spPr>
          <a:xfrm>
            <a:off x="1653363" y="365760"/>
            <a:ext cx="9367203" cy="1188720"/>
          </a:xfrm>
        </p:spPr>
        <p:txBody>
          <a:bodyPr>
            <a:normAutofit/>
          </a:bodyPr>
          <a:lstStyle/>
          <a:p>
            <a:r>
              <a:rPr lang="fr-CA" b="1" dirty="0"/>
              <a:t>Scenario #2 </a:t>
            </a:r>
            <a:endParaRPr lang="en-CA"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C477837-1857-4F0D-BF66-15483232FA24}"/>
              </a:ext>
            </a:extLst>
          </p:cNvPr>
          <p:cNvSpPr>
            <a:spLocks noGrp="1"/>
          </p:cNvSpPr>
          <p:nvPr>
            <p:ph idx="1"/>
          </p:nvPr>
        </p:nvSpPr>
        <p:spPr>
          <a:xfrm>
            <a:off x="1653363" y="2176272"/>
            <a:ext cx="9367204" cy="4041648"/>
          </a:xfrm>
        </p:spPr>
        <p:txBody>
          <a:bodyPr anchor="t">
            <a:normAutofit/>
          </a:bodyPr>
          <a:lstStyle/>
          <a:p>
            <a:pPr lvl="0"/>
            <a:r>
              <a:rPr lang="en-CA" sz="2400"/>
              <a:t>Prep session with victim of intimate partner violence  1 month before trial. Towards the end of the session the victim says that this event has had a huge impact on her life. She left her studies at university. She was living independently but has now returned to live with her mom. She’s in therapy and on medication for anxiety and depression. She went through a very rough patch where she was abusing alcohol. </a:t>
            </a:r>
            <a:endParaRPr lang="en-CA" sz="2400" dirty="0"/>
          </a:p>
          <a:p>
            <a:pPr lvl="1"/>
            <a:r>
              <a:rPr lang="en-CA" dirty="0"/>
              <a:t>What do you do? </a:t>
            </a:r>
            <a:endParaRPr lang="en-CA"/>
          </a:p>
          <a:p>
            <a:pPr lvl="1"/>
            <a:r>
              <a:rPr lang="en-CA" dirty="0"/>
              <a:t>Is any of this disclosable?</a:t>
            </a:r>
            <a:endParaRPr lang="en-CA"/>
          </a:p>
          <a:p>
            <a:endParaRPr lang="en-CA" sz="2400"/>
          </a:p>
        </p:txBody>
      </p:sp>
    </p:spTree>
    <p:extLst>
      <p:ext uri="{BB962C8B-B14F-4D97-AF65-F5344CB8AC3E}">
        <p14:creationId xmlns:p14="http://schemas.microsoft.com/office/powerpoint/2010/main" val="388439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EE5-BE59-4F69-A432-76B1BE4C0C7F}"/>
              </a:ext>
            </a:extLst>
          </p:cNvPr>
          <p:cNvSpPr>
            <a:spLocks noGrp="1"/>
          </p:cNvSpPr>
          <p:nvPr>
            <p:ph type="title"/>
          </p:nvPr>
        </p:nvSpPr>
        <p:spPr>
          <a:xfrm>
            <a:off x="1653363" y="365760"/>
            <a:ext cx="9367203" cy="1188720"/>
          </a:xfrm>
        </p:spPr>
        <p:txBody>
          <a:bodyPr>
            <a:normAutofit/>
          </a:bodyPr>
          <a:lstStyle/>
          <a:p>
            <a:r>
              <a:rPr lang="en-CA" b="1" dirty="0"/>
              <a:t>Scenario #3</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4023AE7-79BC-424B-AB67-29C800377E3F}"/>
              </a:ext>
            </a:extLst>
          </p:cNvPr>
          <p:cNvSpPr>
            <a:spLocks noGrp="1"/>
          </p:cNvSpPr>
          <p:nvPr>
            <p:ph idx="1"/>
          </p:nvPr>
        </p:nvSpPr>
        <p:spPr>
          <a:xfrm>
            <a:off x="1653363" y="2176272"/>
            <a:ext cx="9367204" cy="4041648"/>
          </a:xfrm>
        </p:spPr>
        <p:txBody>
          <a:bodyPr anchor="t">
            <a:normAutofit/>
          </a:bodyPr>
          <a:lstStyle/>
          <a:p>
            <a:pPr lvl="0"/>
            <a:r>
              <a:rPr lang="en-CA" sz="2400"/>
              <a:t>Prep session 1 week before trial with ID witness in a residential break and enter. Witness is a neighbour who saw the accused leaving the residence. Witness positively id’ed the accused from a photo line-up. Additional forensic evidence also points to this accused. In prep the neighbour reveals that after he got his subpoena he’s been googling the accused’s name and found his social media accounts and some new articles about other crimes he’s committed. He says “I’m really glad I picked the right guy out of the line up”. </a:t>
            </a:r>
            <a:endParaRPr lang="en-CA" sz="2400" dirty="0"/>
          </a:p>
          <a:p>
            <a:pPr lvl="1"/>
            <a:r>
              <a:rPr lang="en-CA" dirty="0"/>
              <a:t>What do you do? </a:t>
            </a:r>
            <a:endParaRPr lang="en-CA"/>
          </a:p>
          <a:p>
            <a:endParaRPr lang="en-CA" sz="2400"/>
          </a:p>
        </p:txBody>
      </p:sp>
    </p:spTree>
    <p:extLst>
      <p:ext uri="{BB962C8B-B14F-4D97-AF65-F5344CB8AC3E}">
        <p14:creationId xmlns:p14="http://schemas.microsoft.com/office/powerpoint/2010/main" val="270387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81B92-E458-45F4-B8DA-F66C36FD11FE}"/>
              </a:ext>
            </a:extLst>
          </p:cNvPr>
          <p:cNvSpPr>
            <a:spLocks noGrp="1"/>
          </p:cNvSpPr>
          <p:nvPr>
            <p:ph idx="1"/>
          </p:nvPr>
        </p:nvSpPr>
        <p:spPr>
          <a:xfrm>
            <a:off x="838200" y="5684704"/>
            <a:ext cx="10515600" cy="1044346"/>
          </a:xfrm>
        </p:spPr>
        <p:txBody>
          <a:bodyPr/>
          <a:lstStyle/>
          <a:p>
            <a:pPr marL="0" indent="0" algn="ctr">
              <a:buNone/>
            </a:pPr>
            <a:r>
              <a:rPr lang="en-US" dirty="0">
                <a:solidFill>
                  <a:schemeClr val="bg1"/>
                </a:solidFill>
                <a:latin typeface="Raleway Black" panose="00000A00000000000000" pitchFamily="50" charset="0"/>
              </a:rPr>
              <a:t>Boom!</a:t>
            </a:r>
          </a:p>
          <a:p>
            <a:pPr marL="0" indent="0" algn="ctr">
              <a:buNone/>
            </a:pPr>
            <a:r>
              <a:rPr lang="en-US" dirty="0">
                <a:solidFill>
                  <a:schemeClr val="bg1"/>
                </a:solidFill>
                <a:latin typeface="Raleway Black" panose="00000A00000000000000" pitchFamily="50" charset="0"/>
              </a:rPr>
              <a:t>Merry Xmas</a:t>
            </a:r>
            <a:endParaRPr lang="en-CA" dirty="0">
              <a:solidFill>
                <a:schemeClr val="bg1"/>
              </a:solidFill>
              <a:latin typeface="Raleway Black" panose="00000A00000000000000" pitchFamily="50" charset="0"/>
            </a:endParaRPr>
          </a:p>
        </p:txBody>
      </p:sp>
      <p:pic>
        <p:nvPicPr>
          <p:cNvPr id="4" name="Picture 3">
            <a:extLst>
              <a:ext uri="{FF2B5EF4-FFF2-40B4-BE49-F238E27FC236}">
                <a16:creationId xmlns:a16="http://schemas.microsoft.com/office/drawing/2014/main" id="{75449029-768F-4C08-BBF4-DE7EB9A9FA5E}"/>
              </a:ext>
            </a:extLst>
          </p:cNvPr>
          <p:cNvPicPr>
            <a:picLocks noChangeAspect="1"/>
          </p:cNvPicPr>
          <p:nvPr/>
        </p:nvPicPr>
        <p:blipFill rotWithShape="1">
          <a:blip r:embed="rId2">
            <a:extLst>
              <a:ext uri="{28A0092B-C50C-407E-A947-70E740481C1C}">
                <a14:useLocalDpi xmlns:a14="http://schemas.microsoft.com/office/drawing/2010/main" val="0"/>
              </a:ext>
            </a:extLst>
          </a:blip>
          <a:srcRect l="-1" t="4593" r="-1" b="17922"/>
          <a:stretch/>
        </p:blipFill>
        <p:spPr>
          <a:xfrm>
            <a:off x="3936000" y="63371"/>
            <a:ext cx="4320000" cy="5169596"/>
          </a:xfrm>
          <a:prstGeom prst="rect">
            <a:avLst/>
          </a:prstGeom>
        </p:spPr>
      </p:pic>
    </p:spTree>
    <p:extLst>
      <p:ext uri="{BB962C8B-B14F-4D97-AF65-F5344CB8AC3E}">
        <p14:creationId xmlns:p14="http://schemas.microsoft.com/office/powerpoint/2010/main" val="101399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A8CC7CC-B283-4BF3-9410-E124C8B4BB54}"/>
              </a:ext>
            </a:extLst>
          </p:cNvPr>
          <p:cNvSpPr>
            <a:spLocks noGrp="1"/>
          </p:cNvSpPr>
          <p:nvPr>
            <p:ph idx="1"/>
          </p:nvPr>
        </p:nvSpPr>
        <p:spPr>
          <a:xfrm>
            <a:off x="1653363" y="2176272"/>
            <a:ext cx="9367204" cy="4041648"/>
          </a:xfrm>
        </p:spPr>
        <p:txBody>
          <a:bodyPr anchor="t">
            <a:normAutofit/>
          </a:bodyPr>
          <a:lstStyle/>
          <a:p>
            <a:pPr marL="0" indent="0">
              <a:buNone/>
            </a:pPr>
            <a:r>
              <a:rPr lang="en-US" sz="2400"/>
              <a:t>It is not just proper for Crown counsel to interview witnesses prior to their testifying: it is necessary that these meetings take place. Witnesses are often not familiar with courtroom procedures and the rules of evidence. Unprepared witnesses may blurt out things that should not be said in front of the jury. They may be too talkative, and less than responsive to the questions they are asked. Testifying is an unusual, and even intimidating experience for many witnesses. Counsel owes it to the witness and to the court to prepare witnesses carefully.</a:t>
            </a:r>
          </a:p>
          <a:p>
            <a:pPr marL="0" indent="0">
              <a:buNone/>
            </a:pPr>
            <a:endParaRPr lang="en-US" sz="2400"/>
          </a:p>
          <a:p>
            <a:pPr marL="0" indent="0">
              <a:buNone/>
            </a:pPr>
            <a:r>
              <a:rPr lang="en-US" sz="2400" i="1"/>
              <a:t>R v Liard</a:t>
            </a:r>
            <a:r>
              <a:rPr lang="en-US" sz="2400"/>
              <a:t>, 2013 ONSC 5457 at para 424</a:t>
            </a:r>
            <a:endParaRPr lang="en-CA" sz="2400" i="1"/>
          </a:p>
        </p:txBody>
      </p:sp>
    </p:spTree>
    <p:extLst>
      <p:ext uri="{BB962C8B-B14F-4D97-AF65-F5344CB8AC3E}">
        <p14:creationId xmlns:p14="http://schemas.microsoft.com/office/powerpoint/2010/main" val="210159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A8CC7CC-B283-4BF3-9410-E124C8B4BB54}"/>
              </a:ext>
            </a:extLst>
          </p:cNvPr>
          <p:cNvSpPr>
            <a:spLocks noGrp="1"/>
          </p:cNvSpPr>
          <p:nvPr>
            <p:ph idx="1"/>
          </p:nvPr>
        </p:nvSpPr>
        <p:spPr>
          <a:xfrm>
            <a:off x="1653363" y="2176272"/>
            <a:ext cx="9367204" cy="4041648"/>
          </a:xfrm>
        </p:spPr>
        <p:txBody>
          <a:bodyPr anchor="t">
            <a:normAutofit/>
          </a:bodyPr>
          <a:lstStyle/>
          <a:p>
            <a:pPr marL="0" indent="0">
              <a:buNone/>
            </a:pPr>
            <a:r>
              <a:rPr lang="en-US" sz="2400"/>
              <a:t>Crown counsel's preparation of witnesses for trial is not only appropriate but also necessary for the efficient administration of justice and the truth finding process.</a:t>
            </a:r>
          </a:p>
          <a:p>
            <a:pPr marL="0" indent="0">
              <a:buNone/>
            </a:pPr>
            <a:endParaRPr lang="en-US" sz="2400"/>
          </a:p>
          <a:p>
            <a:pPr marL="0" indent="0">
              <a:buNone/>
            </a:pPr>
            <a:r>
              <a:rPr lang="en-US" sz="2400" i="1"/>
              <a:t>R v Trought</a:t>
            </a:r>
            <a:r>
              <a:rPr lang="en-US" sz="2400"/>
              <a:t>, 2019 ONSC 1421 at para 18</a:t>
            </a:r>
            <a:endParaRPr lang="en-CA" sz="2400" i="1"/>
          </a:p>
        </p:txBody>
      </p:sp>
    </p:spTree>
    <p:extLst>
      <p:ext uri="{BB962C8B-B14F-4D97-AF65-F5344CB8AC3E}">
        <p14:creationId xmlns:p14="http://schemas.microsoft.com/office/powerpoint/2010/main" val="67895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BEE847-86EB-46C1-B4A6-5B935EC611C9}"/>
              </a:ext>
            </a:extLst>
          </p:cNvPr>
          <p:cNvSpPr>
            <a:spLocks noGrp="1"/>
          </p:cNvSpPr>
          <p:nvPr>
            <p:ph idx="1"/>
          </p:nvPr>
        </p:nvSpPr>
        <p:spPr>
          <a:xfrm>
            <a:off x="1653363" y="2176272"/>
            <a:ext cx="9367204" cy="4041648"/>
          </a:xfrm>
        </p:spPr>
        <p:txBody>
          <a:bodyPr anchor="t">
            <a:normAutofit/>
          </a:bodyPr>
          <a:lstStyle/>
          <a:p>
            <a:pPr marL="0" indent="0">
              <a:buNone/>
            </a:pPr>
            <a:r>
              <a:rPr lang="en-CA" sz="2000"/>
              <a:t>[1] It is perfectly proper for a witness who testifies in a criminal trial to review previous statements or evidence that he or she has given at a preliminary inquiry or elsewhere in preparation for their testimony at trial. It happens all the time that witnesses do so to refresh their memory of events that have happened in the past, perhaps months or even years ago.</a:t>
            </a:r>
          </a:p>
          <a:p>
            <a:pPr marL="0" indent="0">
              <a:buNone/>
            </a:pPr>
            <a:endParaRPr lang="en-CA" sz="2000"/>
          </a:p>
          <a:p>
            <a:pPr marL="0" indent="0">
              <a:buNone/>
            </a:pPr>
            <a:r>
              <a:rPr lang="en-CA" sz="2000"/>
              <a:t>[2] It is also a common occurrence, and proper preparation for trial, for the lawyer calling a witness, for that matter a lawyer on the other side, to interview witnesses who will or may be called to give evidence at trial. There is nothing unusual or improper about this practice. You should take nothing from it.</a:t>
            </a:r>
          </a:p>
          <a:p>
            <a:pPr marL="0" indent="0">
              <a:buNone/>
            </a:pPr>
            <a:endParaRPr lang="en-CA" sz="2000"/>
          </a:p>
          <a:p>
            <a:pPr marL="0" indent="0">
              <a:buNone/>
            </a:pPr>
            <a:r>
              <a:rPr lang="en-CA" sz="2000" i="1"/>
              <a:t>Watt’s Manual of Criminal Jury Instructions</a:t>
            </a:r>
            <a:r>
              <a:rPr lang="en-CA" sz="2000"/>
              <a:t>, Mid-Trial 22</a:t>
            </a:r>
          </a:p>
        </p:txBody>
      </p:sp>
    </p:spTree>
    <p:extLst>
      <p:ext uri="{BB962C8B-B14F-4D97-AF65-F5344CB8AC3E}">
        <p14:creationId xmlns:p14="http://schemas.microsoft.com/office/powerpoint/2010/main" val="84369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DEBB2-D54E-470C-86B3-631BDDF6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45820"/>
            <a:ext cx="6087194" cy="516636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847C7588-8C18-44D9-8469-ABB9865FE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26915" y="844868"/>
            <a:ext cx="8465085" cy="5167312"/>
          </a:xfrm>
          <a:custGeom>
            <a:avLst/>
            <a:gdLst>
              <a:gd name="connsiteX0" fmla="*/ 0 w 8465085"/>
              <a:gd name="connsiteY0" fmla="*/ 952 h 5167312"/>
              <a:gd name="connsiteX1" fmla="*/ 1898594 w 8465085"/>
              <a:gd name="connsiteY1" fmla="*/ 952 h 5167312"/>
              <a:gd name="connsiteX2" fmla="*/ 1898594 w 8465085"/>
              <a:gd name="connsiteY2" fmla="*/ 0 h 5167312"/>
              <a:gd name="connsiteX3" fmla="*/ 0 w 8465085"/>
              <a:gd name="connsiteY3" fmla="*/ 0 h 5167312"/>
              <a:gd name="connsiteX4" fmla="*/ 221324 w 8465085"/>
              <a:gd name="connsiteY4" fmla="*/ 5167312 h 5167312"/>
              <a:gd name="connsiteX5" fmla="*/ 7243482 w 8465085"/>
              <a:gd name="connsiteY5" fmla="*/ 5167312 h 5167312"/>
              <a:gd name="connsiteX6" fmla="*/ 8465085 w 8465085"/>
              <a:gd name="connsiteY6" fmla="*/ 5167312 h 5167312"/>
              <a:gd name="connsiteX7" fmla="*/ 8465085 w 8465085"/>
              <a:gd name="connsiteY7" fmla="*/ 0 h 5167312"/>
              <a:gd name="connsiteX8" fmla="*/ 7243482 w 8465085"/>
              <a:gd name="connsiteY8" fmla="*/ 0 h 5167312"/>
              <a:gd name="connsiteX9" fmla="*/ 2610976 w 8465085"/>
              <a:gd name="connsiteY9" fmla="*/ 0 h 5167312"/>
              <a:gd name="connsiteX10" fmla="*/ 2610976 w 8465085"/>
              <a:gd name="connsiteY10" fmla="*/ 952 h 5167312"/>
              <a:gd name="connsiteX11" fmla="*/ 2615203 w 8465085"/>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5085" h="5167312">
                <a:moveTo>
                  <a:pt x="0" y="952"/>
                </a:moveTo>
                <a:lnTo>
                  <a:pt x="1898594" y="952"/>
                </a:lnTo>
                <a:lnTo>
                  <a:pt x="1898594" y="0"/>
                </a:lnTo>
                <a:lnTo>
                  <a:pt x="0" y="0"/>
                </a:lnTo>
                <a:close/>
                <a:moveTo>
                  <a:pt x="221324" y="5167312"/>
                </a:moveTo>
                <a:lnTo>
                  <a:pt x="7243482" y="5167312"/>
                </a:lnTo>
                <a:lnTo>
                  <a:pt x="8465085" y="5167312"/>
                </a:lnTo>
                <a:lnTo>
                  <a:pt x="8465085" y="0"/>
                </a:lnTo>
                <a:lnTo>
                  <a:pt x="7243482" y="0"/>
                </a:lnTo>
                <a:lnTo>
                  <a:pt x="2610976" y="0"/>
                </a:lnTo>
                <a:lnTo>
                  <a:pt x="2610976" y="952"/>
                </a:lnTo>
                <a:lnTo>
                  <a:pt x="2615203"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046AC1-1A31-4A9D-947B-714B24F3B538}"/>
              </a:ext>
            </a:extLst>
          </p:cNvPr>
          <p:cNvSpPr>
            <a:spLocks noGrp="1"/>
          </p:cNvSpPr>
          <p:nvPr>
            <p:ph type="title"/>
          </p:nvPr>
        </p:nvSpPr>
        <p:spPr>
          <a:xfrm>
            <a:off x="838199" y="1841614"/>
            <a:ext cx="3409508" cy="3173819"/>
          </a:xfrm>
        </p:spPr>
        <p:txBody>
          <a:bodyPr>
            <a:normAutofit/>
          </a:bodyPr>
          <a:lstStyle/>
          <a:p>
            <a:r>
              <a:rPr lang="en-US">
                <a:solidFill>
                  <a:schemeClr val="bg1"/>
                </a:solidFill>
              </a:rPr>
              <a:t>Witness prep: Eight ways to f*ck it up</a:t>
            </a:r>
            <a:endParaRPr lang="en-CA">
              <a:solidFill>
                <a:schemeClr val="bg1"/>
              </a:solidFill>
            </a:endParaRPr>
          </a:p>
        </p:txBody>
      </p:sp>
      <p:sp>
        <p:nvSpPr>
          <p:cNvPr id="3" name="Content Placeholder 2">
            <a:extLst>
              <a:ext uri="{FF2B5EF4-FFF2-40B4-BE49-F238E27FC236}">
                <a16:creationId xmlns:a16="http://schemas.microsoft.com/office/drawing/2014/main" id="{8C5FE147-7013-42C3-A2AD-EFEC1E8A38C7}"/>
              </a:ext>
            </a:extLst>
          </p:cNvPr>
          <p:cNvSpPr>
            <a:spLocks noGrp="1"/>
          </p:cNvSpPr>
          <p:nvPr>
            <p:ph idx="1"/>
          </p:nvPr>
        </p:nvSpPr>
        <p:spPr>
          <a:xfrm>
            <a:off x="6096000" y="1137208"/>
            <a:ext cx="5257800" cy="4582632"/>
          </a:xfrm>
        </p:spPr>
        <p:txBody>
          <a:bodyPr anchor="ctr">
            <a:normAutofit/>
          </a:bodyPr>
          <a:lstStyle/>
          <a:p>
            <a:r>
              <a:rPr lang="en-US" sz="2000"/>
              <a:t>These items are in no particular order</a:t>
            </a:r>
          </a:p>
          <a:p>
            <a:endParaRPr lang="en-US" sz="2000"/>
          </a:p>
          <a:p>
            <a:r>
              <a:rPr lang="en-US" sz="2000"/>
              <a:t>They are NOT in order of importance</a:t>
            </a:r>
            <a:endParaRPr lang="en-CA" sz="2000"/>
          </a:p>
        </p:txBody>
      </p:sp>
    </p:spTree>
    <p:extLst>
      <p:ext uri="{BB962C8B-B14F-4D97-AF65-F5344CB8AC3E}">
        <p14:creationId xmlns:p14="http://schemas.microsoft.com/office/powerpoint/2010/main" val="351587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0383-FDDF-4672-A26D-B6FFD48BC6B8}"/>
              </a:ext>
            </a:extLst>
          </p:cNvPr>
          <p:cNvSpPr>
            <a:spLocks noGrp="1"/>
          </p:cNvSpPr>
          <p:nvPr>
            <p:ph type="title"/>
          </p:nvPr>
        </p:nvSpPr>
        <p:spPr/>
        <p:txBody>
          <a:bodyPr/>
          <a:lstStyle/>
          <a:p>
            <a:r>
              <a:rPr lang="en-US" b="1" dirty="0"/>
              <a:t>#1 Don’t prep for your prep</a:t>
            </a:r>
            <a:endParaRPr lang="en-CA" b="1" dirty="0"/>
          </a:p>
        </p:txBody>
      </p:sp>
      <p:sp>
        <p:nvSpPr>
          <p:cNvPr id="3" name="Content Placeholder 2">
            <a:extLst>
              <a:ext uri="{FF2B5EF4-FFF2-40B4-BE49-F238E27FC236}">
                <a16:creationId xmlns:a16="http://schemas.microsoft.com/office/drawing/2014/main" id="{3CA1FA83-3478-4D2B-9925-719C942B004A}"/>
              </a:ext>
            </a:extLst>
          </p:cNvPr>
          <p:cNvSpPr>
            <a:spLocks noGrp="1"/>
          </p:cNvSpPr>
          <p:nvPr>
            <p:ph idx="1"/>
          </p:nvPr>
        </p:nvSpPr>
        <p:spPr/>
        <p:txBody>
          <a:bodyPr>
            <a:normAutofit fontScale="92500" lnSpcReduction="10000"/>
          </a:bodyPr>
          <a:lstStyle/>
          <a:p>
            <a:r>
              <a:rPr lang="en-US" dirty="0"/>
              <a:t>A PowerPoint by Peter Keen on Victim and Witness Preparation contains this sound advice: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Similarly, ensure that your investigator is prepared and understands her/his role in the meeting.</a:t>
            </a:r>
          </a:p>
          <a:p>
            <a:pPr marL="0" indent="0">
              <a:buNone/>
            </a:pPr>
            <a:endParaRPr lang="en-CA" dirty="0"/>
          </a:p>
        </p:txBody>
      </p:sp>
      <p:graphicFrame>
        <p:nvGraphicFramePr>
          <p:cNvPr id="4" name="Table 4">
            <a:extLst>
              <a:ext uri="{FF2B5EF4-FFF2-40B4-BE49-F238E27FC236}">
                <a16:creationId xmlns:a16="http://schemas.microsoft.com/office/drawing/2014/main" id="{FC0A8747-405E-4147-BAF7-45E8B8B47C6B}"/>
              </a:ext>
            </a:extLst>
          </p:cNvPr>
          <p:cNvGraphicFramePr>
            <a:graphicFrameLocks noGrp="1"/>
          </p:cNvGraphicFramePr>
          <p:nvPr>
            <p:extLst>
              <p:ext uri="{D42A27DB-BD31-4B8C-83A1-F6EECF244321}">
                <p14:modId xmlns:p14="http://schemas.microsoft.com/office/powerpoint/2010/main" val="2283432716"/>
              </p:ext>
            </p:extLst>
          </p:nvPr>
        </p:nvGraphicFramePr>
        <p:xfrm>
          <a:off x="3768725" y="2740184"/>
          <a:ext cx="4654550" cy="2250916"/>
        </p:xfrm>
        <a:graphic>
          <a:graphicData uri="http://schemas.openxmlformats.org/drawingml/2006/table">
            <a:tbl>
              <a:tblPr firstRow="1" bandRow="1">
                <a:tableStyleId>{5C22544A-7EE6-4342-B048-85BDC9FD1C3A}</a:tableStyleId>
              </a:tblPr>
              <a:tblGrid>
                <a:gridCol w="4654550">
                  <a:extLst>
                    <a:ext uri="{9D8B030D-6E8A-4147-A177-3AD203B41FA5}">
                      <a16:colId xmlns:a16="http://schemas.microsoft.com/office/drawing/2014/main" val="583502846"/>
                    </a:ext>
                  </a:extLst>
                </a:gridCol>
              </a:tblGrid>
              <a:tr h="2250916">
                <a:tc>
                  <a:txBody>
                    <a:bodyPr/>
                    <a:lstStyle/>
                    <a:p>
                      <a:pPr marL="0" indent="0">
                        <a:buNone/>
                      </a:pPr>
                      <a:r>
                        <a:rPr lang="en-CA" sz="2200" b="0" dirty="0">
                          <a:solidFill>
                            <a:schemeClr val="tx1"/>
                          </a:solidFill>
                          <a:latin typeface="Raleway "/>
                        </a:rPr>
                        <a:t>If this isn’t second nature ….</a:t>
                      </a:r>
                    </a:p>
                    <a:p>
                      <a:pPr marL="0" indent="0">
                        <a:buNone/>
                      </a:pPr>
                      <a:endParaRPr lang="en-CA" sz="2200" b="0" dirty="0">
                        <a:solidFill>
                          <a:schemeClr val="tx1"/>
                        </a:solidFill>
                        <a:latin typeface="Raleway "/>
                      </a:endParaRPr>
                    </a:p>
                    <a:p>
                      <a:pPr marL="0" indent="0">
                        <a:buNone/>
                      </a:pPr>
                      <a:r>
                        <a:rPr lang="en-CA" sz="2200" b="0" dirty="0">
                          <a:solidFill>
                            <a:schemeClr val="tx1"/>
                          </a:solidFill>
                          <a:latin typeface="Raleway "/>
                        </a:rPr>
                        <a:t>Prepare</a:t>
                      </a:r>
                    </a:p>
                    <a:p>
                      <a:pPr marL="285750" indent="-285750">
                        <a:buFont typeface="Arial" panose="020B0604020202020204" pitchFamily="34" charset="0"/>
                        <a:buChar char="•"/>
                      </a:pPr>
                      <a:r>
                        <a:rPr lang="en-CA" sz="2200" b="0" dirty="0">
                          <a:solidFill>
                            <a:schemeClr val="tx1"/>
                          </a:solidFill>
                          <a:latin typeface="Raleway "/>
                        </a:rPr>
                        <a:t>Note what steps to go through</a:t>
                      </a:r>
                    </a:p>
                    <a:p>
                      <a:pPr marL="285750" indent="-285750">
                        <a:buFont typeface="Arial" panose="020B0604020202020204" pitchFamily="34" charset="0"/>
                        <a:buChar char="•"/>
                      </a:pPr>
                      <a:r>
                        <a:rPr lang="en-CA" sz="2200" b="0" dirty="0">
                          <a:solidFill>
                            <a:schemeClr val="tx1"/>
                          </a:solidFill>
                          <a:latin typeface="Raleway "/>
                        </a:rPr>
                        <a:t>Note topics to cover </a:t>
                      </a:r>
                    </a:p>
                    <a:p>
                      <a:pPr marL="285750" indent="-285750">
                        <a:buFont typeface="Arial" panose="020B0604020202020204" pitchFamily="34" charset="0"/>
                        <a:buChar char="•"/>
                      </a:pPr>
                      <a:r>
                        <a:rPr lang="en-CA" sz="2200" b="0" dirty="0">
                          <a:solidFill>
                            <a:schemeClr val="tx1"/>
                          </a:solidFill>
                          <a:latin typeface="Raleway "/>
                        </a:rPr>
                        <a:t>Note advice to provide</a:t>
                      </a:r>
                    </a:p>
                  </a:txBody>
                  <a:tcPr>
                    <a:solidFill>
                      <a:schemeClr val="bg1">
                        <a:lumMod val="85000"/>
                      </a:schemeClr>
                    </a:solidFill>
                  </a:tcPr>
                </a:tc>
                <a:extLst>
                  <a:ext uri="{0D108BD9-81ED-4DB2-BD59-A6C34878D82A}">
                    <a16:rowId xmlns:a16="http://schemas.microsoft.com/office/drawing/2014/main" val="1473922422"/>
                  </a:ext>
                </a:extLst>
              </a:tr>
            </a:tbl>
          </a:graphicData>
        </a:graphic>
      </p:graphicFrame>
    </p:spTree>
    <p:extLst>
      <p:ext uri="{BB962C8B-B14F-4D97-AF65-F5344CB8AC3E}">
        <p14:creationId xmlns:p14="http://schemas.microsoft.com/office/powerpoint/2010/main" val="372362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1FCDB8A-D986-4857-B933-484A758B3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3787" y="476108"/>
            <a:ext cx="7778213" cy="5905781"/>
          </a:xfrm>
          <a:custGeom>
            <a:avLst/>
            <a:gdLst>
              <a:gd name="connsiteX0" fmla="*/ 3727582 w 7778213"/>
              <a:gd name="connsiteY0" fmla="*/ 0 h 5905781"/>
              <a:gd name="connsiteX1" fmla="*/ 7778213 w 7778213"/>
              <a:gd name="connsiteY1" fmla="*/ 0 h 5905781"/>
              <a:gd name="connsiteX2" fmla="*/ 7778213 w 7778213"/>
              <a:gd name="connsiteY2" fmla="*/ 5905761 h 5905781"/>
              <a:gd name="connsiteX3" fmla="*/ 7485321 w 7778213"/>
              <a:gd name="connsiteY3" fmla="*/ 5905761 h 5905781"/>
              <a:gd name="connsiteX4" fmla="*/ 7485321 w 7778213"/>
              <a:gd name="connsiteY4" fmla="*/ 5905762 h 5905781"/>
              <a:gd name="connsiteX5" fmla="*/ 4228895 w 7778213"/>
              <a:gd name="connsiteY5" fmla="*/ 5905762 h 5905781"/>
              <a:gd name="connsiteX6" fmla="*/ 4228895 w 7778213"/>
              <a:gd name="connsiteY6" fmla="*/ 5905780 h 5905781"/>
              <a:gd name="connsiteX7" fmla="*/ 3936003 w 7778213"/>
              <a:gd name="connsiteY7" fmla="*/ 5905780 h 5905781"/>
              <a:gd name="connsiteX8" fmla="*/ 3936003 w 7778213"/>
              <a:gd name="connsiteY8" fmla="*/ 5905781 h 5905781"/>
              <a:gd name="connsiteX9" fmla="*/ 0 w 7778213"/>
              <a:gd name="connsiteY9" fmla="*/ 5905781 h 5905781"/>
              <a:gd name="connsiteX10" fmla="*/ 2796838 w 7778213"/>
              <a:gd name="connsiteY10" fmla="*/ 20 h 5905781"/>
              <a:gd name="connsiteX11" fmla="*/ 3089730 w 7778213"/>
              <a:gd name="connsiteY11" fmla="*/ 20 h 5905781"/>
              <a:gd name="connsiteX12" fmla="*/ 3089730 w 7778213"/>
              <a:gd name="connsiteY12" fmla="*/ 19 h 5905781"/>
              <a:gd name="connsiteX13" fmla="*/ 3434690 w 7778213"/>
              <a:gd name="connsiteY13" fmla="*/ 19 h 5905781"/>
              <a:gd name="connsiteX14" fmla="*/ 3434690 w 7778213"/>
              <a:gd name="connsiteY14" fmla="*/ 1 h 5905781"/>
              <a:gd name="connsiteX15" fmla="*/ 3727582 w 7778213"/>
              <a:gd name="connsiteY15" fmla="*/ 1 h 59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78213" h="5905781">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3421B4C-AA27-4F32-AA73-DA587F272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6110"/>
            <a:ext cx="6769978" cy="5905761"/>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5D96A068-CCE9-4017-87DF-EB53A39E19E0}"/>
              </a:ext>
            </a:extLst>
          </p:cNvPr>
          <p:cNvSpPr>
            <a:spLocks noGrp="1"/>
          </p:cNvSpPr>
          <p:nvPr>
            <p:ph type="title"/>
          </p:nvPr>
        </p:nvSpPr>
        <p:spPr>
          <a:xfrm>
            <a:off x="841248" y="1655286"/>
            <a:ext cx="4224048" cy="2610042"/>
          </a:xfrm>
        </p:spPr>
        <p:txBody>
          <a:bodyPr vert="horz" lIns="91440" tIns="45720" rIns="91440" bIns="45720" rtlCol="0" anchor="b">
            <a:normAutofit/>
          </a:bodyPr>
          <a:lstStyle/>
          <a:p>
            <a:r>
              <a:rPr lang="en-US" sz="4200" b="1" kern="1200">
                <a:solidFill>
                  <a:srgbClr val="FFFFFF"/>
                </a:solidFill>
                <a:latin typeface="+mj-lt"/>
                <a:ea typeface="+mj-ea"/>
                <a:cs typeface="+mj-cs"/>
              </a:rPr>
              <a:t>#2 Forget about building a relationship, trust, and rapport</a:t>
            </a:r>
          </a:p>
        </p:txBody>
      </p:sp>
      <p:pic>
        <p:nvPicPr>
          <p:cNvPr id="4" name="Picture 3">
            <a:extLst>
              <a:ext uri="{FF2B5EF4-FFF2-40B4-BE49-F238E27FC236}">
                <a16:creationId xmlns:a16="http://schemas.microsoft.com/office/drawing/2014/main" id="{92EF141B-3F70-4DDA-B2E2-F6E46461036B}"/>
              </a:ext>
            </a:extLst>
          </p:cNvPr>
          <p:cNvPicPr>
            <a:picLocks noChangeAspect="1"/>
          </p:cNvPicPr>
          <p:nvPr/>
        </p:nvPicPr>
        <p:blipFill>
          <a:blip r:embed="rId2"/>
          <a:stretch>
            <a:fillRect/>
          </a:stretch>
        </p:blipFill>
        <p:spPr>
          <a:xfrm>
            <a:off x="6936617" y="2047889"/>
            <a:ext cx="4414137" cy="3310602"/>
          </a:xfrm>
          <a:prstGeom prst="rect">
            <a:avLst/>
          </a:prstGeom>
        </p:spPr>
      </p:pic>
    </p:spTree>
    <p:extLst>
      <p:ext uri="{BB962C8B-B14F-4D97-AF65-F5344CB8AC3E}">
        <p14:creationId xmlns:p14="http://schemas.microsoft.com/office/powerpoint/2010/main" val="394818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3F1D9-0905-4E4A-9172-3B2F27C44DB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#3 Don’t show the witness the exhibit that you plan to show them</a:t>
            </a:r>
          </a:p>
        </p:txBody>
      </p:sp>
      <p:pic>
        <p:nvPicPr>
          <p:cNvPr id="4" name="Content Placeholder 3">
            <a:extLst>
              <a:ext uri="{FF2B5EF4-FFF2-40B4-BE49-F238E27FC236}">
                <a16:creationId xmlns:a16="http://schemas.microsoft.com/office/drawing/2014/main" id="{349E9B36-12A3-4E53-8829-621ABF7965BC}"/>
              </a:ext>
            </a:extLst>
          </p:cNvPr>
          <p:cNvPicPr>
            <a:picLocks noGrp="1" noChangeAspect="1"/>
          </p:cNvPicPr>
          <p:nvPr>
            <p:ph idx="1"/>
          </p:nvPr>
        </p:nvPicPr>
        <p:blipFill rotWithShape="1">
          <a:blip r:embed="rId2"/>
          <a:srcRect b="35266"/>
          <a:stretch/>
        </p:blipFill>
        <p:spPr>
          <a:xfrm>
            <a:off x="4777316" y="1326402"/>
            <a:ext cx="6780700" cy="4202866"/>
          </a:xfrm>
          <a:prstGeom prst="rect">
            <a:avLst/>
          </a:prstGeom>
        </p:spPr>
      </p:pic>
    </p:spTree>
    <p:extLst>
      <p:ext uri="{BB962C8B-B14F-4D97-AF65-F5344CB8AC3E}">
        <p14:creationId xmlns:p14="http://schemas.microsoft.com/office/powerpoint/2010/main" val="136819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A068-CCE9-4017-87DF-EB53A39E19E0}"/>
              </a:ext>
            </a:extLst>
          </p:cNvPr>
          <p:cNvSpPr>
            <a:spLocks noGrp="1"/>
          </p:cNvSpPr>
          <p:nvPr>
            <p:ph type="title"/>
          </p:nvPr>
        </p:nvSpPr>
        <p:spPr>
          <a:xfrm>
            <a:off x="1653363" y="365760"/>
            <a:ext cx="9367203" cy="1188720"/>
          </a:xfrm>
        </p:spPr>
        <p:txBody>
          <a:bodyPr>
            <a:normAutofit/>
          </a:bodyPr>
          <a:lstStyle/>
          <a:p>
            <a:r>
              <a:rPr lang="en-US" sz="3700" b="1"/>
              <a:t>#4 Fail to promptly disclose new information provided in the meeting</a:t>
            </a:r>
            <a:endParaRPr lang="en-CA" sz="3700" b="1"/>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4BE5C04-B110-44D3-A8CC-DA872765E4F1}"/>
              </a:ext>
            </a:extLst>
          </p:cNvPr>
          <p:cNvSpPr>
            <a:spLocks noGrp="1"/>
          </p:cNvSpPr>
          <p:nvPr>
            <p:ph idx="1"/>
          </p:nvPr>
        </p:nvSpPr>
        <p:spPr>
          <a:xfrm>
            <a:off x="1653363" y="2176272"/>
            <a:ext cx="9367204" cy="4041648"/>
          </a:xfrm>
        </p:spPr>
        <p:txBody>
          <a:bodyPr anchor="t">
            <a:normAutofit/>
          </a:bodyPr>
          <a:lstStyle/>
          <a:p>
            <a:pPr marL="0" indent="0">
              <a:buNone/>
            </a:pPr>
            <a:r>
              <a:rPr lang="en-CA" sz="2000"/>
              <a:t>Wherever practical, the interview should be conducted in the presence of a police officer or other appropriate third person. That person can assist in making a record of the meeting. This practice will be critical in documenting the process, preserving the integrity of the interview, and preserving the role of Crown counsel by minimizing the possibility that counsel will be called as a witness. </a:t>
            </a:r>
          </a:p>
          <a:p>
            <a:pPr marL="0" indent="0">
              <a:buNone/>
            </a:pPr>
            <a:r>
              <a:rPr lang="en-CA" sz="2000"/>
              <a:t>. . . . .</a:t>
            </a:r>
          </a:p>
          <a:p>
            <a:pPr marL="0" indent="0">
              <a:buNone/>
            </a:pPr>
            <a:r>
              <a:rPr lang="en-CA" sz="2000"/>
              <a:t>Where a witness provides information which apparently conflicts with or is not contained in his or her prior statements, that information, along with the general circumstances in which it came to light, must be recorded in writing and disclosed in accordance with the Policy and Practice Memoranda regarding disclosure. </a:t>
            </a:r>
          </a:p>
          <a:p>
            <a:pPr marL="0" indent="0">
              <a:buNone/>
            </a:pPr>
            <a:endParaRPr lang="en-CA" sz="2000" i="1"/>
          </a:p>
          <a:p>
            <a:pPr marL="0" indent="0">
              <a:buNone/>
            </a:pPr>
            <a:r>
              <a:rPr lang="en-CA" sz="2000" i="1"/>
              <a:t>Conduct of Witness Interviews, </a:t>
            </a:r>
            <a:r>
              <a:rPr lang="en-CA" sz="2000"/>
              <a:t>PM [2006] No 5 at page 2 [no longer in force]</a:t>
            </a:r>
          </a:p>
          <a:p>
            <a:pPr marL="0" indent="0">
              <a:buNone/>
            </a:pPr>
            <a:endParaRPr lang="en-CA" sz="2000"/>
          </a:p>
        </p:txBody>
      </p:sp>
    </p:spTree>
    <p:extLst>
      <p:ext uri="{BB962C8B-B14F-4D97-AF65-F5344CB8AC3E}">
        <p14:creationId xmlns:p14="http://schemas.microsoft.com/office/powerpoint/2010/main" val="425596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1667</Words>
  <Application>Microsoft Office PowerPoint</Application>
  <PresentationFormat>Widescreen</PresentationFormat>
  <Paragraphs>109</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Raleway </vt:lpstr>
      <vt:lpstr>Raleway Black</vt:lpstr>
      <vt:lpstr>Office Theme</vt:lpstr>
      <vt:lpstr>Witness Prep: Eight ways to  f*ck it up</vt:lpstr>
      <vt:lpstr>PowerPoint Presentation</vt:lpstr>
      <vt:lpstr>PowerPoint Presentation</vt:lpstr>
      <vt:lpstr>PowerPoint Presentation</vt:lpstr>
      <vt:lpstr>Witness prep: Eight ways to f*ck it up</vt:lpstr>
      <vt:lpstr>#1 Don’t prep for your prep</vt:lpstr>
      <vt:lpstr>#2 Forget about building a relationship, trust, and rapport</vt:lpstr>
      <vt:lpstr>#3 Don’t show the witness the exhibit that you plan to show them</vt:lpstr>
      <vt:lpstr>#4 Fail to promptly disclose new information provided in the meeting</vt:lpstr>
      <vt:lpstr>#5 Tell the witness she/he is wrong</vt:lpstr>
      <vt:lpstr>#6 Neglect the basics of testifying</vt:lpstr>
      <vt:lpstr>#7 Convey your feelings about the case</vt:lpstr>
      <vt:lpstr>#8 Forget what the witness is, and is not</vt:lpstr>
      <vt:lpstr>Scenario #1 </vt:lpstr>
      <vt:lpstr>Scenario #2 </vt:lpstr>
      <vt:lpstr>Scenario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Witness Prep: Top 10 ways to  f*ck it up</dc:title>
  <dc:creator>Geigen-Miller, Matthew (MAG)</dc:creator>
  <cp:lastModifiedBy>Tansey, Louise (MAG)</cp:lastModifiedBy>
  <cp:revision>9</cp:revision>
  <dcterms:created xsi:type="dcterms:W3CDTF">2021-12-15T18:16:12Z</dcterms:created>
  <dcterms:modified xsi:type="dcterms:W3CDTF">2021-12-15T21:36:49Z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2021-12-15T18:16:12Z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8c97d777-5434-45fa-a210-d1733f88ef98</vt:lpwstr>
  </property>
  <property fmtid="{D5CDD505-2E9C-101B-9397-08002B2CF9AE}" pid="8" name="MSIP_Label_034a106e-6316-442c-ad35-738afd673d2b_ContentBits">
    <vt:lpwstr>0</vt:lpwstr>
  </property>
</Properties>
</file>