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3" r:id="rId4"/>
  </p:sldMasterIdLst>
  <p:notesMasterIdLst>
    <p:notesMasterId r:id="rId29"/>
  </p:notesMasterIdLst>
  <p:sldIdLst>
    <p:sldId id="256" r:id="rId5"/>
    <p:sldId id="257" r:id="rId6"/>
    <p:sldId id="258" r:id="rId7"/>
    <p:sldId id="259" r:id="rId8"/>
    <p:sldId id="278" r:id="rId9"/>
    <p:sldId id="261" r:id="rId10"/>
    <p:sldId id="271" r:id="rId11"/>
    <p:sldId id="272" r:id="rId12"/>
    <p:sldId id="279" r:id="rId13"/>
    <p:sldId id="260" r:id="rId14"/>
    <p:sldId id="273" r:id="rId15"/>
    <p:sldId id="263" r:id="rId16"/>
    <p:sldId id="274" r:id="rId17"/>
    <p:sldId id="264" r:id="rId18"/>
    <p:sldId id="265" r:id="rId19"/>
    <p:sldId id="266" r:id="rId20"/>
    <p:sldId id="276" r:id="rId21"/>
    <p:sldId id="277" r:id="rId22"/>
    <p:sldId id="268" r:id="rId23"/>
    <p:sldId id="280" r:id="rId24"/>
    <p:sldId id="281" r:id="rId25"/>
    <p:sldId id="269" r:id="rId26"/>
    <p:sldId id="270" r:id="rId27"/>
    <p:sldId id="275" r:id="rId2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E80935-85B5-4CBC-A0F3-98B8C10781E4}" v="350" dt="2021-04-29T19:46:55.4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4697" autoAdjust="0"/>
  </p:normalViewPr>
  <p:slideViewPr>
    <p:cSldViewPr snapToGrid="0">
      <p:cViewPr varScale="1">
        <p:scale>
          <a:sx n="37" d="100"/>
          <a:sy n="37" d="100"/>
        </p:scale>
        <p:origin x="172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B9E06E0-414A-4B1C-8C0E-38115CFF4DA9}" type="datetimeFigureOut">
              <a:rPr lang="en-CA" smtClean="0"/>
              <a:t>04/29/2021</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1CBD04B-BB98-41F0-8E31-4E5C9337B3FB}" type="slidenum">
              <a:rPr lang="en-CA" smtClean="0"/>
              <a:t>‹#›</a:t>
            </a:fld>
            <a:endParaRPr lang="en-CA"/>
          </a:p>
        </p:txBody>
      </p:sp>
    </p:spTree>
    <p:extLst>
      <p:ext uri="{BB962C8B-B14F-4D97-AF65-F5344CB8AC3E}">
        <p14:creationId xmlns:p14="http://schemas.microsoft.com/office/powerpoint/2010/main" val="1520087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ontariocourts.ca/ocj/files/forms/special-bail-EN.docx"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s://www.ontariocourts.ca/ocj/files/forms/special-bail-EN.pdf"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D1CBD04B-BB98-41F0-8E31-4E5C9337B3FB}" type="slidenum">
              <a:rPr lang="en-CA" smtClean="0"/>
              <a:t>1</a:t>
            </a:fld>
            <a:endParaRPr lang="en-CA"/>
          </a:p>
        </p:txBody>
      </p:sp>
    </p:spTree>
    <p:extLst>
      <p:ext uri="{BB962C8B-B14F-4D97-AF65-F5344CB8AC3E}">
        <p14:creationId xmlns:p14="http://schemas.microsoft.com/office/powerpoint/2010/main" val="23377633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There is no right to disclosure before or during a bail hearing.</a:t>
            </a:r>
          </a:p>
          <a:p>
            <a:r>
              <a:rPr lang="en-CA" dirty="0"/>
              <a:t> </a:t>
            </a:r>
          </a:p>
          <a:p>
            <a:r>
              <a:rPr lang="en-CA" i="1" dirty="0"/>
              <a:t>R v </a:t>
            </a:r>
            <a:r>
              <a:rPr lang="en-CA" i="1" dirty="0" err="1"/>
              <a:t>Ghany</a:t>
            </a:r>
            <a:r>
              <a:rPr lang="en-CA" dirty="0"/>
              <a:t>, 2006 </a:t>
            </a:r>
            <a:r>
              <a:rPr lang="en-CA" dirty="0" err="1"/>
              <a:t>CarswellOnt</a:t>
            </a:r>
            <a:r>
              <a:rPr lang="en-CA" dirty="0"/>
              <a:t> 4463 (SCJ), at para 67.</a:t>
            </a:r>
          </a:p>
          <a:p>
            <a:r>
              <a:rPr lang="en-CA" i="1" dirty="0"/>
              <a:t>R v O’Neil</a:t>
            </a:r>
            <a:r>
              <a:rPr lang="en-CA" dirty="0"/>
              <a:t>, [2007] OJ NO 3790 (SCJ), at para 11.</a:t>
            </a:r>
          </a:p>
          <a:p>
            <a:r>
              <a:rPr lang="en-CA" dirty="0"/>
              <a:t> </a:t>
            </a:r>
          </a:p>
          <a:p>
            <a:r>
              <a:rPr lang="en-CA" dirty="0"/>
              <a:t>Similarly, there is no right to disclosure of the information the Crown seeks to lead at a bail hearing.</a:t>
            </a:r>
          </a:p>
          <a:p>
            <a:r>
              <a:rPr lang="en-CA" dirty="0"/>
              <a:t> </a:t>
            </a:r>
          </a:p>
          <a:p>
            <a:r>
              <a:rPr lang="en-CA" i="1" dirty="0"/>
              <a:t>R v </a:t>
            </a:r>
            <a:r>
              <a:rPr lang="en-CA" i="1" dirty="0" err="1"/>
              <a:t>Ghany</a:t>
            </a:r>
            <a:r>
              <a:rPr lang="en-CA" dirty="0"/>
              <a:t>, 2006 </a:t>
            </a:r>
            <a:r>
              <a:rPr lang="en-CA" dirty="0" err="1"/>
              <a:t>CarswellOnt</a:t>
            </a:r>
            <a:r>
              <a:rPr lang="en-CA" dirty="0"/>
              <a:t> 4463 (SCJ), at para 67</a:t>
            </a:r>
          </a:p>
          <a:p>
            <a:r>
              <a:rPr lang="en-CA" i="1" dirty="0"/>
              <a:t>R v O’Neil</a:t>
            </a:r>
            <a:r>
              <a:rPr lang="en-CA" dirty="0"/>
              <a:t>, [2007] OJ NO 3790 (SCJ), at para 11</a:t>
            </a:r>
          </a:p>
          <a:p>
            <a:r>
              <a:rPr lang="en-CA" dirty="0"/>
              <a:t> </a:t>
            </a:r>
          </a:p>
          <a:p>
            <a:r>
              <a:rPr lang="en-CA" dirty="0"/>
              <a:t>Neither the justice presiding over a bail hearing nor the preliminary hearing judge has jurisdiction to order disclosure. An order of disclosure is a remedy under section 24(1) of the </a:t>
            </a:r>
            <a:r>
              <a:rPr lang="en-CA" i="1" dirty="0"/>
              <a:t>Charter</a:t>
            </a:r>
            <a:r>
              <a:rPr lang="en-CA" dirty="0"/>
              <a:t>. An accused seeking a remedy under section 24(1) of the </a:t>
            </a:r>
            <a:r>
              <a:rPr lang="en-CA" i="1" dirty="0"/>
              <a:t>Charter </a:t>
            </a:r>
            <a:r>
              <a:rPr lang="en-CA" dirty="0"/>
              <a:t>must apply to the trial judge or, before trial, to the Superior Court.</a:t>
            </a:r>
          </a:p>
          <a:p>
            <a:r>
              <a:rPr lang="en-CA" dirty="0"/>
              <a:t> </a:t>
            </a:r>
          </a:p>
          <a:p>
            <a:r>
              <a:rPr lang="en-CA" i="1" dirty="0"/>
              <a:t>R v </a:t>
            </a:r>
            <a:r>
              <a:rPr lang="en-CA" i="1" dirty="0" err="1"/>
              <a:t>Girimonte</a:t>
            </a:r>
            <a:r>
              <a:rPr lang="en-CA" dirty="0"/>
              <a:t>, [1997] OJ No 4961 (CA), at paras 18-19.</a:t>
            </a:r>
          </a:p>
          <a:p>
            <a:r>
              <a:rPr lang="en-CA" dirty="0"/>
              <a:t> </a:t>
            </a:r>
          </a:p>
          <a:p>
            <a:r>
              <a:rPr lang="en-CA" dirty="0"/>
              <a:t>The only right when an accused is taken by surprise by evidence led by the Crown in a bail hearing is the right to an adjournment. This is consistent with the expectation in the </a:t>
            </a:r>
            <a:r>
              <a:rPr lang="en-CA" i="1" dirty="0"/>
              <a:t>Criminal Code</a:t>
            </a:r>
            <a:r>
              <a:rPr lang="en-CA" dirty="0"/>
              <a:t> that a bail hearing be heard expeditiously, and in a relatively informal manner.</a:t>
            </a:r>
          </a:p>
          <a:p>
            <a:r>
              <a:rPr lang="en-CA" dirty="0"/>
              <a:t> </a:t>
            </a:r>
          </a:p>
          <a:p>
            <a:r>
              <a:rPr lang="en-CA" i="1" dirty="0"/>
              <a:t>R v O’Neil</a:t>
            </a:r>
            <a:r>
              <a:rPr lang="en-CA" dirty="0"/>
              <a:t>, [2007] OJ NO 3790 (SCJ), at para 12.</a:t>
            </a:r>
          </a:p>
          <a:p>
            <a:r>
              <a:rPr lang="en-CA" dirty="0"/>
              <a:t> </a:t>
            </a:r>
          </a:p>
          <a:p>
            <a:r>
              <a:rPr lang="en-CA" dirty="0"/>
              <a:t>However, this does not mean that the Crown conducting a bail hearing is permitted to hide evidence that is exculpatory or that bears significantly in favour of the release of the accused:</a:t>
            </a:r>
          </a:p>
          <a:p>
            <a:r>
              <a:rPr lang="en-CA" dirty="0"/>
              <a:t> </a:t>
            </a:r>
          </a:p>
          <a:p>
            <a:pPr lvl="1"/>
            <a:r>
              <a:rPr lang="en-CA" dirty="0"/>
              <a:t>I should not be taken as suggesting by these reasons that Crown counsel is entitled to hide evidence in the possession of the Crown at a bail hearing that is exculpatory, or that otherwise bears significantly in favour of the release of the accused. That would not violate the general duty on the Crown to make disclosure of relevant evidence before trial. Rather, it would violate the well-known duty on the Crown to be a Minister of Justice, and to act scrupulously fairly towards the accused, and could give rise to a violation of s. 7 of the </a:t>
            </a:r>
            <a:r>
              <a:rPr lang="en-CA" i="1" dirty="0"/>
              <a:t>Charter</a:t>
            </a:r>
            <a:r>
              <a:rPr lang="en-CA" dirty="0"/>
              <a:t>.</a:t>
            </a:r>
          </a:p>
          <a:p>
            <a:r>
              <a:rPr lang="en-CA" dirty="0"/>
              <a:t> </a:t>
            </a:r>
          </a:p>
          <a:p>
            <a:r>
              <a:rPr lang="en-CA" i="1" dirty="0"/>
              <a:t>R v. O’Neil</a:t>
            </a:r>
            <a:r>
              <a:rPr lang="en-CA" dirty="0"/>
              <a:t>, [2007] OJ No 3790 (SCJ), at para 22.</a:t>
            </a:r>
          </a:p>
          <a:p>
            <a:br>
              <a:rPr lang="en-CA" b="1" u="sng" dirty="0"/>
            </a:br>
            <a:r>
              <a:rPr lang="en-CA" b="1" dirty="0"/>
              <a:t> </a:t>
            </a:r>
            <a:endParaRPr lang="en-CA" dirty="0"/>
          </a:p>
          <a:p>
            <a:endParaRPr lang="en-CA" dirty="0"/>
          </a:p>
        </p:txBody>
      </p:sp>
      <p:sp>
        <p:nvSpPr>
          <p:cNvPr id="4" name="Slide Number Placeholder 3"/>
          <p:cNvSpPr>
            <a:spLocks noGrp="1"/>
          </p:cNvSpPr>
          <p:nvPr>
            <p:ph type="sldNum" sz="quarter" idx="5"/>
          </p:nvPr>
        </p:nvSpPr>
        <p:spPr/>
        <p:txBody>
          <a:bodyPr/>
          <a:lstStyle/>
          <a:p>
            <a:fld id="{D1CBD04B-BB98-41F0-8E31-4E5C9337B3FB}" type="slidenum">
              <a:rPr lang="en-CA" smtClean="0"/>
              <a:t>10</a:t>
            </a:fld>
            <a:endParaRPr lang="en-CA"/>
          </a:p>
        </p:txBody>
      </p:sp>
    </p:spTree>
    <p:extLst>
      <p:ext uri="{BB962C8B-B14F-4D97-AF65-F5344CB8AC3E}">
        <p14:creationId xmlns:p14="http://schemas.microsoft.com/office/powerpoint/2010/main" val="17149889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dirty="0"/>
              <a:t>The Confidential Advice to Prosecutors memo on Judicial Interim Release (Bail) dated November 14, 2017, states (at page 18):</a:t>
            </a:r>
          </a:p>
          <a:p>
            <a:endParaRPr lang="en-CA" dirty="0"/>
          </a:p>
          <a:p>
            <a:pPr lvl="1"/>
            <a:r>
              <a:rPr lang="en-CA" dirty="0"/>
              <a:t>The Prosecutor should ensure that the bail hearing proceeds expeditiously and as effectively as possible. Wherever possible, the hearing should be conducted and completed on the first appearance. If the Prosecutor requests an adjournment, it should be for as short a time as necessary. The reasons for the adjournment should be stated in open court.</a:t>
            </a:r>
          </a:p>
        </p:txBody>
      </p:sp>
      <p:sp>
        <p:nvSpPr>
          <p:cNvPr id="4" name="Slide Number Placeholder 3"/>
          <p:cNvSpPr>
            <a:spLocks noGrp="1"/>
          </p:cNvSpPr>
          <p:nvPr>
            <p:ph type="sldNum" sz="quarter" idx="5"/>
          </p:nvPr>
        </p:nvSpPr>
        <p:spPr/>
        <p:txBody>
          <a:bodyPr/>
          <a:lstStyle/>
          <a:p>
            <a:fld id="{D1CBD04B-BB98-41F0-8E31-4E5C9337B3FB}" type="slidenum">
              <a:rPr lang="en-CA" smtClean="0"/>
              <a:t>11</a:t>
            </a:fld>
            <a:endParaRPr lang="en-CA"/>
          </a:p>
        </p:txBody>
      </p:sp>
    </p:spTree>
    <p:extLst>
      <p:ext uri="{BB962C8B-B14F-4D97-AF65-F5344CB8AC3E}">
        <p14:creationId xmlns:p14="http://schemas.microsoft.com/office/powerpoint/2010/main" val="14474933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CA" b="1" dirty="0"/>
              <a:t>Ontario Court of Justice Direction for Scheduling Special Bail Hearing Courts</a:t>
            </a:r>
          </a:p>
          <a:p>
            <a:pPr fontAlgn="base"/>
            <a:r>
              <a:rPr lang="en-CA" dirty="0"/>
              <a:t>    </a:t>
            </a:r>
          </a:p>
          <a:p>
            <a:pPr fontAlgn="base"/>
            <a:r>
              <a:rPr lang="en-CA" dirty="0"/>
              <a:t>(Matters of such length that they cannot be accommodated in regularly scheduled bail courts)</a:t>
            </a:r>
          </a:p>
          <a:p>
            <a:pPr fontAlgn="base"/>
            <a:endParaRPr lang="en-CA" dirty="0"/>
          </a:p>
          <a:p>
            <a:pPr fontAlgn="base"/>
            <a:r>
              <a:rPr lang="en-CA" dirty="0"/>
              <a:t>The following practice is to be implemented to ensure consistent practices in all Ontario Court of Justice locations.  This practice is effective January 15, 2020.</a:t>
            </a:r>
          </a:p>
          <a:p>
            <a:pPr fontAlgn="base"/>
            <a:endParaRPr lang="en-CA" dirty="0"/>
          </a:p>
          <a:p>
            <a:pPr fontAlgn="base"/>
            <a:r>
              <a:rPr lang="en-CA" dirty="0"/>
              <a:t>The attached form (</a:t>
            </a:r>
            <a:r>
              <a:rPr lang="en-CA" u="sng" dirty="0">
                <a:hlinkClick r:id="rId3"/>
              </a:rPr>
              <a:t>Word</a:t>
            </a:r>
            <a:r>
              <a:rPr lang="en-CA" dirty="0"/>
              <a:t>, </a:t>
            </a:r>
            <a:r>
              <a:rPr lang="en-CA" u="sng" dirty="0">
                <a:hlinkClick r:id="rId4"/>
              </a:rPr>
              <a:t>PDF</a:t>
            </a:r>
            <a:r>
              <a:rPr lang="en-CA" dirty="0"/>
              <a:t>) is to be made available to counsel to complete.</a:t>
            </a:r>
          </a:p>
          <a:p>
            <a:pPr fontAlgn="base"/>
            <a:endParaRPr lang="en-CA" dirty="0"/>
          </a:p>
          <a:p>
            <a:pPr fontAlgn="base"/>
            <a:r>
              <a:rPr lang="en-CA" dirty="0"/>
              <a:t>Counsel (defence and crown) consult to determine a reasonable assessment of the time required, interpreter or language needs, disability-related accommodation needs and any other special considerations for the hearing.</a:t>
            </a:r>
          </a:p>
          <a:p>
            <a:pPr fontAlgn="base"/>
            <a:endParaRPr lang="en-CA" dirty="0"/>
          </a:p>
          <a:p>
            <a:pPr fontAlgn="base"/>
            <a:r>
              <a:rPr lang="en-CA" dirty="0"/>
              <a:t>Counsel will then attend in person or by telephone before the justice of the peace designated by the Regional Senior Justice of the Peace for a bail hearing conference with respect to the need for a special bail hearing and reasonable time requirements. The designate will endorse the form with the time to be scheduled. Each region will issue a protocol that will provide a process for contacting the designate. This conference will be facilitated on the same day that the request for the bail hearing conference is made or on a date requested by counsel and agreed upon by the judiciary or their designate.</a:t>
            </a:r>
          </a:p>
          <a:p>
            <a:pPr fontAlgn="base"/>
            <a:endParaRPr lang="en-CA" dirty="0"/>
          </a:p>
          <a:p>
            <a:pPr fontAlgn="base"/>
            <a:r>
              <a:rPr lang="en-CA" dirty="0"/>
              <a:t>Counsel will then take the completed signed form to the trial coordinator.</a:t>
            </a:r>
          </a:p>
          <a:p>
            <a:pPr fontAlgn="base"/>
            <a:endParaRPr lang="en-CA" dirty="0"/>
          </a:p>
          <a:p>
            <a:pPr fontAlgn="base"/>
            <a:r>
              <a:rPr lang="en-CA" dirty="0"/>
              <a:t>The trial coordinator ascertains the availability of a courtroom, courtroom staff and interpreters (if required), and any requested disability-related accommodations.</a:t>
            </a:r>
          </a:p>
          <a:p>
            <a:pPr fontAlgn="base"/>
            <a:endParaRPr lang="en-CA" dirty="0"/>
          </a:p>
          <a:p>
            <a:pPr fontAlgn="base"/>
            <a:r>
              <a:rPr lang="en-CA" dirty="0"/>
              <a:t>The trial coordinator telephones or e-mails the scheduler in the Office of the Regional Senior Justice of the Peace to confirm availability of a justice of the peace for the date(s) identified.</a:t>
            </a:r>
          </a:p>
          <a:p>
            <a:pPr fontAlgn="base"/>
            <a:endParaRPr lang="en-CA" dirty="0"/>
          </a:p>
          <a:p>
            <a:pPr fontAlgn="base"/>
            <a:r>
              <a:rPr lang="en-CA" dirty="0"/>
              <a:t>The scheduler confirms availability of a justice of the peace for the hearing and informs the trial coordinator.</a:t>
            </a:r>
          </a:p>
          <a:p>
            <a:pPr fontAlgn="base"/>
            <a:endParaRPr lang="en-CA" dirty="0"/>
          </a:p>
          <a:p>
            <a:pPr fontAlgn="base"/>
            <a:r>
              <a:rPr lang="en-CA" dirty="0"/>
              <a:t>The trial coordinator confirms the date on the form and returns it to counsel.</a:t>
            </a:r>
          </a:p>
          <a:p>
            <a:pPr fontAlgn="base"/>
            <a:endParaRPr lang="en-CA" dirty="0"/>
          </a:p>
          <a:p>
            <a:pPr fontAlgn="base"/>
            <a:r>
              <a:rPr lang="en-CA" dirty="0"/>
              <a:t>Counsel returns to court to file the form and put the arranged date on the record.</a:t>
            </a:r>
          </a:p>
          <a:p>
            <a:pPr fontAlgn="base"/>
            <a:endParaRPr lang="en-CA" dirty="0"/>
          </a:p>
          <a:p>
            <a:pPr fontAlgn="base"/>
            <a:r>
              <a:rPr lang="en-CA" dirty="0"/>
              <a:t>The trial coordinator confirms arrangements by email (and advises of any subsequent changes) to counsel, scheduler, accessibility coordinator, other relevant CSD staff and management.</a:t>
            </a:r>
          </a:p>
          <a:p>
            <a:pPr fontAlgn="base"/>
            <a:endParaRPr lang="en-CA" dirty="0"/>
          </a:p>
          <a:p>
            <a:pPr fontAlgn="base"/>
            <a:r>
              <a:rPr lang="en-CA" dirty="0"/>
              <a:t>January 2020</a:t>
            </a:r>
          </a:p>
          <a:p>
            <a:endParaRPr lang="en-CA" dirty="0"/>
          </a:p>
        </p:txBody>
      </p:sp>
      <p:sp>
        <p:nvSpPr>
          <p:cNvPr id="4" name="Slide Number Placeholder 3"/>
          <p:cNvSpPr>
            <a:spLocks noGrp="1"/>
          </p:cNvSpPr>
          <p:nvPr>
            <p:ph type="sldNum" sz="quarter" idx="5"/>
          </p:nvPr>
        </p:nvSpPr>
        <p:spPr/>
        <p:txBody>
          <a:bodyPr/>
          <a:lstStyle/>
          <a:p>
            <a:fld id="{D1CBD04B-BB98-41F0-8E31-4E5C9337B3FB}" type="slidenum">
              <a:rPr lang="en-CA" smtClean="0"/>
              <a:t>12</a:t>
            </a:fld>
            <a:endParaRPr lang="en-CA"/>
          </a:p>
        </p:txBody>
      </p:sp>
    </p:spTree>
    <p:extLst>
      <p:ext uri="{BB962C8B-B14F-4D97-AF65-F5344CB8AC3E}">
        <p14:creationId xmlns:p14="http://schemas.microsoft.com/office/powerpoint/2010/main" val="27753098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1CBD04B-BB98-41F0-8E31-4E5C9337B3FB}" type="slidenum">
              <a:rPr lang="en-CA" smtClean="0"/>
              <a:t>13</a:t>
            </a:fld>
            <a:endParaRPr lang="en-CA"/>
          </a:p>
        </p:txBody>
      </p:sp>
    </p:spTree>
    <p:extLst>
      <p:ext uri="{BB962C8B-B14F-4D97-AF65-F5344CB8AC3E}">
        <p14:creationId xmlns:p14="http://schemas.microsoft.com/office/powerpoint/2010/main" val="7704012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D1CBD04B-BB98-41F0-8E31-4E5C9337B3FB}" type="slidenum">
              <a:rPr lang="en-CA" smtClean="0"/>
              <a:t>14</a:t>
            </a:fld>
            <a:endParaRPr lang="en-CA"/>
          </a:p>
        </p:txBody>
      </p:sp>
    </p:spTree>
    <p:extLst>
      <p:ext uri="{BB962C8B-B14F-4D97-AF65-F5344CB8AC3E}">
        <p14:creationId xmlns:p14="http://schemas.microsoft.com/office/powerpoint/2010/main" val="3555793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1CBD04B-BB98-41F0-8E31-4E5C9337B3FB}" type="slidenum">
              <a:rPr lang="en-CA" smtClean="0"/>
              <a:t>15</a:t>
            </a:fld>
            <a:endParaRPr lang="en-CA"/>
          </a:p>
        </p:txBody>
      </p:sp>
    </p:spTree>
    <p:extLst>
      <p:ext uri="{BB962C8B-B14F-4D97-AF65-F5344CB8AC3E}">
        <p14:creationId xmlns:p14="http://schemas.microsoft.com/office/powerpoint/2010/main" val="22876437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D1CBD04B-BB98-41F0-8E31-4E5C9337B3FB}" type="slidenum">
              <a:rPr lang="en-CA" smtClean="0"/>
              <a:t>16</a:t>
            </a:fld>
            <a:endParaRPr lang="en-CA"/>
          </a:p>
        </p:txBody>
      </p:sp>
    </p:spTree>
    <p:extLst>
      <p:ext uri="{BB962C8B-B14F-4D97-AF65-F5344CB8AC3E}">
        <p14:creationId xmlns:p14="http://schemas.microsoft.com/office/powerpoint/2010/main" val="35808810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D1CBD04B-BB98-41F0-8E31-4E5C9337B3FB}" type="slidenum">
              <a:rPr lang="en-CA" smtClean="0"/>
              <a:t>17</a:t>
            </a:fld>
            <a:endParaRPr lang="en-CA"/>
          </a:p>
        </p:txBody>
      </p:sp>
    </p:spTree>
    <p:extLst>
      <p:ext uri="{BB962C8B-B14F-4D97-AF65-F5344CB8AC3E}">
        <p14:creationId xmlns:p14="http://schemas.microsoft.com/office/powerpoint/2010/main" val="16539660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1CBD04B-BB98-41F0-8E31-4E5C9337B3FB}" type="slidenum">
              <a:rPr lang="en-CA" smtClean="0"/>
              <a:t>18</a:t>
            </a:fld>
            <a:endParaRPr lang="en-CA"/>
          </a:p>
        </p:txBody>
      </p:sp>
    </p:spTree>
    <p:extLst>
      <p:ext uri="{BB962C8B-B14F-4D97-AF65-F5344CB8AC3E}">
        <p14:creationId xmlns:p14="http://schemas.microsoft.com/office/powerpoint/2010/main" val="26974463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1CBD04B-BB98-41F0-8E31-4E5C9337B3FB}" type="slidenum">
              <a:rPr lang="en-CA" smtClean="0"/>
              <a:t>19</a:t>
            </a:fld>
            <a:endParaRPr lang="en-CA"/>
          </a:p>
        </p:txBody>
      </p:sp>
    </p:spTree>
    <p:extLst>
      <p:ext uri="{BB962C8B-B14F-4D97-AF65-F5344CB8AC3E}">
        <p14:creationId xmlns:p14="http://schemas.microsoft.com/office/powerpoint/2010/main" val="3916201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1CBD04B-BB98-41F0-8E31-4E5C9337B3FB}" type="slidenum">
              <a:rPr lang="en-CA" smtClean="0"/>
              <a:t>2</a:t>
            </a:fld>
            <a:endParaRPr lang="en-CA"/>
          </a:p>
        </p:txBody>
      </p:sp>
    </p:spTree>
    <p:extLst>
      <p:ext uri="{BB962C8B-B14F-4D97-AF65-F5344CB8AC3E}">
        <p14:creationId xmlns:p14="http://schemas.microsoft.com/office/powerpoint/2010/main" val="21448428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1CBD04B-BB98-41F0-8E31-4E5C9337B3FB}" type="slidenum">
              <a:rPr lang="en-CA" smtClean="0"/>
              <a:t>20</a:t>
            </a:fld>
            <a:endParaRPr lang="en-CA"/>
          </a:p>
        </p:txBody>
      </p:sp>
    </p:spTree>
    <p:extLst>
      <p:ext uri="{BB962C8B-B14F-4D97-AF65-F5344CB8AC3E}">
        <p14:creationId xmlns:p14="http://schemas.microsoft.com/office/powerpoint/2010/main" val="42732080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1CBD04B-BB98-41F0-8E31-4E5C9337B3FB}" type="slidenum">
              <a:rPr lang="en-CA" smtClean="0"/>
              <a:t>21</a:t>
            </a:fld>
            <a:endParaRPr lang="en-CA"/>
          </a:p>
        </p:txBody>
      </p:sp>
    </p:spTree>
    <p:extLst>
      <p:ext uri="{BB962C8B-B14F-4D97-AF65-F5344CB8AC3E}">
        <p14:creationId xmlns:p14="http://schemas.microsoft.com/office/powerpoint/2010/main" val="33361301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D1CBD04B-BB98-41F0-8E31-4E5C9337B3FB}" type="slidenum">
              <a:rPr lang="en-CA" smtClean="0"/>
              <a:t>22</a:t>
            </a:fld>
            <a:endParaRPr lang="en-CA"/>
          </a:p>
        </p:txBody>
      </p:sp>
    </p:spTree>
    <p:extLst>
      <p:ext uri="{BB962C8B-B14F-4D97-AF65-F5344CB8AC3E}">
        <p14:creationId xmlns:p14="http://schemas.microsoft.com/office/powerpoint/2010/main" val="19318498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Duty to notify victims</a:t>
            </a:r>
          </a:p>
          <a:p>
            <a:endParaRPr lang="en-US" dirty="0"/>
          </a:p>
          <a:p>
            <a:r>
              <a:rPr lang="en-US" dirty="0"/>
              <a:t>The Confidential Advice to Prosecutors memo on Judicial Interim Release (Bail) dated November 14, 2017, states (at page 13):</a:t>
            </a:r>
          </a:p>
          <a:p>
            <a:endParaRPr lang="en-US" dirty="0"/>
          </a:p>
          <a:p>
            <a:pPr lvl="1"/>
            <a:r>
              <a:rPr lang="en-CA" dirty="0"/>
              <a:t>The Prosecutor must ensure that efforts are made to notify the victim of any release order, the conditions of release, including non-communication and any order detaining the accused. In all cases where there is reason to have concerns for a victim’s safety, the Prosecutor must ensure efforts are made for bail notification to occur as soon as possible. On request, the victim must be provided with a copy of the court order. </a:t>
            </a:r>
          </a:p>
          <a:p>
            <a:endParaRPr lang="en-CA" dirty="0"/>
          </a:p>
          <a:p>
            <a:r>
              <a:rPr lang="en-CA" b="1" u="sng" dirty="0"/>
              <a:t>Firearms charges</a:t>
            </a:r>
          </a:p>
          <a:p>
            <a:endParaRPr lang="en-CA" dirty="0"/>
          </a:p>
          <a:p>
            <a:pPr defTabSz="931774">
              <a:defRPr/>
            </a:pPr>
            <a:r>
              <a:rPr lang="en-US" dirty="0"/>
              <a:t>The Confidential Advice to Prosecutors memo on Judicial Interim Release (Bail) dated November 14, 2017, states (at page 11):</a:t>
            </a:r>
          </a:p>
          <a:p>
            <a:pPr defTabSz="931774">
              <a:defRPr/>
            </a:pPr>
            <a:endParaRPr lang="en-US" dirty="0"/>
          </a:p>
          <a:p>
            <a:pPr lvl="1"/>
            <a:r>
              <a:rPr lang="en-CA" dirty="0"/>
              <a:t>In all cases involving firearms, the Prosecutor must seek a detention order, absent exceptional circumstances, to ensure the safety and security of the public. If exceptional circumstances exist, the Prosecutor must obtain prior approval of the Crown Attorney or designate before recommending or consenting to any form of judicial interim release. This decision should be made at the earliest reasonable opportunity having regard to the requirements of the </a:t>
            </a:r>
            <a:r>
              <a:rPr lang="en-CA" i="1" dirty="0"/>
              <a:t>Criminal Code</a:t>
            </a:r>
            <a:r>
              <a:rPr lang="en-CA" dirty="0"/>
              <a:t>. The Prosecutor must advise the Crown Attorney or designate, when an accused charged with an offence involving firearms is granted judicial interim release. In these circumstances, the Crown Attorney or designate should consider whether a bail review is warranted.</a:t>
            </a:r>
            <a:endParaRPr lang="en-US" dirty="0"/>
          </a:p>
          <a:p>
            <a:endParaRPr lang="en-CA" dirty="0"/>
          </a:p>
        </p:txBody>
      </p:sp>
      <p:sp>
        <p:nvSpPr>
          <p:cNvPr id="4" name="Slide Number Placeholder 3"/>
          <p:cNvSpPr>
            <a:spLocks noGrp="1"/>
          </p:cNvSpPr>
          <p:nvPr>
            <p:ph type="sldNum" sz="quarter" idx="5"/>
          </p:nvPr>
        </p:nvSpPr>
        <p:spPr/>
        <p:txBody>
          <a:bodyPr/>
          <a:lstStyle/>
          <a:p>
            <a:fld id="{D1CBD04B-BB98-41F0-8E31-4E5C9337B3FB}" type="slidenum">
              <a:rPr lang="en-CA" smtClean="0"/>
              <a:t>23</a:t>
            </a:fld>
            <a:endParaRPr lang="en-CA"/>
          </a:p>
        </p:txBody>
      </p:sp>
    </p:spTree>
    <p:extLst>
      <p:ext uri="{BB962C8B-B14F-4D97-AF65-F5344CB8AC3E}">
        <p14:creationId xmlns:p14="http://schemas.microsoft.com/office/powerpoint/2010/main" val="33422713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D1CBD04B-BB98-41F0-8E31-4E5C9337B3FB}" type="slidenum">
              <a:rPr lang="en-CA" smtClean="0"/>
              <a:t>24</a:t>
            </a:fld>
            <a:endParaRPr lang="en-CA"/>
          </a:p>
        </p:txBody>
      </p:sp>
    </p:spTree>
    <p:extLst>
      <p:ext uri="{BB962C8B-B14F-4D97-AF65-F5344CB8AC3E}">
        <p14:creationId xmlns:p14="http://schemas.microsoft.com/office/powerpoint/2010/main" val="210004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D1CBD04B-BB98-41F0-8E31-4E5C9337B3FB}" type="slidenum">
              <a:rPr lang="en-CA" smtClean="0"/>
              <a:t>3</a:t>
            </a:fld>
            <a:endParaRPr lang="en-CA"/>
          </a:p>
        </p:txBody>
      </p:sp>
    </p:spTree>
    <p:extLst>
      <p:ext uri="{BB962C8B-B14F-4D97-AF65-F5344CB8AC3E}">
        <p14:creationId xmlns:p14="http://schemas.microsoft.com/office/powerpoint/2010/main" val="3932196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D1CBD04B-BB98-41F0-8E31-4E5C9337B3FB}" type="slidenum">
              <a:rPr lang="en-CA" smtClean="0"/>
              <a:t>4</a:t>
            </a:fld>
            <a:endParaRPr lang="en-CA"/>
          </a:p>
        </p:txBody>
      </p:sp>
    </p:spTree>
    <p:extLst>
      <p:ext uri="{BB962C8B-B14F-4D97-AF65-F5344CB8AC3E}">
        <p14:creationId xmlns:p14="http://schemas.microsoft.com/office/powerpoint/2010/main" val="1522980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D1CBD04B-BB98-41F0-8E31-4E5C9337B3FB}" type="slidenum">
              <a:rPr lang="en-CA" smtClean="0"/>
              <a:t>5</a:t>
            </a:fld>
            <a:endParaRPr lang="en-CA"/>
          </a:p>
        </p:txBody>
      </p:sp>
    </p:spTree>
    <p:extLst>
      <p:ext uri="{BB962C8B-B14F-4D97-AF65-F5344CB8AC3E}">
        <p14:creationId xmlns:p14="http://schemas.microsoft.com/office/powerpoint/2010/main" val="2518178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D1CBD04B-BB98-41F0-8E31-4E5C9337B3FB}" type="slidenum">
              <a:rPr lang="en-CA" smtClean="0"/>
              <a:t>6</a:t>
            </a:fld>
            <a:endParaRPr lang="en-CA"/>
          </a:p>
        </p:txBody>
      </p:sp>
    </p:spTree>
    <p:extLst>
      <p:ext uri="{BB962C8B-B14F-4D97-AF65-F5344CB8AC3E}">
        <p14:creationId xmlns:p14="http://schemas.microsoft.com/office/powerpoint/2010/main" val="36214857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1CBD04B-BB98-41F0-8E31-4E5C9337B3FB}" type="slidenum">
              <a:rPr lang="en-CA" smtClean="0"/>
              <a:t>7</a:t>
            </a:fld>
            <a:endParaRPr lang="en-CA"/>
          </a:p>
        </p:txBody>
      </p:sp>
    </p:spTree>
    <p:extLst>
      <p:ext uri="{BB962C8B-B14F-4D97-AF65-F5344CB8AC3E}">
        <p14:creationId xmlns:p14="http://schemas.microsoft.com/office/powerpoint/2010/main" val="28791008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many reasons for this:</a:t>
            </a:r>
          </a:p>
          <a:p>
            <a:endParaRPr lang="en-US" dirty="0"/>
          </a:p>
          <a:p>
            <a:pPr marL="174708" indent="-174708">
              <a:buFontTx/>
              <a:buChar char="-"/>
            </a:pPr>
            <a:r>
              <a:rPr lang="en-US" dirty="0"/>
              <a:t>Other bail hearings ready to proceed should not wait while a matter not ready to proceed occupies your time</a:t>
            </a:r>
          </a:p>
          <a:p>
            <a:pPr marL="174708" indent="-174708">
              <a:buFontTx/>
              <a:buChar char="-"/>
            </a:pPr>
            <a:r>
              <a:rPr lang="en-US" dirty="0"/>
              <a:t>The bail plan should be assessed by the bail </a:t>
            </a:r>
            <a:r>
              <a:rPr lang="en-US" dirty="0" err="1"/>
              <a:t>vettor</a:t>
            </a:r>
            <a:endParaRPr lang="en-US" dirty="0"/>
          </a:p>
          <a:p>
            <a:pPr marL="174708" indent="-174708">
              <a:buFontTx/>
              <a:buChar char="-"/>
            </a:pPr>
            <a:r>
              <a:rPr lang="en-US" dirty="0"/>
              <a:t>It will undermine the role of bail </a:t>
            </a:r>
            <a:r>
              <a:rPr lang="en-US" dirty="0" err="1"/>
              <a:t>vettor</a:t>
            </a:r>
            <a:r>
              <a:rPr lang="en-US" dirty="0"/>
              <a:t> and also overload our bail hearing courts if defence counsel can obtain a consent release from the bail hearing Crown on the day of the bail hearing. </a:t>
            </a:r>
          </a:p>
          <a:p>
            <a:pPr marL="174708" indent="-174708">
              <a:buFontTx/>
              <a:buChar char="-"/>
            </a:pPr>
            <a:r>
              <a:rPr lang="en-US" dirty="0"/>
              <a:t>Do not underestimate the impact that speaking with sureties can have on your ability to challenge them and oppose bail in the subsequent hearing</a:t>
            </a:r>
          </a:p>
          <a:p>
            <a:pPr marL="174708" indent="-174708">
              <a:buFontTx/>
              <a:buChar char="-"/>
            </a:pPr>
            <a:endParaRPr lang="en-CA" dirty="0"/>
          </a:p>
        </p:txBody>
      </p:sp>
      <p:sp>
        <p:nvSpPr>
          <p:cNvPr id="4" name="Slide Number Placeholder 3"/>
          <p:cNvSpPr>
            <a:spLocks noGrp="1"/>
          </p:cNvSpPr>
          <p:nvPr>
            <p:ph type="sldNum" sz="quarter" idx="5"/>
          </p:nvPr>
        </p:nvSpPr>
        <p:spPr/>
        <p:txBody>
          <a:bodyPr/>
          <a:lstStyle/>
          <a:p>
            <a:fld id="{D1CBD04B-BB98-41F0-8E31-4E5C9337B3FB}" type="slidenum">
              <a:rPr lang="en-CA" smtClean="0"/>
              <a:t>8</a:t>
            </a:fld>
            <a:endParaRPr lang="en-CA"/>
          </a:p>
        </p:txBody>
      </p:sp>
    </p:spTree>
    <p:extLst>
      <p:ext uri="{BB962C8B-B14F-4D97-AF65-F5344CB8AC3E}">
        <p14:creationId xmlns:p14="http://schemas.microsoft.com/office/powerpoint/2010/main" val="3418058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dirty="0"/>
              <a:t>The Confidential Advice to Prosecutors memo on Judicial Interim Release (Bail) dated November 14, 2017, states (at pages 3-4):</a:t>
            </a:r>
          </a:p>
          <a:p>
            <a:endParaRPr lang="en-CA" dirty="0"/>
          </a:p>
          <a:p>
            <a:pPr lvl="1"/>
            <a:r>
              <a:rPr lang="en-CA" dirty="0"/>
              <a:t>The accused should be released or a bail hearing should be held at the earliest opportunity having regard to the requirements of the </a:t>
            </a:r>
            <a:r>
              <a:rPr lang="en-CA" i="1" dirty="0"/>
              <a:t>Criminal Code. </a:t>
            </a:r>
            <a:r>
              <a:rPr lang="en-CA" dirty="0"/>
              <a:t>The Prosecutor should consider the least restrictive form of release and should not request a release with a surety (the most onerous form) unless each lesser form of release has been considered and rejected as inappropriate. As noted by the Supreme Court of Canada in </a:t>
            </a:r>
            <a:r>
              <a:rPr lang="en-CA" i="1" dirty="0"/>
              <a:t>R. v. Antic</a:t>
            </a:r>
            <a:r>
              <a:rPr lang="en-CA" dirty="0"/>
              <a:t>, the default position is the unconditional release of the accused. Any conditions that are requested should be necessary and required in the interests of accused and the safety and security of the victim or public and related to the commission of the offence. See </a:t>
            </a:r>
            <a:r>
              <a:rPr lang="en-CA" i="1" dirty="0"/>
              <a:t>R. v. Antic</a:t>
            </a:r>
            <a:r>
              <a:rPr lang="en-CA" dirty="0"/>
              <a:t>, 2017 SCC 27 at para. 21.</a:t>
            </a:r>
          </a:p>
        </p:txBody>
      </p:sp>
      <p:sp>
        <p:nvSpPr>
          <p:cNvPr id="4" name="Slide Number Placeholder 3"/>
          <p:cNvSpPr>
            <a:spLocks noGrp="1"/>
          </p:cNvSpPr>
          <p:nvPr>
            <p:ph type="sldNum" sz="quarter" idx="5"/>
          </p:nvPr>
        </p:nvSpPr>
        <p:spPr/>
        <p:txBody>
          <a:bodyPr/>
          <a:lstStyle/>
          <a:p>
            <a:fld id="{D1CBD04B-BB98-41F0-8E31-4E5C9337B3FB}" type="slidenum">
              <a:rPr lang="en-CA" smtClean="0"/>
              <a:t>9</a:t>
            </a:fld>
            <a:endParaRPr lang="en-CA"/>
          </a:p>
        </p:txBody>
      </p:sp>
    </p:spTree>
    <p:extLst>
      <p:ext uri="{BB962C8B-B14F-4D97-AF65-F5344CB8AC3E}">
        <p14:creationId xmlns:p14="http://schemas.microsoft.com/office/powerpoint/2010/main" val="2289453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12F2A00-A604-4CA7-AE97-90D13FDFEBCF}" type="datetimeFigureOut">
              <a:rPr lang="en-CA" smtClean="0"/>
              <a:t>04/29/2021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96C0C0E-ED8D-4E33-A1AA-A79DDC3AE19D}" type="slidenum">
              <a:rPr lang="en-CA" smtClean="0"/>
              <a:t>‹#›</a:t>
            </a:fld>
            <a:endParaRPr lang="en-CA"/>
          </a:p>
        </p:txBody>
      </p:sp>
    </p:spTree>
    <p:extLst>
      <p:ext uri="{BB962C8B-B14F-4D97-AF65-F5344CB8AC3E}">
        <p14:creationId xmlns:p14="http://schemas.microsoft.com/office/powerpoint/2010/main" val="874345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2F2A00-A604-4CA7-AE97-90D13FDFEBCF}" type="datetimeFigureOut">
              <a:rPr lang="en-CA" smtClean="0"/>
              <a:t>04/29/2021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96C0C0E-ED8D-4E33-A1AA-A79DDC3AE19D}" type="slidenum">
              <a:rPr lang="en-CA" smtClean="0"/>
              <a:t>‹#›</a:t>
            </a:fld>
            <a:endParaRPr lang="en-CA"/>
          </a:p>
        </p:txBody>
      </p:sp>
    </p:spTree>
    <p:extLst>
      <p:ext uri="{BB962C8B-B14F-4D97-AF65-F5344CB8AC3E}">
        <p14:creationId xmlns:p14="http://schemas.microsoft.com/office/powerpoint/2010/main" val="1385929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2F2A00-A604-4CA7-AE97-90D13FDFEBCF}" type="datetimeFigureOut">
              <a:rPr lang="en-CA" smtClean="0"/>
              <a:t>04/29/2021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96C0C0E-ED8D-4E33-A1AA-A79DDC3AE19D}" type="slidenum">
              <a:rPr lang="en-CA" smtClean="0"/>
              <a:t>‹#›</a:t>
            </a:fld>
            <a:endParaRPr lang="en-CA"/>
          </a:p>
        </p:txBody>
      </p:sp>
    </p:spTree>
    <p:extLst>
      <p:ext uri="{BB962C8B-B14F-4D97-AF65-F5344CB8AC3E}">
        <p14:creationId xmlns:p14="http://schemas.microsoft.com/office/powerpoint/2010/main" val="3454459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2F2A00-A604-4CA7-AE97-90D13FDFEBCF}" type="datetimeFigureOut">
              <a:rPr lang="en-CA" smtClean="0"/>
              <a:t>04/29/2021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96C0C0E-ED8D-4E33-A1AA-A79DDC3AE19D}" type="slidenum">
              <a:rPr lang="en-CA" smtClean="0"/>
              <a:t>‹#›</a:t>
            </a:fld>
            <a:endParaRPr lang="en-CA"/>
          </a:p>
        </p:txBody>
      </p:sp>
    </p:spTree>
    <p:extLst>
      <p:ext uri="{BB962C8B-B14F-4D97-AF65-F5344CB8AC3E}">
        <p14:creationId xmlns:p14="http://schemas.microsoft.com/office/powerpoint/2010/main" val="4180897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2F2A00-A604-4CA7-AE97-90D13FDFEBCF}" type="datetimeFigureOut">
              <a:rPr lang="en-CA" smtClean="0"/>
              <a:t>04/29/2021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96C0C0E-ED8D-4E33-A1AA-A79DDC3AE19D}" type="slidenum">
              <a:rPr lang="en-CA" smtClean="0"/>
              <a:t>‹#›</a:t>
            </a:fld>
            <a:endParaRPr lang="en-CA"/>
          </a:p>
        </p:txBody>
      </p:sp>
    </p:spTree>
    <p:extLst>
      <p:ext uri="{BB962C8B-B14F-4D97-AF65-F5344CB8AC3E}">
        <p14:creationId xmlns:p14="http://schemas.microsoft.com/office/powerpoint/2010/main" val="568574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12F2A00-A604-4CA7-AE97-90D13FDFEBCF}" type="datetimeFigureOut">
              <a:rPr lang="en-CA" smtClean="0"/>
              <a:t>04/29/2021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96C0C0E-ED8D-4E33-A1AA-A79DDC3AE19D}" type="slidenum">
              <a:rPr lang="en-CA" smtClean="0"/>
              <a:t>‹#›</a:t>
            </a:fld>
            <a:endParaRPr lang="en-CA"/>
          </a:p>
        </p:txBody>
      </p:sp>
    </p:spTree>
    <p:extLst>
      <p:ext uri="{BB962C8B-B14F-4D97-AF65-F5344CB8AC3E}">
        <p14:creationId xmlns:p14="http://schemas.microsoft.com/office/powerpoint/2010/main" val="3041708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2F2A00-A604-4CA7-AE97-90D13FDFEBCF}" type="datetimeFigureOut">
              <a:rPr lang="en-CA" smtClean="0"/>
              <a:t>04/29/2021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F96C0C0E-ED8D-4E33-A1AA-A79DDC3AE19D}" type="slidenum">
              <a:rPr lang="en-CA" smtClean="0"/>
              <a:t>‹#›</a:t>
            </a:fld>
            <a:endParaRPr lang="en-CA"/>
          </a:p>
        </p:txBody>
      </p:sp>
    </p:spTree>
    <p:extLst>
      <p:ext uri="{BB962C8B-B14F-4D97-AF65-F5344CB8AC3E}">
        <p14:creationId xmlns:p14="http://schemas.microsoft.com/office/powerpoint/2010/main" val="699467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2F2A00-A604-4CA7-AE97-90D13FDFEBCF}" type="datetimeFigureOut">
              <a:rPr lang="en-CA" smtClean="0"/>
              <a:t>04/29/2021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F96C0C0E-ED8D-4E33-A1AA-A79DDC3AE19D}" type="slidenum">
              <a:rPr lang="en-CA" smtClean="0"/>
              <a:t>‹#›</a:t>
            </a:fld>
            <a:endParaRPr lang="en-CA"/>
          </a:p>
        </p:txBody>
      </p:sp>
    </p:spTree>
    <p:extLst>
      <p:ext uri="{BB962C8B-B14F-4D97-AF65-F5344CB8AC3E}">
        <p14:creationId xmlns:p14="http://schemas.microsoft.com/office/powerpoint/2010/main" val="1894926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2F2A00-A604-4CA7-AE97-90D13FDFEBCF}" type="datetimeFigureOut">
              <a:rPr lang="en-CA" smtClean="0"/>
              <a:t>04/29/2021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F96C0C0E-ED8D-4E33-A1AA-A79DDC3AE19D}" type="slidenum">
              <a:rPr lang="en-CA" smtClean="0"/>
              <a:t>‹#›</a:t>
            </a:fld>
            <a:endParaRPr lang="en-CA"/>
          </a:p>
        </p:txBody>
      </p:sp>
    </p:spTree>
    <p:extLst>
      <p:ext uri="{BB962C8B-B14F-4D97-AF65-F5344CB8AC3E}">
        <p14:creationId xmlns:p14="http://schemas.microsoft.com/office/powerpoint/2010/main" val="790491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2F2A00-A604-4CA7-AE97-90D13FDFEBCF}" type="datetimeFigureOut">
              <a:rPr lang="en-CA" smtClean="0"/>
              <a:t>04/29/2021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96C0C0E-ED8D-4E33-A1AA-A79DDC3AE19D}" type="slidenum">
              <a:rPr lang="en-CA" smtClean="0"/>
              <a:t>‹#›</a:t>
            </a:fld>
            <a:endParaRPr lang="en-CA"/>
          </a:p>
        </p:txBody>
      </p:sp>
    </p:spTree>
    <p:extLst>
      <p:ext uri="{BB962C8B-B14F-4D97-AF65-F5344CB8AC3E}">
        <p14:creationId xmlns:p14="http://schemas.microsoft.com/office/powerpoint/2010/main" val="3900612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2F2A00-A604-4CA7-AE97-90D13FDFEBCF}" type="datetimeFigureOut">
              <a:rPr lang="en-CA" smtClean="0"/>
              <a:t>04/29/2021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96C0C0E-ED8D-4E33-A1AA-A79DDC3AE19D}" type="slidenum">
              <a:rPr lang="en-CA" smtClean="0"/>
              <a:t>‹#›</a:t>
            </a:fld>
            <a:endParaRPr lang="en-CA"/>
          </a:p>
        </p:txBody>
      </p:sp>
    </p:spTree>
    <p:extLst>
      <p:ext uri="{BB962C8B-B14F-4D97-AF65-F5344CB8AC3E}">
        <p14:creationId xmlns:p14="http://schemas.microsoft.com/office/powerpoint/2010/main" val="3621184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2F2A00-A604-4CA7-AE97-90D13FDFEBCF}" type="datetimeFigureOut">
              <a:rPr lang="en-CA" smtClean="0"/>
              <a:t>04/29/2021</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6C0C0E-ED8D-4E33-A1AA-A79DDC3AE19D}" type="slidenum">
              <a:rPr lang="en-CA" smtClean="0"/>
              <a:t>‹#›</a:t>
            </a:fld>
            <a:endParaRPr lang="en-CA"/>
          </a:p>
        </p:txBody>
      </p:sp>
    </p:spTree>
    <p:extLst>
      <p:ext uri="{BB962C8B-B14F-4D97-AF65-F5344CB8AC3E}">
        <p14:creationId xmlns:p14="http://schemas.microsoft.com/office/powerpoint/2010/main" val="3299621428"/>
      </p:ext>
    </p:extLst>
  </p:cSld>
  <p:clrMap bg1="dk1" tx1="lt1" bg2="dk2" tx2="lt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ontariocourts.ca/ocj/legal-professionals/practice-directions/bail-hearing-court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5B71F-9239-44F3-A53E-89225A0BF39D}"/>
              </a:ext>
            </a:extLst>
          </p:cNvPr>
          <p:cNvSpPr>
            <a:spLocks noGrp="1"/>
          </p:cNvSpPr>
          <p:nvPr>
            <p:ph type="ctrTitle"/>
          </p:nvPr>
        </p:nvSpPr>
        <p:spPr/>
        <p:txBody>
          <a:bodyPr/>
          <a:lstStyle/>
          <a:p>
            <a:r>
              <a:rPr lang="en-US" b="1" dirty="0"/>
              <a:t>What I learned in bail court</a:t>
            </a:r>
            <a:endParaRPr lang="en-CA" b="1" dirty="0"/>
          </a:p>
        </p:txBody>
      </p:sp>
      <p:sp>
        <p:nvSpPr>
          <p:cNvPr id="3" name="Subtitle 2">
            <a:extLst>
              <a:ext uri="{FF2B5EF4-FFF2-40B4-BE49-F238E27FC236}">
                <a16:creationId xmlns:a16="http://schemas.microsoft.com/office/drawing/2014/main" id="{45698F89-9872-4CC1-BFD9-9E08EBEFA9A2}"/>
              </a:ext>
            </a:extLst>
          </p:cNvPr>
          <p:cNvSpPr>
            <a:spLocks noGrp="1"/>
          </p:cNvSpPr>
          <p:nvPr>
            <p:ph type="subTitle" idx="1"/>
          </p:nvPr>
        </p:nvSpPr>
        <p:spPr/>
        <p:txBody>
          <a:bodyPr>
            <a:normAutofit/>
          </a:bodyPr>
          <a:lstStyle/>
          <a:p>
            <a:r>
              <a:rPr lang="en-US" dirty="0"/>
              <a:t>MCM 117</a:t>
            </a:r>
          </a:p>
          <a:p>
            <a:r>
              <a:rPr lang="en-US" dirty="0"/>
              <a:t>April 29, 2021</a:t>
            </a:r>
          </a:p>
          <a:p>
            <a:r>
              <a:rPr lang="en-US" dirty="0"/>
              <a:t>Presented by: MGM</a:t>
            </a:r>
            <a:endParaRPr lang="en-CA" dirty="0"/>
          </a:p>
        </p:txBody>
      </p:sp>
    </p:spTree>
    <p:extLst>
      <p:ext uri="{BB962C8B-B14F-4D97-AF65-F5344CB8AC3E}">
        <p14:creationId xmlns:p14="http://schemas.microsoft.com/office/powerpoint/2010/main" val="3725655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394A6-6256-4214-94BD-53E6838E4138}"/>
              </a:ext>
            </a:extLst>
          </p:cNvPr>
          <p:cNvSpPr>
            <a:spLocks noGrp="1"/>
          </p:cNvSpPr>
          <p:nvPr>
            <p:ph type="title"/>
          </p:nvPr>
        </p:nvSpPr>
        <p:spPr/>
        <p:txBody>
          <a:bodyPr/>
          <a:lstStyle/>
          <a:p>
            <a:r>
              <a:rPr lang="en-US" dirty="0">
                <a:solidFill>
                  <a:schemeClr val="accent3"/>
                </a:solidFill>
              </a:rPr>
              <a:t>Disclosure obligations in a bail hearing</a:t>
            </a:r>
            <a:endParaRPr lang="en-CA" dirty="0">
              <a:solidFill>
                <a:schemeClr val="accent3"/>
              </a:solidFill>
            </a:endParaRPr>
          </a:p>
        </p:txBody>
      </p:sp>
      <p:sp>
        <p:nvSpPr>
          <p:cNvPr id="3" name="Content Placeholder 2">
            <a:extLst>
              <a:ext uri="{FF2B5EF4-FFF2-40B4-BE49-F238E27FC236}">
                <a16:creationId xmlns:a16="http://schemas.microsoft.com/office/drawing/2014/main" id="{432DF646-6452-4045-AE95-7E4564F06E95}"/>
              </a:ext>
            </a:extLst>
          </p:cNvPr>
          <p:cNvSpPr>
            <a:spLocks noGrp="1"/>
          </p:cNvSpPr>
          <p:nvPr>
            <p:ph idx="1"/>
          </p:nvPr>
        </p:nvSpPr>
        <p:spPr/>
        <p:txBody>
          <a:bodyPr>
            <a:normAutofit fontScale="85000" lnSpcReduction="20000"/>
          </a:bodyPr>
          <a:lstStyle/>
          <a:p>
            <a:r>
              <a:rPr lang="en-US" dirty="0"/>
              <a:t>There is no right to disclosure before or during the bail hearing. Similarly, there is no right to disclosure of the information the Crown tenders at the bail hearing.</a:t>
            </a:r>
          </a:p>
          <a:p>
            <a:r>
              <a:rPr lang="en-CA" dirty="0"/>
              <a:t>The only right when an accused is taken by surprise by evidence led by the Crown in a bail hearing is the right to an adjournment. This is consistent with the expectation in the </a:t>
            </a:r>
            <a:r>
              <a:rPr lang="en-CA" i="1" dirty="0"/>
              <a:t>Criminal Code</a:t>
            </a:r>
            <a:r>
              <a:rPr lang="en-CA" dirty="0"/>
              <a:t> that a bail hearing be heard expeditiously, and in a relatively informal manner.</a:t>
            </a:r>
          </a:p>
          <a:p>
            <a:r>
              <a:rPr lang="en-CA" dirty="0"/>
              <a:t>However, this does not mean that the Crown conducting a bail hearing is permitted to hide evidence that is exculpatory or that bears significantly in favour of the release of the accused. </a:t>
            </a:r>
          </a:p>
          <a:p>
            <a:r>
              <a:rPr lang="en-CA" dirty="0"/>
              <a:t>If you are in possession of evidence that bears in favour of release, you should tell defence counsel about its existence. This will allow defence to make an informed decision to stand-down or adjourn the bail hearing while waiting for disclosure, or proceed without it.</a:t>
            </a:r>
          </a:p>
          <a:p>
            <a:r>
              <a:rPr lang="en-CA" dirty="0"/>
              <a:t>Do not hand over un-vetted documents to defence counsel.</a:t>
            </a:r>
          </a:p>
        </p:txBody>
      </p:sp>
    </p:spTree>
    <p:extLst>
      <p:ext uri="{BB962C8B-B14F-4D97-AF65-F5344CB8AC3E}">
        <p14:creationId xmlns:p14="http://schemas.microsoft.com/office/powerpoint/2010/main" val="174010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FC35E-138B-445E-B793-349A79F1242A}"/>
              </a:ext>
            </a:extLst>
          </p:cNvPr>
          <p:cNvSpPr>
            <a:spLocks noGrp="1"/>
          </p:cNvSpPr>
          <p:nvPr>
            <p:ph type="title"/>
          </p:nvPr>
        </p:nvSpPr>
        <p:spPr/>
        <p:txBody>
          <a:bodyPr/>
          <a:lstStyle/>
          <a:p>
            <a:r>
              <a:rPr lang="en-US" dirty="0">
                <a:solidFill>
                  <a:schemeClr val="accent3"/>
                </a:solidFill>
              </a:rPr>
              <a:t>Case management and scheduling</a:t>
            </a:r>
            <a:endParaRPr lang="en-CA" dirty="0">
              <a:solidFill>
                <a:schemeClr val="accent3"/>
              </a:solidFill>
            </a:endParaRPr>
          </a:p>
        </p:txBody>
      </p:sp>
      <p:sp>
        <p:nvSpPr>
          <p:cNvPr id="3" name="Content Placeholder 2">
            <a:extLst>
              <a:ext uri="{FF2B5EF4-FFF2-40B4-BE49-F238E27FC236}">
                <a16:creationId xmlns:a16="http://schemas.microsoft.com/office/drawing/2014/main" id="{71940EAC-D9FF-4124-814C-C537700ADE6D}"/>
              </a:ext>
            </a:extLst>
          </p:cNvPr>
          <p:cNvSpPr>
            <a:spLocks noGrp="1"/>
          </p:cNvSpPr>
          <p:nvPr>
            <p:ph idx="1"/>
          </p:nvPr>
        </p:nvSpPr>
        <p:spPr/>
        <p:txBody>
          <a:bodyPr>
            <a:normAutofit/>
          </a:bodyPr>
          <a:lstStyle/>
          <a:p>
            <a:r>
              <a:rPr lang="en-CA" dirty="0"/>
              <a:t>The Crown prosecution manual requires us to ensure that the bail hearing proceeds expeditiously and as effectively as possible.</a:t>
            </a:r>
          </a:p>
          <a:p>
            <a:r>
              <a:rPr lang="en-CA" dirty="0"/>
              <a:t>The amount of time available to prepare for a bail hearing is usually very limited.</a:t>
            </a:r>
          </a:p>
          <a:p>
            <a:r>
              <a:rPr lang="en-CA" dirty="0"/>
              <a:t>When arranging a bail  hearing, you must work quickly to ensure that the time estimate is realistic, that relevant evidence is placed before the Court, and that the proposed plan of release is investigated.</a:t>
            </a:r>
          </a:p>
          <a:p>
            <a:r>
              <a:rPr lang="en-CA" dirty="0"/>
              <a:t>For ordinary bail hearings the defence and Crown material will be uploaded to the OCJ OneDrive folder by 3:00 pm the day before the hearing</a:t>
            </a:r>
          </a:p>
        </p:txBody>
      </p:sp>
    </p:spTree>
    <p:extLst>
      <p:ext uri="{BB962C8B-B14F-4D97-AF65-F5344CB8AC3E}">
        <p14:creationId xmlns:p14="http://schemas.microsoft.com/office/powerpoint/2010/main" val="155538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FC35E-138B-445E-B793-349A79F1242A}"/>
              </a:ext>
            </a:extLst>
          </p:cNvPr>
          <p:cNvSpPr>
            <a:spLocks noGrp="1"/>
          </p:cNvSpPr>
          <p:nvPr>
            <p:ph type="title"/>
          </p:nvPr>
        </p:nvSpPr>
        <p:spPr/>
        <p:txBody>
          <a:bodyPr/>
          <a:lstStyle/>
          <a:p>
            <a:r>
              <a:rPr lang="en-US" dirty="0">
                <a:solidFill>
                  <a:schemeClr val="accent3"/>
                </a:solidFill>
              </a:rPr>
              <a:t>Case management and scheduling</a:t>
            </a:r>
            <a:endParaRPr lang="en-CA" dirty="0">
              <a:solidFill>
                <a:schemeClr val="accent3"/>
              </a:solidFill>
            </a:endParaRPr>
          </a:p>
        </p:txBody>
      </p:sp>
      <p:sp>
        <p:nvSpPr>
          <p:cNvPr id="3" name="Content Placeholder 2">
            <a:extLst>
              <a:ext uri="{FF2B5EF4-FFF2-40B4-BE49-F238E27FC236}">
                <a16:creationId xmlns:a16="http://schemas.microsoft.com/office/drawing/2014/main" id="{71940EAC-D9FF-4124-814C-C537700ADE6D}"/>
              </a:ext>
            </a:extLst>
          </p:cNvPr>
          <p:cNvSpPr>
            <a:spLocks noGrp="1"/>
          </p:cNvSpPr>
          <p:nvPr>
            <p:ph idx="1"/>
          </p:nvPr>
        </p:nvSpPr>
        <p:spPr/>
        <p:txBody>
          <a:bodyPr>
            <a:normAutofit fontScale="92500" lnSpcReduction="20000"/>
          </a:bodyPr>
          <a:lstStyle/>
          <a:p>
            <a:r>
              <a:rPr lang="en-US" dirty="0"/>
              <a:t>Carefully consider the time estimate for the bail hearing. Ask defence counsel if the accused will testify, the number of sureties, and whether an interpreter is required.</a:t>
            </a:r>
          </a:p>
          <a:p>
            <a:r>
              <a:rPr lang="en-US" dirty="0"/>
              <a:t>A </a:t>
            </a:r>
            <a:r>
              <a:rPr lang="en-US" dirty="0">
                <a:hlinkClick r:id="rId3"/>
              </a:rPr>
              <a:t>provincial practice direction </a:t>
            </a:r>
            <a:r>
              <a:rPr lang="en-US" dirty="0"/>
              <a:t>requires  that defence and Crown conduct a special JPT if the bail hearing is “</a:t>
            </a:r>
            <a:r>
              <a:rPr lang="en-CA" dirty="0"/>
              <a:t> of such length that they cannot be accommodated in regularly scheduled bail courts.</a:t>
            </a:r>
            <a:r>
              <a:rPr lang="en-US" dirty="0"/>
              <a:t>“ </a:t>
            </a:r>
          </a:p>
          <a:p>
            <a:r>
              <a:rPr lang="en-US" dirty="0"/>
              <a:t>The local practice is that a bail JPT is required if the estimate is over two hours.</a:t>
            </a:r>
          </a:p>
          <a:p>
            <a:r>
              <a:rPr lang="en-US" dirty="0"/>
              <a:t>The bail JPT is held before the Local Administrative Judge. In almost all cases a JPT will be offered on the same day it is requested.</a:t>
            </a:r>
          </a:p>
          <a:p>
            <a:r>
              <a:rPr lang="en-US" dirty="0"/>
              <a:t>The bail JPT hearing conference form must be completed by both parties </a:t>
            </a:r>
            <a:r>
              <a:rPr lang="en-US" b="1" dirty="0"/>
              <a:t>AND</a:t>
            </a:r>
            <a:r>
              <a:rPr lang="en-US" dirty="0"/>
              <a:t> all defence and crown materials must be submitted to the trial coordinator before a bail JPT will be offered to you.</a:t>
            </a:r>
          </a:p>
          <a:p>
            <a:pPr marL="0" indent="0">
              <a:buNone/>
            </a:pPr>
            <a:endParaRPr lang="en-US" dirty="0"/>
          </a:p>
        </p:txBody>
      </p:sp>
    </p:spTree>
    <p:extLst>
      <p:ext uri="{BB962C8B-B14F-4D97-AF65-F5344CB8AC3E}">
        <p14:creationId xmlns:p14="http://schemas.microsoft.com/office/powerpoint/2010/main" val="905892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FC35E-138B-445E-B793-349A79F1242A}"/>
              </a:ext>
            </a:extLst>
          </p:cNvPr>
          <p:cNvSpPr>
            <a:spLocks noGrp="1"/>
          </p:cNvSpPr>
          <p:nvPr>
            <p:ph type="title"/>
          </p:nvPr>
        </p:nvSpPr>
        <p:spPr/>
        <p:txBody>
          <a:bodyPr/>
          <a:lstStyle/>
          <a:p>
            <a:r>
              <a:rPr lang="en-US" dirty="0">
                <a:solidFill>
                  <a:schemeClr val="accent3"/>
                </a:solidFill>
              </a:rPr>
              <a:t>Case management and scheduling</a:t>
            </a:r>
            <a:endParaRPr lang="en-CA" dirty="0">
              <a:solidFill>
                <a:schemeClr val="accent3"/>
              </a:solidFill>
            </a:endParaRPr>
          </a:p>
        </p:txBody>
      </p:sp>
      <p:sp>
        <p:nvSpPr>
          <p:cNvPr id="3" name="Content Placeholder 2">
            <a:extLst>
              <a:ext uri="{FF2B5EF4-FFF2-40B4-BE49-F238E27FC236}">
                <a16:creationId xmlns:a16="http://schemas.microsoft.com/office/drawing/2014/main" id="{71940EAC-D9FF-4124-814C-C537700ADE6D}"/>
              </a:ext>
            </a:extLst>
          </p:cNvPr>
          <p:cNvSpPr>
            <a:spLocks noGrp="1"/>
          </p:cNvSpPr>
          <p:nvPr>
            <p:ph idx="1"/>
          </p:nvPr>
        </p:nvSpPr>
        <p:spPr>
          <a:xfrm>
            <a:off x="838200" y="1825624"/>
            <a:ext cx="10515600" cy="4902979"/>
          </a:xfrm>
        </p:spPr>
        <p:txBody>
          <a:bodyPr>
            <a:normAutofit fontScale="92500" lnSpcReduction="10000"/>
          </a:bodyPr>
          <a:lstStyle/>
          <a:p>
            <a:r>
              <a:rPr lang="en-US" dirty="0"/>
              <a:t>The bail hearing JPT conference form requires defence to provide the names and particulars of the surety and other details of the plan of release</a:t>
            </a:r>
          </a:p>
          <a:p>
            <a:r>
              <a:rPr lang="en-US" dirty="0"/>
              <a:t> Referring a bail hearing to a bail JPT gives the Crown a significant tactical advantage, because it gives us advance notice of the plan</a:t>
            </a:r>
          </a:p>
          <a:p>
            <a:r>
              <a:rPr lang="en-US" dirty="0"/>
              <a:t>However, </a:t>
            </a:r>
            <a:r>
              <a:rPr lang="en-US" b="1" dirty="0"/>
              <a:t>it would be completely inappropriate </a:t>
            </a:r>
            <a:r>
              <a:rPr lang="en-US" dirty="0"/>
              <a:t>to refer bail hearings to a bail JPT for the sole purpose of forcing defence to reveal their plan of release. It is our duty to </a:t>
            </a:r>
            <a:r>
              <a:rPr lang="en-CA" dirty="0"/>
              <a:t>ensure that the bail hearing proceeds expeditiously. Also, we don’t want to waste the LAJ’s time with unnecessary JPT’s. </a:t>
            </a:r>
          </a:p>
          <a:p>
            <a:r>
              <a:rPr lang="en-US" dirty="0"/>
              <a:t>In cases where a bail JPT does not seem to be required, make it clear to defence counsel that you require the defence materials in a timely manner to prepare for the hearing. Ensure these requests are made both on and off the record.</a:t>
            </a:r>
          </a:p>
          <a:p>
            <a:pPr marL="0" indent="0">
              <a:buNone/>
            </a:pPr>
            <a:endParaRPr lang="en-US" dirty="0"/>
          </a:p>
        </p:txBody>
      </p:sp>
    </p:spTree>
    <p:extLst>
      <p:ext uri="{BB962C8B-B14F-4D97-AF65-F5344CB8AC3E}">
        <p14:creationId xmlns:p14="http://schemas.microsoft.com/office/powerpoint/2010/main" val="3667970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AC5B93-459A-4A2F-A6D6-C8DB2B7C3A5E}"/>
              </a:ext>
            </a:extLst>
          </p:cNvPr>
          <p:cNvSpPr>
            <a:spLocks noGrp="1"/>
          </p:cNvSpPr>
          <p:nvPr>
            <p:ph type="ctrTitle"/>
          </p:nvPr>
        </p:nvSpPr>
        <p:spPr/>
        <p:txBody>
          <a:bodyPr/>
          <a:lstStyle/>
          <a:p>
            <a:r>
              <a:rPr lang="en-US" dirty="0"/>
              <a:t>Kicking the living daylights out of your bail hearing</a:t>
            </a:r>
            <a:endParaRPr lang="en-CA" dirty="0"/>
          </a:p>
        </p:txBody>
      </p:sp>
    </p:spTree>
    <p:extLst>
      <p:ext uri="{BB962C8B-B14F-4D97-AF65-F5344CB8AC3E}">
        <p14:creationId xmlns:p14="http://schemas.microsoft.com/office/powerpoint/2010/main" val="1388289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D0705-0C74-43B4-BDE3-6F686C91E1D3}"/>
              </a:ext>
            </a:extLst>
          </p:cNvPr>
          <p:cNvSpPr>
            <a:spLocks noGrp="1"/>
          </p:cNvSpPr>
          <p:nvPr>
            <p:ph type="title"/>
          </p:nvPr>
        </p:nvSpPr>
        <p:spPr/>
        <p:txBody>
          <a:bodyPr/>
          <a:lstStyle/>
          <a:p>
            <a:r>
              <a:rPr lang="en-US" b="1" dirty="0">
                <a:solidFill>
                  <a:schemeClr val="accent3"/>
                </a:solidFill>
              </a:rPr>
              <a:t>Some general principles</a:t>
            </a:r>
            <a:endParaRPr lang="en-CA" b="1" dirty="0">
              <a:solidFill>
                <a:schemeClr val="accent3"/>
              </a:solidFill>
            </a:endParaRPr>
          </a:p>
        </p:txBody>
      </p:sp>
      <p:sp>
        <p:nvSpPr>
          <p:cNvPr id="3" name="Content Placeholder 2">
            <a:extLst>
              <a:ext uri="{FF2B5EF4-FFF2-40B4-BE49-F238E27FC236}">
                <a16:creationId xmlns:a16="http://schemas.microsoft.com/office/drawing/2014/main" id="{2E26FBF4-55EB-40B8-803B-596D426B1229}"/>
              </a:ext>
            </a:extLst>
          </p:cNvPr>
          <p:cNvSpPr>
            <a:spLocks noGrp="1"/>
          </p:cNvSpPr>
          <p:nvPr>
            <p:ph idx="1"/>
          </p:nvPr>
        </p:nvSpPr>
        <p:spPr>
          <a:xfrm>
            <a:off x="838200" y="1825624"/>
            <a:ext cx="10515600" cy="4865461"/>
          </a:xfrm>
        </p:spPr>
        <p:txBody>
          <a:bodyPr>
            <a:normAutofit fontScale="85000" lnSpcReduction="20000"/>
          </a:bodyPr>
          <a:lstStyle/>
          <a:p>
            <a:r>
              <a:rPr lang="en-US" dirty="0"/>
              <a:t>This is your bail hearing. Know your case. Select your own materials.</a:t>
            </a:r>
          </a:p>
          <a:p>
            <a:endParaRPr lang="en-US" dirty="0"/>
          </a:p>
          <a:p>
            <a:r>
              <a:rPr lang="en-US" dirty="0"/>
              <a:t>The law is for chumps. You need better facts.</a:t>
            </a:r>
          </a:p>
          <a:p>
            <a:endParaRPr lang="en-US" dirty="0"/>
          </a:p>
          <a:p>
            <a:r>
              <a:rPr lang="en-US" dirty="0"/>
              <a:t>Do not cut corners on your evidence. However, be selective about the materials you file.</a:t>
            </a:r>
          </a:p>
          <a:p>
            <a:endParaRPr lang="en-US" dirty="0"/>
          </a:p>
          <a:p>
            <a:r>
              <a:rPr lang="en-US" dirty="0"/>
              <a:t>Always cross-examine the witness</a:t>
            </a:r>
          </a:p>
          <a:p>
            <a:endParaRPr lang="en-US" dirty="0"/>
          </a:p>
          <a:p>
            <a:r>
              <a:rPr lang="en-US" dirty="0"/>
              <a:t> It’s wrong to let him out. It’s right to keep him in.</a:t>
            </a:r>
          </a:p>
          <a:p>
            <a:pPr marL="0" indent="0">
              <a:buNone/>
            </a:pPr>
            <a:endParaRPr lang="en-US" dirty="0"/>
          </a:p>
          <a:p>
            <a:r>
              <a:rPr lang="en-US" dirty="0"/>
              <a:t>Know the law. Have a memo.</a:t>
            </a:r>
          </a:p>
          <a:p>
            <a:endParaRPr lang="en-US" dirty="0"/>
          </a:p>
          <a:p>
            <a:endParaRPr lang="en-US" dirty="0"/>
          </a:p>
          <a:p>
            <a:endParaRPr lang="en-CA" dirty="0"/>
          </a:p>
        </p:txBody>
      </p:sp>
    </p:spTree>
    <p:extLst>
      <p:ext uri="{BB962C8B-B14F-4D97-AF65-F5344CB8AC3E}">
        <p14:creationId xmlns:p14="http://schemas.microsoft.com/office/powerpoint/2010/main" val="560496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FC25A-7017-488D-B414-F5E589EB84ED}"/>
              </a:ext>
            </a:extLst>
          </p:cNvPr>
          <p:cNvSpPr>
            <a:spLocks noGrp="1"/>
          </p:cNvSpPr>
          <p:nvPr>
            <p:ph type="title"/>
          </p:nvPr>
        </p:nvSpPr>
        <p:spPr/>
        <p:txBody>
          <a:bodyPr/>
          <a:lstStyle/>
          <a:p>
            <a:r>
              <a:rPr lang="en-US" b="1" dirty="0">
                <a:solidFill>
                  <a:schemeClr val="accent3"/>
                </a:solidFill>
              </a:rPr>
              <a:t>Preparation</a:t>
            </a:r>
            <a:endParaRPr lang="en-CA" b="1" dirty="0">
              <a:solidFill>
                <a:schemeClr val="accent3"/>
              </a:solidFill>
            </a:endParaRPr>
          </a:p>
        </p:txBody>
      </p:sp>
      <p:sp>
        <p:nvSpPr>
          <p:cNvPr id="3" name="Content Placeholder 2">
            <a:extLst>
              <a:ext uri="{FF2B5EF4-FFF2-40B4-BE49-F238E27FC236}">
                <a16:creationId xmlns:a16="http://schemas.microsoft.com/office/drawing/2014/main" id="{E4634F3B-1D2F-4E9D-80AF-8EF5E916FB23}"/>
              </a:ext>
            </a:extLst>
          </p:cNvPr>
          <p:cNvSpPr>
            <a:spLocks noGrp="1"/>
          </p:cNvSpPr>
          <p:nvPr>
            <p:ph idx="1"/>
          </p:nvPr>
        </p:nvSpPr>
        <p:spPr/>
        <p:txBody>
          <a:bodyPr/>
          <a:lstStyle/>
          <a:p>
            <a:r>
              <a:rPr lang="en-US" dirty="0"/>
              <a:t>Investigate the proposed sureties and plan</a:t>
            </a:r>
          </a:p>
          <a:p>
            <a:r>
              <a:rPr lang="en-US" dirty="0"/>
              <a:t>Compile a well-organized volume of evidence to file</a:t>
            </a:r>
          </a:p>
          <a:p>
            <a:r>
              <a:rPr lang="en-US" dirty="0"/>
              <a:t>Prepare authorities and submissions on the law in writing</a:t>
            </a:r>
            <a:endParaRPr lang="en-CA" dirty="0"/>
          </a:p>
          <a:p>
            <a:r>
              <a:rPr lang="en-CA" dirty="0"/>
              <a:t>Think about cross-examination themes in advance</a:t>
            </a:r>
          </a:p>
          <a:p>
            <a:r>
              <a:rPr lang="en-CA" dirty="0"/>
              <a:t>Get your materials to the judge and defence counsel in a timely manner</a:t>
            </a:r>
            <a:endParaRPr lang="en-US" dirty="0"/>
          </a:p>
        </p:txBody>
      </p:sp>
    </p:spTree>
    <p:extLst>
      <p:ext uri="{BB962C8B-B14F-4D97-AF65-F5344CB8AC3E}">
        <p14:creationId xmlns:p14="http://schemas.microsoft.com/office/powerpoint/2010/main" val="14826988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FC25A-7017-488D-B414-F5E589EB84ED}"/>
              </a:ext>
            </a:extLst>
          </p:cNvPr>
          <p:cNvSpPr>
            <a:spLocks noGrp="1"/>
          </p:cNvSpPr>
          <p:nvPr>
            <p:ph type="title"/>
          </p:nvPr>
        </p:nvSpPr>
        <p:spPr/>
        <p:txBody>
          <a:bodyPr/>
          <a:lstStyle/>
          <a:p>
            <a:r>
              <a:rPr lang="en-US" b="1" dirty="0">
                <a:solidFill>
                  <a:schemeClr val="accent3"/>
                </a:solidFill>
              </a:rPr>
              <a:t>Preparation</a:t>
            </a:r>
            <a:endParaRPr lang="en-CA" b="1" dirty="0">
              <a:solidFill>
                <a:schemeClr val="accent3"/>
              </a:solidFill>
            </a:endParaRPr>
          </a:p>
        </p:txBody>
      </p:sp>
      <p:sp>
        <p:nvSpPr>
          <p:cNvPr id="3" name="Content Placeholder 2">
            <a:extLst>
              <a:ext uri="{FF2B5EF4-FFF2-40B4-BE49-F238E27FC236}">
                <a16:creationId xmlns:a16="http://schemas.microsoft.com/office/drawing/2014/main" id="{E4634F3B-1D2F-4E9D-80AF-8EF5E916FB23}"/>
              </a:ext>
            </a:extLst>
          </p:cNvPr>
          <p:cNvSpPr>
            <a:spLocks noGrp="1"/>
          </p:cNvSpPr>
          <p:nvPr>
            <p:ph idx="1"/>
          </p:nvPr>
        </p:nvSpPr>
        <p:spPr>
          <a:xfrm>
            <a:off x="838200" y="1825625"/>
            <a:ext cx="10515600" cy="4885726"/>
          </a:xfrm>
        </p:spPr>
        <p:txBody>
          <a:bodyPr>
            <a:normAutofit fontScale="92500" lnSpcReduction="20000"/>
          </a:bodyPr>
          <a:lstStyle/>
          <a:p>
            <a:pPr marL="0" indent="0">
              <a:buNone/>
            </a:pPr>
            <a:r>
              <a:rPr lang="en-US" b="1" u="sng" dirty="0"/>
              <a:t>Investigate the proposed sureties and plan</a:t>
            </a:r>
          </a:p>
          <a:p>
            <a:r>
              <a:rPr lang="en-US" dirty="0"/>
              <a:t>You should obtain the surety declaration and/or affidavit for each proposed surety as early as possible and submit it to OPS Court Liaison section for a background check</a:t>
            </a:r>
          </a:p>
          <a:p>
            <a:r>
              <a:rPr lang="en-US" b="1" dirty="0"/>
              <a:t>But this is not enough</a:t>
            </a:r>
          </a:p>
          <a:p>
            <a:r>
              <a:rPr lang="en-US" dirty="0"/>
              <a:t>Court Liaison Section will only tell you about criminal record and outstanding charges</a:t>
            </a:r>
          </a:p>
          <a:p>
            <a:r>
              <a:rPr lang="en-US" dirty="0"/>
              <a:t>Ask the investigating officer to search for any occurrence reports that are relevant to the address, to the surety’s relationship to the accused, or to the surety’s overall suitability. </a:t>
            </a:r>
          </a:p>
          <a:p>
            <a:r>
              <a:rPr lang="en-US" dirty="0"/>
              <a:t>Decide whether to file these materials or hold them for cross (give them to defence counsel either way).</a:t>
            </a:r>
          </a:p>
          <a:p>
            <a:r>
              <a:rPr lang="en-US" dirty="0"/>
              <a:t>Sometimes Scope will contain useful information about a proposed surety</a:t>
            </a:r>
          </a:p>
        </p:txBody>
      </p:sp>
    </p:spTree>
    <p:extLst>
      <p:ext uri="{BB962C8B-B14F-4D97-AF65-F5344CB8AC3E}">
        <p14:creationId xmlns:p14="http://schemas.microsoft.com/office/powerpoint/2010/main" val="1003048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FC25A-7017-488D-B414-F5E589EB84ED}"/>
              </a:ext>
            </a:extLst>
          </p:cNvPr>
          <p:cNvSpPr>
            <a:spLocks noGrp="1"/>
          </p:cNvSpPr>
          <p:nvPr>
            <p:ph type="title"/>
          </p:nvPr>
        </p:nvSpPr>
        <p:spPr/>
        <p:txBody>
          <a:bodyPr/>
          <a:lstStyle/>
          <a:p>
            <a:r>
              <a:rPr lang="en-US" b="1" dirty="0">
                <a:solidFill>
                  <a:schemeClr val="accent3"/>
                </a:solidFill>
              </a:rPr>
              <a:t>Preparation</a:t>
            </a:r>
            <a:endParaRPr lang="en-CA" b="1" dirty="0">
              <a:solidFill>
                <a:schemeClr val="accent3"/>
              </a:solidFill>
            </a:endParaRPr>
          </a:p>
        </p:txBody>
      </p:sp>
      <p:sp>
        <p:nvSpPr>
          <p:cNvPr id="3" name="Content Placeholder 2">
            <a:extLst>
              <a:ext uri="{FF2B5EF4-FFF2-40B4-BE49-F238E27FC236}">
                <a16:creationId xmlns:a16="http://schemas.microsoft.com/office/drawing/2014/main" id="{E4634F3B-1D2F-4E9D-80AF-8EF5E916FB23}"/>
              </a:ext>
            </a:extLst>
          </p:cNvPr>
          <p:cNvSpPr>
            <a:spLocks noGrp="1"/>
          </p:cNvSpPr>
          <p:nvPr>
            <p:ph idx="1"/>
          </p:nvPr>
        </p:nvSpPr>
        <p:spPr/>
        <p:txBody>
          <a:bodyPr>
            <a:normAutofit fontScale="92500" lnSpcReduction="20000"/>
          </a:bodyPr>
          <a:lstStyle/>
          <a:p>
            <a:pPr marL="0" indent="0">
              <a:buNone/>
            </a:pPr>
            <a:r>
              <a:rPr lang="en-US" b="1" u="sng" dirty="0"/>
              <a:t>Compile a well-organized volume of evidence</a:t>
            </a:r>
          </a:p>
          <a:p>
            <a:r>
              <a:rPr lang="en-US" dirty="0"/>
              <a:t>The charge sheet and CPIC will rarely be sufficient</a:t>
            </a:r>
          </a:p>
          <a:p>
            <a:r>
              <a:rPr lang="en-US" dirty="0"/>
              <a:t>File police reports, witness statements (or statement summaries), photographs, and other materials that are reliable and persuasive</a:t>
            </a:r>
          </a:p>
          <a:p>
            <a:r>
              <a:rPr lang="en-US" dirty="0"/>
              <a:t>But don’t overload: File the five compelling photographs, not the entire photo book</a:t>
            </a:r>
          </a:p>
          <a:p>
            <a:r>
              <a:rPr lang="en-US" dirty="0"/>
              <a:t>Consider filing the prosecution summaries related to criminal record entries. This is especially persuasive when the past convictions are for related offences</a:t>
            </a:r>
          </a:p>
          <a:p>
            <a:r>
              <a:rPr lang="en-US" dirty="0"/>
              <a:t>Be creative. Consider using audio/video, google maps, or summaries that you created.</a:t>
            </a:r>
          </a:p>
          <a:p>
            <a:r>
              <a:rPr lang="en-US" dirty="0"/>
              <a:t>Include a table of contents and page numbers</a:t>
            </a:r>
          </a:p>
        </p:txBody>
      </p:sp>
    </p:spTree>
    <p:extLst>
      <p:ext uri="{BB962C8B-B14F-4D97-AF65-F5344CB8AC3E}">
        <p14:creationId xmlns:p14="http://schemas.microsoft.com/office/powerpoint/2010/main" val="31452959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FC25A-7017-488D-B414-F5E589EB84ED}"/>
              </a:ext>
            </a:extLst>
          </p:cNvPr>
          <p:cNvSpPr>
            <a:spLocks noGrp="1"/>
          </p:cNvSpPr>
          <p:nvPr>
            <p:ph type="title"/>
          </p:nvPr>
        </p:nvSpPr>
        <p:spPr/>
        <p:txBody>
          <a:bodyPr/>
          <a:lstStyle/>
          <a:p>
            <a:r>
              <a:rPr lang="en-US" b="1" dirty="0">
                <a:solidFill>
                  <a:schemeClr val="accent3"/>
                </a:solidFill>
              </a:rPr>
              <a:t>Cross-examination of sureties</a:t>
            </a:r>
            <a:endParaRPr lang="en-CA" b="1" dirty="0">
              <a:solidFill>
                <a:schemeClr val="accent3"/>
              </a:solidFill>
            </a:endParaRPr>
          </a:p>
        </p:txBody>
      </p:sp>
      <p:sp>
        <p:nvSpPr>
          <p:cNvPr id="3" name="Content Placeholder 2">
            <a:extLst>
              <a:ext uri="{FF2B5EF4-FFF2-40B4-BE49-F238E27FC236}">
                <a16:creationId xmlns:a16="http://schemas.microsoft.com/office/drawing/2014/main" id="{E4634F3B-1D2F-4E9D-80AF-8EF5E916FB23}"/>
              </a:ext>
            </a:extLst>
          </p:cNvPr>
          <p:cNvSpPr>
            <a:spLocks noGrp="1"/>
          </p:cNvSpPr>
          <p:nvPr>
            <p:ph idx="1"/>
          </p:nvPr>
        </p:nvSpPr>
        <p:spPr>
          <a:xfrm>
            <a:off x="838200" y="1825624"/>
            <a:ext cx="10515600" cy="5032375"/>
          </a:xfrm>
        </p:spPr>
        <p:txBody>
          <a:bodyPr>
            <a:normAutofit/>
          </a:bodyPr>
          <a:lstStyle/>
          <a:p>
            <a:r>
              <a:rPr lang="en-US" dirty="0"/>
              <a:t>There is no limit to the number of topics and themes upon which you can effectively cross-examine a surety</a:t>
            </a:r>
          </a:p>
          <a:p>
            <a:r>
              <a:rPr lang="en-US" dirty="0"/>
              <a:t>At the end of the evidence, you want the judge to have the opinion that:</a:t>
            </a:r>
          </a:p>
          <a:p>
            <a:pPr marL="896938" indent="-534988"/>
            <a:r>
              <a:rPr lang="en-US" dirty="0"/>
              <a:t>The surety cannot be trusted to keep the accused out of trouble</a:t>
            </a:r>
          </a:p>
          <a:p>
            <a:pPr marL="896938" indent="-534988"/>
            <a:r>
              <a:rPr lang="en-US" dirty="0"/>
              <a:t>The accused cannot be trusted to obey the conditions or his surety</a:t>
            </a:r>
          </a:p>
          <a:p>
            <a:pPr marL="896938" indent="-534988"/>
            <a:r>
              <a:rPr lang="en-US" dirty="0"/>
              <a:t>The accused’s detention is not a loss to anything (other than his ability to continue his criminal lifestyle)</a:t>
            </a:r>
          </a:p>
          <a:p>
            <a:pPr marL="896938" indent="-534988"/>
            <a:r>
              <a:rPr lang="en-US" dirty="0"/>
              <a:t>Or all of the above</a:t>
            </a:r>
          </a:p>
        </p:txBody>
      </p:sp>
    </p:spTree>
    <p:extLst>
      <p:ext uri="{BB962C8B-B14F-4D97-AF65-F5344CB8AC3E}">
        <p14:creationId xmlns:p14="http://schemas.microsoft.com/office/powerpoint/2010/main" val="504339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A6089-A078-427D-88AD-A4D612EC852D}"/>
              </a:ext>
            </a:extLst>
          </p:cNvPr>
          <p:cNvSpPr>
            <a:spLocks noGrp="1"/>
          </p:cNvSpPr>
          <p:nvPr>
            <p:ph type="title"/>
          </p:nvPr>
        </p:nvSpPr>
        <p:spPr/>
        <p:txBody>
          <a:bodyPr/>
          <a:lstStyle/>
          <a:p>
            <a:r>
              <a:rPr lang="en-US" b="1" dirty="0">
                <a:solidFill>
                  <a:schemeClr val="accent3"/>
                </a:solidFill>
              </a:rPr>
              <a:t>Overview</a:t>
            </a:r>
            <a:endParaRPr lang="en-CA" b="1" dirty="0">
              <a:solidFill>
                <a:schemeClr val="accent3"/>
              </a:solidFill>
            </a:endParaRPr>
          </a:p>
        </p:txBody>
      </p:sp>
      <p:graphicFrame>
        <p:nvGraphicFramePr>
          <p:cNvPr id="4" name="Table 4">
            <a:extLst>
              <a:ext uri="{FF2B5EF4-FFF2-40B4-BE49-F238E27FC236}">
                <a16:creationId xmlns:a16="http://schemas.microsoft.com/office/drawing/2014/main" id="{81D86BA5-4078-43E0-BB26-B4E7A11D21A1}"/>
              </a:ext>
            </a:extLst>
          </p:cNvPr>
          <p:cNvGraphicFramePr>
            <a:graphicFrameLocks noGrp="1"/>
          </p:cNvGraphicFramePr>
          <p:nvPr>
            <p:ph idx="1"/>
            <p:extLst>
              <p:ext uri="{D42A27DB-BD31-4B8C-83A1-F6EECF244321}">
                <p14:modId xmlns:p14="http://schemas.microsoft.com/office/powerpoint/2010/main" val="2885738414"/>
              </p:ext>
            </p:extLst>
          </p:nvPr>
        </p:nvGraphicFramePr>
        <p:xfrm>
          <a:off x="838200" y="1825625"/>
          <a:ext cx="10515597" cy="4582160"/>
        </p:xfrm>
        <a:graphic>
          <a:graphicData uri="http://schemas.openxmlformats.org/drawingml/2006/table">
            <a:tbl>
              <a:tblPr firstRow="1" bandRow="1">
                <a:tableStyleId>{073A0DAA-6AF3-43AB-8588-CEC1D06C72B9}</a:tableStyleId>
              </a:tblPr>
              <a:tblGrid>
                <a:gridCol w="6425242">
                  <a:extLst>
                    <a:ext uri="{9D8B030D-6E8A-4147-A177-3AD203B41FA5}">
                      <a16:colId xmlns:a16="http://schemas.microsoft.com/office/drawing/2014/main" val="1854754189"/>
                    </a:ext>
                  </a:extLst>
                </a:gridCol>
                <a:gridCol w="2035833">
                  <a:extLst>
                    <a:ext uri="{9D8B030D-6E8A-4147-A177-3AD203B41FA5}">
                      <a16:colId xmlns:a16="http://schemas.microsoft.com/office/drawing/2014/main" val="3015061187"/>
                    </a:ext>
                  </a:extLst>
                </a:gridCol>
                <a:gridCol w="2054522">
                  <a:extLst>
                    <a:ext uri="{9D8B030D-6E8A-4147-A177-3AD203B41FA5}">
                      <a16:colId xmlns:a16="http://schemas.microsoft.com/office/drawing/2014/main" val="1216385921"/>
                    </a:ext>
                  </a:extLst>
                </a:gridCol>
              </a:tblGrid>
              <a:tr h="370840">
                <a:tc>
                  <a:txBody>
                    <a:bodyPr/>
                    <a:lstStyle/>
                    <a:p>
                      <a:r>
                        <a:rPr lang="en-US" dirty="0"/>
                        <a:t>Description</a:t>
                      </a:r>
                      <a:endParaRPr lang="en-CA" dirty="0"/>
                    </a:p>
                  </a:txBody>
                  <a:tcPr/>
                </a:tc>
                <a:tc>
                  <a:txBody>
                    <a:bodyPr/>
                    <a:lstStyle/>
                    <a:p>
                      <a:r>
                        <a:rPr lang="en-US" dirty="0"/>
                        <a:t>Substantive</a:t>
                      </a:r>
                      <a:endParaRPr lang="en-CA" dirty="0"/>
                    </a:p>
                  </a:txBody>
                  <a:tcPr/>
                </a:tc>
                <a:tc>
                  <a:txBody>
                    <a:bodyPr/>
                    <a:lstStyle/>
                    <a:p>
                      <a:r>
                        <a:rPr lang="en-US" dirty="0"/>
                        <a:t>Professionalism</a:t>
                      </a:r>
                      <a:endParaRPr lang="en-CA" dirty="0"/>
                    </a:p>
                  </a:txBody>
                  <a:tcPr/>
                </a:tc>
                <a:extLst>
                  <a:ext uri="{0D108BD9-81ED-4DB2-BD59-A6C34878D82A}">
                    <a16:rowId xmlns:a16="http://schemas.microsoft.com/office/drawing/2014/main" val="2163310521"/>
                  </a:ext>
                </a:extLst>
              </a:tr>
              <a:tr h="370840">
                <a:tc>
                  <a:txBody>
                    <a:bodyPr/>
                    <a:lstStyle/>
                    <a:p>
                      <a:r>
                        <a:rPr lang="en-US" dirty="0"/>
                        <a:t>Background</a:t>
                      </a:r>
                    </a:p>
                    <a:p>
                      <a:r>
                        <a:rPr lang="en-US" dirty="0"/>
                        <a:t>What is the bail hearing court?</a:t>
                      </a:r>
                    </a:p>
                  </a:txBody>
                  <a:tcPr/>
                </a:tc>
                <a:tc>
                  <a:txBody>
                    <a:bodyPr/>
                    <a:lstStyle/>
                    <a:p>
                      <a:r>
                        <a:rPr lang="en-US" dirty="0"/>
                        <a:t>5</a:t>
                      </a:r>
                      <a:endParaRPr lang="en-CA" dirty="0"/>
                    </a:p>
                  </a:txBody>
                  <a:tcPr/>
                </a:tc>
                <a:tc>
                  <a:txBody>
                    <a:bodyPr/>
                    <a:lstStyle/>
                    <a:p>
                      <a:endParaRPr lang="en-CA" dirty="0"/>
                    </a:p>
                  </a:txBody>
                  <a:tcPr/>
                </a:tc>
                <a:extLst>
                  <a:ext uri="{0D108BD9-81ED-4DB2-BD59-A6C34878D82A}">
                    <a16:rowId xmlns:a16="http://schemas.microsoft.com/office/drawing/2014/main" val="3395413146"/>
                  </a:ext>
                </a:extLst>
              </a:tr>
              <a:tr h="370840">
                <a:tc>
                  <a:txBody>
                    <a:bodyPr/>
                    <a:lstStyle/>
                    <a:p>
                      <a:r>
                        <a:rPr lang="en-US" dirty="0"/>
                        <a:t>Professionalism considerations (20 minutes)</a:t>
                      </a:r>
                    </a:p>
                    <a:p>
                      <a:pPr lvl="1"/>
                      <a:r>
                        <a:rPr lang="en-US" dirty="0"/>
                        <a:t>The Crown’s role in bail hearing court</a:t>
                      </a:r>
                    </a:p>
                    <a:p>
                      <a:pPr lvl="1"/>
                      <a:r>
                        <a:rPr lang="en-US" dirty="0"/>
                        <a:t>Disclosure obligations in bail hearings</a:t>
                      </a:r>
                    </a:p>
                    <a:p>
                      <a:pPr lvl="1"/>
                      <a:r>
                        <a:rPr lang="en-US" dirty="0"/>
                        <a:t>Case management and scheduling</a:t>
                      </a:r>
                    </a:p>
                  </a:txBody>
                  <a:tcPr/>
                </a:tc>
                <a:tc>
                  <a:txBody>
                    <a:bodyPr/>
                    <a:lstStyle/>
                    <a:p>
                      <a:endParaRPr lang="en-CA" dirty="0"/>
                    </a:p>
                  </a:txBody>
                  <a:tcPr/>
                </a:tc>
                <a:tc>
                  <a:txBody>
                    <a:bodyPr/>
                    <a:lstStyle/>
                    <a:p>
                      <a:r>
                        <a:rPr lang="en-US" dirty="0"/>
                        <a:t>20</a:t>
                      </a:r>
                      <a:endParaRPr lang="en-CA" dirty="0"/>
                    </a:p>
                  </a:txBody>
                  <a:tcPr/>
                </a:tc>
                <a:extLst>
                  <a:ext uri="{0D108BD9-81ED-4DB2-BD59-A6C34878D82A}">
                    <a16:rowId xmlns:a16="http://schemas.microsoft.com/office/drawing/2014/main" val="3219418781"/>
                  </a:ext>
                </a:extLst>
              </a:tr>
              <a:tr h="370840">
                <a:tc>
                  <a:txBody>
                    <a:bodyPr/>
                    <a:lstStyle/>
                    <a:p>
                      <a:r>
                        <a:rPr lang="en-US" dirty="0"/>
                        <a:t>Kicking the living daylights out of your bail hearing (40 minutes)</a:t>
                      </a:r>
                    </a:p>
                    <a:p>
                      <a:pPr lvl="1"/>
                      <a:r>
                        <a:rPr lang="en-US" dirty="0"/>
                        <a:t>Some general principles</a:t>
                      </a:r>
                    </a:p>
                    <a:p>
                      <a:pPr lvl="1"/>
                      <a:r>
                        <a:rPr lang="en-US" dirty="0"/>
                        <a:t>Preparation</a:t>
                      </a:r>
                    </a:p>
                    <a:p>
                      <a:pPr lvl="1"/>
                      <a:r>
                        <a:rPr lang="en-US" dirty="0"/>
                        <a:t>Cross-examination of sureties</a:t>
                      </a:r>
                    </a:p>
                    <a:p>
                      <a:pPr lvl="1"/>
                      <a:r>
                        <a:rPr lang="en-US" dirty="0"/>
                        <a:t>The bail review</a:t>
                      </a:r>
                    </a:p>
                    <a:p>
                      <a:pPr lvl="1"/>
                      <a:r>
                        <a:rPr lang="en-US" dirty="0"/>
                        <a:t>Follow-up</a:t>
                      </a:r>
                    </a:p>
                    <a:p>
                      <a:pPr lvl="1"/>
                      <a:r>
                        <a:rPr lang="en-US" dirty="0"/>
                        <a:t>What makes the difference?</a:t>
                      </a:r>
                    </a:p>
                  </a:txBody>
                  <a:tcPr/>
                </a:tc>
                <a:tc>
                  <a:txBody>
                    <a:bodyPr/>
                    <a:lstStyle/>
                    <a:p>
                      <a:r>
                        <a:rPr lang="en-US" dirty="0"/>
                        <a:t>40</a:t>
                      </a:r>
                      <a:endParaRPr lang="en-CA" dirty="0"/>
                    </a:p>
                  </a:txBody>
                  <a:tcPr/>
                </a:tc>
                <a:tc>
                  <a:txBody>
                    <a:bodyPr/>
                    <a:lstStyle/>
                    <a:p>
                      <a:endParaRPr lang="en-CA" dirty="0"/>
                    </a:p>
                  </a:txBody>
                  <a:tcPr/>
                </a:tc>
                <a:extLst>
                  <a:ext uri="{0D108BD9-81ED-4DB2-BD59-A6C34878D82A}">
                    <a16:rowId xmlns:a16="http://schemas.microsoft.com/office/drawing/2014/main" val="3776819266"/>
                  </a:ext>
                </a:extLst>
              </a:tr>
              <a:tr h="370840">
                <a:tc>
                  <a:txBody>
                    <a:bodyPr/>
                    <a:lstStyle/>
                    <a:p>
                      <a:r>
                        <a:rPr lang="en-US" dirty="0"/>
                        <a:t>Total</a:t>
                      </a:r>
                      <a:endParaRPr lang="en-CA" dirty="0"/>
                    </a:p>
                  </a:txBody>
                  <a:tcPr/>
                </a:tc>
                <a:tc>
                  <a:txBody>
                    <a:bodyPr/>
                    <a:lstStyle/>
                    <a:p>
                      <a:r>
                        <a:rPr lang="en-US" dirty="0"/>
                        <a:t>45</a:t>
                      </a:r>
                      <a:endParaRPr lang="en-CA" dirty="0"/>
                    </a:p>
                  </a:txBody>
                  <a:tcPr/>
                </a:tc>
                <a:tc>
                  <a:txBody>
                    <a:bodyPr/>
                    <a:lstStyle/>
                    <a:p>
                      <a:r>
                        <a:rPr lang="en-US" dirty="0"/>
                        <a:t>20</a:t>
                      </a:r>
                      <a:endParaRPr lang="en-CA" dirty="0"/>
                    </a:p>
                  </a:txBody>
                  <a:tcPr/>
                </a:tc>
                <a:extLst>
                  <a:ext uri="{0D108BD9-81ED-4DB2-BD59-A6C34878D82A}">
                    <a16:rowId xmlns:a16="http://schemas.microsoft.com/office/drawing/2014/main" val="3026527191"/>
                  </a:ext>
                </a:extLst>
              </a:tr>
            </a:tbl>
          </a:graphicData>
        </a:graphic>
      </p:graphicFrame>
    </p:spTree>
    <p:extLst>
      <p:ext uri="{BB962C8B-B14F-4D97-AF65-F5344CB8AC3E}">
        <p14:creationId xmlns:p14="http://schemas.microsoft.com/office/powerpoint/2010/main" val="10061291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FC25A-7017-488D-B414-F5E589EB84ED}"/>
              </a:ext>
            </a:extLst>
          </p:cNvPr>
          <p:cNvSpPr>
            <a:spLocks noGrp="1"/>
          </p:cNvSpPr>
          <p:nvPr>
            <p:ph type="title"/>
          </p:nvPr>
        </p:nvSpPr>
        <p:spPr/>
        <p:txBody>
          <a:bodyPr/>
          <a:lstStyle/>
          <a:p>
            <a:r>
              <a:rPr lang="en-US" b="1" dirty="0">
                <a:solidFill>
                  <a:schemeClr val="accent3"/>
                </a:solidFill>
              </a:rPr>
              <a:t>Cross-examination of sureties</a:t>
            </a:r>
            <a:endParaRPr lang="en-CA" b="1" dirty="0">
              <a:solidFill>
                <a:schemeClr val="accent3"/>
              </a:solidFill>
            </a:endParaRPr>
          </a:p>
        </p:txBody>
      </p:sp>
      <p:sp>
        <p:nvSpPr>
          <p:cNvPr id="3" name="Content Placeholder 2">
            <a:extLst>
              <a:ext uri="{FF2B5EF4-FFF2-40B4-BE49-F238E27FC236}">
                <a16:creationId xmlns:a16="http://schemas.microsoft.com/office/drawing/2014/main" id="{E4634F3B-1D2F-4E9D-80AF-8EF5E916FB23}"/>
              </a:ext>
            </a:extLst>
          </p:cNvPr>
          <p:cNvSpPr>
            <a:spLocks noGrp="1"/>
          </p:cNvSpPr>
          <p:nvPr>
            <p:ph idx="1"/>
          </p:nvPr>
        </p:nvSpPr>
        <p:spPr>
          <a:xfrm>
            <a:off x="838200" y="1825624"/>
            <a:ext cx="10515600" cy="5032375"/>
          </a:xfrm>
        </p:spPr>
        <p:txBody>
          <a:bodyPr>
            <a:normAutofit fontScale="92500" lnSpcReduction="10000"/>
          </a:bodyPr>
          <a:lstStyle/>
          <a:p>
            <a:pPr marL="0" indent="0">
              <a:buNone/>
            </a:pPr>
            <a:r>
              <a:rPr lang="en-US" dirty="0"/>
              <a:t>Some of my go-to topics are:</a:t>
            </a:r>
          </a:p>
          <a:p>
            <a:r>
              <a:rPr lang="en-US" dirty="0"/>
              <a:t>No financial ability to satisfy a significant bond</a:t>
            </a:r>
          </a:p>
          <a:p>
            <a:r>
              <a:rPr lang="en-US" dirty="0"/>
              <a:t>Knowledge of the accused</a:t>
            </a:r>
          </a:p>
          <a:p>
            <a:r>
              <a:rPr lang="en-US" dirty="0"/>
              <a:t>No ability to control the accused</a:t>
            </a:r>
          </a:p>
          <a:p>
            <a:r>
              <a:rPr lang="en-US" dirty="0"/>
              <a:t>The plan is absurd or too onerous to be workable (You will give up your bedroom for the next two years? There’s nobody who can afford to pay for the GPS monitoring?)</a:t>
            </a:r>
          </a:p>
          <a:p>
            <a:r>
              <a:rPr lang="en-US" dirty="0"/>
              <a:t>Naivety regarding the accused’s criminal involvement</a:t>
            </a:r>
          </a:p>
          <a:p>
            <a:r>
              <a:rPr lang="en-US" dirty="0"/>
              <a:t>Dishonesty about anything</a:t>
            </a:r>
          </a:p>
          <a:p>
            <a:r>
              <a:rPr lang="en-US" dirty="0"/>
              <a:t>Accused is a gang member / drug dealer / has a criminal lifestyle</a:t>
            </a:r>
          </a:p>
          <a:p>
            <a:r>
              <a:rPr lang="en-US" dirty="0"/>
              <a:t>Challenge factors that weigh in </a:t>
            </a:r>
            <a:r>
              <a:rPr lang="en-US" dirty="0" err="1"/>
              <a:t>favour</a:t>
            </a:r>
            <a:r>
              <a:rPr lang="en-US" dirty="0"/>
              <a:t> of release (counselling, treatment, employment, dependents)</a:t>
            </a:r>
          </a:p>
        </p:txBody>
      </p:sp>
    </p:spTree>
    <p:extLst>
      <p:ext uri="{BB962C8B-B14F-4D97-AF65-F5344CB8AC3E}">
        <p14:creationId xmlns:p14="http://schemas.microsoft.com/office/powerpoint/2010/main" val="11796804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FC25A-7017-488D-B414-F5E589EB84ED}"/>
              </a:ext>
            </a:extLst>
          </p:cNvPr>
          <p:cNvSpPr>
            <a:spLocks noGrp="1"/>
          </p:cNvSpPr>
          <p:nvPr>
            <p:ph type="title"/>
          </p:nvPr>
        </p:nvSpPr>
        <p:spPr/>
        <p:txBody>
          <a:bodyPr/>
          <a:lstStyle/>
          <a:p>
            <a:r>
              <a:rPr lang="en-US" b="1" dirty="0">
                <a:solidFill>
                  <a:schemeClr val="accent3"/>
                </a:solidFill>
              </a:rPr>
              <a:t>Cross-examination of sureties</a:t>
            </a:r>
            <a:endParaRPr lang="en-CA" b="1" dirty="0">
              <a:solidFill>
                <a:schemeClr val="accent3"/>
              </a:solidFill>
            </a:endParaRPr>
          </a:p>
        </p:txBody>
      </p:sp>
      <p:sp>
        <p:nvSpPr>
          <p:cNvPr id="3" name="Content Placeholder 2">
            <a:extLst>
              <a:ext uri="{FF2B5EF4-FFF2-40B4-BE49-F238E27FC236}">
                <a16:creationId xmlns:a16="http://schemas.microsoft.com/office/drawing/2014/main" id="{E4634F3B-1D2F-4E9D-80AF-8EF5E916FB23}"/>
              </a:ext>
            </a:extLst>
          </p:cNvPr>
          <p:cNvSpPr>
            <a:spLocks noGrp="1"/>
          </p:cNvSpPr>
          <p:nvPr>
            <p:ph idx="1"/>
          </p:nvPr>
        </p:nvSpPr>
        <p:spPr>
          <a:xfrm>
            <a:off x="838200" y="1825624"/>
            <a:ext cx="10515600" cy="4143855"/>
          </a:xfrm>
        </p:spPr>
        <p:txBody>
          <a:bodyPr>
            <a:normAutofit/>
          </a:bodyPr>
          <a:lstStyle/>
          <a:p>
            <a:r>
              <a:rPr lang="en-US" dirty="0"/>
              <a:t>Cross-examining all sureties is an excellent way to develop your cross-examination technique and style</a:t>
            </a:r>
          </a:p>
          <a:p>
            <a:r>
              <a:rPr lang="en-US" dirty="0"/>
              <a:t>Although many sureties are lying, you will not always be able to prove this. In any event, the sureties are often well-intentioned people who are being put in a difficult position by the accused.</a:t>
            </a:r>
          </a:p>
          <a:p>
            <a:r>
              <a:rPr lang="en-US" dirty="0"/>
              <a:t>A firm but sympathetic approach will often be effective</a:t>
            </a:r>
          </a:p>
          <a:p>
            <a:r>
              <a:rPr lang="en-US" dirty="0"/>
              <a:t>Some sureties are downright </a:t>
            </a:r>
            <a:r>
              <a:rPr lang="en-US" dirty="0" err="1"/>
              <a:t>unsavoury</a:t>
            </a:r>
            <a:r>
              <a:rPr lang="en-US" dirty="0"/>
              <a:t> and justify a more confrontational approach</a:t>
            </a:r>
          </a:p>
        </p:txBody>
      </p:sp>
    </p:spTree>
    <p:extLst>
      <p:ext uri="{BB962C8B-B14F-4D97-AF65-F5344CB8AC3E}">
        <p14:creationId xmlns:p14="http://schemas.microsoft.com/office/powerpoint/2010/main" val="40144322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FC25A-7017-488D-B414-F5E589EB84ED}"/>
              </a:ext>
            </a:extLst>
          </p:cNvPr>
          <p:cNvSpPr>
            <a:spLocks noGrp="1"/>
          </p:cNvSpPr>
          <p:nvPr>
            <p:ph type="title"/>
          </p:nvPr>
        </p:nvSpPr>
        <p:spPr/>
        <p:txBody>
          <a:bodyPr/>
          <a:lstStyle/>
          <a:p>
            <a:r>
              <a:rPr lang="en-US" b="1" dirty="0">
                <a:solidFill>
                  <a:schemeClr val="accent3"/>
                </a:solidFill>
              </a:rPr>
              <a:t>The bail review</a:t>
            </a:r>
            <a:endParaRPr lang="en-CA" b="1" dirty="0">
              <a:solidFill>
                <a:schemeClr val="accent3"/>
              </a:solidFill>
            </a:endParaRPr>
          </a:p>
        </p:txBody>
      </p:sp>
      <p:sp>
        <p:nvSpPr>
          <p:cNvPr id="3" name="Content Placeholder 2">
            <a:extLst>
              <a:ext uri="{FF2B5EF4-FFF2-40B4-BE49-F238E27FC236}">
                <a16:creationId xmlns:a16="http://schemas.microsoft.com/office/drawing/2014/main" id="{E4634F3B-1D2F-4E9D-80AF-8EF5E916FB23}"/>
              </a:ext>
            </a:extLst>
          </p:cNvPr>
          <p:cNvSpPr>
            <a:spLocks noGrp="1"/>
          </p:cNvSpPr>
          <p:nvPr>
            <p:ph idx="1"/>
          </p:nvPr>
        </p:nvSpPr>
        <p:spPr/>
        <p:txBody>
          <a:bodyPr>
            <a:normAutofit lnSpcReduction="10000"/>
          </a:bodyPr>
          <a:lstStyle/>
          <a:p>
            <a:r>
              <a:rPr lang="en-US" dirty="0"/>
              <a:t>The Crown is usually the respondent in bail review applications</a:t>
            </a:r>
          </a:p>
          <a:p>
            <a:r>
              <a:rPr lang="en-US" dirty="0"/>
              <a:t>A Crown bail review application requires the approval of the Crown Attorney or designate</a:t>
            </a:r>
          </a:p>
          <a:p>
            <a:r>
              <a:rPr lang="en-US" dirty="0"/>
              <a:t>A factum is not required for a bail review application. However, you should always prepare and submit a factum.</a:t>
            </a:r>
          </a:p>
          <a:p>
            <a:r>
              <a:rPr lang="en-US" dirty="0"/>
              <a:t>If defence is arguing material change of circumstance, make submissions on all of the criteria from the modified </a:t>
            </a:r>
            <a:r>
              <a:rPr lang="en-US" i="1" dirty="0"/>
              <a:t>Palmer </a:t>
            </a:r>
            <a:r>
              <a:rPr lang="en-US" dirty="0"/>
              <a:t>test that apply in your case (due diligence, credibility, significance)</a:t>
            </a:r>
          </a:p>
          <a:p>
            <a:r>
              <a:rPr lang="en-US" dirty="0"/>
              <a:t>If there is a new plan of release it should be challenged. Cross-examine the proposed sureties. </a:t>
            </a:r>
          </a:p>
          <a:p>
            <a:endParaRPr lang="en-CA" dirty="0"/>
          </a:p>
        </p:txBody>
      </p:sp>
    </p:spTree>
    <p:extLst>
      <p:ext uri="{BB962C8B-B14F-4D97-AF65-F5344CB8AC3E}">
        <p14:creationId xmlns:p14="http://schemas.microsoft.com/office/powerpoint/2010/main" val="14620697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FC25A-7017-488D-B414-F5E589EB84ED}"/>
              </a:ext>
            </a:extLst>
          </p:cNvPr>
          <p:cNvSpPr>
            <a:spLocks noGrp="1"/>
          </p:cNvSpPr>
          <p:nvPr>
            <p:ph type="title"/>
          </p:nvPr>
        </p:nvSpPr>
        <p:spPr/>
        <p:txBody>
          <a:bodyPr/>
          <a:lstStyle/>
          <a:p>
            <a:r>
              <a:rPr lang="en-US" b="1" dirty="0">
                <a:solidFill>
                  <a:schemeClr val="accent3"/>
                </a:solidFill>
              </a:rPr>
              <a:t>Follow-up</a:t>
            </a:r>
            <a:endParaRPr lang="en-CA" b="1" dirty="0">
              <a:solidFill>
                <a:schemeClr val="accent3"/>
              </a:solidFill>
            </a:endParaRPr>
          </a:p>
        </p:txBody>
      </p:sp>
      <p:sp>
        <p:nvSpPr>
          <p:cNvPr id="3" name="Content Placeholder 2">
            <a:extLst>
              <a:ext uri="{FF2B5EF4-FFF2-40B4-BE49-F238E27FC236}">
                <a16:creationId xmlns:a16="http://schemas.microsoft.com/office/drawing/2014/main" id="{E4634F3B-1D2F-4E9D-80AF-8EF5E916FB23}"/>
              </a:ext>
            </a:extLst>
          </p:cNvPr>
          <p:cNvSpPr>
            <a:spLocks noGrp="1"/>
          </p:cNvSpPr>
          <p:nvPr>
            <p:ph idx="1"/>
          </p:nvPr>
        </p:nvSpPr>
        <p:spPr/>
        <p:txBody>
          <a:bodyPr/>
          <a:lstStyle/>
          <a:p>
            <a:r>
              <a:rPr lang="en-US" dirty="0"/>
              <a:t>Ensure prompt notification of the victim where there are reasons to have concerns for a victim’s safety. </a:t>
            </a:r>
            <a:r>
              <a:rPr lang="en-US" b="1" dirty="0"/>
              <a:t>This includes all intimate partner violence cases.</a:t>
            </a:r>
          </a:p>
          <a:p>
            <a:r>
              <a:rPr lang="en-US" dirty="0"/>
              <a:t>Notify the Crown Attorney if an accused charged with a firearms offence is released after a bail hearing</a:t>
            </a:r>
          </a:p>
          <a:p>
            <a:r>
              <a:rPr lang="en-US" dirty="0"/>
              <a:t>Take note of any defence evidence that should be transcribed for the trial</a:t>
            </a:r>
          </a:p>
          <a:p>
            <a:r>
              <a:rPr lang="en-US" dirty="0"/>
              <a:t>Notify the assigned Crown of any important issues that you notice</a:t>
            </a:r>
            <a:endParaRPr lang="en-CA" dirty="0"/>
          </a:p>
        </p:txBody>
      </p:sp>
    </p:spTree>
    <p:extLst>
      <p:ext uri="{BB962C8B-B14F-4D97-AF65-F5344CB8AC3E}">
        <p14:creationId xmlns:p14="http://schemas.microsoft.com/office/powerpoint/2010/main" val="3277958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3">
                                            <p:txEl>
                                              <p:pRg st="0" end="0"/>
                                            </p:txEl>
                                          </p:spTgt>
                                        </p:tgtEl>
                                        <p:attrNameLst>
                                          <p:attrName>style.color</p:attrName>
                                        </p:attrNameLst>
                                      </p:cBhvr>
                                      <p:to>
                                        <a:schemeClr val="accent2"/>
                                      </p:to>
                                    </p:animClr>
                                    <p:animClr clrSpc="rgb" dir="cw">
                                      <p:cBhvr>
                                        <p:cTn id="7" dur="500" fill="hold"/>
                                        <p:tgtEl>
                                          <p:spTgt spid="3">
                                            <p:txEl>
                                              <p:pRg st="0" end="0"/>
                                            </p:txEl>
                                          </p:spTgt>
                                        </p:tgtEl>
                                        <p:attrNameLst>
                                          <p:attrName>fillcolor</p:attrName>
                                        </p:attrNameLst>
                                      </p:cBhvr>
                                      <p:to>
                                        <a:schemeClr val="accent2"/>
                                      </p:to>
                                    </p:animClr>
                                    <p:set>
                                      <p:cBhvr>
                                        <p:cTn id="8" dur="500" fill="hold"/>
                                        <p:tgtEl>
                                          <p:spTgt spid="3">
                                            <p:txEl>
                                              <p:pRg st="0" end="0"/>
                                            </p:txEl>
                                          </p:spTgt>
                                        </p:tgtEl>
                                        <p:attrNameLst>
                                          <p:attrName>fill.type</p:attrName>
                                        </p:attrNameLst>
                                      </p:cBhvr>
                                      <p:to>
                                        <p:strVal val="solid"/>
                                      </p:to>
                                    </p:set>
                                    <p:set>
                                      <p:cBhvr>
                                        <p:cTn id="9" dur="500" fill="hold"/>
                                        <p:tgtEl>
                                          <p:spTgt spid="3">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3">
                                            <p:txEl>
                                              <p:pRg st="1" end="1"/>
                                            </p:txEl>
                                          </p:spTgt>
                                        </p:tgtEl>
                                        <p:attrNameLst>
                                          <p:attrName>style.color</p:attrName>
                                        </p:attrNameLst>
                                      </p:cBhvr>
                                      <p:to>
                                        <a:schemeClr val="accent2"/>
                                      </p:to>
                                    </p:animClr>
                                    <p:animClr clrSpc="rgb" dir="cw">
                                      <p:cBhvr>
                                        <p:cTn id="14" dur="500" fill="hold"/>
                                        <p:tgtEl>
                                          <p:spTgt spid="3">
                                            <p:txEl>
                                              <p:pRg st="1" end="1"/>
                                            </p:txEl>
                                          </p:spTgt>
                                        </p:tgtEl>
                                        <p:attrNameLst>
                                          <p:attrName>fillcolor</p:attrName>
                                        </p:attrNameLst>
                                      </p:cBhvr>
                                      <p:to>
                                        <a:schemeClr val="accent2"/>
                                      </p:to>
                                    </p:animClr>
                                    <p:set>
                                      <p:cBhvr>
                                        <p:cTn id="15" dur="500" fill="hold"/>
                                        <p:tgtEl>
                                          <p:spTgt spid="3">
                                            <p:txEl>
                                              <p:pRg st="1" end="1"/>
                                            </p:txEl>
                                          </p:spTgt>
                                        </p:tgtEl>
                                        <p:attrNameLst>
                                          <p:attrName>fill.type</p:attrName>
                                        </p:attrNameLst>
                                      </p:cBhvr>
                                      <p:to>
                                        <p:strVal val="solid"/>
                                      </p:to>
                                    </p:set>
                                    <p:set>
                                      <p:cBhvr>
                                        <p:cTn id="16" dur="500" fill="hold"/>
                                        <p:tgtEl>
                                          <p:spTgt spid="3">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32E57-FE00-4A2A-B11E-2249D85BD125}"/>
              </a:ext>
            </a:extLst>
          </p:cNvPr>
          <p:cNvSpPr>
            <a:spLocks noGrp="1"/>
          </p:cNvSpPr>
          <p:nvPr>
            <p:ph type="title"/>
          </p:nvPr>
        </p:nvSpPr>
        <p:spPr/>
        <p:txBody>
          <a:bodyPr/>
          <a:lstStyle/>
          <a:p>
            <a:r>
              <a:rPr lang="en-US" dirty="0"/>
              <a:t>What makes the difference?</a:t>
            </a:r>
            <a:endParaRPr lang="en-CA" dirty="0"/>
          </a:p>
        </p:txBody>
      </p:sp>
      <p:sp>
        <p:nvSpPr>
          <p:cNvPr id="3" name="Content Placeholder 2">
            <a:extLst>
              <a:ext uri="{FF2B5EF4-FFF2-40B4-BE49-F238E27FC236}">
                <a16:creationId xmlns:a16="http://schemas.microsoft.com/office/drawing/2014/main" id="{CE091C88-72F4-4FEB-AE1F-A007F042A7C1}"/>
              </a:ext>
            </a:extLst>
          </p:cNvPr>
          <p:cNvSpPr>
            <a:spLocks noGrp="1"/>
          </p:cNvSpPr>
          <p:nvPr>
            <p:ph idx="1"/>
          </p:nvPr>
        </p:nvSpPr>
        <p:spPr/>
        <p:txBody>
          <a:bodyPr/>
          <a:lstStyle/>
          <a:p>
            <a:r>
              <a:rPr lang="en-US" dirty="0"/>
              <a:t>Thorough investigation of the sureties by the I/O or another police officer</a:t>
            </a:r>
          </a:p>
          <a:p>
            <a:r>
              <a:rPr lang="en-US" dirty="0"/>
              <a:t>A well-organized volume of evidence</a:t>
            </a:r>
          </a:p>
          <a:p>
            <a:r>
              <a:rPr lang="en-US" dirty="0"/>
              <a:t>Identifying and relying on relevant authorities</a:t>
            </a:r>
          </a:p>
          <a:p>
            <a:r>
              <a:rPr lang="en-US" dirty="0"/>
              <a:t>Always cross-examine the witness. Always challenge the plan.</a:t>
            </a:r>
            <a:endParaRPr lang="en-CA" dirty="0"/>
          </a:p>
        </p:txBody>
      </p:sp>
    </p:spTree>
    <p:extLst>
      <p:ext uri="{BB962C8B-B14F-4D97-AF65-F5344CB8AC3E}">
        <p14:creationId xmlns:p14="http://schemas.microsoft.com/office/powerpoint/2010/main" val="1609600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BF10-7E48-4D3F-9FDE-8CF4081E6427}"/>
              </a:ext>
            </a:extLst>
          </p:cNvPr>
          <p:cNvSpPr>
            <a:spLocks noGrp="1"/>
          </p:cNvSpPr>
          <p:nvPr>
            <p:ph type="title"/>
          </p:nvPr>
        </p:nvSpPr>
        <p:spPr/>
        <p:txBody>
          <a:bodyPr/>
          <a:lstStyle/>
          <a:p>
            <a:r>
              <a:rPr lang="en-US" b="1" dirty="0">
                <a:solidFill>
                  <a:schemeClr val="accent3"/>
                </a:solidFill>
              </a:rPr>
              <a:t>Background</a:t>
            </a:r>
            <a:endParaRPr lang="en-CA" b="1" dirty="0">
              <a:solidFill>
                <a:schemeClr val="accent3"/>
              </a:solidFill>
            </a:endParaRPr>
          </a:p>
        </p:txBody>
      </p:sp>
      <p:sp>
        <p:nvSpPr>
          <p:cNvPr id="3" name="Content Placeholder 2">
            <a:extLst>
              <a:ext uri="{FF2B5EF4-FFF2-40B4-BE49-F238E27FC236}">
                <a16:creationId xmlns:a16="http://schemas.microsoft.com/office/drawing/2014/main" id="{C3B75CC6-2C8B-47A0-BC22-7352E495BDD5}"/>
              </a:ext>
            </a:extLst>
          </p:cNvPr>
          <p:cNvSpPr>
            <a:spLocks noGrp="1"/>
          </p:cNvSpPr>
          <p:nvPr>
            <p:ph idx="1"/>
          </p:nvPr>
        </p:nvSpPr>
        <p:spPr/>
        <p:txBody>
          <a:bodyPr>
            <a:normAutofit fontScale="92500"/>
          </a:bodyPr>
          <a:lstStyle/>
          <a:p>
            <a:r>
              <a:rPr lang="en-US" sz="3600" dirty="0"/>
              <a:t>The </a:t>
            </a:r>
            <a:r>
              <a:rPr lang="en-US" sz="3600" b="1" dirty="0"/>
              <a:t>East Region Guns and Gangs Team </a:t>
            </a:r>
            <a:r>
              <a:rPr lang="en-US" sz="3600" dirty="0"/>
              <a:t>was established on April 1, 2020. It comprises four full-time ACA’s, all of whom are seconded from the Ottawa Crown Attorney’s Office.</a:t>
            </a:r>
          </a:p>
          <a:p>
            <a:r>
              <a:rPr lang="en-US" sz="3600" dirty="0"/>
              <a:t>The team is embedded with the OPS Guns &amp; Gangs Section, but also provides support and advice to police and prosecutors across the East Region.</a:t>
            </a:r>
          </a:p>
          <a:p>
            <a:r>
              <a:rPr lang="en-US" sz="3600" dirty="0"/>
              <a:t>Bail is a priority for the team. We conduct the bail hearings for all charges laid by the OPS Guns &amp; Gangs Section.</a:t>
            </a:r>
          </a:p>
          <a:p>
            <a:pPr marL="0" indent="0">
              <a:buNone/>
            </a:pPr>
            <a:endParaRPr lang="en-US" sz="3600" dirty="0"/>
          </a:p>
          <a:p>
            <a:pPr marL="0" indent="0">
              <a:buNone/>
            </a:pPr>
            <a:endParaRPr lang="en-CA" sz="3600" dirty="0"/>
          </a:p>
        </p:txBody>
      </p:sp>
    </p:spTree>
    <p:extLst>
      <p:ext uri="{BB962C8B-B14F-4D97-AF65-F5344CB8AC3E}">
        <p14:creationId xmlns:p14="http://schemas.microsoft.com/office/powerpoint/2010/main" val="2480144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BF10-7E48-4D3F-9FDE-8CF4081E6427}"/>
              </a:ext>
            </a:extLst>
          </p:cNvPr>
          <p:cNvSpPr>
            <a:spLocks noGrp="1"/>
          </p:cNvSpPr>
          <p:nvPr>
            <p:ph type="title"/>
          </p:nvPr>
        </p:nvSpPr>
        <p:spPr/>
        <p:txBody>
          <a:bodyPr/>
          <a:lstStyle/>
          <a:p>
            <a:r>
              <a:rPr lang="en-US" b="1" dirty="0">
                <a:solidFill>
                  <a:schemeClr val="accent3"/>
                </a:solidFill>
              </a:rPr>
              <a:t>The bail hearing court</a:t>
            </a:r>
            <a:endParaRPr lang="en-CA" b="1" dirty="0">
              <a:solidFill>
                <a:schemeClr val="accent3"/>
              </a:solidFill>
            </a:endParaRPr>
          </a:p>
        </p:txBody>
      </p:sp>
      <p:sp>
        <p:nvSpPr>
          <p:cNvPr id="3" name="Content Placeholder 2">
            <a:extLst>
              <a:ext uri="{FF2B5EF4-FFF2-40B4-BE49-F238E27FC236}">
                <a16:creationId xmlns:a16="http://schemas.microsoft.com/office/drawing/2014/main" id="{C3B75CC6-2C8B-47A0-BC22-7352E495BDD5}"/>
              </a:ext>
            </a:extLst>
          </p:cNvPr>
          <p:cNvSpPr>
            <a:spLocks noGrp="1"/>
          </p:cNvSpPr>
          <p:nvPr>
            <p:ph idx="1"/>
          </p:nvPr>
        </p:nvSpPr>
        <p:spPr/>
        <p:txBody>
          <a:bodyPr>
            <a:normAutofit/>
          </a:bodyPr>
          <a:lstStyle/>
          <a:p>
            <a:pPr marL="0" indent="0">
              <a:buNone/>
            </a:pPr>
            <a:r>
              <a:rPr lang="en-US" sz="3600" dirty="0"/>
              <a:t>This presentation does not address the role of bail </a:t>
            </a:r>
            <a:r>
              <a:rPr lang="en-US" sz="3600" dirty="0" err="1"/>
              <a:t>vettor</a:t>
            </a:r>
            <a:r>
              <a:rPr lang="en-US" sz="3600" dirty="0"/>
              <a:t>. </a:t>
            </a:r>
          </a:p>
          <a:p>
            <a:pPr marL="0" indent="0">
              <a:buNone/>
            </a:pPr>
            <a:endParaRPr lang="en-US" sz="3600" dirty="0"/>
          </a:p>
          <a:p>
            <a:pPr marL="0" indent="0">
              <a:buNone/>
            </a:pPr>
            <a:r>
              <a:rPr lang="en-US" sz="3600" dirty="0"/>
              <a:t>This presentation focuses on preparation for, and conduct of, bail hearings. </a:t>
            </a:r>
          </a:p>
          <a:p>
            <a:pPr marL="0" indent="0">
              <a:buNone/>
            </a:pPr>
            <a:endParaRPr lang="en-US" sz="3600" dirty="0"/>
          </a:p>
        </p:txBody>
      </p:sp>
    </p:spTree>
    <p:extLst>
      <p:ext uri="{BB962C8B-B14F-4D97-AF65-F5344CB8AC3E}">
        <p14:creationId xmlns:p14="http://schemas.microsoft.com/office/powerpoint/2010/main" val="2058389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BF10-7E48-4D3F-9FDE-8CF4081E6427}"/>
              </a:ext>
            </a:extLst>
          </p:cNvPr>
          <p:cNvSpPr>
            <a:spLocks noGrp="1"/>
          </p:cNvSpPr>
          <p:nvPr>
            <p:ph type="title"/>
          </p:nvPr>
        </p:nvSpPr>
        <p:spPr/>
        <p:txBody>
          <a:bodyPr/>
          <a:lstStyle/>
          <a:p>
            <a:r>
              <a:rPr lang="en-US" b="1" dirty="0">
                <a:solidFill>
                  <a:schemeClr val="accent3"/>
                </a:solidFill>
              </a:rPr>
              <a:t>What is bail hearing court? </a:t>
            </a:r>
            <a:endParaRPr lang="en-CA" b="1" dirty="0">
              <a:solidFill>
                <a:schemeClr val="accent3"/>
              </a:solidFill>
            </a:endParaRPr>
          </a:p>
        </p:txBody>
      </p:sp>
      <p:sp>
        <p:nvSpPr>
          <p:cNvPr id="3" name="Content Placeholder 2">
            <a:extLst>
              <a:ext uri="{FF2B5EF4-FFF2-40B4-BE49-F238E27FC236}">
                <a16:creationId xmlns:a16="http://schemas.microsoft.com/office/drawing/2014/main" id="{C3B75CC6-2C8B-47A0-BC22-7352E495BDD5}"/>
              </a:ext>
            </a:extLst>
          </p:cNvPr>
          <p:cNvSpPr>
            <a:spLocks noGrp="1"/>
          </p:cNvSpPr>
          <p:nvPr>
            <p:ph idx="1"/>
          </p:nvPr>
        </p:nvSpPr>
        <p:spPr/>
        <p:txBody>
          <a:bodyPr>
            <a:normAutofit/>
          </a:bodyPr>
          <a:lstStyle/>
          <a:p>
            <a:pPr marL="0" indent="0">
              <a:buNone/>
            </a:pPr>
            <a:r>
              <a:rPr lang="en-US" sz="3600" b="1" dirty="0"/>
              <a:t>bail hearing court </a:t>
            </a:r>
          </a:p>
          <a:p>
            <a:pPr marL="0" indent="0">
              <a:buNone/>
            </a:pPr>
            <a:r>
              <a:rPr lang="en-CA" sz="3600" i="1" dirty="0" err="1"/>
              <a:t>bāl</a:t>
            </a:r>
            <a:r>
              <a:rPr lang="en-CA" sz="3600" i="1" dirty="0"/>
              <a:t> ▪ </a:t>
            </a:r>
            <a:r>
              <a:rPr lang="en-CA" sz="3600" i="1" dirty="0" err="1"/>
              <a:t>hir</a:t>
            </a:r>
            <a:r>
              <a:rPr lang="en-CA" sz="3600" i="1" dirty="0"/>
              <a:t> ▪ </a:t>
            </a:r>
            <a:r>
              <a:rPr lang="en-CA" sz="3600" i="1" dirty="0" err="1"/>
              <a:t>iNG</a:t>
            </a:r>
            <a:r>
              <a:rPr lang="en-CA" sz="3600" dirty="0"/>
              <a:t> </a:t>
            </a:r>
            <a:r>
              <a:rPr lang="en-CA" sz="3600" i="1" dirty="0"/>
              <a:t>▪ </a:t>
            </a:r>
            <a:r>
              <a:rPr lang="en-CA" sz="3600" i="1" dirty="0" err="1"/>
              <a:t>kôrt</a:t>
            </a:r>
            <a:endParaRPr lang="en-CA" sz="3600" i="1" dirty="0"/>
          </a:p>
          <a:p>
            <a:pPr marL="0" indent="0">
              <a:buNone/>
            </a:pPr>
            <a:r>
              <a:rPr lang="en-CA" sz="3600" dirty="0"/>
              <a:t>noun</a:t>
            </a:r>
          </a:p>
          <a:p>
            <a:pPr marL="719138" indent="-719138">
              <a:buNone/>
              <a:tabLst>
                <a:tab pos="719138" algn="l"/>
              </a:tabLst>
            </a:pPr>
            <a:r>
              <a:rPr lang="en-CA" sz="3600" dirty="0"/>
              <a:t>1	: A place where otherwise law-abiding persons commit perjury in an attempt to free their loved ones.</a:t>
            </a:r>
          </a:p>
        </p:txBody>
      </p:sp>
    </p:spTree>
    <p:extLst>
      <p:ext uri="{BB962C8B-B14F-4D97-AF65-F5344CB8AC3E}">
        <p14:creationId xmlns:p14="http://schemas.microsoft.com/office/powerpoint/2010/main" val="2515215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AC5B93-459A-4A2F-A6D6-C8DB2B7C3A5E}"/>
              </a:ext>
            </a:extLst>
          </p:cNvPr>
          <p:cNvSpPr>
            <a:spLocks noGrp="1"/>
          </p:cNvSpPr>
          <p:nvPr>
            <p:ph type="ctrTitle"/>
          </p:nvPr>
        </p:nvSpPr>
        <p:spPr/>
        <p:txBody>
          <a:bodyPr/>
          <a:lstStyle/>
          <a:p>
            <a:r>
              <a:rPr lang="en-US" dirty="0"/>
              <a:t>Professionalism considerations</a:t>
            </a:r>
            <a:endParaRPr lang="en-CA" dirty="0"/>
          </a:p>
        </p:txBody>
      </p:sp>
    </p:spTree>
    <p:extLst>
      <p:ext uri="{BB962C8B-B14F-4D97-AF65-F5344CB8AC3E}">
        <p14:creationId xmlns:p14="http://schemas.microsoft.com/office/powerpoint/2010/main" val="4177443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5108C-CBF1-4D58-9E5C-418464D9B4E6}"/>
              </a:ext>
            </a:extLst>
          </p:cNvPr>
          <p:cNvSpPr>
            <a:spLocks noGrp="1"/>
          </p:cNvSpPr>
          <p:nvPr>
            <p:ph type="title"/>
          </p:nvPr>
        </p:nvSpPr>
        <p:spPr/>
        <p:txBody>
          <a:bodyPr/>
          <a:lstStyle/>
          <a:p>
            <a:r>
              <a:rPr lang="en-US" b="1" dirty="0">
                <a:solidFill>
                  <a:schemeClr val="accent3"/>
                </a:solidFill>
              </a:rPr>
              <a:t>The Crown’s role in the bail hearing court </a:t>
            </a:r>
            <a:endParaRPr lang="en-CA" b="1" dirty="0">
              <a:solidFill>
                <a:schemeClr val="accent3"/>
              </a:solidFill>
            </a:endParaRPr>
          </a:p>
        </p:txBody>
      </p:sp>
      <p:sp>
        <p:nvSpPr>
          <p:cNvPr id="3" name="Content Placeholder 2">
            <a:extLst>
              <a:ext uri="{FF2B5EF4-FFF2-40B4-BE49-F238E27FC236}">
                <a16:creationId xmlns:a16="http://schemas.microsoft.com/office/drawing/2014/main" id="{A933BFE7-6D27-427B-A36C-F466D315F9AC}"/>
              </a:ext>
            </a:extLst>
          </p:cNvPr>
          <p:cNvSpPr>
            <a:spLocks noGrp="1"/>
          </p:cNvSpPr>
          <p:nvPr>
            <p:ph idx="1"/>
          </p:nvPr>
        </p:nvSpPr>
        <p:spPr/>
        <p:txBody>
          <a:bodyPr>
            <a:normAutofit fontScale="92500" lnSpcReduction="20000"/>
          </a:bodyPr>
          <a:lstStyle/>
          <a:p>
            <a:pPr marL="0" indent="0">
              <a:buNone/>
            </a:pPr>
            <a:r>
              <a:rPr lang="en-US" dirty="0"/>
              <a:t>Scenario:</a:t>
            </a:r>
          </a:p>
          <a:p>
            <a:pPr marL="0" indent="0">
              <a:buNone/>
            </a:pPr>
            <a:endParaRPr lang="en-US" dirty="0"/>
          </a:p>
          <a:p>
            <a:pPr marL="0" indent="0">
              <a:buNone/>
            </a:pPr>
            <a:r>
              <a:rPr lang="en-US" dirty="0"/>
              <a:t>It is 8:30 on Monday morning and you are the Crown in #6 court. You have four bail hearings on your list and you have prepared all of them.</a:t>
            </a:r>
          </a:p>
          <a:p>
            <a:pPr marL="0" indent="0">
              <a:buNone/>
            </a:pPr>
            <a:endParaRPr lang="en-US" dirty="0"/>
          </a:p>
          <a:p>
            <a:pPr marL="0" indent="0">
              <a:buNone/>
            </a:pPr>
            <a:r>
              <a:rPr lang="en-US" dirty="0"/>
              <a:t>There are no materials filed for one of the accused, the </a:t>
            </a:r>
            <a:r>
              <a:rPr lang="en-US" b="1" i="1" dirty="0"/>
              <a:t>Smith </a:t>
            </a:r>
            <a:r>
              <a:rPr lang="en-US" dirty="0"/>
              <a:t>matter. The accused has a few criminal convictions. He had an outstanding partner assault charge and was released on a PTA. This past Saturday he appeared in WASH court on a no-contact breach charge. Defence counsel approaches you and asks you to consider a consent release of Smith. He has a surety and suggests that you speak with her. According to the notes in the file the Crown’s position is to show cause. This plan of release was not presented to the WASH court Crown.</a:t>
            </a:r>
          </a:p>
        </p:txBody>
      </p:sp>
    </p:spTree>
    <p:extLst>
      <p:ext uri="{BB962C8B-B14F-4D97-AF65-F5344CB8AC3E}">
        <p14:creationId xmlns:p14="http://schemas.microsoft.com/office/powerpoint/2010/main" val="453172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5108C-CBF1-4D58-9E5C-418464D9B4E6}"/>
              </a:ext>
            </a:extLst>
          </p:cNvPr>
          <p:cNvSpPr>
            <a:spLocks noGrp="1"/>
          </p:cNvSpPr>
          <p:nvPr>
            <p:ph type="title"/>
          </p:nvPr>
        </p:nvSpPr>
        <p:spPr/>
        <p:txBody>
          <a:bodyPr/>
          <a:lstStyle/>
          <a:p>
            <a:r>
              <a:rPr lang="en-US" b="1" dirty="0">
                <a:solidFill>
                  <a:schemeClr val="accent3"/>
                </a:solidFill>
              </a:rPr>
              <a:t>The Crown’s role in the bail hearing court </a:t>
            </a:r>
            <a:endParaRPr lang="en-CA" b="1" dirty="0">
              <a:solidFill>
                <a:schemeClr val="accent3"/>
              </a:solidFill>
            </a:endParaRPr>
          </a:p>
        </p:txBody>
      </p:sp>
      <p:sp>
        <p:nvSpPr>
          <p:cNvPr id="3" name="Content Placeholder 2">
            <a:extLst>
              <a:ext uri="{FF2B5EF4-FFF2-40B4-BE49-F238E27FC236}">
                <a16:creationId xmlns:a16="http://schemas.microsoft.com/office/drawing/2014/main" id="{A933BFE7-6D27-427B-A36C-F466D315F9AC}"/>
              </a:ext>
            </a:extLst>
          </p:cNvPr>
          <p:cNvSpPr>
            <a:spLocks noGrp="1"/>
          </p:cNvSpPr>
          <p:nvPr>
            <p:ph idx="1"/>
          </p:nvPr>
        </p:nvSpPr>
        <p:spPr/>
        <p:txBody>
          <a:bodyPr>
            <a:normAutofit/>
          </a:bodyPr>
          <a:lstStyle/>
          <a:p>
            <a:r>
              <a:rPr lang="en-US" dirty="0"/>
              <a:t>Run the bail hearing. Every single time. The role of the Crown in the bail hearing court is to conduct bail hearings. </a:t>
            </a:r>
          </a:p>
          <a:p>
            <a:endParaRPr lang="en-US" dirty="0"/>
          </a:p>
          <a:p>
            <a:pPr marL="0" indent="0">
              <a:buNone/>
            </a:pPr>
            <a:endParaRPr lang="en-US" dirty="0"/>
          </a:p>
        </p:txBody>
      </p:sp>
    </p:spTree>
    <p:extLst>
      <p:ext uri="{BB962C8B-B14F-4D97-AF65-F5344CB8AC3E}">
        <p14:creationId xmlns:p14="http://schemas.microsoft.com/office/powerpoint/2010/main" val="2188777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5108C-CBF1-4D58-9E5C-418464D9B4E6}"/>
              </a:ext>
            </a:extLst>
          </p:cNvPr>
          <p:cNvSpPr>
            <a:spLocks noGrp="1"/>
          </p:cNvSpPr>
          <p:nvPr>
            <p:ph type="title"/>
          </p:nvPr>
        </p:nvSpPr>
        <p:spPr/>
        <p:txBody>
          <a:bodyPr/>
          <a:lstStyle/>
          <a:p>
            <a:r>
              <a:rPr lang="en-US" b="1" dirty="0">
                <a:solidFill>
                  <a:schemeClr val="accent3"/>
                </a:solidFill>
              </a:rPr>
              <a:t>The Crown’s role in the bail hearing court </a:t>
            </a:r>
            <a:endParaRPr lang="en-CA" b="1" dirty="0">
              <a:solidFill>
                <a:schemeClr val="accent3"/>
              </a:solidFill>
            </a:endParaRPr>
          </a:p>
        </p:txBody>
      </p:sp>
      <p:sp>
        <p:nvSpPr>
          <p:cNvPr id="3" name="Content Placeholder 2">
            <a:extLst>
              <a:ext uri="{FF2B5EF4-FFF2-40B4-BE49-F238E27FC236}">
                <a16:creationId xmlns:a16="http://schemas.microsoft.com/office/drawing/2014/main" id="{A933BFE7-6D27-427B-A36C-F466D315F9AC}"/>
              </a:ext>
            </a:extLst>
          </p:cNvPr>
          <p:cNvSpPr>
            <a:spLocks noGrp="1"/>
          </p:cNvSpPr>
          <p:nvPr>
            <p:ph idx="1"/>
          </p:nvPr>
        </p:nvSpPr>
        <p:spPr>
          <a:xfrm>
            <a:off x="838200" y="1825624"/>
            <a:ext cx="10515600" cy="4833967"/>
          </a:xfrm>
        </p:spPr>
        <p:txBody>
          <a:bodyPr>
            <a:normAutofit fontScale="92500" lnSpcReduction="10000"/>
          </a:bodyPr>
          <a:lstStyle/>
          <a:p>
            <a:r>
              <a:rPr lang="en-US" dirty="0"/>
              <a:t>Both the Crown prosecution manual and the law emphasize the presumption of release, and the need to consider the least restrictive form of release.</a:t>
            </a:r>
          </a:p>
          <a:p>
            <a:r>
              <a:rPr lang="en-US" dirty="0"/>
              <a:t>But that is the concern of the bail </a:t>
            </a:r>
            <a:r>
              <a:rPr lang="en-US" dirty="0" err="1"/>
              <a:t>vettor</a:t>
            </a:r>
            <a:r>
              <a:rPr lang="en-US" dirty="0"/>
              <a:t> who decides whether or not to show cause. When you are conducting a bail hearing the Crown has determined that this accused is one of the few who cannot be released on consent.</a:t>
            </a:r>
          </a:p>
          <a:p>
            <a:r>
              <a:rPr lang="en-US" dirty="0"/>
              <a:t>There is much at stake in a bail hearing. Inappropriate release of an accused can endanger witnesses and victims, lead to interference in the administration of justice, and damage the reputation of the administration of justice.</a:t>
            </a:r>
          </a:p>
          <a:p>
            <a:r>
              <a:rPr lang="en-US" dirty="0"/>
              <a:t>A bail hearing, therefore, is no place for half measures. We are using all of the tools at our disposal to obtain a detention order.</a:t>
            </a:r>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62427996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0B41208E9548F4091269BABF066C505" ma:contentTypeVersion="10" ma:contentTypeDescription="Create a new document." ma:contentTypeScope="" ma:versionID="bc62b7acf8c8d3d0a161a9a8fcde53d4">
  <xsd:schema xmlns:xsd="http://www.w3.org/2001/XMLSchema" xmlns:xs="http://www.w3.org/2001/XMLSchema" xmlns:p="http://schemas.microsoft.com/office/2006/metadata/properties" xmlns:ns3="2809fa52-a1e2-485a-8b25-580291e2d71b" targetNamespace="http://schemas.microsoft.com/office/2006/metadata/properties" ma:root="true" ma:fieldsID="64c64e27b0cef8c69e34be19b0e4af5d" ns3:_="">
    <xsd:import namespace="2809fa52-a1e2-485a-8b25-580291e2d71b"/>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09fa52-a1e2-485a-8b25-580291e2d7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6584042-828D-4DBA-B9D5-C0802A2D486A}">
  <ds:schemaRefs>
    <ds:schemaRef ds:uri="http://schemas.microsoft.com/sharepoint/v3/contenttype/forms"/>
  </ds:schemaRefs>
</ds:datastoreItem>
</file>

<file path=customXml/itemProps2.xml><?xml version="1.0" encoding="utf-8"?>
<ds:datastoreItem xmlns:ds="http://schemas.openxmlformats.org/officeDocument/2006/customXml" ds:itemID="{92E25F37-7A8E-4D7F-B2EA-490ADAC59E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09fa52-a1e2-485a-8b25-580291e2d71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0F6C044-D011-4573-B090-1286B401F1AA}">
  <ds:schemaRefs>
    <ds:schemaRef ds:uri="http://schemas.microsoft.com/office/2006/metadata/properties"/>
    <ds:schemaRef ds:uri="http://purl.org/dc/elements/1.1/"/>
    <ds:schemaRef ds:uri="http://schemas.openxmlformats.org/package/2006/metadata/core-properties"/>
    <ds:schemaRef ds:uri="http://schemas.microsoft.com/office/2006/documentManagement/types"/>
    <ds:schemaRef ds:uri="http://purl.org/dc/terms/"/>
    <ds:schemaRef ds:uri="2809fa52-a1e2-485a-8b25-580291e2d71b"/>
    <ds:schemaRef ds:uri="http://purl.org/dc/dcmitype/"/>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2171</TotalTime>
  <Words>3395</Words>
  <Application>Microsoft Office PowerPoint</Application>
  <PresentationFormat>Widescreen</PresentationFormat>
  <Paragraphs>250</Paragraphs>
  <Slides>24</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What I learned in bail court</vt:lpstr>
      <vt:lpstr>Overview</vt:lpstr>
      <vt:lpstr>Background</vt:lpstr>
      <vt:lpstr>The bail hearing court</vt:lpstr>
      <vt:lpstr>What is bail hearing court? </vt:lpstr>
      <vt:lpstr>Professionalism considerations</vt:lpstr>
      <vt:lpstr>The Crown’s role in the bail hearing court </vt:lpstr>
      <vt:lpstr>The Crown’s role in the bail hearing court </vt:lpstr>
      <vt:lpstr>The Crown’s role in the bail hearing court </vt:lpstr>
      <vt:lpstr>Disclosure obligations in a bail hearing</vt:lpstr>
      <vt:lpstr>Case management and scheduling</vt:lpstr>
      <vt:lpstr>Case management and scheduling</vt:lpstr>
      <vt:lpstr>Case management and scheduling</vt:lpstr>
      <vt:lpstr>Kicking the living daylights out of your bail hearing</vt:lpstr>
      <vt:lpstr>Some general principles</vt:lpstr>
      <vt:lpstr>Preparation</vt:lpstr>
      <vt:lpstr>Preparation</vt:lpstr>
      <vt:lpstr>Preparation</vt:lpstr>
      <vt:lpstr>Cross-examination of sureties</vt:lpstr>
      <vt:lpstr>Cross-examination of sureties</vt:lpstr>
      <vt:lpstr>Cross-examination of sureties</vt:lpstr>
      <vt:lpstr>The bail review</vt:lpstr>
      <vt:lpstr>Follow-up</vt:lpstr>
      <vt:lpstr>What makes the difference?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 learned in bail court</dc:title>
  <dc:creator>Geigen-Miller, Matthew (MAG)</dc:creator>
  <cp:lastModifiedBy>Geigen-Miller, Matthew (MAG)</cp:lastModifiedBy>
  <cp:revision>17</cp:revision>
  <cp:lastPrinted>2021-04-29T19:47:02Z</cp:lastPrinted>
  <dcterms:created xsi:type="dcterms:W3CDTF">2021-04-24T21:36:31Z</dcterms:created>
  <dcterms:modified xsi:type="dcterms:W3CDTF">2021-04-29T19:49:12Z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34a106e-6316-442c-ad35-738afd673d2b_Enabled">
    <vt:lpwstr>True</vt:lpwstr>
  </property>
  <property fmtid="{D5CDD505-2E9C-101B-9397-08002B2CF9AE}" pid="3" name="MSIP_Label_034a106e-6316-442c-ad35-738afd673d2b_SiteId">
    <vt:lpwstr>cddc1229-ac2a-4b97-b78a-0e5cacb5865c</vt:lpwstr>
  </property>
  <property fmtid="{D5CDD505-2E9C-101B-9397-08002B2CF9AE}" pid="4" name="MSIP_Label_034a106e-6316-442c-ad35-738afd673d2b_Owner">
    <vt:lpwstr>Matthew.Geigen-Miller@ontario.ca</vt:lpwstr>
  </property>
  <property fmtid="{D5CDD505-2E9C-101B-9397-08002B2CF9AE}" pid="5" name="MSIP_Label_034a106e-6316-442c-ad35-738afd673d2b_SetDate">
    <vt:lpwstr>2021-04-26T04:09:46.2388532Z</vt:lpwstr>
  </property>
  <property fmtid="{D5CDD505-2E9C-101B-9397-08002B2CF9AE}" pid="6" name="MSIP_Label_034a106e-6316-442c-ad35-738afd673d2b_Name">
    <vt:lpwstr>OPS - Unclassified Information</vt:lpwstr>
  </property>
  <property fmtid="{D5CDD505-2E9C-101B-9397-08002B2CF9AE}" pid="7" name="MSIP_Label_034a106e-6316-442c-ad35-738afd673d2b_Application">
    <vt:lpwstr>Microsoft Azure Information Protection</vt:lpwstr>
  </property>
  <property fmtid="{D5CDD505-2E9C-101B-9397-08002B2CF9AE}" pid="8" name="MSIP_Label_034a106e-6316-442c-ad35-738afd673d2b_ActionId">
    <vt:lpwstr>fd7ed3d2-efb7-4671-a294-449e4d165cbf</vt:lpwstr>
  </property>
  <property fmtid="{D5CDD505-2E9C-101B-9397-08002B2CF9AE}" pid="9" name="MSIP_Label_034a106e-6316-442c-ad35-738afd673d2b_Extended_MSFT_Method">
    <vt:lpwstr>Automatic</vt:lpwstr>
  </property>
  <property fmtid="{D5CDD505-2E9C-101B-9397-08002B2CF9AE}" pid="10" name="Sensitivity">
    <vt:lpwstr>OPS - Unclassified Information</vt:lpwstr>
  </property>
  <property fmtid="{D5CDD505-2E9C-101B-9397-08002B2CF9AE}" pid="11" name="ContentTypeId">
    <vt:lpwstr>0x01010020B41208E9548F4091269BABF066C505</vt:lpwstr>
  </property>
</Properties>
</file>