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6" r:id="rId5"/>
    <p:sldId id="257" r:id="rId6"/>
    <p:sldId id="258" r:id="rId7"/>
    <p:sldId id="259" r:id="rId8"/>
    <p:sldId id="285" r:id="rId9"/>
    <p:sldId id="260" r:id="rId10"/>
    <p:sldId id="262" r:id="rId11"/>
    <p:sldId id="284" r:id="rId12"/>
    <p:sldId id="264" r:id="rId13"/>
    <p:sldId id="287" r:id="rId14"/>
    <p:sldId id="266" r:id="rId15"/>
    <p:sldId id="267" r:id="rId16"/>
    <p:sldId id="263" r:id="rId17"/>
    <p:sldId id="265" r:id="rId18"/>
    <p:sldId id="268" r:id="rId19"/>
    <p:sldId id="274" r:id="rId20"/>
    <p:sldId id="271" r:id="rId21"/>
    <p:sldId id="269" r:id="rId22"/>
    <p:sldId id="270" r:id="rId23"/>
    <p:sldId id="275" r:id="rId24"/>
    <p:sldId id="276" r:id="rId25"/>
    <p:sldId id="277" r:id="rId26"/>
    <p:sldId id="279" r:id="rId27"/>
    <p:sldId id="280" r:id="rId28"/>
    <p:sldId id="281" r:id="rId29"/>
    <p:sldId id="282" r:id="rId30"/>
    <p:sldId id="283"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82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10/13/2021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10/13/2021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news.schoolsdo.org/2017/10/students-in-rural-ark-can-phone-a-friend/"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logs.lse.ac.uk/impactofsocialsciences/2015/10/26/why-academics-and-students-should-take-blogging-social-media-seriously/" TargetMode="External"/><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ommons.wikimedia.org/wiki/File:Schlagzahluhr_stroke-timer_ST-X3.jpg"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hyperlink" Target="http://jamesburlesonactor.blogspot.com/"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0BCD2-BD10-4F41-BB41-F3E6FD103F71}"/>
              </a:ext>
            </a:extLst>
          </p:cNvPr>
          <p:cNvSpPr>
            <a:spLocks noGrp="1"/>
          </p:cNvSpPr>
          <p:nvPr>
            <p:ph type="ctrTitle"/>
          </p:nvPr>
        </p:nvSpPr>
        <p:spPr/>
        <p:txBody>
          <a:bodyPr/>
          <a:lstStyle/>
          <a:p>
            <a:pPr algn="ctr"/>
            <a:r>
              <a:rPr lang="en-US" dirty="0"/>
              <a:t>JUDICIAL PRE-TRIALS</a:t>
            </a:r>
            <a:endParaRPr lang="en-CA" dirty="0"/>
          </a:p>
        </p:txBody>
      </p:sp>
      <p:sp>
        <p:nvSpPr>
          <p:cNvPr id="3" name="Subtitle 2">
            <a:extLst>
              <a:ext uri="{FF2B5EF4-FFF2-40B4-BE49-F238E27FC236}">
                <a16:creationId xmlns:a16="http://schemas.microsoft.com/office/drawing/2014/main" id="{AA3DD961-8B66-4A39-89AA-180623CF8F88}"/>
              </a:ext>
            </a:extLst>
          </p:cNvPr>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3158258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62C50-1CF6-4F91-B4B6-3544D37A7AA4}"/>
              </a:ext>
            </a:extLst>
          </p:cNvPr>
          <p:cNvSpPr>
            <a:spLocks noGrp="1"/>
          </p:cNvSpPr>
          <p:nvPr>
            <p:ph type="title"/>
          </p:nvPr>
        </p:nvSpPr>
        <p:spPr>
          <a:xfrm>
            <a:off x="1585143" y="342420"/>
            <a:ext cx="9603275" cy="1049235"/>
          </a:xfrm>
        </p:spPr>
        <p:txBody>
          <a:bodyPr>
            <a:normAutofit fontScale="90000"/>
          </a:bodyPr>
          <a:lstStyle/>
          <a:p>
            <a:pPr algn="ctr"/>
            <a:r>
              <a:rPr lang="en-US" dirty="0"/>
              <a:t>Formulating a crown</a:t>
            </a:r>
            <a:br>
              <a:rPr lang="en-US" dirty="0"/>
            </a:br>
            <a:r>
              <a:rPr lang="en-US" dirty="0"/>
              <a:t> position on a plea</a:t>
            </a:r>
            <a:br>
              <a:rPr lang="en-US" dirty="0"/>
            </a:br>
            <a:r>
              <a:rPr lang="en-US" dirty="0"/>
              <a:t>COVID considerations</a:t>
            </a:r>
            <a:endParaRPr lang="en-CA" dirty="0"/>
          </a:p>
        </p:txBody>
      </p:sp>
      <p:sp>
        <p:nvSpPr>
          <p:cNvPr id="3" name="Content Placeholder 2">
            <a:extLst>
              <a:ext uri="{FF2B5EF4-FFF2-40B4-BE49-F238E27FC236}">
                <a16:creationId xmlns:a16="http://schemas.microsoft.com/office/drawing/2014/main" id="{40891C45-E845-46FD-BB60-5C22C95E1C9F}"/>
              </a:ext>
            </a:extLst>
          </p:cNvPr>
          <p:cNvSpPr>
            <a:spLocks noGrp="1"/>
          </p:cNvSpPr>
          <p:nvPr>
            <p:ph idx="1"/>
          </p:nvPr>
        </p:nvSpPr>
        <p:spPr>
          <a:xfrm>
            <a:off x="1451579" y="1859622"/>
            <a:ext cx="9603275" cy="4048018"/>
          </a:xfrm>
        </p:spPr>
        <p:txBody>
          <a:bodyPr>
            <a:normAutofit fontScale="85000" lnSpcReduction="20000"/>
          </a:bodyPr>
          <a:lstStyle/>
          <a:p>
            <a:r>
              <a:rPr lang="en-US"/>
              <a:t>See Updated </a:t>
            </a:r>
            <a:r>
              <a:rPr lang="en-US" dirty="0"/>
              <a:t>COVID 19 Recovery CAP</a:t>
            </a:r>
          </a:p>
          <a:p>
            <a:r>
              <a:rPr lang="en-US" dirty="0"/>
              <a:t>Diversion</a:t>
            </a:r>
          </a:p>
          <a:p>
            <a:pPr lvl="1"/>
            <a:r>
              <a:rPr lang="en-US" dirty="0"/>
              <a:t>Impact of COVID in the particular accused</a:t>
            </a:r>
          </a:p>
          <a:p>
            <a:pPr lvl="1"/>
            <a:r>
              <a:rPr lang="en-US" dirty="0"/>
              <a:t>Disproportionate impact of COVID on vulnerable or marginalized groups</a:t>
            </a:r>
          </a:p>
          <a:p>
            <a:pPr lvl="2"/>
            <a:endParaRPr lang="en-US" dirty="0"/>
          </a:p>
          <a:p>
            <a:r>
              <a:rPr lang="en-CA" dirty="0"/>
              <a:t>Consider the impact of COVID-19 on the criminal justice system and the need to reduce the number of cases in the courts to ensure that resources are directed to the prosecution of serious offences.</a:t>
            </a:r>
          </a:p>
          <a:p>
            <a:r>
              <a:rPr lang="en-CA" dirty="0"/>
              <a:t>Consider all available and appropriate sanctions, consistent with public safety, to resolve cases as early as possible.</a:t>
            </a:r>
          </a:p>
          <a:p>
            <a:r>
              <a:rPr lang="en-CA" dirty="0"/>
              <a:t>Greater consideration to discharges and conditional sentences where those sentences are consistent with the principles of sentencing and can be imposed while maintaining the safety of the public and victims.</a:t>
            </a:r>
          </a:p>
        </p:txBody>
      </p:sp>
    </p:spTree>
    <p:extLst>
      <p:ext uri="{BB962C8B-B14F-4D97-AF65-F5344CB8AC3E}">
        <p14:creationId xmlns:p14="http://schemas.microsoft.com/office/powerpoint/2010/main" val="1766620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45BE-F78F-44C6-A4C4-DAFE57B30094}"/>
              </a:ext>
            </a:extLst>
          </p:cNvPr>
          <p:cNvSpPr>
            <a:spLocks noGrp="1"/>
          </p:cNvSpPr>
          <p:nvPr>
            <p:ph type="title"/>
          </p:nvPr>
        </p:nvSpPr>
        <p:spPr>
          <a:xfrm>
            <a:off x="1451579" y="804519"/>
            <a:ext cx="9603275" cy="1049235"/>
          </a:xfrm>
        </p:spPr>
        <p:txBody>
          <a:bodyPr>
            <a:normAutofit/>
          </a:bodyPr>
          <a:lstStyle/>
          <a:p>
            <a:r>
              <a:rPr lang="en-US" dirty="0"/>
              <a:t>Play what’s it worth before the JPT</a:t>
            </a:r>
            <a:endParaRPr lang="en-CA" dirty="0"/>
          </a:p>
        </p:txBody>
      </p:sp>
      <p:sp>
        <p:nvSpPr>
          <p:cNvPr id="3" name="Content Placeholder 2">
            <a:extLst>
              <a:ext uri="{FF2B5EF4-FFF2-40B4-BE49-F238E27FC236}">
                <a16:creationId xmlns:a16="http://schemas.microsoft.com/office/drawing/2014/main" id="{B217FC75-EC31-4069-A0CC-FD240583D31E}"/>
              </a:ext>
            </a:extLst>
          </p:cNvPr>
          <p:cNvSpPr>
            <a:spLocks noGrp="1"/>
          </p:cNvSpPr>
          <p:nvPr>
            <p:ph idx="1"/>
          </p:nvPr>
        </p:nvSpPr>
        <p:spPr>
          <a:xfrm>
            <a:off x="1451579" y="2015734"/>
            <a:ext cx="5622284" cy="3819987"/>
          </a:xfrm>
        </p:spPr>
        <p:txBody>
          <a:bodyPr>
            <a:normAutofit/>
          </a:bodyPr>
          <a:lstStyle/>
          <a:p>
            <a:pPr>
              <a:lnSpc>
                <a:spcPct val="110000"/>
              </a:lnSpc>
            </a:pPr>
            <a:r>
              <a:rPr lang="en-US" sz="1800" dirty="0"/>
              <a:t>With your colleagues</a:t>
            </a:r>
          </a:p>
          <a:p>
            <a:pPr>
              <a:lnSpc>
                <a:spcPct val="110000"/>
              </a:lnSpc>
            </a:pPr>
            <a:r>
              <a:rPr lang="en-US" sz="1800" dirty="0"/>
              <a:t>With your Team Captains</a:t>
            </a:r>
          </a:p>
          <a:p>
            <a:pPr>
              <a:lnSpc>
                <a:spcPct val="110000"/>
              </a:lnSpc>
            </a:pPr>
            <a:r>
              <a:rPr lang="en-US" sz="1800" dirty="0"/>
              <a:t>With the Specialty Crowns</a:t>
            </a:r>
          </a:p>
          <a:p>
            <a:pPr lvl="1">
              <a:lnSpc>
                <a:spcPct val="110000"/>
              </a:lnSpc>
            </a:pPr>
            <a:r>
              <a:rPr lang="en-US" dirty="0"/>
              <a:t>SVAG – Fara Rupert  </a:t>
            </a:r>
          </a:p>
          <a:p>
            <a:pPr lvl="1">
              <a:lnSpc>
                <a:spcPct val="110000"/>
              </a:lnSpc>
            </a:pPr>
            <a:r>
              <a:rPr lang="en-US" dirty="0"/>
              <a:t>ICE – Kerry McVey</a:t>
            </a:r>
          </a:p>
          <a:p>
            <a:pPr lvl="1">
              <a:lnSpc>
                <a:spcPct val="110000"/>
              </a:lnSpc>
            </a:pPr>
            <a:r>
              <a:rPr lang="en-US" dirty="0"/>
              <a:t>HT – Meaghan Cunningham</a:t>
            </a:r>
          </a:p>
          <a:p>
            <a:pPr lvl="1">
              <a:lnSpc>
                <a:spcPct val="110000"/>
              </a:lnSpc>
            </a:pPr>
            <a:r>
              <a:rPr lang="en-US" dirty="0"/>
              <a:t>G&amp;G – Matt Humphreys, MGM, Emilie Farrell, Jason Neubauer</a:t>
            </a:r>
          </a:p>
          <a:p>
            <a:pPr lvl="1">
              <a:lnSpc>
                <a:spcPct val="110000"/>
              </a:lnSpc>
            </a:pPr>
            <a:r>
              <a:rPr lang="en-US" dirty="0"/>
              <a:t>Impaired – Carl Lem</a:t>
            </a:r>
          </a:p>
          <a:p>
            <a:pPr>
              <a:lnSpc>
                <a:spcPct val="110000"/>
              </a:lnSpc>
            </a:pPr>
            <a:r>
              <a:rPr lang="en-US" sz="1800" dirty="0"/>
              <a:t>E-Library Sentencing materials are invaluable</a:t>
            </a:r>
          </a:p>
          <a:p>
            <a:pPr marL="457200" lvl="1" indent="0">
              <a:lnSpc>
                <a:spcPct val="110000"/>
              </a:lnSpc>
              <a:buNone/>
            </a:pPr>
            <a:endParaRPr lang="en-US" sz="1500" dirty="0"/>
          </a:p>
          <a:p>
            <a:pPr>
              <a:lnSpc>
                <a:spcPct val="110000"/>
              </a:lnSpc>
            </a:pPr>
            <a:endParaRPr lang="en-CA" sz="1500" dirty="0"/>
          </a:p>
        </p:txBody>
      </p:sp>
      <p:pic>
        <p:nvPicPr>
          <p:cNvPr id="4" name="Picture 3">
            <a:extLst>
              <a:ext uri="{FF2B5EF4-FFF2-40B4-BE49-F238E27FC236}">
                <a16:creationId xmlns:a16="http://schemas.microsoft.com/office/drawing/2014/main" id="{BD836FE3-1558-42C8-8DD5-A5F82F49680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520683" y="2227417"/>
            <a:ext cx="4191856" cy="2503193"/>
          </a:xfrm>
          <a:prstGeom prst="rect">
            <a:avLst/>
          </a:prstGeom>
        </p:spPr>
      </p:pic>
      <p:sp>
        <p:nvSpPr>
          <p:cNvPr id="5" name="TextBox 4">
            <a:extLst>
              <a:ext uri="{FF2B5EF4-FFF2-40B4-BE49-F238E27FC236}">
                <a16:creationId xmlns:a16="http://schemas.microsoft.com/office/drawing/2014/main" id="{4DC950D0-E8FC-4836-9FA6-C12DECB9164E}"/>
              </a:ext>
            </a:extLst>
          </p:cNvPr>
          <p:cNvSpPr txBox="1"/>
          <p:nvPr/>
        </p:nvSpPr>
        <p:spPr>
          <a:xfrm>
            <a:off x="8433624" y="4630583"/>
            <a:ext cx="2621230" cy="200055"/>
          </a:xfrm>
          <a:prstGeom prst="rect">
            <a:avLst/>
          </a:prstGeom>
          <a:solidFill>
            <a:srgbClr val="000000"/>
          </a:solidFill>
        </p:spPr>
        <p:txBody>
          <a:bodyPr wrap="none" rtlCol="0">
            <a:spAutoFit/>
          </a:bodyPr>
          <a:lstStyle/>
          <a:p>
            <a:pPr algn="r">
              <a:spcAft>
                <a:spcPts val="600"/>
              </a:spcAft>
            </a:pPr>
            <a:r>
              <a:rPr lang="en-CA" sz="700" dirty="0">
                <a:solidFill>
                  <a:srgbClr val="FFFFFF"/>
                </a:solidFill>
                <a:hlinkClick r:id="rId3" tooltip="http://news.schoolsdo.org/2017/10/students-in-rural-ark-can-phone-a-friend/">
                  <a:extLst>
                    <a:ext uri="{A12FA001-AC4F-418D-AE19-62706E023703}">
                      <ahyp:hlinkClr xmlns:ahyp="http://schemas.microsoft.com/office/drawing/2018/hyperlinkcolor" val="tx"/>
                    </a:ext>
                  </a:extLst>
                </a:hlinkClick>
              </a:rPr>
              <a:t>This Photo</a:t>
            </a:r>
            <a:r>
              <a:rPr lang="en-CA" sz="700" dirty="0">
                <a:solidFill>
                  <a:srgbClr val="FFFFFF"/>
                </a:solidFill>
              </a:rPr>
              <a:t> by Unknown Author is licensed under </a:t>
            </a:r>
            <a:r>
              <a:rPr lang="en-CA" sz="700" dirty="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CA" sz="700" dirty="0">
              <a:solidFill>
                <a:srgbClr val="FFFFFF"/>
              </a:solidFill>
            </a:endParaRPr>
          </a:p>
        </p:txBody>
      </p:sp>
    </p:spTree>
    <p:extLst>
      <p:ext uri="{BB962C8B-B14F-4D97-AF65-F5344CB8AC3E}">
        <p14:creationId xmlns:p14="http://schemas.microsoft.com/office/powerpoint/2010/main" val="1812896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48A55-91E3-4417-9A98-A0ED2D9AA5A9}"/>
              </a:ext>
            </a:extLst>
          </p:cNvPr>
          <p:cNvSpPr>
            <a:spLocks noGrp="1"/>
          </p:cNvSpPr>
          <p:nvPr>
            <p:ph type="title"/>
          </p:nvPr>
        </p:nvSpPr>
        <p:spPr/>
        <p:txBody>
          <a:bodyPr/>
          <a:lstStyle/>
          <a:p>
            <a:pPr algn="ctr"/>
            <a:r>
              <a:rPr lang="en-US" dirty="0"/>
              <a:t>Formulating a crown position on a plea</a:t>
            </a:r>
            <a:endParaRPr lang="en-CA" dirty="0"/>
          </a:p>
        </p:txBody>
      </p:sp>
      <p:sp>
        <p:nvSpPr>
          <p:cNvPr id="3" name="Content Placeholder 2">
            <a:extLst>
              <a:ext uri="{FF2B5EF4-FFF2-40B4-BE49-F238E27FC236}">
                <a16:creationId xmlns:a16="http://schemas.microsoft.com/office/drawing/2014/main" id="{D7EDB628-92EE-4C50-A57B-196E34D322B7}"/>
              </a:ext>
            </a:extLst>
          </p:cNvPr>
          <p:cNvSpPr>
            <a:spLocks noGrp="1"/>
          </p:cNvSpPr>
          <p:nvPr>
            <p:ph idx="1"/>
          </p:nvPr>
        </p:nvSpPr>
        <p:spPr/>
        <p:txBody>
          <a:bodyPr>
            <a:normAutofit fontScale="92500" lnSpcReduction="10000"/>
          </a:bodyPr>
          <a:lstStyle/>
          <a:p>
            <a:pPr marL="0" indent="0">
              <a:buNone/>
            </a:pPr>
            <a:r>
              <a:rPr lang="en-CA" dirty="0"/>
              <a:t>MAKE YOUR BEST OFFER AT THE JPT CONSISTENT WITH THE PRINCIPLES OF SENTENCING</a:t>
            </a:r>
          </a:p>
          <a:p>
            <a:pPr marL="0" indent="0">
              <a:buNone/>
            </a:pPr>
            <a:r>
              <a:rPr lang="en-CA" dirty="0"/>
              <a:t>“This position is primarily based on an early guilty plea. Our Court of Appeal in </a:t>
            </a:r>
            <a:r>
              <a:rPr lang="en-CA" i="1" dirty="0"/>
              <a:t>R</a:t>
            </a:r>
            <a:r>
              <a:rPr lang="en-CA" dirty="0"/>
              <a:t> v </a:t>
            </a:r>
            <a:r>
              <a:rPr lang="en-CA" i="1" dirty="0"/>
              <a:t>Mann</a:t>
            </a:r>
            <a:r>
              <a:rPr lang="en-CA" dirty="0"/>
              <a:t>, [2010] OJ No 1924 at ¶21 stated, “A guilty plea, especially an early one, is entitled to a substantial credit in the sentencing process.” In </a:t>
            </a:r>
            <a:r>
              <a:rPr lang="en-CA" i="1" dirty="0"/>
              <a:t>R</a:t>
            </a:r>
            <a:r>
              <a:rPr lang="en-CA" dirty="0"/>
              <a:t> v </a:t>
            </a:r>
            <a:r>
              <a:rPr lang="en-CA" i="1" dirty="0"/>
              <a:t>Faulds</a:t>
            </a:r>
            <a:r>
              <a:rPr lang="en-CA" dirty="0"/>
              <a:t>, [1994] OJ No 2145 the Ontario Court of Appeal at ¶14 held that a guilty plea is important for several reasons, one of which is saving “valuable judicial resources.” All of this to say, the more time that passes, the more judicial resources that are expended, the more likely our position is to increase in recognition of the decreasing mitigation afforded to the guilty plea. I want to make this clear for Mr. XXXX from the outset and the basis for the Crown’s reasoning moving forward.” </a:t>
            </a:r>
          </a:p>
          <a:p>
            <a:pPr marL="0" indent="0">
              <a:buNone/>
            </a:pPr>
            <a:endParaRPr lang="en-US" dirty="0"/>
          </a:p>
        </p:txBody>
      </p:sp>
    </p:spTree>
    <p:extLst>
      <p:ext uri="{BB962C8B-B14F-4D97-AF65-F5344CB8AC3E}">
        <p14:creationId xmlns:p14="http://schemas.microsoft.com/office/powerpoint/2010/main" val="626206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5C4E0-DFF1-4FDB-A77E-05CA16FDD57B}"/>
              </a:ext>
            </a:extLst>
          </p:cNvPr>
          <p:cNvSpPr>
            <a:spLocks noGrp="1"/>
          </p:cNvSpPr>
          <p:nvPr>
            <p:ph type="title"/>
          </p:nvPr>
        </p:nvSpPr>
        <p:spPr/>
        <p:txBody>
          <a:bodyPr/>
          <a:lstStyle/>
          <a:p>
            <a:pPr algn="ctr"/>
            <a:r>
              <a:rPr lang="en-US" dirty="0"/>
              <a:t>discussing the Crown position at JPT</a:t>
            </a:r>
            <a:endParaRPr lang="en-CA" dirty="0"/>
          </a:p>
        </p:txBody>
      </p:sp>
      <p:sp>
        <p:nvSpPr>
          <p:cNvPr id="3" name="Content Placeholder 2">
            <a:extLst>
              <a:ext uri="{FF2B5EF4-FFF2-40B4-BE49-F238E27FC236}">
                <a16:creationId xmlns:a16="http://schemas.microsoft.com/office/drawing/2014/main" id="{C0CD1D1A-1454-4511-B57B-BFFE3C771500}"/>
              </a:ext>
            </a:extLst>
          </p:cNvPr>
          <p:cNvSpPr>
            <a:spLocks noGrp="1"/>
          </p:cNvSpPr>
          <p:nvPr>
            <p:ph idx="1"/>
          </p:nvPr>
        </p:nvSpPr>
        <p:spPr/>
        <p:txBody>
          <a:bodyPr>
            <a:normAutofit fontScale="92500"/>
          </a:bodyPr>
          <a:lstStyle/>
          <a:p>
            <a:r>
              <a:rPr lang="en-US" dirty="0"/>
              <a:t>Always formulate a specific Crown position before the JPT.   Going in without a clear position makes it more likely you will agree to something that may not be appropriate. </a:t>
            </a:r>
          </a:p>
          <a:p>
            <a:r>
              <a:rPr lang="en-US" dirty="0"/>
              <a:t>Keep an open mind during the discussion, listen to the input from the Judge; consider the information provided by defence.   Be open to modifying your position as the circumstances warrant.</a:t>
            </a:r>
          </a:p>
          <a:p>
            <a:r>
              <a:rPr lang="en-US" dirty="0"/>
              <a:t>But don’t be pressured into taking a position you’re are not comfortable with.</a:t>
            </a:r>
          </a:p>
          <a:p>
            <a:r>
              <a:rPr lang="en-US" dirty="0"/>
              <a:t>Don’t feel pressured to give an answer on the spot.  </a:t>
            </a:r>
          </a:p>
          <a:p>
            <a:r>
              <a:rPr lang="en-US" dirty="0"/>
              <a:t>You may need further approvals (CC5 or Team Captain) or input from IO or complainant.</a:t>
            </a:r>
          </a:p>
          <a:p>
            <a:endParaRPr lang="en-CA" dirty="0"/>
          </a:p>
        </p:txBody>
      </p:sp>
    </p:spTree>
    <p:extLst>
      <p:ext uri="{BB962C8B-B14F-4D97-AF65-F5344CB8AC3E}">
        <p14:creationId xmlns:p14="http://schemas.microsoft.com/office/powerpoint/2010/main" val="1097074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2074A910-7FD0-41CC-A1A0-E2E1E9BEC3DA}"/>
              </a:ext>
            </a:extLst>
          </p:cNvPr>
          <p:cNvSpPr>
            <a:spLocks noGrp="1"/>
          </p:cNvSpPr>
          <p:nvPr>
            <p:ph type="title"/>
          </p:nvPr>
        </p:nvSpPr>
        <p:spPr>
          <a:xfrm>
            <a:off x="1451580" y="804520"/>
            <a:ext cx="4176511" cy="1049235"/>
          </a:xfrm>
        </p:spPr>
        <p:txBody>
          <a:bodyPr>
            <a:normAutofit/>
          </a:bodyPr>
          <a:lstStyle/>
          <a:p>
            <a:pPr algn="ctr"/>
            <a:r>
              <a:rPr lang="en-US" sz="2500" dirty="0"/>
              <a:t>JPT Judge TAKING Plea</a:t>
            </a:r>
            <a:endParaRPr lang="en-CA" sz="2500" dirty="0"/>
          </a:p>
        </p:txBody>
      </p:sp>
      <p:sp>
        <p:nvSpPr>
          <p:cNvPr id="28" name="Rectangle 27">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Content Placeholder 2">
            <a:extLst>
              <a:ext uri="{FF2B5EF4-FFF2-40B4-BE49-F238E27FC236}">
                <a16:creationId xmlns:a16="http://schemas.microsoft.com/office/drawing/2014/main" id="{7914DCB8-A949-40F8-8643-361210914FFD}"/>
              </a:ext>
            </a:extLst>
          </p:cNvPr>
          <p:cNvSpPr>
            <a:spLocks noGrp="1"/>
          </p:cNvSpPr>
          <p:nvPr>
            <p:ph idx="1"/>
          </p:nvPr>
        </p:nvSpPr>
        <p:spPr>
          <a:xfrm>
            <a:off x="1451580" y="2019476"/>
            <a:ext cx="4172212" cy="3450613"/>
          </a:xfrm>
        </p:spPr>
        <p:txBody>
          <a:bodyPr>
            <a:normAutofit/>
          </a:bodyPr>
          <a:lstStyle/>
          <a:p>
            <a:pPr marL="0" indent="0">
              <a:buNone/>
            </a:pPr>
            <a:r>
              <a:rPr lang="en-US" dirty="0"/>
              <a:t>The Crown should not agree to have the JPT Judge hear the plea unless it is a joint submission.</a:t>
            </a:r>
          </a:p>
          <a:p>
            <a:pPr marL="0" indent="0">
              <a:buNone/>
            </a:pPr>
            <a:r>
              <a:rPr lang="en-US" dirty="0"/>
              <a:t>Some Judges will signal or outright express a position lower than the stated Crown position and then suggest that they hear the plea.</a:t>
            </a:r>
          </a:p>
          <a:p>
            <a:endParaRPr lang="en-US" dirty="0"/>
          </a:p>
          <a:p>
            <a:endParaRPr lang="en-US" dirty="0"/>
          </a:p>
          <a:p>
            <a:endParaRPr lang="en-CA" dirty="0"/>
          </a:p>
        </p:txBody>
      </p:sp>
      <p:pic>
        <p:nvPicPr>
          <p:cNvPr id="8" name="Picture 7" descr="A picture containing text&#10;&#10;Description automatically generated">
            <a:extLst>
              <a:ext uri="{FF2B5EF4-FFF2-40B4-BE49-F238E27FC236}">
                <a16:creationId xmlns:a16="http://schemas.microsoft.com/office/drawing/2014/main" id="{4AEA29F9-3EC7-4847-93A6-935A8FEE4383}"/>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094411" y="1895853"/>
            <a:ext cx="4960442" cy="2480221"/>
          </a:xfrm>
          <a:prstGeom prst="rect">
            <a:avLst/>
          </a:prstGeom>
        </p:spPr>
      </p:pic>
      <p:pic>
        <p:nvPicPr>
          <p:cNvPr id="30" name="Picture 29">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2" name="Straight Connector 31">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035094B-27DD-4D8E-B2F4-21F35A2E2B14}"/>
              </a:ext>
            </a:extLst>
          </p:cNvPr>
          <p:cNvSpPr txBox="1"/>
          <p:nvPr/>
        </p:nvSpPr>
        <p:spPr>
          <a:xfrm>
            <a:off x="10870123" y="4176019"/>
            <a:ext cx="184730" cy="200055"/>
          </a:xfrm>
          <a:prstGeom prst="rect">
            <a:avLst/>
          </a:prstGeom>
          <a:solidFill>
            <a:srgbClr val="000000"/>
          </a:solidFill>
        </p:spPr>
        <p:txBody>
          <a:bodyPr wrap="none" rtlCol="0">
            <a:spAutoFit/>
          </a:bodyPr>
          <a:lstStyle/>
          <a:p>
            <a:pPr algn="r">
              <a:spcAft>
                <a:spcPts val="600"/>
              </a:spcAft>
            </a:pPr>
            <a:endParaRPr lang="en-CA" sz="700" dirty="0">
              <a:solidFill>
                <a:srgbClr val="FFFFFF"/>
              </a:solidFill>
            </a:endParaRPr>
          </a:p>
        </p:txBody>
      </p:sp>
    </p:spTree>
    <p:extLst>
      <p:ext uri="{BB962C8B-B14F-4D97-AF65-F5344CB8AC3E}">
        <p14:creationId xmlns:p14="http://schemas.microsoft.com/office/powerpoint/2010/main" val="1971759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6FE61-B052-4FF8-B7D2-92623F2C370C}"/>
              </a:ext>
            </a:extLst>
          </p:cNvPr>
          <p:cNvSpPr>
            <a:spLocks noGrp="1"/>
          </p:cNvSpPr>
          <p:nvPr>
            <p:ph type="title"/>
          </p:nvPr>
        </p:nvSpPr>
        <p:spPr/>
        <p:txBody>
          <a:bodyPr/>
          <a:lstStyle/>
          <a:p>
            <a:pPr algn="ctr"/>
            <a:r>
              <a:rPr lang="en-US" dirty="0"/>
              <a:t>Discussing a time estimate</a:t>
            </a:r>
            <a:endParaRPr lang="en-CA" dirty="0"/>
          </a:p>
        </p:txBody>
      </p:sp>
      <p:sp>
        <p:nvSpPr>
          <p:cNvPr id="3" name="Content Placeholder 2">
            <a:extLst>
              <a:ext uri="{FF2B5EF4-FFF2-40B4-BE49-F238E27FC236}">
                <a16:creationId xmlns:a16="http://schemas.microsoft.com/office/drawing/2014/main" id="{344D2341-1A3D-45A5-97B9-8CEB9A72F465}"/>
              </a:ext>
            </a:extLst>
          </p:cNvPr>
          <p:cNvSpPr>
            <a:spLocks noGrp="1"/>
          </p:cNvSpPr>
          <p:nvPr>
            <p:ph idx="1"/>
          </p:nvPr>
        </p:nvSpPr>
        <p:spPr/>
        <p:txBody>
          <a:bodyPr>
            <a:normAutofit fontScale="92500" lnSpcReduction="20000"/>
          </a:bodyPr>
          <a:lstStyle/>
          <a:p>
            <a:r>
              <a:rPr lang="en-US" dirty="0"/>
              <a:t>You are better positioned than anyone else in the room to provide an accurate trial estimate (if you’re prepared)</a:t>
            </a:r>
          </a:p>
          <a:p>
            <a:r>
              <a:rPr lang="en-US" dirty="0"/>
              <a:t>Resist pressure to agree to reduce your time estimate by those who know much less about your case than you do.</a:t>
            </a:r>
          </a:p>
          <a:p>
            <a:r>
              <a:rPr lang="en-US" dirty="0"/>
              <a:t>Be prepared to articulate with specificity why your estimate is accurate and advocate for the time.</a:t>
            </a:r>
          </a:p>
          <a:p>
            <a:r>
              <a:rPr lang="en-US" dirty="0"/>
              <a:t>Be specific about what your estimate includes – Crown’s case.</a:t>
            </a:r>
          </a:p>
          <a:p>
            <a:r>
              <a:rPr lang="en-US" dirty="0"/>
              <a:t>Factor in extra time for cases with interpreters</a:t>
            </a:r>
          </a:p>
          <a:p>
            <a:r>
              <a:rPr lang="en-US" dirty="0"/>
              <a:t>Factor in extra time for child witnesses or witnesses with other special needs</a:t>
            </a:r>
          </a:p>
          <a:p>
            <a:endParaRPr lang="en-US" dirty="0"/>
          </a:p>
          <a:p>
            <a:pPr marL="0" indent="0">
              <a:buNone/>
            </a:pPr>
            <a:endParaRPr lang="en-CA" dirty="0"/>
          </a:p>
        </p:txBody>
      </p:sp>
    </p:spTree>
    <p:extLst>
      <p:ext uri="{BB962C8B-B14F-4D97-AF65-F5344CB8AC3E}">
        <p14:creationId xmlns:p14="http://schemas.microsoft.com/office/powerpoint/2010/main" val="1368236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FFAF-D70F-4A55-A76B-E2063895A9B1}"/>
              </a:ext>
            </a:extLst>
          </p:cNvPr>
          <p:cNvSpPr>
            <a:spLocks noGrp="1"/>
          </p:cNvSpPr>
          <p:nvPr>
            <p:ph type="title"/>
          </p:nvPr>
        </p:nvSpPr>
        <p:spPr/>
        <p:txBody>
          <a:bodyPr/>
          <a:lstStyle/>
          <a:p>
            <a:pPr algn="ctr"/>
            <a:r>
              <a:rPr lang="en-US" dirty="0"/>
              <a:t>Discussing a time estimate</a:t>
            </a:r>
            <a:endParaRPr lang="en-CA" dirty="0"/>
          </a:p>
        </p:txBody>
      </p:sp>
      <p:sp>
        <p:nvSpPr>
          <p:cNvPr id="3" name="Content Placeholder 2">
            <a:extLst>
              <a:ext uri="{FF2B5EF4-FFF2-40B4-BE49-F238E27FC236}">
                <a16:creationId xmlns:a16="http://schemas.microsoft.com/office/drawing/2014/main" id="{058D41BD-1C8A-4773-B047-893E14A9F1CD}"/>
              </a:ext>
            </a:extLst>
          </p:cNvPr>
          <p:cNvSpPr>
            <a:spLocks noGrp="1"/>
          </p:cNvSpPr>
          <p:nvPr>
            <p:ph idx="1"/>
          </p:nvPr>
        </p:nvSpPr>
        <p:spPr/>
        <p:txBody>
          <a:bodyPr/>
          <a:lstStyle/>
          <a:p>
            <a:r>
              <a:rPr lang="en-US" dirty="0"/>
              <a:t>Some Judges will authorize an insufficient amount of time for trial based on the fact that they think the Crown’s case is going to fold at the trial door.</a:t>
            </a:r>
          </a:p>
          <a:p>
            <a:r>
              <a:rPr lang="en-US" dirty="0"/>
              <a:t>This may be a case worth a second look for RPC and perhaps consultation with a senior Crown or CC5.</a:t>
            </a:r>
          </a:p>
          <a:p>
            <a:r>
              <a:rPr lang="en-US" dirty="0"/>
              <a:t>However, if you feel you have a route to conviction notwithstanding difficulties in the Crown case, hold your ground in terms of your time estimate (i.e Khan, KBG Applications)</a:t>
            </a:r>
          </a:p>
        </p:txBody>
      </p:sp>
    </p:spTree>
    <p:extLst>
      <p:ext uri="{BB962C8B-B14F-4D97-AF65-F5344CB8AC3E}">
        <p14:creationId xmlns:p14="http://schemas.microsoft.com/office/powerpoint/2010/main" val="335537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CE92A-E3E9-4EA2-81EE-C54E15E6998E}"/>
              </a:ext>
            </a:extLst>
          </p:cNvPr>
          <p:cNvSpPr>
            <a:spLocks noGrp="1"/>
          </p:cNvSpPr>
          <p:nvPr>
            <p:ph type="title"/>
          </p:nvPr>
        </p:nvSpPr>
        <p:spPr/>
        <p:txBody>
          <a:bodyPr/>
          <a:lstStyle/>
          <a:p>
            <a:pPr algn="ctr"/>
            <a:r>
              <a:rPr lang="en-US" dirty="0"/>
              <a:t>Discussing pre-trial motions</a:t>
            </a:r>
            <a:endParaRPr lang="en-CA" dirty="0"/>
          </a:p>
        </p:txBody>
      </p:sp>
      <p:sp>
        <p:nvSpPr>
          <p:cNvPr id="3" name="Content Placeholder 2">
            <a:extLst>
              <a:ext uri="{FF2B5EF4-FFF2-40B4-BE49-F238E27FC236}">
                <a16:creationId xmlns:a16="http://schemas.microsoft.com/office/drawing/2014/main" id="{BF5A804C-8E18-449C-9C39-1C1D9B0FC081}"/>
              </a:ext>
            </a:extLst>
          </p:cNvPr>
          <p:cNvSpPr>
            <a:spLocks noGrp="1"/>
          </p:cNvSpPr>
          <p:nvPr>
            <p:ph idx="1"/>
          </p:nvPr>
        </p:nvSpPr>
        <p:spPr/>
        <p:txBody>
          <a:bodyPr>
            <a:normAutofit fontScale="85000" lnSpcReduction="20000"/>
          </a:bodyPr>
          <a:lstStyle/>
          <a:p>
            <a:r>
              <a:rPr lang="en-US" dirty="0"/>
              <a:t>Timing of Application</a:t>
            </a:r>
          </a:p>
          <a:p>
            <a:pPr lvl="1"/>
            <a:r>
              <a:rPr lang="en-US" dirty="0"/>
              <a:t>Severance applications need to heard early or we run into Jordan problems</a:t>
            </a:r>
          </a:p>
          <a:p>
            <a:pPr lvl="1"/>
            <a:r>
              <a:rPr lang="en-US" dirty="0"/>
              <a:t>Does it make sense to hear some before others – if a confession goes in, will it be a plea? If a gun is excluded will that end the prosecution?</a:t>
            </a:r>
          </a:p>
          <a:p>
            <a:pPr lvl="1"/>
            <a:endParaRPr lang="en-US" dirty="0"/>
          </a:p>
          <a:p>
            <a:r>
              <a:rPr lang="en-US" dirty="0"/>
              <a:t>Procedure</a:t>
            </a:r>
          </a:p>
          <a:p>
            <a:pPr lvl="1"/>
            <a:r>
              <a:rPr lang="en-US" dirty="0"/>
              <a:t>Blended with trial</a:t>
            </a:r>
          </a:p>
          <a:p>
            <a:pPr lvl="1"/>
            <a:r>
              <a:rPr lang="en-US" dirty="0"/>
              <a:t>Extrinsic SFE on paper or viva voce.</a:t>
            </a:r>
          </a:p>
          <a:p>
            <a:pPr lvl="1"/>
            <a:r>
              <a:rPr lang="en-US" dirty="0"/>
              <a:t>Between count SFE to be argued at the end of the Crown’s case</a:t>
            </a:r>
          </a:p>
          <a:p>
            <a:pPr lvl="1"/>
            <a:endParaRPr lang="en-US" dirty="0"/>
          </a:p>
          <a:p>
            <a:r>
              <a:rPr lang="en-US" dirty="0"/>
              <a:t>Court time – do you have a 6-hour accused statement that you want a voluntariness ruling on?</a:t>
            </a:r>
          </a:p>
          <a:p>
            <a:pPr lvl="1"/>
            <a:endParaRPr lang="en-US" dirty="0"/>
          </a:p>
        </p:txBody>
      </p:sp>
    </p:spTree>
    <p:extLst>
      <p:ext uri="{BB962C8B-B14F-4D97-AF65-F5344CB8AC3E}">
        <p14:creationId xmlns:p14="http://schemas.microsoft.com/office/powerpoint/2010/main" val="4019400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09469-762D-456C-8E03-77F204364E99}"/>
              </a:ext>
            </a:extLst>
          </p:cNvPr>
          <p:cNvSpPr>
            <a:spLocks noGrp="1"/>
          </p:cNvSpPr>
          <p:nvPr>
            <p:ph type="title"/>
          </p:nvPr>
        </p:nvSpPr>
        <p:spPr/>
        <p:txBody>
          <a:bodyPr/>
          <a:lstStyle/>
          <a:p>
            <a:pPr algn="ctr"/>
            <a:r>
              <a:rPr lang="en-US" dirty="0"/>
              <a:t>Preliminary Hearing Estimates</a:t>
            </a:r>
            <a:endParaRPr lang="en-CA" dirty="0"/>
          </a:p>
        </p:txBody>
      </p:sp>
      <p:sp>
        <p:nvSpPr>
          <p:cNvPr id="3" name="Content Placeholder 2">
            <a:extLst>
              <a:ext uri="{FF2B5EF4-FFF2-40B4-BE49-F238E27FC236}">
                <a16:creationId xmlns:a16="http://schemas.microsoft.com/office/drawing/2014/main" id="{8645CBD7-23F3-46AD-99A5-A539B05F5D0F}"/>
              </a:ext>
            </a:extLst>
          </p:cNvPr>
          <p:cNvSpPr>
            <a:spLocks noGrp="1"/>
          </p:cNvSpPr>
          <p:nvPr>
            <p:ph idx="1"/>
          </p:nvPr>
        </p:nvSpPr>
        <p:spPr/>
        <p:txBody>
          <a:bodyPr/>
          <a:lstStyle/>
          <a:p>
            <a:r>
              <a:rPr lang="en-US" dirty="0"/>
              <a:t>Has defence filed a statement of issues?</a:t>
            </a:r>
          </a:p>
          <a:p>
            <a:r>
              <a:rPr lang="en-US" dirty="0"/>
              <a:t>Is committal in issue?</a:t>
            </a:r>
          </a:p>
          <a:p>
            <a:r>
              <a:rPr lang="en-US" dirty="0"/>
              <a:t>Will you rely on s. 540?  On consent?</a:t>
            </a:r>
          </a:p>
          <a:p>
            <a:r>
              <a:rPr lang="en-US" dirty="0"/>
              <a:t>If only one offence on the information triggers a right to a prelim, do you need it or can it be replaced (i.e can a kidnapping be replaced with a forcible confinement)</a:t>
            </a:r>
          </a:p>
          <a:p>
            <a:r>
              <a:rPr lang="en-US" dirty="0"/>
              <a:t>Or maybe no prelim at all? (direct indictment) </a:t>
            </a:r>
          </a:p>
          <a:p>
            <a:pPr marL="0" indent="0">
              <a:buNone/>
            </a:pPr>
            <a:endParaRPr lang="en-CA" dirty="0"/>
          </a:p>
        </p:txBody>
      </p:sp>
    </p:spTree>
    <p:extLst>
      <p:ext uri="{BB962C8B-B14F-4D97-AF65-F5344CB8AC3E}">
        <p14:creationId xmlns:p14="http://schemas.microsoft.com/office/powerpoint/2010/main" val="371290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4884-CA23-4826-B699-C6525854F662}"/>
              </a:ext>
            </a:extLst>
          </p:cNvPr>
          <p:cNvSpPr>
            <a:spLocks noGrp="1"/>
          </p:cNvSpPr>
          <p:nvPr>
            <p:ph type="title"/>
          </p:nvPr>
        </p:nvSpPr>
        <p:spPr/>
        <p:txBody>
          <a:bodyPr/>
          <a:lstStyle/>
          <a:p>
            <a:pPr algn="ctr"/>
            <a:r>
              <a:rPr lang="en-US" dirty="0"/>
              <a:t>Admissions – Lock THEM down in writing</a:t>
            </a:r>
            <a:endParaRPr lang="en-CA" dirty="0"/>
          </a:p>
        </p:txBody>
      </p:sp>
      <p:sp>
        <p:nvSpPr>
          <p:cNvPr id="3" name="Content Placeholder 2">
            <a:extLst>
              <a:ext uri="{FF2B5EF4-FFF2-40B4-BE49-F238E27FC236}">
                <a16:creationId xmlns:a16="http://schemas.microsoft.com/office/drawing/2014/main" id="{8AA01DE0-7ED1-48D3-B383-D43AE00B4CFE}"/>
              </a:ext>
            </a:extLst>
          </p:cNvPr>
          <p:cNvSpPr>
            <a:spLocks noGrp="1"/>
          </p:cNvSpPr>
          <p:nvPr>
            <p:ph idx="1"/>
          </p:nvPr>
        </p:nvSpPr>
        <p:spPr/>
        <p:txBody>
          <a:bodyPr/>
          <a:lstStyle/>
          <a:p>
            <a:r>
              <a:rPr lang="en-US" dirty="0"/>
              <a:t>The discussion of admissions at the JPT is useful to get a sense as to what the contentious issues are or are not</a:t>
            </a:r>
          </a:p>
          <a:p>
            <a:r>
              <a:rPr lang="en-US" dirty="0"/>
              <a:t>But admissions at the JPT are often loose.</a:t>
            </a:r>
          </a:p>
          <a:p>
            <a:r>
              <a:rPr lang="en-US" dirty="0"/>
              <a:t>Any admissions at the JPT must be followed up through confirmation in writing to be relied upon.</a:t>
            </a:r>
          </a:p>
          <a:p>
            <a:r>
              <a:rPr lang="en-US" dirty="0"/>
              <a:t>Make sure everyone is on the same page about what the admission means.  Sometimes it’s not always clear. (i.e. admitted the sexual act occurred; the only issue is consent)</a:t>
            </a:r>
            <a:endParaRPr lang="en-CA" dirty="0"/>
          </a:p>
        </p:txBody>
      </p:sp>
    </p:spTree>
    <p:extLst>
      <p:ext uri="{BB962C8B-B14F-4D97-AF65-F5344CB8AC3E}">
        <p14:creationId xmlns:p14="http://schemas.microsoft.com/office/powerpoint/2010/main" val="438731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953DC-ADA9-4E55-A4EC-0C7382092E1F}"/>
              </a:ext>
            </a:extLst>
          </p:cNvPr>
          <p:cNvSpPr>
            <a:spLocks noGrp="1"/>
          </p:cNvSpPr>
          <p:nvPr>
            <p:ph type="title"/>
          </p:nvPr>
        </p:nvSpPr>
        <p:spPr/>
        <p:txBody>
          <a:bodyPr/>
          <a:lstStyle/>
          <a:p>
            <a:pPr algn="ctr"/>
            <a:r>
              <a:rPr lang="en-US" dirty="0"/>
              <a:t>JPTS are a Critical component of the crown’s case management function </a:t>
            </a:r>
            <a:endParaRPr lang="en-CA" dirty="0"/>
          </a:p>
        </p:txBody>
      </p:sp>
      <p:sp>
        <p:nvSpPr>
          <p:cNvPr id="3" name="Content Placeholder 2">
            <a:extLst>
              <a:ext uri="{FF2B5EF4-FFF2-40B4-BE49-F238E27FC236}">
                <a16:creationId xmlns:a16="http://schemas.microsoft.com/office/drawing/2014/main" id="{51635A68-5325-4069-BAE7-D4FE78259F5F}"/>
              </a:ext>
            </a:extLst>
          </p:cNvPr>
          <p:cNvSpPr>
            <a:spLocks noGrp="1"/>
          </p:cNvSpPr>
          <p:nvPr>
            <p:ph idx="1"/>
          </p:nvPr>
        </p:nvSpPr>
        <p:spPr/>
        <p:txBody>
          <a:bodyPr>
            <a:normAutofit lnSpcReduction="10000"/>
          </a:bodyPr>
          <a:lstStyle/>
          <a:p>
            <a:r>
              <a:rPr lang="en-US" sz="2800" dirty="0"/>
              <a:t>Fair and just resolution of cases</a:t>
            </a:r>
          </a:p>
          <a:p>
            <a:r>
              <a:rPr lang="en-US" sz="2800" dirty="0"/>
              <a:t>Trial efficiency – streamlining the issues and admissions</a:t>
            </a:r>
          </a:p>
          <a:p>
            <a:r>
              <a:rPr lang="en-US" sz="2800" dirty="0"/>
              <a:t>Trial within a reasonable time – realistic time estimates – 11(b)/Jordan</a:t>
            </a:r>
          </a:p>
          <a:p>
            <a:r>
              <a:rPr lang="en-US" sz="2800" dirty="0"/>
              <a:t>Ensuring complainant’s rights are safeguarded (278 – third party records, 276 – other sexual activity)</a:t>
            </a:r>
          </a:p>
          <a:p>
            <a:pPr marL="0" indent="0">
              <a:buNone/>
            </a:pPr>
            <a:endParaRPr lang="en-CA" dirty="0"/>
          </a:p>
        </p:txBody>
      </p:sp>
    </p:spTree>
    <p:extLst>
      <p:ext uri="{BB962C8B-B14F-4D97-AF65-F5344CB8AC3E}">
        <p14:creationId xmlns:p14="http://schemas.microsoft.com/office/powerpoint/2010/main" val="2948876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A7218-1CFA-43D4-8641-C6B6A6D6893F}"/>
              </a:ext>
            </a:extLst>
          </p:cNvPr>
          <p:cNvSpPr>
            <a:spLocks noGrp="1"/>
          </p:cNvSpPr>
          <p:nvPr>
            <p:ph type="title"/>
          </p:nvPr>
        </p:nvSpPr>
        <p:spPr/>
        <p:txBody>
          <a:bodyPr/>
          <a:lstStyle/>
          <a:p>
            <a:pPr algn="ctr"/>
            <a:r>
              <a:rPr lang="en-US" dirty="0"/>
              <a:t>Discussion of testimonial aids</a:t>
            </a:r>
            <a:endParaRPr lang="en-CA" dirty="0"/>
          </a:p>
        </p:txBody>
      </p:sp>
      <p:sp>
        <p:nvSpPr>
          <p:cNvPr id="3" name="Content Placeholder 2">
            <a:extLst>
              <a:ext uri="{FF2B5EF4-FFF2-40B4-BE49-F238E27FC236}">
                <a16:creationId xmlns:a16="http://schemas.microsoft.com/office/drawing/2014/main" id="{892F3D44-2C8D-4DE7-86AF-E9AAC09E0DBA}"/>
              </a:ext>
            </a:extLst>
          </p:cNvPr>
          <p:cNvSpPr>
            <a:spLocks noGrp="1"/>
          </p:cNvSpPr>
          <p:nvPr>
            <p:ph idx="1"/>
          </p:nvPr>
        </p:nvSpPr>
        <p:spPr/>
        <p:txBody>
          <a:bodyPr>
            <a:normAutofit/>
          </a:bodyPr>
          <a:lstStyle/>
          <a:p>
            <a:pPr marL="0" indent="0">
              <a:buNone/>
            </a:pPr>
            <a:r>
              <a:rPr lang="en-US" dirty="0"/>
              <a:t>Ascertaining the defence position as early as possible may bring certainty and reduce anxiety for the complainant.</a:t>
            </a:r>
          </a:p>
          <a:p>
            <a:r>
              <a:rPr lang="en-CA" dirty="0"/>
              <a:t>Support person (or dog) 486.1</a:t>
            </a:r>
          </a:p>
          <a:p>
            <a:r>
              <a:rPr lang="en-CA" dirty="0"/>
              <a:t>Testimony outside courtroom (CCTV or screen) 486.2</a:t>
            </a:r>
          </a:p>
          <a:p>
            <a:r>
              <a:rPr lang="en-CA" dirty="0"/>
              <a:t>Publication Ban 486.4 – sexual offences, offences where victim &lt;18, cp offences</a:t>
            </a:r>
          </a:p>
          <a:p>
            <a:r>
              <a:rPr lang="en-CA" dirty="0"/>
              <a:t>715.1</a:t>
            </a:r>
          </a:p>
          <a:p>
            <a:r>
              <a:rPr lang="en-CA" dirty="0"/>
              <a:t>714.1</a:t>
            </a:r>
          </a:p>
        </p:txBody>
      </p:sp>
    </p:spTree>
    <p:extLst>
      <p:ext uri="{BB962C8B-B14F-4D97-AF65-F5344CB8AC3E}">
        <p14:creationId xmlns:p14="http://schemas.microsoft.com/office/powerpoint/2010/main" val="3860465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5B27-4FEA-445F-9D31-774988E782A6}"/>
              </a:ext>
            </a:extLst>
          </p:cNvPr>
          <p:cNvSpPr>
            <a:spLocks noGrp="1"/>
          </p:cNvSpPr>
          <p:nvPr>
            <p:ph type="title"/>
          </p:nvPr>
        </p:nvSpPr>
        <p:spPr/>
        <p:txBody>
          <a:bodyPr>
            <a:normAutofit/>
          </a:bodyPr>
          <a:lstStyle/>
          <a:p>
            <a:r>
              <a:rPr lang="en-US" sz="2800" dirty="0"/>
              <a:t>Sexual assault JPT’s – Special considerations</a:t>
            </a:r>
            <a:endParaRPr lang="en-CA" sz="2800" dirty="0"/>
          </a:p>
        </p:txBody>
      </p:sp>
      <p:sp>
        <p:nvSpPr>
          <p:cNvPr id="3" name="Content Placeholder 2">
            <a:extLst>
              <a:ext uri="{FF2B5EF4-FFF2-40B4-BE49-F238E27FC236}">
                <a16:creationId xmlns:a16="http://schemas.microsoft.com/office/drawing/2014/main" id="{6DD3D986-C462-40CE-9B8A-C1DCFD95AD31}"/>
              </a:ext>
            </a:extLst>
          </p:cNvPr>
          <p:cNvSpPr>
            <a:spLocks noGrp="1"/>
          </p:cNvSpPr>
          <p:nvPr>
            <p:ph idx="1"/>
          </p:nvPr>
        </p:nvSpPr>
        <p:spPr/>
        <p:txBody>
          <a:bodyPr/>
          <a:lstStyle/>
          <a:p>
            <a:r>
              <a:rPr lang="en-US" dirty="0"/>
              <a:t>High volume of these cases in our daily work</a:t>
            </a:r>
          </a:p>
          <a:p>
            <a:r>
              <a:rPr lang="en-US" dirty="0"/>
              <a:t>Decisions made up front at the JPT stage can have significant impact on the rights of the complainant as well as trial efficiency and the accused’s 11(b) rights</a:t>
            </a:r>
          </a:p>
          <a:p>
            <a:r>
              <a:rPr lang="en-US" dirty="0"/>
              <a:t>Effective pre-trials are essential to a fair and efficient prosecutions</a:t>
            </a:r>
            <a:endParaRPr lang="en-CA" dirty="0"/>
          </a:p>
        </p:txBody>
      </p:sp>
    </p:spTree>
    <p:extLst>
      <p:ext uri="{BB962C8B-B14F-4D97-AF65-F5344CB8AC3E}">
        <p14:creationId xmlns:p14="http://schemas.microsoft.com/office/powerpoint/2010/main" val="2218481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BF87C-1D85-46A5-8761-F23697408996}"/>
              </a:ext>
            </a:extLst>
          </p:cNvPr>
          <p:cNvSpPr>
            <a:spLocks noGrp="1"/>
          </p:cNvSpPr>
          <p:nvPr>
            <p:ph type="title"/>
          </p:nvPr>
        </p:nvSpPr>
        <p:spPr/>
        <p:txBody>
          <a:bodyPr/>
          <a:lstStyle/>
          <a:p>
            <a:pPr algn="ctr"/>
            <a:r>
              <a:rPr lang="en-US" dirty="0"/>
              <a:t>Crown Led Evidence of Other Sexual Activity (OSA)</a:t>
            </a:r>
            <a:endParaRPr lang="en-CA" dirty="0"/>
          </a:p>
        </p:txBody>
      </p:sp>
      <p:sp>
        <p:nvSpPr>
          <p:cNvPr id="3" name="Content Placeholder 2">
            <a:extLst>
              <a:ext uri="{FF2B5EF4-FFF2-40B4-BE49-F238E27FC236}">
                <a16:creationId xmlns:a16="http://schemas.microsoft.com/office/drawing/2014/main" id="{0722E12A-EDB7-49C3-B911-A6627907925F}"/>
              </a:ext>
            </a:extLst>
          </p:cNvPr>
          <p:cNvSpPr>
            <a:spLocks noGrp="1"/>
          </p:cNvSpPr>
          <p:nvPr>
            <p:ph idx="1"/>
          </p:nvPr>
        </p:nvSpPr>
        <p:spPr/>
        <p:txBody>
          <a:bodyPr>
            <a:normAutofit fontScale="85000" lnSpcReduction="10000"/>
          </a:bodyPr>
          <a:lstStyle/>
          <a:p>
            <a:r>
              <a:rPr lang="en-US" dirty="0"/>
              <a:t>At JPT Crown Should articulate:</a:t>
            </a:r>
          </a:p>
          <a:p>
            <a:pPr lvl="1"/>
            <a:r>
              <a:rPr lang="en-US" dirty="0"/>
              <a:t>What evidence it seeks to admit</a:t>
            </a:r>
          </a:p>
          <a:p>
            <a:pPr lvl="1"/>
            <a:r>
              <a:rPr lang="en-US" dirty="0"/>
              <a:t>Basis for admissibility</a:t>
            </a:r>
          </a:p>
          <a:p>
            <a:pPr lvl="1"/>
            <a:r>
              <a:rPr lang="en-US" dirty="0"/>
              <a:t>Purported Use</a:t>
            </a:r>
          </a:p>
          <a:p>
            <a:pPr lvl="1"/>
            <a:r>
              <a:rPr lang="en-US" dirty="0"/>
              <a:t>Put defence on notice that Crown position is that this doesn’t open the door to general cross on OSA</a:t>
            </a:r>
          </a:p>
          <a:p>
            <a:pPr lvl="1"/>
            <a:r>
              <a:rPr lang="en-US" dirty="0"/>
              <a:t>Put defence on notice that any use beyond what the Crown is seeking will require a defence application</a:t>
            </a:r>
          </a:p>
          <a:p>
            <a:pPr lvl="1"/>
            <a:r>
              <a:rPr lang="en-US" dirty="0"/>
              <a:t>Schedule a motion for directions in before the TJ if no consent from defence/complainant</a:t>
            </a:r>
          </a:p>
          <a:p>
            <a:r>
              <a:rPr lang="en-US" dirty="0"/>
              <a:t>If evidence of OSA in disclosure and Crown not seeking to admit it, put defence on notice that Crown position is that an application is required by defence in order to adduce it.</a:t>
            </a:r>
            <a:endParaRPr lang="en-CA" dirty="0"/>
          </a:p>
          <a:p>
            <a:pPr lvl="1"/>
            <a:endParaRPr lang="en-US" dirty="0"/>
          </a:p>
          <a:p>
            <a:pPr lvl="1"/>
            <a:endParaRPr lang="en-CA" dirty="0"/>
          </a:p>
        </p:txBody>
      </p:sp>
    </p:spTree>
    <p:extLst>
      <p:ext uri="{BB962C8B-B14F-4D97-AF65-F5344CB8AC3E}">
        <p14:creationId xmlns:p14="http://schemas.microsoft.com/office/powerpoint/2010/main" val="9910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4FB7-41A3-40CC-AF0F-76021AE35FEA}"/>
              </a:ext>
            </a:extLst>
          </p:cNvPr>
          <p:cNvSpPr>
            <a:spLocks noGrp="1"/>
          </p:cNvSpPr>
          <p:nvPr>
            <p:ph type="title"/>
          </p:nvPr>
        </p:nvSpPr>
        <p:spPr/>
        <p:txBody>
          <a:bodyPr/>
          <a:lstStyle/>
          <a:p>
            <a:pPr algn="ctr"/>
            <a:r>
              <a:rPr lang="en-US" dirty="0"/>
              <a:t>Defence 276 Application</a:t>
            </a:r>
            <a:endParaRPr lang="en-CA" dirty="0"/>
          </a:p>
        </p:txBody>
      </p:sp>
      <p:sp>
        <p:nvSpPr>
          <p:cNvPr id="3" name="Content Placeholder 2">
            <a:extLst>
              <a:ext uri="{FF2B5EF4-FFF2-40B4-BE49-F238E27FC236}">
                <a16:creationId xmlns:a16="http://schemas.microsoft.com/office/drawing/2014/main" id="{714570C5-CA38-45D0-AEE1-3422D8CA3EBB}"/>
              </a:ext>
            </a:extLst>
          </p:cNvPr>
          <p:cNvSpPr>
            <a:spLocks noGrp="1"/>
          </p:cNvSpPr>
          <p:nvPr>
            <p:ph idx="1"/>
          </p:nvPr>
        </p:nvSpPr>
        <p:spPr/>
        <p:txBody>
          <a:bodyPr/>
          <a:lstStyle/>
          <a:p>
            <a:r>
              <a:rPr lang="en-US" dirty="0"/>
              <a:t>Address timing of stage 1 and 2 (together or separate)</a:t>
            </a:r>
          </a:p>
          <a:p>
            <a:r>
              <a:rPr lang="en-US" dirty="0"/>
              <a:t>If together discuss fact that C’s counsel will receive materials prior to a ruling on whether application proceeds to stage two</a:t>
            </a:r>
          </a:p>
          <a:p>
            <a:r>
              <a:rPr lang="en-US" dirty="0"/>
              <a:t>If separate then ensure sufficient time in between for Judge to issue decision</a:t>
            </a:r>
          </a:p>
          <a:p>
            <a:r>
              <a:rPr lang="en-US" dirty="0"/>
              <a:t>Seek order for ILA ASAP </a:t>
            </a:r>
          </a:p>
          <a:p>
            <a:endParaRPr lang="en-CA" dirty="0"/>
          </a:p>
        </p:txBody>
      </p:sp>
    </p:spTree>
    <p:extLst>
      <p:ext uri="{BB962C8B-B14F-4D97-AF65-F5344CB8AC3E}">
        <p14:creationId xmlns:p14="http://schemas.microsoft.com/office/powerpoint/2010/main" val="1592162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2D10-C1EA-4941-B246-7645CB954790}"/>
              </a:ext>
            </a:extLst>
          </p:cNvPr>
          <p:cNvSpPr>
            <a:spLocks noGrp="1"/>
          </p:cNvSpPr>
          <p:nvPr>
            <p:ph type="title"/>
          </p:nvPr>
        </p:nvSpPr>
        <p:spPr/>
        <p:txBody>
          <a:bodyPr/>
          <a:lstStyle/>
          <a:p>
            <a:pPr algn="ctr"/>
            <a:r>
              <a:rPr lang="en-US" dirty="0"/>
              <a:t>278.92 Applications – complainant’s records in the hands of the accused</a:t>
            </a:r>
            <a:endParaRPr lang="en-CA" dirty="0"/>
          </a:p>
        </p:txBody>
      </p:sp>
      <p:sp>
        <p:nvSpPr>
          <p:cNvPr id="3" name="Content Placeholder 2">
            <a:extLst>
              <a:ext uri="{FF2B5EF4-FFF2-40B4-BE49-F238E27FC236}">
                <a16:creationId xmlns:a16="http://schemas.microsoft.com/office/drawing/2014/main" id="{98892D43-4554-48A0-BB89-C6FD53114466}"/>
              </a:ext>
            </a:extLst>
          </p:cNvPr>
          <p:cNvSpPr>
            <a:spLocks noGrp="1"/>
          </p:cNvSpPr>
          <p:nvPr>
            <p:ph idx="1"/>
          </p:nvPr>
        </p:nvSpPr>
        <p:spPr/>
        <p:txBody>
          <a:bodyPr>
            <a:normAutofit fontScale="92500" lnSpcReduction="10000"/>
          </a:bodyPr>
          <a:lstStyle/>
          <a:p>
            <a:r>
              <a:rPr lang="en-US" dirty="0"/>
              <a:t>Address Timing of stage 1 and 2 (together or separate)</a:t>
            </a:r>
          </a:p>
          <a:p>
            <a:r>
              <a:rPr lang="en-CA" dirty="0"/>
              <a:t>Canvass procedure for the application</a:t>
            </a:r>
          </a:p>
          <a:p>
            <a:pPr lvl="1"/>
            <a:r>
              <a:rPr lang="en-CA" dirty="0"/>
              <a:t>Will the records be filed on the application?</a:t>
            </a:r>
          </a:p>
          <a:p>
            <a:r>
              <a:rPr lang="en-CA" dirty="0"/>
              <a:t>Resist mid-trial applications</a:t>
            </a:r>
          </a:p>
          <a:p>
            <a:r>
              <a:rPr lang="en-CA" dirty="0"/>
              <a:t>If dispute about whether regime applies, schedule motion for directions before TJ</a:t>
            </a:r>
          </a:p>
          <a:p>
            <a:r>
              <a:rPr lang="en-CA" dirty="0"/>
              <a:t>NCQ – if defence is challenging the legislation</a:t>
            </a:r>
          </a:p>
          <a:p>
            <a:r>
              <a:rPr lang="en-CA" dirty="0"/>
              <a:t>Word coming soon from the SCC on these provisions – R. v. J.J.</a:t>
            </a:r>
          </a:p>
          <a:p>
            <a:r>
              <a:rPr lang="en-CA" dirty="0"/>
              <a:t>Order appointing counsel ASAP</a:t>
            </a:r>
          </a:p>
          <a:p>
            <a:pPr lvl="1"/>
            <a:endParaRPr lang="en-CA" dirty="0"/>
          </a:p>
          <a:p>
            <a:endParaRPr lang="en-CA" dirty="0"/>
          </a:p>
        </p:txBody>
      </p:sp>
    </p:spTree>
    <p:extLst>
      <p:ext uri="{BB962C8B-B14F-4D97-AF65-F5344CB8AC3E}">
        <p14:creationId xmlns:p14="http://schemas.microsoft.com/office/powerpoint/2010/main" val="3470353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82065-C75F-4BDE-B45F-AF59CABD76E6}"/>
              </a:ext>
            </a:extLst>
          </p:cNvPr>
          <p:cNvSpPr>
            <a:spLocks noGrp="1"/>
          </p:cNvSpPr>
          <p:nvPr>
            <p:ph type="title"/>
          </p:nvPr>
        </p:nvSpPr>
        <p:spPr/>
        <p:txBody>
          <a:bodyPr/>
          <a:lstStyle/>
          <a:p>
            <a:pPr algn="ctr"/>
            <a:r>
              <a:rPr lang="en-US" dirty="0"/>
              <a:t>Defence application to obtain records in possession of third party</a:t>
            </a:r>
            <a:endParaRPr lang="en-CA" dirty="0"/>
          </a:p>
        </p:txBody>
      </p:sp>
      <p:sp>
        <p:nvSpPr>
          <p:cNvPr id="3" name="Content Placeholder 2">
            <a:extLst>
              <a:ext uri="{FF2B5EF4-FFF2-40B4-BE49-F238E27FC236}">
                <a16:creationId xmlns:a16="http://schemas.microsoft.com/office/drawing/2014/main" id="{140BD1E8-246E-4FCF-886A-132E4109AC4E}"/>
              </a:ext>
            </a:extLst>
          </p:cNvPr>
          <p:cNvSpPr>
            <a:spLocks noGrp="1"/>
          </p:cNvSpPr>
          <p:nvPr>
            <p:ph idx="1"/>
          </p:nvPr>
        </p:nvSpPr>
        <p:spPr/>
        <p:txBody>
          <a:bodyPr/>
          <a:lstStyle/>
          <a:p>
            <a:r>
              <a:rPr lang="en-US" dirty="0"/>
              <a:t>Third party records in the possession of the Crown?  Waiver?</a:t>
            </a:r>
          </a:p>
          <a:p>
            <a:r>
              <a:rPr lang="en-US" dirty="0"/>
              <a:t>SAEK Records now disclosed as first party</a:t>
            </a:r>
          </a:p>
          <a:p>
            <a:r>
              <a:rPr lang="en-US" dirty="0"/>
              <a:t>Address issue of timing  - 3</a:t>
            </a:r>
            <a:r>
              <a:rPr lang="en-US" baseline="30000" dirty="0"/>
              <a:t>rd</a:t>
            </a:r>
            <a:r>
              <a:rPr lang="en-US" dirty="0"/>
              <a:t> party – stage 1 and 2 together or separate</a:t>
            </a:r>
          </a:p>
          <a:p>
            <a:r>
              <a:rPr lang="en-US" dirty="0"/>
              <a:t>Address fact that the application relates to production only and not admissibility – separate application required to determine admissibility if produced.</a:t>
            </a:r>
          </a:p>
          <a:p>
            <a:r>
              <a:rPr lang="en-US" dirty="0"/>
              <a:t>Seek order for ILA ASAP.</a:t>
            </a:r>
            <a:endParaRPr lang="en-CA" dirty="0"/>
          </a:p>
        </p:txBody>
      </p:sp>
    </p:spTree>
    <p:extLst>
      <p:ext uri="{BB962C8B-B14F-4D97-AF65-F5344CB8AC3E}">
        <p14:creationId xmlns:p14="http://schemas.microsoft.com/office/powerpoint/2010/main" val="3449201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EC208-F056-4438-BFA1-CF4D2B6C77D9}"/>
              </a:ext>
            </a:extLst>
          </p:cNvPr>
          <p:cNvSpPr>
            <a:spLocks noGrp="1"/>
          </p:cNvSpPr>
          <p:nvPr>
            <p:ph type="title"/>
          </p:nvPr>
        </p:nvSpPr>
        <p:spPr/>
        <p:txBody>
          <a:bodyPr/>
          <a:lstStyle/>
          <a:p>
            <a:pPr algn="ctr"/>
            <a:r>
              <a:rPr lang="en-US" dirty="0"/>
              <a:t>SEXUAL ASSAULT JPTs special considerations</a:t>
            </a:r>
            <a:endParaRPr lang="en-CA" dirty="0"/>
          </a:p>
        </p:txBody>
      </p:sp>
      <p:sp>
        <p:nvSpPr>
          <p:cNvPr id="3" name="Content Placeholder 2">
            <a:extLst>
              <a:ext uri="{FF2B5EF4-FFF2-40B4-BE49-F238E27FC236}">
                <a16:creationId xmlns:a16="http://schemas.microsoft.com/office/drawing/2014/main" id="{0FA91A6F-953C-42C7-B022-15B42FD80C99}"/>
              </a:ext>
            </a:extLst>
          </p:cNvPr>
          <p:cNvSpPr>
            <a:spLocks noGrp="1"/>
          </p:cNvSpPr>
          <p:nvPr>
            <p:ph idx="1"/>
          </p:nvPr>
        </p:nvSpPr>
        <p:spPr/>
        <p:txBody>
          <a:bodyPr/>
          <a:lstStyle/>
          <a:p>
            <a:r>
              <a:rPr lang="en-US" dirty="0"/>
              <a:t>If in doubt about procedure, reach out to SVAG Crowns or SVAG alumni for advice.</a:t>
            </a:r>
            <a:endParaRPr lang="en-CA" dirty="0"/>
          </a:p>
        </p:txBody>
      </p:sp>
    </p:spTree>
    <p:extLst>
      <p:ext uri="{BB962C8B-B14F-4D97-AF65-F5344CB8AC3E}">
        <p14:creationId xmlns:p14="http://schemas.microsoft.com/office/powerpoint/2010/main" val="3207493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39EB2-0EB4-4F24-B496-BEA8730B4F3C}"/>
              </a:ext>
            </a:extLst>
          </p:cNvPr>
          <p:cNvSpPr>
            <a:spLocks noGrp="1"/>
          </p:cNvSpPr>
          <p:nvPr>
            <p:ph type="title"/>
          </p:nvPr>
        </p:nvSpPr>
        <p:spPr/>
        <p:txBody>
          <a:bodyPr/>
          <a:lstStyle/>
          <a:p>
            <a:pPr algn="ctr"/>
            <a:r>
              <a:rPr lang="en-US" dirty="0"/>
              <a:t>Final word</a:t>
            </a:r>
            <a:endParaRPr lang="en-CA" dirty="0"/>
          </a:p>
        </p:txBody>
      </p:sp>
      <p:sp>
        <p:nvSpPr>
          <p:cNvPr id="3" name="Content Placeholder 2">
            <a:extLst>
              <a:ext uri="{FF2B5EF4-FFF2-40B4-BE49-F238E27FC236}">
                <a16:creationId xmlns:a16="http://schemas.microsoft.com/office/drawing/2014/main" id="{BA2EE741-DA9D-48FF-AF98-4ACB8F837499}"/>
              </a:ext>
            </a:extLst>
          </p:cNvPr>
          <p:cNvSpPr>
            <a:spLocks noGrp="1"/>
          </p:cNvSpPr>
          <p:nvPr>
            <p:ph idx="1"/>
          </p:nvPr>
        </p:nvSpPr>
        <p:spPr>
          <a:xfrm>
            <a:off x="1708433" y="1954087"/>
            <a:ext cx="9603275" cy="3450613"/>
          </a:xfrm>
        </p:spPr>
        <p:txBody>
          <a:bodyPr/>
          <a:lstStyle/>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02547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0F08E-A432-424A-86DB-22AF11A444A8}"/>
              </a:ext>
            </a:extLst>
          </p:cNvPr>
          <p:cNvSpPr>
            <a:spLocks noGrp="1"/>
          </p:cNvSpPr>
          <p:nvPr>
            <p:ph type="title"/>
          </p:nvPr>
        </p:nvSpPr>
        <p:spPr/>
        <p:txBody>
          <a:bodyPr/>
          <a:lstStyle/>
          <a:p>
            <a:pPr algn="ctr"/>
            <a:r>
              <a:rPr lang="en-US" dirty="0"/>
              <a:t>JPTs are an exercise in advocacy</a:t>
            </a:r>
            <a:endParaRPr lang="en-CA" dirty="0"/>
          </a:p>
        </p:txBody>
      </p:sp>
      <p:sp>
        <p:nvSpPr>
          <p:cNvPr id="3" name="Content Placeholder 2">
            <a:extLst>
              <a:ext uri="{FF2B5EF4-FFF2-40B4-BE49-F238E27FC236}">
                <a16:creationId xmlns:a16="http://schemas.microsoft.com/office/drawing/2014/main" id="{1FF78FE2-43C8-4C36-BA58-B2620AF48BA4}"/>
              </a:ext>
            </a:extLst>
          </p:cNvPr>
          <p:cNvSpPr>
            <a:spLocks noGrp="1"/>
          </p:cNvSpPr>
          <p:nvPr>
            <p:ph idx="1"/>
          </p:nvPr>
        </p:nvSpPr>
        <p:spPr/>
        <p:txBody>
          <a:bodyPr>
            <a:normAutofit fontScale="92500" lnSpcReduction="20000"/>
          </a:bodyPr>
          <a:lstStyle/>
          <a:p>
            <a:r>
              <a:rPr lang="en-US" dirty="0"/>
              <a:t>Highlight the strengths of the Crown’s case to encourage resolution.   Acknowledge and address weaknesses. (Get your Judge on-board).</a:t>
            </a:r>
          </a:p>
          <a:p>
            <a:r>
              <a:rPr lang="en-US" dirty="0"/>
              <a:t>Be prepared to persuasively advance the relevant aggravating and mitigating factors in the case in articulating the Crown position on a plea.   Make it clear Crown position factors in early GP, mitigating factors and Gladue if applicable.</a:t>
            </a:r>
          </a:p>
          <a:p>
            <a:r>
              <a:rPr lang="en-US" dirty="0"/>
              <a:t>Focus in on the real issue or issues at trial to encourage defence to make reasonable admissions.</a:t>
            </a:r>
          </a:p>
          <a:p>
            <a:r>
              <a:rPr lang="en-US" dirty="0"/>
              <a:t>Be prepared to address the merits of lack thereof of anticipated pre-trial motions (esp., 278/276) to discourage meritless, time-consuming applications that negatively impact the complainant’s rights (myths and stereotypes)</a:t>
            </a:r>
            <a:endParaRPr lang="en-CA" dirty="0"/>
          </a:p>
        </p:txBody>
      </p:sp>
    </p:spTree>
    <p:extLst>
      <p:ext uri="{BB962C8B-B14F-4D97-AF65-F5344CB8AC3E}">
        <p14:creationId xmlns:p14="http://schemas.microsoft.com/office/powerpoint/2010/main" val="3472179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7" name="Rectangle 22">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Connector 24">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6CC0D1A2-FBDA-4C1B-AEAC-B2CD1229B579}"/>
              </a:ext>
            </a:extLst>
          </p:cNvPr>
          <p:cNvSpPr>
            <a:spLocks noGrp="1"/>
          </p:cNvSpPr>
          <p:nvPr>
            <p:ph type="title"/>
          </p:nvPr>
        </p:nvSpPr>
        <p:spPr>
          <a:xfrm>
            <a:off x="1451580" y="804520"/>
            <a:ext cx="4176511" cy="2503756"/>
          </a:xfrm>
        </p:spPr>
        <p:txBody>
          <a:bodyPr>
            <a:normAutofit/>
          </a:bodyPr>
          <a:lstStyle/>
          <a:p>
            <a:br>
              <a:rPr lang="en-CA" sz="2400" dirty="0"/>
            </a:br>
            <a:br>
              <a:rPr lang="en-CA" sz="2400" dirty="0"/>
            </a:br>
            <a:r>
              <a:rPr lang="en-CA" sz="2400" dirty="0"/>
              <a:t>ALL IN 20 MINUTES OR LESS</a:t>
            </a:r>
            <a:br>
              <a:rPr lang="en-CA" sz="2400" dirty="0"/>
            </a:br>
            <a:endParaRPr lang="en-CA" sz="2400" dirty="0"/>
          </a:p>
        </p:txBody>
      </p:sp>
      <p:sp>
        <p:nvSpPr>
          <p:cNvPr id="39" name="Rectangle 26">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Content Placeholder 2">
            <a:extLst>
              <a:ext uri="{FF2B5EF4-FFF2-40B4-BE49-F238E27FC236}">
                <a16:creationId xmlns:a16="http://schemas.microsoft.com/office/drawing/2014/main" id="{DF4C902E-1104-4FDC-80F9-318B8CEB4117}"/>
              </a:ext>
            </a:extLst>
          </p:cNvPr>
          <p:cNvSpPr>
            <a:spLocks noGrp="1"/>
          </p:cNvSpPr>
          <p:nvPr>
            <p:ph idx="1"/>
          </p:nvPr>
        </p:nvSpPr>
        <p:spPr>
          <a:xfrm>
            <a:off x="1451581" y="2015732"/>
            <a:ext cx="4172212" cy="3450613"/>
          </a:xfrm>
        </p:spPr>
        <p:txBody>
          <a:bodyPr>
            <a:normAutofit/>
          </a:bodyPr>
          <a:lstStyle/>
          <a:p>
            <a:pPr marL="0" indent="0">
              <a:buNone/>
            </a:pPr>
            <a:endParaRPr lang="en-US" dirty="0"/>
          </a:p>
          <a:p>
            <a:pPr marL="0" indent="0">
              <a:buNone/>
            </a:pPr>
            <a:endParaRPr lang="en-CA" dirty="0"/>
          </a:p>
          <a:p>
            <a:pPr marL="0" indent="0">
              <a:buNone/>
            </a:pPr>
            <a:endParaRPr lang="en-CA" dirty="0"/>
          </a:p>
        </p:txBody>
      </p:sp>
      <p:pic>
        <p:nvPicPr>
          <p:cNvPr id="7" name="Picture 6">
            <a:extLst>
              <a:ext uri="{FF2B5EF4-FFF2-40B4-BE49-F238E27FC236}">
                <a16:creationId xmlns:a16="http://schemas.microsoft.com/office/drawing/2014/main" id="{AF08FA41-9A6B-40E5-9C2E-C29DE185336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244251" y="805583"/>
            <a:ext cx="4660762" cy="4660762"/>
          </a:xfrm>
          <a:prstGeom prst="rect">
            <a:avLst/>
          </a:prstGeom>
        </p:spPr>
      </p:pic>
      <p:pic>
        <p:nvPicPr>
          <p:cNvPr id="40" name="Picture 28">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1" name="Straight Connector 30">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0682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9297A0BA-D597-4785-A2A0-EF3891AE1558}"/>
              </a:ext>
            </a:extLst>
          </p:cNvPr>
          <p:cNvSpPr>
            <a:spLocks noGrp="1"/>
          </p:cNvSpPr>
          <p:nvPr>
            <p:ph type="title"/>
          </p:nvPr>
        </p:nvSpPr>
        <p:spPr>
          <a:xfrm>
            <a:off x="1451580" y="804520"/>
            <a:ext cx="4176511" cy="1049235"/>
          </a:xfrm>
        </p:spPr>
        <p:txBody>
          <a:bodyPr>
            <a:normAutofit/>
          </a:bodyPr>
          <a:lstStyle/>
          <a:p>
            <a:r>
              <a:rPr lang="en-US" dirty="0"/>
              <a:t>Preparation is KEY</a:t>
            </a:r>
            <a:endParaRPr lang="en-CA" dirty="0"/>
          </a:p>
        </p:txBody>
      </p:sp>
      <p:sp>
        <p:nvSpPr>
          <p:cNvPr id="15" name="Rectangle 14">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Content Placeholder 2">
            <a:extLst>
              <a:ext uri="{FF2B5EF4-FFF2-40B4-BE49-F238E27FC236}">
                <a16:creationId xmlns:a16="http://schemas.microsoft.com/office/drawing/2014/main" id="{C69582AA-96F6-4A5A-9621-F43B16CCEEF2}"/>
              </a:ext>
            </a:extLst>
          </p:cNvPr>
          <p:cNvSpPr>
            <a:spLocks noGrp="1"/>
          </p:cNvSpPr>
          <p:nvPr>
            <p:ph idx="1"/>
          </p:nvPr>
        </p:nvSpPr>
        <p:spPr>
          <a:xfrm>
            <a:off x="1451581" y="2015732"/>
            <a:ext cx="4172212" cy="3450613"/>
          </a:xfrm>
        </p:spPr>
        <p:txBody>
          <a:bodyPr>
            <a:normAutofit/>
          </a:bodyPr>
          <a:lstStyle/>
          <a:p>
            <a:r>
              <a:rPr lang="en-US" dirty="0"/>
              <a:t>You can only carry out these case management and advocacy objectives if you’re extremely well prepared.</a:t>
            </a:r>
          </a:p>
        </p:txBody>
      </p:sp>
      <p:pic>
        <p:nvPicPr>
          <p:cNvPr id="5" name="Picture 4">
            <a:extLst>
              <a:ext uri="{FF2B5EF4-FFF2-40B4-BE49-F238E27FC236}">
                <a16:creationId xmlns:a16="http://schemas.microsoft.com/office/drawing/2014/main" id="{26F4DC2F-5EFF-48BB-9B71-C4C8B79CDB05}"/>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244251" y="805583"/>
            <a:ext cx="4660762" cy="4660762"/>
          </a:xfrm>
          <a:prstGeom prst="rect">
            <a:avLst/>
          </a:prstGeom>
        </p:spPr>
      </p:pic>
      <p:pic>
        <p:nvPicPr>
          <p:cNvPr id="17" name="Picture 16">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0361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19BE7-55F3-4E6C-972B-C57F323E2AC2}"/>
              </a:ext>
            </a:extLst>
          </p:cNvPr>
          <p:cNvSpPr>
            <a:spLocks noGrp="1"/>
          </p:cNvSpPr>
          <p:nvPr>
            <p:ph type="title"/>
          </p:nvPr>
        </p:nvSpPr>
        <p:spPr>
          <a:xfrm>
            <a:off x="1426528" y="867035"/>
            <a:ext cx="9603275" cy="1049235"/>
          </a:xfrm>
        </p:spPr>
        <p:txBody>
          <a:bodyPr>
            <a:normAutofit/>
          </a:bodyPr>
          <a:lstStyle/>
          <a:p>
            <a:pPr algn="ctr"/>
            <a:r>
              <a:rPr lang="en-US" dirty="0"/>
              <a:t>Preparation starts with the initial screening</a:t>
            </a:r>
            <a:endParaRPr lang="en-CA" dirty="0"/>
          </a:p>
        </p:txBody>
      </p:sp>
      <p:sp>
        <p:nvSpPr>
          <p:cNvPr id="3" name="Content Placeholder 2">
            <a:extLst>
              <a:ext uri="{FF2B5EF4-FFF2-40B4-BE49-F238E27FC236}">
                <a16:creationId xmlns:a16="http://schemas.microsoft.com/office/drawing/2014/main" id="{57400B7F-301B-4ABF-AC84-E05D6C9112D2}"/>
              </a:ext>
            </a:extLst>
          </p:cNvPr>
          <p:cNvSpPr>
            <a:spLocks noGrp="1"/>
          </p:cNvSpPr>
          <p:nvPr>
            <p:ph idx="1"/>
          </p:nvPr>
        </p:nvSpPr>
        <p:spPr>
          <a:xfrm>
            <a:off x="1451578" y="2015734"/>
            <a:ext cx="10740421" cy="3975231"/>
          </a:xfrm>
        </p:spPr>
        <p:txBody>
          <a:bodyPr>
            <a:noAutofit/>
          </a:bodyPr>
          <a:lstStyle/>
          <a:p>
            <a:pPr>
              <a:lnSpc>
                <a:spcPct val="110000"/>
              </a:lnSpc>
            </a:pPr>
            <a:r>
              <a:rPr lang="en-US" sz="1800" dirty="0"/>
              <a:t>Thorough initial screening of the file with pay dividends come JPT time</a:t>
            </a:r>
          </a:p>
          <a:p>
            <a:pPr lvl="1">
              <a:lnSpc>
                <a:spcPct val="110000"/>
              </a:lnSpc>
            </a:pPr>
            <a:r>
              <a:rPr lang="en-US" dirty="0"/>
              <a:t>Assessing public interest in proceeding in light of impact of COVID on CJS</a:t>
            </a:r>
          </a:p>
          <a:p>
            <a:pPr lvl="1">
              <a:lnSpc>
                <a:spcPct val="110000"/>
              </a:lnSpc>
            </a:pPr>
            <a:r>
              <a:rPr lang="en-US" dirty="0"/>
              <a:t>Correct Charges</a:t>
            </a:r>
          </a:p>
          <a:p>
            <a:pPr lvl="1">
              <a:lnSpc>
                <a:spcPct val="110000"/>
              </a:lnSpc>
            </a:pPr>
            <a:r>
              <a:rPr lang="en-US" dirty="0"/>
              <a:t>Election</a:t>
            </a:r>
          </a:p>
          <a:p>
            <a:pPr lvl="1">
              <a:lnSpc>
                <a:spcPct val="110000"/>
              </a:lnSpc>
            </a:pPr>
            <a:r>
              <a:rPr lang="en-US" dirty="0"/>
              <a:t>Police Follow-up required</a:t>
            </a:r>
          </a:p>
          <a:p>
            <a:pPr lvl="1">
              <a:lnSpc>
                <a:spcPct val="110000"/>
              </a:lnSpc>
            </a:pPr>
            <a:r>
              <a:rPr lang="en-US" dirty="0"/>
              <a:t>Disclosure issues</a:t>
            </a:r>
          </a:p>
          <a:p>
            <a:pPr lvl="1">
              <a:lnSpc>
                <a:spcPct val="110000"/>
              </a:lnSpc>
            </a:pPr>
            <a:r>
              <a:rPr lang="en-US" dirty="0"/>
              <a:t>Identify essential witnesses</a:t>
            </a:r>
          </a:p>
          <a:p>
            <a:pPr lvl="1">
              <a:lnSpc>
                <a:spcPct val="110000"/>
              </a:lnSpc>
            </a:pPr>
            <a:r>
              <a:rPr lang="en-US" dirty="0"/>
              <a:t>Identify Possible Admissions</a:t>
            </a:r>
          </a:p>
          <a:p>
            <a:pPr lvl="1">
              <a:lnSpc>
                <a:spcPct val="110000"/>
              </a:lnSpc>
            </a:pPr>
            <a:r>
              <a:rPr lang="en-CA" dirty="0"/>
              <a:t>Preliminary trial estimate</a:t>
            </a:r>
          </a:p>
          <a:p>
            <a:pPr lvl="1">
              <a:lnSpc>
                <a:spcPct val="110000"/>
              </a:lnSpc>
            </a:pPr>
            <a:r>
              <a:rPr lang="en-CA" dirty="0"/>
              <a:t>Preliminary Crown Sentencing Position</a:t>
            </a:r>
          </a:p>
        </p:txBody>
      </p:sp>
    </p:spTree>
    <p:extLst>
      <p:ext uri="{BB962C8B-B14F-4D97-AF65-F5344CB8AC3E}">
        <p14:creationId xmlns:p14="http://schemas.microsoft.com/office/powerpoint/2010/main" val="1709744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051C5-411A-4CB2-B3F1-642662EF8A57}"/>
              </a:ext>
            </a:extLst>
          </p:cNvPr>
          <p:cNvSpPr>
            <a:spLocks noGrp="1"/>
          </p:cNvSpPr>
          <p:nvPr>
            <p:ph type="title"/>
          </p:nvPr>
        </p:nvSpPr>
        <p:spPr/>
        <p:txBody>
          <a:bodyPr/>
          <a:lstStyle/>
          <a:p>
            <a:pPr algn="ctr"/>
            <a:r>
              <a:rPr lang="en-US" dirty="0"/>
              <a:t>Preparation</a:t>
            </a:r>
            <a:endParaRPr lang="en-CA" dirty="0"/>
          </a:p>
        </p:txBody>
      </p:sp>
      <p:sp>
        <p:nvSpPr>
          <p:cNvPr id="3" name="Content Placeholder 2">
            <a:extLst>
              <a:ext uri="{FF2B5EF4-FFF2-40B4-BE49-F238E27FC236}">
                <a16:creationId xmlns:a16="http://schemas.microsoft.com/office/drawing/2014/main" id="{47056E8F-9C55-4A0B-B5E4-1EFE08A9E382}"/>
              </a:ext>
            </a:extLst>
          </p:cNvPr>
          <p:cNvSpPr>
            <a:spLocks noGrp="1"/>
          </p:cNvSpPr>
          <p:nvPr>
            <p:ph idx="1"/>
          </p:nvPr>
        </p:nvSpPr>
        <p:spPr/>
        <p:txBody>
          <a:bodyPr/>
          <a:lstStyle/>
          <a:p>
            <a:r>
              <a:rPr lang="en-US" dirty="0"/>
              <a:t>Make sure the Judge has what they need and make sure they have it in advance – sometimes the synopsis is not enough.   Like when you have to read to page 119 of the brief to figure out how they ID’d the guy. </a:t>
            </a:r>
          </a:p>
          <a:p>
            <a:r>
              <a:rPr lang="en-US" dirty="0"/>
              <a:t>The CPT is not meaningless – a productive discussion at the CPT can help frame or narrow the discussion for the JPT.  </a:t>
            </a:r>
          </a:p>
          <a:p>
            <a:r>
              <a:rPr lang="en-US" dirty="0"/>
              <a:t>Get your input from IO or complainant before the JPT if possible.</a:t>
            </a:r>
            <a:endParaRPr lang="en-CA" dirty="0"/>
          </a:p>
        </p:txBody>
      </p:sp>
    </p:spTree>
    <p:extLst>
      <p:ext uri="{BB962C8B-B14F-4D97-AF65-F5344CB8AC3E}">
        <p14:creationId xmlns:p14="http://schemas.microsoft.com/office/powerpoint/2010/main" val="207904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F9AC3-2AE6-460C-885C-895D9CAC55C4}"/>
              </a:ext>
            </a:extLst>
          </p:cNvPr>
          <p:cNvSpPr>
            <a:spLocks noGrp="1"/>
          </p:cNvSpPr>
          <p:nvPr>
            <p:ph type="title"/>
          </p:nvPr>
        </p:nvSpPr>
        <p:spPr/>
        <p:txBody>
          <a:bodyPr/>
          <a:lstStyle/>
          <a:p>
            <a:pPr algn="ctr"/>
            <a:r>
              <a:rPr lang="en-US" dirty="0"/>
              <a:t>Formulating a crown position on a plea</a:t>
            </a:r>
            <a:endParaRPr lang="en-CA" dirty="0"/>
          </a:p>
        </p:txBody>
      </p:sp>
      <p:sp>
        <p:nvSpPr>
          <p:cNvPr id="3" name="Content Placeholder 2">
            <a:extLst>
              <a:ext uri="{FF2B5EF4-FFF2-40B4-BE49-F238E27FC236}">
                <a16:creationId xmlns:a16="http://schemas.microsoft.com/office/drawing/2014/main" id="{8B91E0B0-A80B-4E23-8848-253CD9045E1F}"/>
              </a:ext>
            </a:extLst>
          </p:cNvPr>
          <p:cNvSpPr>
            <a:spLocks noGrp="1"/>
          </p:cNvSpPr>
          <p:nvPr>
            <p:ph idx="1"/>
          </p:nvPr>
        </p:nvSpPr>
        <p:spPr>
          <a:xfrm>
            <a:off x="1451579" y="1853754"/>
            <a:ext cx="9603275" cy="3612591"/>
          </a:xfrm>
        </p:spPr>
        <p:txBody>
          <a:bodyPr>
            <a:normAutofit fontScale="92500" lnSpcReduction="20000"/>
          </a:bodyPr>
          <a:lstStyle/>
          <a:p>
            <a:pPr marL="0" indent="0">
              <a:buNone/>
            </a:pPr>
            <a:r>
              <a:rPr lang="en-US" dirty="0"/>
              <a:t>Identifying the right counts</a:t>
            </a:r>
          </a:p>
          <a:p>
            <a:r>
              <a:rPr lang="en-US" dirty="0"/>
              <a:t>What is the gravamen of the conduct?</a:t>
            </a:r>
          </a:p>
          <a:p>
            <a:r>
              <a:rPr lang="en-US" dirty="0"/>
              <a:t>Do minimum sentences apply on some counts?</a:t>
            </a:r>
          </a:p>
          <a:p>
            <a:r>
              <a:rPr lang="en-US" dirty="0"/>
              <a:t>Do consecutive sentences apply either through statute of common law?</a:t>
            </a:r>
          </a:p>
          <a:p>
            <a:pPr lvl="1"/>
            <a:r>
              <a:rPr lang="en-US" dirty="0"/>
              <a:t>S. 117.01 (breach weapons prohibition) – R. v. Ellis </a:t>
            </a:r>
            <a:r>
              <a:rPr lang="en-CA" dirty="0"/>
              <a:t>2013 ONSC 3092 at paras 30-31</a:t>
            </a:r>
          </a:p>
          <a:p>
            <a:pPr lvl="1"/>
            <a:r>
              <a:rPr lang="en-CA" dirty="0"/>
              <a:t>S. 85(4)</a:t>
            </a:r>
          </a:p>
          <a:p>
            <a:pPr lvl="1"/>
            <a:r>
              <a:rPr lang="en-US" dirty="0"/>
              <a:t>718.3(7) – consec sentences for each separate child victim sexual offence</a:t>
            </a:r>
          </a:p>
          <a:p>
            <a:r>
              <a:rPr lang="en-US" dirty="0"/>
              <a:t>Do certain ancillary orders only apply to particular counts?</a:t>
            </a:r>
          </a:p>
          <a:p>
            <a:r>
              <a:rPr lang="en-US" dirty="0"/>
              <a:t>Crown policy – firearms, IPV, Impaired, SVAG, COVID Backlog</a:t>
            </a:r>
          </a:p>
          <a:p>
            <a:endParaRPr lang="en-US" dirty="0"/>
          </a:p>
          <a:p>
            <a:endParaRPr lang="en-CA" dirty="0"/>
          </a:p>
        </p:txBody>
      </p:sp>
    </p:spTree>
    <p:extLst>
      <p:ext uri="{BB962C8B-B14F-4D97-AF65-F5344CB8AC3E}">
        <p14:creationId xmlns:p14="http://schemas.microsoft.com/office/powerpoint/2010/main" val="3862865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330E3-3833-4508-AE27-E865DF6D41FE}"/>
              </a:ext>
            </a:extLst>
          </p:cNvPr>
          <p:cNvSpPr>
            <a:spLocks noGrp="1"/>
          </p:cNvSpPr>
          <p:nvPr>
            <p:ph type="title"/>
          </p:nvPr>
        </p:nvSpPr>
        <p:spPr>
          <a:xfrm>
            <a:off x="1451579" y="804519"/>
            <a:ext cx="9603275" cy="1049235"/>
          </a:xfrm>
        </p:spPr>
        <p:txBody>
          <a:bodyPr>
            <a:normAutofit/>
          </a:bodyPr>
          <a:lstStyle/>
          <a:p>
            <a:r>
              <a:rPr lang="en-US" dirty="0"/>
              <a:t>Formulating a crown position on a plea</a:t>
            </a:r>
            <a:endParaRPr lang="en-CA" dirty="0"/>
          </a:p>
        </p:txBody>
      </p:sp>
      <p:sp>
        <p:nvSpPr>
          <p:cNvPr id="3" name="Content Placeholder 2">
            <a:extLst>
              <a:ext uri="{FF2B5EF4-FFF2-40B4-BE49-F238E27FC236}">
                <a16:creationId xmlns:a16="http://schemas.microsoft.com/office/drawing/2014/main" id="{DC56FB13-14EE-4404-83BD-C2FE2BF48133}"/>
              </a:ext>
            </a:extLst>
          </p:cNvPr>
          <p:cNvSpPr>
            <a:spLocks noGrp="1"/>
          </p:cNvSpPr>
          <p:nvPr>
            <p:ph idx="1"/>
          </p:nvPr>
        </p:nvSpPr>
        <p:spPr>
          <a:xfrm>
            <a:off x="1451579" y="2015734"/>
            <a:ext cx="9870542" cy="3450613"/>
          </a:xfrm>
        </p:spPr>
        <p:txBody>
          <a:bodyPr>
            <a:normAutofit lnSpcReduction="10000"/>
          </a:bodyPr>
          <a:lstStyle/>
          <a:p>
            <a:pPr marL="0" indent="0">
              <a:lnSpc>
                <a:spcPct val="110000"/>
              </a:lnSpc>
              <a:buNone/>
            </a:pPr>
            <a:r>
              <a:rPr lang="en-US" dirty="0"/>
              <a:t>Quantum</a:t>
            </a:r>
          </a:p>
          <a:p>
            <a:pPr>
              <a:lnSpc>
                <a:spcPct val="110000"/>
              </a:lnSpc>
            </a:pPr>
            <a:r>
              <a:rPr lang="en-US" dirty="0"/>
              <a:t>Joint versus Open position</a:t>
            </a:r>
          </a:p>
          <a:p>
            <a:pPr>
              <a:lnSpc>
                <a:spcPct val="110000"/>
              </a:lnSpc>
            </a:pPr>
            <a:r>
              <a:rPr lang="en-US" dirty="0"/>
              <a:t>Crown Policy – firearms, IPV, SVAG, Impaired</a:t>
            </a:r>
          </a:p>
          <a:p>
            <a:pPr>
              <a:lnSpc>
                <a:spcPct val="110000"/>
              </a:lnSpc>
            </a:pPr>
            <a:r>
              <a:rPr lang="en-US" dirty="0"/>
              <a:t>Code Provisions outlining aggravating factors and those offences where denunciation and deterrence are given primacy</a:t>
            </a:r>
          </a:p>
          <a:p>
            <a:pPr>
              <a:lnSpc>
                <a:spcPct val="110000"/>
              </a:lnSpc>
            </a:pPr>
            <a:r>
              <a:rPr lang="en-US" dirty="0"/>
              <a:t>Gladue</a:t>
            </a:r>
          </a:p>
          <a:p>
            <a:pPr>
              <a:lnSpc>
                <a:spcPct val="110000"/>
              </a:lnSpc>
            </a:pPr>
            <a:r>
              <a:rPr lang="en-US" dirty="0"/>
              <a:t>Totality </a:t>
            </a:r>
          </a:p>
          <a:p>
            <a:pPr>
              <a:lnSpc>
                <a:spcPct val="110000"/>
              </a:lnSpc>
            </a:pPr>
            <a:r>
              <a:rPr lang="en-US" dirty="0"/>
              <a:t>COVID Backlog</a:t>
            </a:r>
          </a:p>
          <a:p>
            <a:pPr>
              <a:lnSpc>
                <a:spcPct val="110000"/>
              </a:lnSpc>
            </a:pPr>
            <a:endParaRPr lang="en-CA" sz="1300" dirty="0"/>
          </a:p>
        </p:txBody>
      </p:sp>
    </p:spTree>
    <p:extLst>
      <p:ext uri="{BB962C8B-B14F-4D97-AF65-F5344CB8AC3E}">
        <p14:creationId xmlns:p14="http://schemas.microsoft.com/office/powerpoint/2010/main" val="135413985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015F05D4B4EA4C8219501E36EBFC50" ma:contentTypeVersion="13" ma:contentTypeDescription="Create a new document." ma:contentTypeScope="" ma:versionID="69e0b503fcbc7b0095b5b414d1009f11">
  <xsd:schema xmlns:xsd="http://www.w3.org/2001/XMLSchema" xmlns:xs="http://www.w3.org/2001/XMLSchema" xmlns:p="http://schemas.microsoft.com/office/2006/metadata/properties" xmlns:ns3="8962dd8a-fec3-4353-8af6-1e62e7a89324" xmlns:ns4="2f647cc7-555a-4e1f-bb4c-45b9b131b51a" targetNamespace="http://schemas.microsoft.com/office/2006/metadata/properties" ma:root="true" ma:fieldsID="161f374ebe0f26b57475655450f1cdc5" ns3:_="" ns4:_="">
    <xsd:import namespace="8962dd8a-fec3-4353-8af6-1e62e7a89324"/>
    <xsd:import namespace="2f647cc7-555a-4e1f-bb4c-45b9b131b51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62dd8a-fec3-4353-8af6-1e62e7a893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f647cc7-555a-4e1f-bb4c-45b9b131b51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0C52B5-BACE-47D8-A525-1127D4A5F7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62dd8a-fec3-4353-8af6-1e62e7a89324"/>
    <ds:schemaRef ds:uri="2f647cc7-555a-4e1f-bb4c-45b9b131b5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857372-9DF9-472B-9EF8-535FCCFE52C6}">
  <ds:schemaRefs>
    <ds:schemaRef ds:uri="http://schemas.microsoft.com/sharepoint/v3/contenttype/forms"/>
  </ds:schemaRefs>
</ds:datastoreItem>
</file>

<file path=customXml/itemProps3.xml><?xml version="1.0" encoding="utf-8"?>
<ds:datastoreItem xmlns:ds="http://schemas.openxmlformats.org/officeDocument/2006/customXml" ds:itemID="{F80F4D33-52B9-4105-A1AC-38B28B0E6C2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f647cc7-555a-4e1f-bb4c-45b9b131b51a"/>
    <ds:schemaRef ds:uri="http://purl.org/dc/terms/"/>
    <ds:schemaRef ds:uri="8962dd8a-fec3-4353-8af6-1e62e7a8932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TM10001114[[fn=Gallery]]</Template>
  <TotalTime>647</TotalTime>
  <Words>1913</Words>
  <Application>Microsoft Office PowerPoint</Application>
  <PresentationFormat>Widescreen</PresentationFormat>
  <Paragraphs>158</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Gill Sans MT</vt:lpstr>
      <vt:lpstr>Gallery</vt:lpstr>
      <vt:lpstr>JUDICIAL PRE-TRIALS</vt:lpstr>
      <vt:lpstr>JPTS are a Critical component of the crown’s case management function </vt:lpstr>
      <vt:lpstr>JPTs are an exercise in advocacy</vt:lpstr>
      <vt:lpstr>  ALL IN 20 MINUTES OR LESS </vt:lpstr>
      <vt:lpstr>Preparation is KEY</vt:lpstr>
      <vt:lpstr>Preparation starts with the initial screening</vt:lpstr>
      <vt:lpstr>Preparation</vt:lpstr>
      <vt:lpstr>Formulating a crown position on a plea</vt:lpstr>
      <vt:lpstr>Formulating a crown position on a plea</vt:lpstr>
      <vt:lpstr>Formulating a crown  position on a plea COVID considerations</vt:lpstr>
      <vt:lpstr>Play what’s it worth before the JPT</vt:lpstr>
      <vt:lpstr>Formulating a crown position on a plea</vt:lpstr>
      <vt:lpstr>discussing the Crown position at JPT</vt:lpstr>
      <vt:lpstr>JPT Judge TAKING Plea</vt:lpstr>
      <vt:lpstr>Discussing a time estimate</vt:lpstr>
      <vt:lpstr>Discussing a time estimate</vt:lpstr>
      <vt:lpstr>Discussing pre-trial motions</vt:lpstr>
      <vt:lpstr>Preliminary Hearing Estimates</vt:lpstr>
      <vt:lpstr>Admissions – Lock THEM down in writing</vt:lpstr>
      <vt:lpstr>Discussion of testimonial aids</vt:lpstr>
      <vt:lpstr>Sexual assault JPT’s – Special considerations</vt:lpstr>
      <vt:lpstr>Crown Led Evidence of Other Sexual Activity (OSA)</vt:lpstr>
      <vt:lpstr>Defence 276 Application</vt:lpstr>
      <vt:lpstr>278.92 Applications – complainant’s records in the hands of the accused</vt:lpstr>
      <vt:lpstr>Defence application to obtain records in possession of third party</vt:lpstr>
      <vt:lpstr>SEXUAL ASSAULT JPTs special considerations</vt:lpstr>
      <vt:lpstr>Final word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 PRE-TRIALS</dc:title>
  <dc:creator>Boyce, Mike (MAG)</dc:creator>
  <cp:lastModifiedBy>Boyce, Mike (MAG)</cp:lastModifiedBy>
  <cp:revision>7</cp:revision>
  <dcterms:created xsi:type="dcterms:W3CDTF">2021-10-13T15:25:44Z</dcterms:created>
  <dcterms:modified xsi:type="dcterms:W3CDTF">2021-10-14T02:19:15Z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etDate">
    <vt:lpwstr>2021-10-13T15:25:44Z</vt:lpwstr>
  </property>
  <property fmtid="{D5CDD505-2E9C-101B-9397-08002B2CF9AE}" pid="4" name="MSIP_Label_034a106e-6316-442c-ad35-738afd673d2b_Method">
    <vt:lpwstr>Standard</vt:lpwstr>
  </property>
  <property fmtid="{D5CDD505-2E9C-101B-9397-08002B2CF9AE}" pid="5" name="MSIP_Label_034a106e-6316-442c-ad35-738afd673d2b_Name">
    <vt:lpwstr>034a106e-6316-442c-ad35-738afd673d2b</vt:lpwstr>
  </property>
  <property fmtid="{D5CDD505-2E9C-101B-9397-08002B2CF9AE}" pid="6" name="MSIP_Label_034a106e-6316-442c-ad35-738afd673d2b_SiteId">
    <vt:lpwstr>cddc1229-ac2a-4b97-b78a-0e5cacb5865c</vt:lpwstr>
  </property>
  <property fmtid="{D5CDD505-2E9C-101B-9397-08002B2CF9AE}" pid="7" name="MSIP_Label_034a106e-6316-442c-ad35-738afd673d2b_ActionId">
    <vt:lpwstr>92c031a9-0467-4bec-877e-d3590df7892f</vt:lpwstr>
  </property>
  <property fmtid="{D5CDD505-2E9C-101B-9397-08002B2CF9AE}" pid="8" name="MSIP_Label_034a106e-6316-442c-ad35-738afd673d2b_ContentBits">
    <vt:lpwstr>0</vt:lpwstr>
  </property>
  <property fmtid="{D5CDD505-2E9C-101B-9397-08002B2CF9AE}" pid="9" name="ContentTypeId">
    <vt:lpwstr>0x0101005C015F05D4B4EA4C8219501E36EBFC50</vt:lpwstr>
  </property>
</Properties>
</file>