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sldIdLst>
    <p:sldId id="256" r:id="rId5"/>
    <p:sldId id="257" r:id="rId6"/>
    <p:sldId id="283" r:id="rId7"/>
    <p:sldId id="277" r:id="rId8"/>
    <p:sldId id="278" r:id="rId9"/>
    <p:sldId id="264" r:id="rId10"/>
    <p:sldId id="260" r:id="rId11"/>
    <p:sldId id="261" r:id="rId12"/>
    <p:sldId id="262" r:id="rId13"/>
    <p:sldId id="281" r:id="rId14"/>
    <p:sldId id="298" r:id="rId15"/>
    <p:sldId id="299" r:id="rId16"/>
    <p:sldId id="258" r:id="rId17"/>
    <p:sldId id="259" r:id="rId18"/>
    <p:sldId id="280" r:id="rId19"/>
    <p:sldId id="263" r:id="rId20"/>
    <p:sldId id="265" r:id="rId21"/>
    <p:sldId id="266" r:id="rId22"/>
    <p:sldId id="267" r:id="rId23"/>
    <p:sldId id="268" r:id="rId24"/>
    <p:sldId id="270" r:id="rId25"/>
    <p:sldId id="269" r:id="rId26"/>
    <p:sldId id="272" r:id="rId27"/>
    <p:sldId id="273" r:id="rId28"/>
    <p:sldId id="271" r:id="rId29"/>
    <p:sldId id="294" r:id="rId30"/>
    <p:sldId id="286" r:id="rId31"/>
    <p:sldId id="289" r:id="rId32"/>
    <p:sldId id="284" r:id="rId33"/>
    <p:sldId id="285" r:id="rId34"/>
    <p:sldId id="288" r:id="rId35"/>
    <p:sldId id="290" r:id="rId36"/>
    <p:sldId id="291" r:id="rId37"/>
    <p:sldId id="292" r:id="rId38"/>
    <p:sldId id="293" r:id="rId39"/>
    <p:sldId id="295" r:id="rId40"/>
    <p:sldId id="296" r:id="rId41"/>
    <p:sldId id="297"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C3CFB7-E4D3-47AF-B779-89D8FB03E9BD}" v="1" dt="2020-10-01T03:16:42.6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9" autoAdjust="0"/>
    <p:restoredTop sz="86724" autoAdjust="0"/>
  </p:normalViewPr>
  <p:slideViewPr>
    <p:cSldViewPr snapToGrid="0">
      <p:cViewPr varScale="1">
        <p:scale>
          <a:sx n="95" d="100"/>
          <a:sy n="95" d="100"/>
        </p:scale>
        <p:origin x="90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4E9D1E-D089-4074-BC7C-DD1106B25EB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8101D8C-DEFC-4175-AD7A-161840E23E9F}">
      <dgm:prSet/>
      <dgm:spPr/>
      <dgm:t>
        <a:bodyPr/>
        <a:lstStyle/>
        <a:p>
          <a:pPr>
            <a:lnSpc>
              <a:spcPct val="100000"/>
            </a:lnSpc>
          </a:pPr>
          <a:r>
            <a:rPr lang="en-US"/>
            <a:t>Standard which applies to all cases and at all stages</a:t>
          </a:r>
        </a:p>
      </dgm:t>
    </dgm:pt>
    <dgm:pt modelId="{9DAAA874-6AF2-475A-B291-4066A034526A}" type="parTrans" cxnId="{9B72C3E2-B7D0-44F3-9C39-B1A661CFD661}">
      <dgm:prSet/>
      <dgm:spPr/>
      <dgm:t>
        <a:bodyPr/>
        <a:lstStyle/>
        <a:p>
          <a:endParaRPr lang="en-US"/>
        </a:p>
      </dgm:t>
    </dgm:pt>
    <dgm:pt modelId="{8BD77382-2C15-450C-9E17-1DDDA0804260}" type="sibTrans" cxnId="{9B72C3E2-B7D0-44F3-9C39-B1A661CFD661}">
      <dgm:prSet/>
      <dgm:spPr/>
      <dgm:t>
        <a:bodyPr/>
        <a:lstStyle/>
        <a:p>
          <a:endParaRPr lang="en-US"/>
        </a:p>
      </dgm:t>
    </dgm:pt>
    <dgm:pt modelId="{E8AFA9E4-4C25-4996-91D6-793242787967}">
      <dgm:prSet/>
      <dgm:spPr/>
      <dgm:t>
        <a:bodyPr/>
        <a:lstStyle/>
        <a:p>
          <a:pPr>
            <a:lnSpc>
              <a:spcPct val="100000"/>
            </a:lnSpc>
          </a:pPr>
          <a:r>
            <a:rPr lang="en-US"/>
            <a:t>If at any stage there is no RPC the prosecution MUST be discontinued</a:t>
          </a:r>
        </a:p>
      </dgm:t>
    </dgm:pt>
    <dgm:pt modelId="{96F0BD2D-50CB-4645-92F8-9EFBB50831C5}" type="parTrans" cxnId="{0A7CB121-76E8-4202-81F9-26AD80A641FB}">
      <dgm:prSet/>
      <dgm:spPr/>
      <dgm:t>
        <a:bodyPr/>
        <a:lstStyle/>
        <a:p>
          <a:endParaRPr lang="en-US"/>
        </a:p>
      </dgm:t>
    </dgm:pt>
    <dgm:pt modelId="{625B4736-5457-4834-8C42-54183EBBB45C}" type="sibTrans" cxnId="{0A7CB121-76E8-4202-81F9-26AD80A641FB}">
      <dgm:prSet/>
      <dgm:spPr/>
      <dgm:t>
        <a:bodyPr/>
        <a:lstStyle/>
        <a:p>
          <a:endParaRPr lang="en-US"/>
        </a:p>
      </dgm:t>
    </dgm:pt>
    <dgm:pt modelId="{11659E76-5FDB-4D5A-9111-CC234F3AA1D1}">
      <dgm:prSet/>
      <dgm:spPr/>
      <dgm:t>
        <a:bodyPr/>
        <a:lstStyle/>
        <a:p>
          <a:pPr>
            <a:lnSpc>
              <a:spcPct val="100000"/>
            </a:lnSpc>
          </a:pPr>
          <a:r>
            <a:rPr lang="en-US"/>
            <a:t>It is higher than prima facie case BUT does not require a probability of conviction </a:t>
          </a:r>
        </a:p>
      </dgm:t>
    </dgm:pt>
    <dgm:pt modelId="{E5AEAB9A-7764-4F64-BCA9-67C77824C6D5}" type="parTrans" cxnId="{3D8B32E4-D005-4F85-801A-FB8CA0D219B6}">
      <dgm:prSet/>
      <dgm:spPr/>
      <dgm:t>
        <a:bodyPr/>
        <a:lstStyle/>
        <a:p>
          <a:endParaRPr lang="en-US"/>
        </a:p>
      </dgm:t>
    </dgm:pt>
    <dgm:pt modelId="{9C885429-1B94-4AA1-9124-2B519D5BC96C}" type="sibTrans" cxnId="{3D8B32E4-D005-4F85-801A-FB8CA0D219B6}">
      <dgm:prSet/>
      <dgm:spPr/>
      <dgm:t>
        <a:bodyPr/>
        <a:lstStyle/>
        <a:p>
          <a:endParaRPr lang="en-US"/>
        </a:p>
      </dgm:t>
    </dgm:pt>
    <dgm:pt modelId="{08C87FBA-EC56-437A-ACE5-9AD15FC47130}">
      <dgm:prSet/>
      <dgm:spPr/>
      <dgm:t>
        <a:bodyPr/>
        <a:lstStyle/>
        <a:p>
          <a:pPr>
            <a:lnSpc>
              <a:spcPct val="100000"/>
            </a:lnSpc>
          </a:pPr>
          <a:r>
            <a:rPr lang="en-US"/>
            <a:t>The exercise of prosecutorial judgment and discretion is based on the objective indicators found in the case itself</a:t>
          </a:r>
        </a:p>
      </dgm:t>
    </dgm:pt>
    <dgm:pt modelId="{56F418D9-96FC-4092-8F6D-A51CE9638091}" type="parTrans" cxnId="{373F7E4E-793D-476E-9845-51CEEA07E96A}">
      <dgm:prSet/>
      <dgm:spPr/>
      <dgm:t>
        <a:bodyPr/>
        <a:lstStyle/>
        <a:p>
          <a:endParaRPr lang="en-US"/>
        </a:p>
      </dgm:t>
    </dgm:pt>
    <dgm:pt modelId="{437676D0-E5FB-4265-A6DB-51C7EB4DA73C}" type="sibTrans" cxnId="{373F7E4E-793D-476E-9845-51CEEA07E96A}">
      <dgm:prSet/>
      <dgm:spPr/>
      <dgm:t>
        <a:bodyPr/>
        <a:lstStyle/>
        <a:p>
          <a:endParaRPr lang="en-US"/>
        </a:p>
      </dgm:t>
    </dgm:pt>
    <dgm:pt modelId="{78CF7111-86C5-452F-8502-11D2CDFCFA3B}" type="pres">
      <dgm:prSet presAssocID="{264E9D1E-D089-4074-BC7C-DD1106B25EBE}" presName="root" presStyleCnt="0">
        <dgm:presLayoutVars>
          <dgm:dir/>
          <dgm:resizeHandles val="exact"/>
        </dgm:presLayoutVars>
      </dgm:prSet>
      <dgm:spPr/>
    </dgm:pt>
    <dgm:pt modelId="{C4D83427-981D-4458-BA82-0EF04E50B8C0}" type="pres">
      <dgm:prSet presAssocID="{E8101D8C-DEFC-4175-AD7A-161840E23E9F}" presName="compNode" presStyleCnt="0"/>
      <dgm:spPr/>
    </dgm:pt>
    <dgm:pt modelId="{9BC625A9-DE41-40F0-8687-0DB241C3FB19}" type="pres">
      <dgm:prSet presAssocID="{E8101D8C-DEFC-4175-AD7A-161840E23E9F}" presName="bgRect" presStyleLbl="bgShp" presStyleIdx="0" presStyleCnt="4"/>
      <dgm:spPr/>
    </dgm:pt>
    <dgm:pt modelId="{579FFD84-B9DF-42BC-A46E-44829BBC7C89}" type="pres">
      <dgm:prSet presAssocID="{E8101D8C-DEFC-4175-AD7A-161840E23E9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owchart"/>
        </a:ext>
      </dgm:extLst>
    </dgm:pt>
    <dgm:pt modelId="{DA2FE4A7-AA8D-4A8A-9260-529F3CFFCB18}" type="pres">
      <dgm:prSet presAssocID="{E8101D8C-DEFC-4175-AD7A-161840E23E9F}" presName="spaceRect" presStyleCnt="0"/>
      <dgm:spPr/>
    </dgm:pt>
    <dgm:pt modelId="{92B96201-AE9C-449E-A318-52B5EF2155B2}" type="pres">
      <dgm:prSet presAssocID="{E8101D8C-DEFC-4175-AD7A-161840E23E9F}" presName="parTx" presStyleLbl="revTx" presStyleIdx="0" presStyleCnt="4">
        <dgm:presLayoutVars>
          <dgm:chMax val="0"/>
          <dgm:chPref val="0"/>
        </dgm:presLayoutVars>
      </dgm:prSet>
      <dgm:spPr/>
    </dgm:pt>
    <dgm:pt modelId="{63131FED-CA33-48EC-8BAD-707896286FB6}" type="pres">
      <dgm:prSet presAssocID="{8BD77382-2C15-450C-9E17-1DDDA0804260}" presName="sibTrans" presStyleCnt="0"/>
      <dgm:spPr/>
    </dgm:pt>
    <dgm:pt modelId="{007BE2A6-0064-4185-99B3-03BF3E2D5AC4}" type="pres">
      <dgm:prSet presAssocID="{E8AFA9E4-4C25-4996-91D6-793242787967}" presName="compNode" presStyleCnt="0"/>
      <dgm:spPr/>
    </dgm:pt>
    <dgm:pt modelId="{5756B591-47C6-4E86-BD24-C5EDF942678D}" type="pres">
      <dgm:prSet presAssocID="{E8AFA9E4-4C25-4996-91D6-793242787967}" presName="bgRect" presStyleLbl="bgShp" presStyleIdx="1" presStyleCnt="4"/>
      <dgm:spPr/>
    </dgm:pt>
    <dgm:pt modelId="{435E8FB4-D19B-4C4E-A68E-A9307B9B942B}" type="pres">
      <dgm:prSet presAssocID="{E8AFA9E4-4C25-4996-91D6-79324278796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6171F1A1-947A-45DB-A7E4-A49B597598B3}" type="pres">
      <dgm:prSet presAssocID="{E8AFA9E4-4C25-4996-91D6-793242787967}" presName="spaceRect" presStyleCnt="0"/>
      <dgm:spPr/>
    </dgm:pt>
    <dgm:pt modelId="{0BEC0CFF-0C51-43BC-B4FC-E15F2B044AED}" type="pres">
      <dgm:prSet presAssocID="{E8AFA9E4-4C25-4996-91D6-793242787967}" presName="parTx" presStyleLbl="revTx" presStyleIdx="1" presStyleCnt="4">
        <dgm:presLayoutVars>
          <dgm:chMax val="0"/>
          <dgm:chPref val="0"/>
        </dgm:presLayoutVars>
      </dgm:prSet>
      <dgm:spPr/>
    </dgm:pt>
    <dgm:pt modelId="{EB03CE5A-CD42-4CD9-9C0E-9C4A92444874}" type="pres">
      <dgm:prSet presAssocID="{625B4736-5457-4834-8C42-54183EBBB45C}" presName="sibTrans" presStyleCnt="0"/>
      <dgm:spPr/>
    </dgm:pt>
    <dgm:pt modelId="{232C3641-FDED-442E-8428-09B259E6D2D1}" type="pres">
      <dgm:prSet presAssocID="{11659E76-5FDB-4D5A-9111-CC234F3AA1D1}" presName="compNode" presStyleCnt="0"/>
      <dgm:spPr/>
    </dgm:pt>
    <dgm:pt modelId="{EB213060-40E5-4653-9961-65CCEACEAFAA}" type="pres">
      <dgm:prSet presAssocID="{11659E76-5FDB-4D5A-9111-CC234F3AA1D1}" presName="bgRect" presStyleLbl="bgShp" presStyleIdx="2" presStyleCnt="4"/>
      <dgm:spPr/>
    </dgm:pt>
    <dgm:pt modelId="{1D4B75F1-5E9C-4182-B68F-6FC2AE42841F}" type="pres">
      <dgm:prSet presAssocID="{11659E76-5FDB-4D5A-9111-CC234F3AA1D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5458C061-11C1-41D4-855D-BE99AE0363E0}" type="pres">
      <dgm:prSet presAssocID="{11659E76-5FDB-4D5A-9111-CC234F3AA1D1}" presName="spaceRect" presStyleCnt="0"/>
      <dgm:spPr/>
    </dgm:pt>
    <dgm:pt modelId="{054DB7C6-C6E2-40CA-BFD0-6A4610F88CC4}" type="pres">
      <dgm:prSet presAssocID="{11659E76-5FDB-4D5A-9111-CC234F3AA1D1}" presName="parTx" presStyleLbl="revTx" presStyleIdx="2" presStyleCnt="4">
        <dgm:presLayoutVars>
          <dgm:chMax val="0"/>
          <dgm:chPref val="0"/>
        </dgm:presLayoutVars>
      </dgm:prSet>
      <dgm:spPr/>
    </dgm:pt>
    <dgm:pt modelId="{D91C6A74-1BAD-4281-BE9E-894F3B1D0159}" type="pres">
      <dgm:prSet presAssocID="{9C885429-1B94-4AA1-9124-2B519D5BC96C}" presName="sibTrans" presStyleCnt="0"/>
      <dgm:spPr/>
    </dgm:pt>
    <dgm:pt modelId="{3CC865D9-3D68-4789-9A62-4092730024C8}" type="pres">
      <dgm:prSet presAssocID="{08C87FBA-EC56-437A-ACE5-9AD15FC47130}" presName="compNode" presStyleCnt="0"/>
      <dgm:spPr/>
    </dgm:pt>
    <dgm:pt modelId="{91B1D183-13F8-4FD1-8B96-FA8024BE7677}" type="pres">
      <dgm:prSet presAssocID="{08C87FBA-EC56-437A-ACE5-9AD15FC47130}" presName="bgRect" presStyleLbl="bgShp" presStyleIdx="3" presStyleCnt="4"/>
      <dgm:spPr/>
    </dgm:pt>
    <dgm:pt modelId="{94102634-6B6A-4C48-A6FF-DC21F1E1DE52}" type="pres">
      <dgm:prSet presAssocID="{08C87FBA-EC56-437A-ACE5-9AD15FC4713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udge"/>
        </a:ext>
      </dgm:extLst>
    </dgm:pt>
    <dgm:pt modelId="{90BE6B01-3809-472F-9D84-218FB4895CA8}" type="pres">
      <dgm:prSet presAssocID="{08C87FBA-EC56-437A-ACE5-9AD15FC47130}" presName="spaceRect" presStyleCnt="0"/>
      <dgm:spPr/>
    </dgm:pt>
    <dgm:pt modelId="{CD33F371-90B5-4F4D-859B-F10E08F1D66F}" type="pres">
      <dgm:prSet presAssocID="{08C87FBA-EC56-437A-ACE5-9AD15FC47130}" presName="parTx" presStyleLbl="revTx" presStyleIdx="3" presStyleCnt="4">
        <dgm:presLayoutVars>
          <dgm:chMax val="0"/>
          <dgm:chPref val="0"/>
        </dgm:presLayoutVars>
      </dgm:prSet>
      <dgm:spPr/>
    </dgm:pt>
  </dgm:ptLst>
  <dgm:cxnLst>
    <dgm:cxn modelId="{0A7CB121-76E8-4202-81F9-26AD80A641FB}" srcId="{264E9D1E-D089-4074-BC7C-DD1106B25EBE}" destId="{E8AFA9E4-4C25-4996-91D6-793242787967}" srcOrd="1" destOrd="0" parTransId="{96F0BD2D-50CB-4645-92F8-9EFBB50831C5}" sibTransId="{625B4736-5457-4834-8C42-54183EBBB45C}"/>
    <dgm:cxn modelId="{F8303268-45F3-4181-823A-16F54CC3D4D0}" type="presOf" srcId="{11659E76-5FDB-4D5A-9111-CC234F3AA1D1}" destId="{054DB7C6-C6E2-40CA-BFD0-6A4610F88CC4}" srcOrd="0" destOrd="0" presId="urn:microsoft.com/office/officeart/2018/2/layout/IconVerticalSolidList"/>
    <dgm:cxn modelId="{373F7E4E-793D-476E-9845-51CEEA07E96A}" srcId="{264E9D1E-D089-4074-BC7C-DD1106B25EBE}" destId="{08C87FBA-EC56-437A-ACE5-9AD15FC47130}" srcOrd="3" destOrd="0" parTransId="{56F418D9-96FC-4092-8F6D-A51CE9638091}" sibTransId="{437676D0-E5FB-4265-A6DB-51C7EB4DA73C}"/>
    <dgm:cxn modelId="{2800A47C-187A-4FA5-A8A5-108DA798D3BB}" type="presOf" srcId="{264E9D1E-D089-4074-BC7C-DD1106B25EBE}" destId="{78CF7111-86C5-452F-8502-11D2CDFCFA3B}" srcOrd="0" destOrd="0" presId="urn:microsoft.com/office/officeart/2018/2/layout/IconVerticalSolidList"/>
    <dgm:cxn modelId="{46B55F88-5E29-443D-A6ED-FCF59A4CCD54}" type="presOf" srcId="{E8101D8C-DEFC-4175-AD7A-161840E23E9F}" destId="{92B96201-AE9C-449E-A318-52B5EF2155B2}" srcOrd="0" destOrd="0" presId="urn:microsoft.com/office/officeart/2018/2/layout/IconVerticalSolidList"/>
    <dgm:cxn modelId="{4824BA9F-6BC1-4725-8063-1868C1275EEB}" type="presOf" srcId="{E8AFA9E4-4C25-4996-91D6-793242787967}" destId="{0BEC0CFF-0C51-43BC-B4FC-E15F2B044AED}" srcOrd="0" destOrd="0" presId="urn:microsoft.com/office/officeart/2018/2/layout/IconVerticalSolidList"/>
    <dgm:cxn modelId="{4FCD23CB-9BBB-4209-B494-B33B92D84D8A}" type="presOf" srcId="{08C87FBA-EC56-437A-ACE5-9AD15FC47130}" destId="{CD33F371-90B5-4F4D-859B-F10E08F1D66F}" srcOrd="0" destOrd="0" presId="urn:microsoft.com/office/officeart/2018/2/layout/IconVerticalSolidList"/>
    <dgm:cxn modelId="{9B72C3E2-B7D0-44F3-9C39-B1A661CFD661}" srcId="{264E9D1E-D089-4074-BC7C-DD1106B25EBE}" destId="{E8101D8C-DEFC-4175-AD7A-161840E23E9F}" srcOrd="0" destOrd="0" parTransId="{9DAAA874-6AF2-475A-B291-4066A034526A}" sibTransId="{8BD77382-2C15-450C-9E17-1DDDA0804260}"/>
    <dgm:cxn modelId="{3D8B32E4-D005-4F85-801A-FB8CA0D219B6}" srcId="{264E9D1E-D089-4074-BC7C-DD1106B25EBE}" destId="{11659E76-5FDB-4D5A-9111-CC234F3AA1D1}" srcOrd="2" destOrd="0" parTransId="{E5AEAB9A-7764-4F64-BCA9-67C77824C6D5}" sibTransId="{9C885429-1B94-4AA1-9124-2B519D5BC96C}"/>
    <dgm:cxn modelId="{15C01365-629D-45B5-8DBD-D984493BE523}" type="presParOf" srcId="{78CF7111-86C5-452F-8502-11D2CDFCFA3B}" destId="{C4D83427-981D-4458-BA82-0EF04E50B8C0}" srcOrd="0" destOrd="0" presId="urn:microsoft.com/office/officeart/2018/2/layout/IconVerticalSolidList"/>
    <dgm:cxn modelId="{FBEC43D6-343B-4019-90AE-1892D647A7BE}" type="presParOf" srcId="{C4D83427-981D-4458-BA82-0EF04E50B8C0}" destId="{9BC625A9-DE41-40F0-8687-0DB241C3FB19}" srcOrd="0" destOrd="0" presId="urn:microsoft.com/office/officeart/2018/2/layout/IconVerticalSolidList"/>
    <dgm:cxn modelId="{71CC5002-A566-439A-9772-C666ED460E39}" type="presParOf" srcId="{C4D83427-981D-4458-BA82-0EF04E50B8C0}" destId="{579FFD84-B9DF-42BC-A46E-44829BBC7C89}" srcOrd="1" destOrd="0" presId="urn:microsoft.com/office/officeart/2018/2/layout/IconVerticalSolidList"/>
    <dgm:cxn modelId="{91629EA0-3A6D-4CD5-AAD1-F505328C5982}" type="presParOf" srcId="{C4D83427-981D-4458-BA82-0EF04E50B8C0}" destId="{DA2FE4A7-AA8D-4A8A-9260-529F3CFFCB18}" srcOrd="2" destOrd="0" presId="urn:microsoft.com/office/officeart/2018/2/layout/IconVerticalSolidList"/>
    <dgm:cxn modelId="{9C9ECA50-0C56-4F89-AD05-EA2D50B320CE}" type="presParOf" srcId="{C4D83427-981D-4458-BA82-0EF04E50B8C0}" destId="{92B96201-AE9C-449E-A318-52B5EF2155B2}" srcOrd="3" destOrd="0" presId="urn:microsoft.com/office/officeart/2018/2/layout/IconVerticalSolidList"/>
    <dgm:cxn modelId="{75A5FA02-E737-4F80-BB9D-8F8DCF448B1D}" type="presParOf" srcId="{78CF7111-86C5-452F-8502-11D2CDFCFA3B}" destId="{63131FED-CA33-48EC-8BAD-707896286FB6}" srcOrd="1" destOrd="0" presId="urn:microsoft.com/office/officeart/2018/2/layout/IconVerticalSolidList"/>
    <dgm:cxn modelId="{8CA792BC-9BD9-4061-A799-F6D773BEB9F4}" type="presParOf" srcId="{78CF7111-86C5-452F-8502-11D2CDFCFA3B}" destId="{007BE2A6-0064-4185-99B3-03BF3E2D5AC4}" srcOrd="2" destOrd="0" presId="urn:microsoft.com/office/officeart/2018/2/layout/IconVerticalSolidList"/>
    <dgm:cxn modelId="{3F4E1D81-81E8-490E-A5F2-C764136D5E38}" type="presParOf" srcId="{007BE2A6-0064-4185-99B3-03BF3E2D5AC4}" destId="{5756B591-47C6-4E86-BD24-C5EDF942678D}" srcOrd="0" destOrd="0" presId="urn:microsoft.com/office/officeart/2018/2/layout/IconVerticalSolidList"/>
    <dgm:cxn modelId="{DDC3361E-EA3D-4E25-B839-D8302BCF6F80}" type="presParOf" srcId="{007BE2A6-0064-4185-99B3-03BF3E2D5AC4}" destId="{435E8FB4-D19B-4C4E-A68E-A9307B9B942B}" srcOrd="1" destOrd="0" presId="urn:microsoft.com/office/officeart/2018/2/layout/IconVerticalSolidList"/>
    <dgm:cxn modelId="{2E6DF2B1-3185-47F8-8043-990DB6A229A6}" type="presParOf" srcId="{007BE2A6-0064-4185-99B3-03BF3E2D5AC4}" destId="{6171F1A1-947A-45DB-A7E4-A49B597598B3}" srcOrd="2" destOrd="0" presId="urn:microsoft.com/office/officeart/2018/2/layout/IconVerticalSolidList"/>
    <dgm:cxn modelId="{7CE48A4B-DE32-489E-A6E7-CEC84138874F}" type="presParOf" srcId="{007BE2A6-0064-4185-99B3-03BF3E2D5AC4}" destId="{0BEC0CFF-0C51-43BC-B4FC-E15F2B044AED}" srcOrd="3" destOrd="0" presId="urn:microsoft.com/office/officeart/2018/2/layout/IconVerticalSolidList"/>
    <dgm:cxn modelId="{0710273C-6C14-48D2-8321-B79663C026D2}" type="presParOf" srcId="{78CF7111-86C5-452F-8502-11D2CDFCFA3B}" destId="{EB03CE5A-CD42-4CD9-9C0E-9C4A92444874}" srcOrd="3" destOrd="0" presId="urn:microsoft.com/office/officeart/2018/2/layout/IconVerticalSolidList"/>
    <dgm:cxn modelId="{A8BAE4F3-8FF1-4C2A-9B04-CF3BC304A870}" type="presParOf" srcId="{78CF7111-86C5-452F-8502-11D2CDFCFA3B}" destId="{232C3641-FDED-442E-8428-09B259E6D2D1}" srcOrd="4" destOrd="0" presId="urn:microsoft.com/office/officeart/2018/2/layout/IconVerticalSolidList"/>
    <dgm:cxn modelId="{0E4AFD0A-37D0-46CD-9086-02220D86D55B}" type="presParOf" srcId="{232C3641-FDED-442E-8428-09B259E6D2D1}" destId="{EB213060-40E5-4653-9961-65CCEACEAFAA}" srcOrd="0" destOrd="0" presId="urn:microsoft.com/office/officeart/2018/2/layout/IconVerticalSolidList"/>
    <dgm:cxn modelId="{015C6A49-C33C-4FC8-A4DD-8F12C4E8B491}" type="presParOf" srcId="{232C3641-FDED-442E-8428-09B259E6D2D1}" destId="{1D4B75F1-5E9C-4182-B68F-6FC2AE42841F}" srcOrd="1" destOrd="0" presId="urn:microsoft.com/office/officeart/2018/2/layout/IconVerticalSolidList"/>
    <dgm:cxn modelId="{6BA1661D-7340-435B-9330-7F09BC566F3B}" type="presParOf" srcId="{232C3641-FDED-442E-8428-09B259E6D2D1}" destId="{5458C061-11C1-41D4-855D-BE99AE0363E0}" srcOrd="2" destOrd="0" presId="urn:microsoft.com/office/officeart/2018/2/layout/IconVerticalSolidList"/>
    <dgm:cxn modelId="{28B523EA-0E30-4D70-94C7-169136082C7E}" type="presParOf" srcId="{232C3641-FDED-442E-8428-09B259E6D2D1}" destId="{054DB7C6-C6E2-40CA-BFD0-6A4610F88CC4}" srcOrd="3" destOrd="0" presId="urn:microsoft.com/office/officeart/2018/2/layout/IconVerticalSolidList"/>
    <dgm:cxn modelId="{B860AC7E-EA4B-4BE8-BB02-89B9EAFC94F4}" type="presParOf" srcId="{78CF7111-86C5-452F-8502-11D2CDFCFA3B}" destId="{D91C6A74-1BAD-4281-BE9E-894F3B1D0159}" srcOrd="5" destOrd="0" presId="urn:microsoft.com/office/officeart/2018/2/layout/IconVerticalSolidList"/>
    <dgm:cxn modelId="{A679D581-00DC-43C8-8D1E-1546CB32B987}" type="presParOf" srcId="{78CF7111-86C5-452F-8502-11D2CDFCFA3B}" destId="{3CC865D9-3D68-4789-9A62-4092730024C8}" srcOrd="6" destOrd="0" presId="urn:microsoft.com/office/officeart/2018/2/layout/IconVerticalSolidList"/>
    <dgm:cxn modelId="{21C79A48-5036-4708-9917-DF28EB6FFCA6}" type="presParOf" srcId="{3CC865D9-3D68-4789-9A62-4092730024C8}" destId="{91B1D183-13F8-4FD1-8B96-FA8024BE7677}" srcOrd="0" destOrd="0" presId="urn:microsoft.com/office/officeart/2018/2/layout/IconVerticalSolidList"/>
    <dgm:cxn modelId="{36C2EAE1-FD80-4D56-8772-E22C8FA2B236}" type="presParOf" srcId="{3CC865D9-3D68-4789-9A62-4092730024C8}" destId="{94102634-6B6A-4C48-A6FF-DC21F1E1DE52}" srcOrd="1" destOrd="0" presId="urn:microsoft.com/office/officeart/2018/2/layout/IconVerticalSolidList"/>
    <dgm:cxn modelId="{EC019714-690F-416C-9DEF-159B64E96DEA}" type="presParOf" srcId="{3CC865D9-3D68-4789-9A62-4092730024C8}" destId="{90BE6B01-3809-472F-9D84-218FB4895CA8}" srcOrd="2" destOrd="0" presId="urn:microsoft.com/office/officeart/2018/2/layout/IconVerticalSolidList"/>
    <dgm:cxn modelId="{5DE29732-0BFB-4CF7-8E23-CDF23C1F6567}" type="presParOf" srcId="{3CC865D9-3D68-4789-9A62-4092730024C8}" destId="{CD33F371-90B5-4F4D-859B-F10E08F1D66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625A9-DE41-40F0-8687-0DB241C3FB19}">
      <dsp:nvSpPr>
        <dsp:cNvPr id="0" name=""/>
        <dsp:cNvSpPr/>
      </dsp:nvSpPr>
      <dsp:spPr>
        <a:xfrm>
          <a:off x="0" y="2177"/>
          <a:ext cx="6391275" cy="1103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9FFD84-B9DF-42BC-A46E-44829BBC7C89}">
      <dsp:nvSpPr>
        <dsp:cNvPr id="0" name=""/>
        <dsp:cNvSpPr/>
      </dsp:nvSpPr>
      <dsp:spPr>
        <a:xfrm>
          <a:off x="333853" y="250498"/>
          <a:ext cx="607006" cy="6070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2B96201-AE9C-449E-A318-52B5EF2155B2}">
      <dsp:nvSpPr>
        <dsp:cNvPr id="0" name=""/>
        <dsp:cNvSpPr/>
      </dsp:nvSpPr>
      <dsp:spPr>
        <a:xfrm>
          <a:off x="1274714" y="2177"/>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800100">
            <a:lnSpc>
              <a:spcPct val="100000"/>
            </a:lnSpc>
            <a:spcBef>
              <a:spcPct val="0"/>
            </a:spcBef>
            <a:spcAft>
              <a:spcPct val="35000"/>
            </a:spcAft>
            <a:buNone/>
          </a:pPr>
          <a:r>
            <a:rPr lang="en-US" sz="1800" kern="1200"/>
            <a:t>Standard which applies to all cases and at all stages</a:t>
          </a:r>
        </a:p>
      </dsp:txBody>
      <dsp:txXfrm>
        <a:off x="1274714" y="2177"/>
        <a:ext cx="5116560" cy="1103648"/>
      </dsp:txXfrm>
    </dsp:sp>
    <dsp:sp modelId="{5756B591-47C6-4E86-BD24-C5EDF942678D}">
      <dsp:nvSpPr>
        <dsp:cNvPr id="0" name=""/>
        <dsp:cNvSpPr/>
      </dsp:nvSpPr>
      <dsp:spPr>
        <a:xfrm>
          <a:off x="0" y="1381738"/>
          <a:ext cx="6391275" cy="1103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5E8FB4-D19B-4C4E-A68E-A9307B9B942B}">
      <dsp:nvSpPr>
        <dsp:cNvPr id="0" name=""/>
        <dsp:cNvSpPr/>
      </dsp:nvSpPr>
      <dsp:spPr>
        <a:xfrm>
          <a:off x="333853" y="1630059"/>
          <a:ext cx="607006" cy="6070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BEC0CFF-0C51-43BC-B4FC-E15F2B044AED}">
      <dsp:nvSpPr>
        <dsp:cNvPr id="0" name=""/>
        <dsp:cNvSpPr/>
      </dsp:nvSpPr>
      <dsp:spPr>
        <a:xfrm>
          <a:off x="1274714" y="1381738"/>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800100">
            <a:lnSpc>
              <a:spcPct val="100000"/>
            </a:lnSpc>
            <a:spcBef>
              <a:spcPct val="0"/>
            </a:spcBef>
            <a:spcAft>
              <a:spcPct val="35000"/>
            </a:spcAft>
            <a:buNone/>
          </a:pPr>
          <a:r>
            <a:rPr lang="en-US" sz="1800" kern="1200"/>
            <a:t>If at any stage there is no RPC the prosecution MUST be discontinued</a:t>
          </a:r>
        </a:p>
      </dsp:txBody>
      <dsp:txXfrm>
        <a:off x="1274714" y="1381738"/>
        <a:ext cx="5116560" cy="1103648"/>
      </dsp:txXfrm>
    </dsp:sp>
    <dsp:sp modelId="{EB213060-40E5-4653-9961-65CCEACEAFAA}">
      <dsp:nvSpPr>
        <dsp:cNvPr id="0" name=""/>
        <dsp:cNvSpPr/>
      </dsp:nvSpPr>
      <dsp:spPr>
        <a:xfrm>
          <a:off x="0" y="2761299"/>
          <a:ext cx="6391275" cy="1103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4B75F1-5E9C-4182-B68F-6FC2AE42841F}">
      <dsp:nvSpPr>
        <dsp:cNvPr id="0" name=""/>
        <dsp:cNvSpPr/>
      </dsp:nvSpPr>
      <dsp:spPr>
        <a:xfrm>
          <a:off x="333853" y="3009620"/>
          <a:ext cx="607006" cy="6070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54DB7C6-C6E2-40CA-BFD0-6A4610F88CC4}">
      <dsp:nvSpPr>
        <dsp:cNvPr id="0" name=""/>
        <dsp:cNvSpPr/>
      </dsp:nvSpPr>
      <dsp:spPr>
        <a:xfrm>
          <a:off x="1274714" y="2761299"/>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800100">
            <a:lnSpc>
              <a:spcPct val="100000"/>
            </a:lnSpc>
            <a:spcBef>
              <a:spcPct val="0"/>
            </a:spcBef>
            <a:spcAft>
              <a:spcPct val="35000"/>
            </a:spcAft>
            <a:buNone/>
          </a:pPr>
          <a:r>
            <a:rPr lang="en-US" sz="1800" kern="1200"/>
            <a:t>It is higher than prima facie case BUT does not require a probability of conviction </a:t>
          </a:r>
        </a:p>
      </dsp:txBody>
      <dsp:txXfrm>
        <a:off x="1274714" y="2761299"/>
        <a:ext cx="5116560" cy="1103648"/>
      </dsp:txXfrm>
    </dsp:sp>
    <dsp:sp modelId="{91B1D183-13F8-4FD1-8B96-FA8024BE7677}">
      <dsp:nvSpPr>
        <dsp:cNvPr id="0" name=""/>
        <dsp:cNvSpPr/>
      </dsp:nvSpPr>
      <dsp:spPr>
        <a:xfrm>
          <a:off x="0" y="4140860"/>
          <a:ext cx="6391275" cy="1103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102634-6B6A-4C48-A6FF-DC21F1E1DE52}">
      <dsp:nvSpPr>
        <dsp:cNvPr id="0" name=""/>
        <dsp:cNvSpPr/>
      </dsp:nvSpPr>
      <dsp:spPr>
        <a:xfrm>
          <a:off x="333853" y="4389181"/>
          <a:ext cx="607006" cy="6070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D33F371-90B5-4F4D-859B-F10E08F1D66F}">
      <dsp:nvSpPr>
        <dsp:cNvPr id="0" name=""/>
        <dsp:cNvSpPr/>
      </dsp:nvSpPr>
      <dsp:spPr>
        <a:xfrm>
          <a:off x="1274714" y="4140860"/>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800100">
            <a:lnSpc>
              <a:spcPct val="100000"/>
            </a:lnSpc>
            <a:spcBef>
              <a:spcPct val="0"/>
            </a:spcBef>
            <a:spcAft>
              <a:spcPct val="35000"/>
            </a:spcAft>
            <a:buNone/>
          </a:pPr>
          <a:r>
            <a:rPr lang="en-US" sz="1800" kern="1200"/>
            <a:t>The exercise of prosecutorial judgment and discretion is based on the objective indicators found in the case itself</a:t>
          </a:r>
        </a:p>
      </dsp:txBody>
      <dsp:txXfrm>
        <a:off x="1274714" y="4140860"/>
        <a:ext cx="5116560" cy="110364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BCC587-C907-48D0-95DB-584957092646}" type="datetimeFigureOut">
              <a:rPr lang="en-CA" smtClean="0"/>
              <a:t>09/16/2021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D0971E-4DAE-4CAE-8670-8993275ED6D9}" type="slidenum">
              <a:rPr lang="en-CA" smtClean="0"/>
              <a:t>‹#›</a:t>
            </a:fld>
            <a:endParaRPr lang="en-CA"/>
          </a:p>
        </p:txBody>
      </p:sp>
    </p:spTree>
    <p:extLst>
      <p:ext uri="{BB962C8B-B14F-4D97-AF65-F5344CB8AC3E}">
        <p14:creationId xmlns:p14="http://schemas.microsoft.com/office/powerpoint/2010/main" val="1414459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8D0971E-4DAE-4CAE-8670-8993275ED6D9}" type="slidenum">
              <a:rPr lang="en-CA" smtClean="0"/>
              <a:t>10</a:t>
            </a:fld>
            <a:endParaRPr lang="en-CA"/>
          </a:p>
        </p:txBody>
      </p:sp>
    </p:spTree>
    <p:extLst>
      <p:ext uri="{BB962C8B-B14F-4D97-AF65-F5344CB8AC3E}">
        <p14:creationId xmlns:p14="http://schemas.microsoft.com/office/powerpoint/2010/main" val="359738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Management CAP at page 5</a:t>
            </a:r>
            <a:endParaRPr lang="en-CA" dirty="0"/>
          </a:p>
        </p:txBody>
      </p:sp>
      <p:sp>
        <p:nvSpPr>
          <p:cNvPr id="4" name="Slide Number Placeholder 3"/>
          <p:cNvSpPr>
            <a:spLocks noGrp="1"/>
          </p:cNvSpPr>
          <p:nvPr>
            <p:ph type="sldNum" sz="quarter" idx="5"/>
          </p:nvPr>
        </p:nvSpPr>
        <p:spPr/>
        <p:txBody>
          <a:bodyPr/>
          <a:lstStyle/>
          <a:p>
            <a:fld id="{78D0971E-4DAE-4CAE-8670-8993275ED6D9}" type="slidenum">
              <a:rPr lang="en-CA" smtClean="0"/>
              <a:t>15</a:t>
            </a:fld>
            <a:endParaRPr lang="en-CA"/>
          </a:p>
        </p:txBody>
      </p:sp>
    </p:spTree>
    <p:extLst>
      <p:ext uri="{BB962C8B-B14F-4D97-AF65-F5344CB8AC3E}">
        <p14:creationId xmlns:p14="http://schemas.microsoft.com/office/powerpoint/2010/main" val="2704590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7AC65BC-4447-4953-A277-17A9F773D7CC}" type="datetimeFigureOut">
              <a:rPr lang="en-CA" smtClean="0"/>
              <a:t>09/16/2021</a:t>
            </a:fld>
            <a:endParaRPr lang="en-CA"/>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CA"/>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A5D9AD1-B0CC-4620-9B32-77B5E3EF1F4B}" type="slidenum">
              <a:rPr lang="en-CA" smtClean="0"/>
              <a:t>‹#›</a:t>
            </a:fld>
            <a:endParaRPr lang="en-CA"/>
          </a:p>
        </p:txBody>
      </p:sp>
    </p:spTree>
    <p:extLst>
      <p:ext uri="{BB962C8B-B14F-4D97-AF65-F5344CB8AC3E}">
        <p14:creationId xmlns:p14="http://schemas.microsoft.com/office/powerpoint/2010/main" val="762112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AC65BC-4447-4953-A277-17A9F773D7CC}" type="datetimeFigureOut">
              <a:rPr lang="en-CA" smtClean="0"/>
              <a:t>09/16/2021</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A5D9AD1-B0CC-4620-9B32-77B5E3EF1F4B}" type="slidenum">
              <a:rPr lang="en-CA" smtClean="0"/>
              <a:t>‹#›</a:t>
            </a:fld>
            <a:endParaRPr lang="en-CA"/>
          </a:p>
        </p:txBody>
      </p:sp>
    </p:spTree>
    <p:extLst>
      <p:ext uri="{BB962C8B-B14F-4D97-AF65-F5344CB8AC3E}">
        <p14:creationId xmlns:p14="http://schemas.microsoft.com/office/powerpoint/2010/main" val="2254087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7AC65BC-4447-4953-A277-17A9F773D7CC}" type="datetimeFigureOut">
              <a:rPr lang="en-CA" smtClean="0"/>
              <a:t>09/16/2021</a:t>
            </a:fld>
            <a:endParaRPr lang="en-CA"/>
          </a:p>
        </p:txBody>
      </p:sp>
      <p:sp>
        <p:nvSpPr>
          <p:cNvPr id="5" name="Footer Placeholder 4"/>
          <p:cNvSpPr>
            <a:spLocks noGrp="1"/>
          </p:cNvSpPr>
          <p:nvPr>
            <p:ph type="ftr" sz="quarter" idx="11"/>
          </p:nvPr>
        </p:nvSpPr>
        <p:spPr/>
        <p:txBody>
          <a:bodyPr/>
          <a:lstStyle/>
          <a:p>
            <a:endParaRPr lang="en-C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A5D9AD1-B0CC-4620-9B32-77B5E3EF1F4B}" type="slidenum">
              <a:rPr lang="en-CA" smtClean="0"/>
              <a:t>‹#›</a:t>
            </a:fld>
            <a:endParaRPr lang="en-CA"/>
          </a:p>
        </p:txBody>
      </p:sp>
    </p:spTree>
    <p:extLst>
      <p:ext uri="{BB962C8B-B14F-4D97-AF65-F5344CB8AC3E}">
        <p14:creationId xmlns:p14="http://schemas.microsoft.com/office/powerpoint/2010/main" val="2937626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7AC65BC-4447-4953-A277-17A9F773D7CC}" type="datetimeFigureOut">
              <a:rPr lang="en-CA" smtClean="0"/>
              <a:t>09/16/2021</a:t>
            </a:fld>
            <a:endParaRPr lang="en-CA"/>
          </a:p>
        </p:txBody>
      </p:sp>
      <p:sp>
        <p:nvSpPr>
          <p:cNvPr id="5" name="Footer Placeholder 4"/>
          <p:cNvSpPr>
            <a:spLocks noGrp="1"/>
          </p:cNvSpPr>
          <p:nvPr>
            <p:ph type="ftr" sz="quarter" idx="11"/>
          </p:nvPr>
        </p:nvSpPr>
        <p:spPr/>
        <p:txBody>
          <a:bodyPr/>
          <a:lstStyle/>
          <a:p>
            <a:endParaRPr lang="en-CA"/>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A5D9AD1-B0CC-4620-9B32-77B5E3EF1F4B}" type="slidenum">
              <a:rPr lang="en-CA" smtClean="0"/>
              <a:t>‹#›</a:t>
            </a:fld>
            <a:endParaRPr lang="en-CA"/>
          </a:p>
        </p:txBody>
      </p:sp>
    </p:spTree>
    <p:extLst>
      <p:ext uri="{BB962C8B-B14F-4D97-AF65-F5344CB8AC3E}">
        <p14:creationId xmlns:p14="http://schemas.microsoft.com/office/powerpoint/2010/main" val="595671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AC65BC-4447-4953-A277-17A9F773D7CC}" type="datetimeFigureOut">
              <a:rPr lang="en-CA" smtClean="0"/>
              <a:t>09/16/2021</a:t>
            </a:fld>
            <a:endParaRPr lang="en-CA"/>
          </a:p>
        </p:txBody>
      </p:sp>
      <p:sp>
        <p:nvSpPr>
          <p:cNvPr id="5" name="Footer Placeholder 4"/>
          <p:cNvSpPr>
            <a:spLocks noGrp="1"/>
          </p:cNvSpPr>
          <p:nvPr>
            <p:ph type="ftr" sz="quarter" idx="11"/>
          </p:nvPr>
        </p:nvSpPr>
        <p:spPr/>
        <p:txBody>
          <a:bodyPr/>
          <a:lstStyle/>
          <a:p>
            <a:endParaRPr lang="en-C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A5D9AD1-B0CC-4620-9B32-77B5E3EF1F4B}" type="slidenum">
              <a:rPr lang="en-CA" smtClean="0"/>
              <a:t>‹#›</a:t>
            </a:fld>
            <a:endParaRPr lang="en-CA"/>
          </a:p>
        </p:txBody>
      </p:sp>
    </p:spTree>
    <p:extLst>
      <p:ext uri="{BB962C8B-B14F-4D97-AF65-F5344CB8AC3E}">
        <p14:creationId xmlns:p14="http://schemas.microsoft.com/office/powerpoint/2010/main" val="885478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7AC65BC-4447-4953-A277-17A9F773D7CC}" type="datetimeFigureOut">
              <a:rPr lang="en-CA" smtClean="0"/>
              <a:t>09/16/2021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A5D9AD1-B0CC-4620-9B32-77B5E3EF1F4B}" type="slidenum">
              <a:rPr lang="en-CA" smtClean="0"/>
              <a:t>‹#›</a:t>
            </a:fld>
            <a:endParaRPr lang="en-CA"/>
          </a:p>
        </p:txBody>
      </p:sp>
    </p:spTree>
    <p:extLst>
      <p:ext uri="{BB962C8B-B14F-4D97-AF65-F5344CB8AC3E}">
        <p14:creationId xmlns:p14="http://schemas.microsoft.com/office/powerpoint/2010/main" val="2734538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7AC65BC-4447-4953-A277-17A9F773D7CC}" type="datetimeFigureOut">
              <a:rPr lang="en-CA" smtClean="0"/>
              <a:t>09/16/2021</a:t>
            </a:fld>
            <a:endParaRPr lang="en-CA"/>
          </a:p>
        </p:txBody>
      </p:sp>
      <p:sp>
        <p:nvSpPr>
          <p:cNvPr id="8" name="Footer Placeholder 7"/>
          <p:cNvSpPr>
            <a:spLocks noGrp="1"/>
          </p:cNvSpPr>
          <p:nvPr>
            <p:ph type="ftr" sz="quarter" idx="11"/>
          </p:nvPr>
        </p:nvSpPr>
        <p:spPr>
          <a:xfrm>
            <a:off x="561111" y="6391838"/>
            <a:ext cx="3644282" cy="304801"/>
          </a:xfrm>
        </p:spPr>
        <p:txBody>
          <a:bodyPr/>
          <a:lstStyle/>
          <a:p>
            <a:endParaRPr lang="en-CA"/>
          </a:p>
        </p:txBody>
      </p:sp>
      <p:sp>
        <p:nvSpPr>
          <p:cNvPr id="9" name="Slide Number Placeholder 8"/>
          <p:cNvSpPr>
            <a:spLocks noGrp="1"/>
          </p:cNvSpPr>
          <p:nvPr>
            <p:ph type="sldNum" sz="quarter" idx="12"/>
          </p:nvPr>
        </p:nvSpPr>
        <p:spPr/>
        <p:txBody>
          <a:bodyPr/>
          <a:lstStyle/>
          <a:p>
            <a:fld id="{4A5D9AD1-B0CC-4620-9B32-77B5E3EF1F4B}" type="slidenum">
              <a:rPr lang="en-CA" smtClean="0"/>
              <a:t>‹#›</a:t>
            </a:fld>
            <a:endParaRPr lang="en-CA"/>
          </a:p>
        </p:txBody>
      </p:sp>
    </p:spTree>
    <p:extLst>
      <p:ext uri="{BB962C8B-B14F-4D97-AF65-F5344CB8AC3E}">
        <p14:creationId xmlns:p14="http://schemas.microsoft.com/office/powerpoint/2010/main" val="2936611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7AC65BC-4447-4953-A277-17A9F773D7CC}" type="datetimeFigureOut">
              <a:rPr lang="en-CA" smtClean="0"/>
              <a:t>09/16/2021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A5D9AD1-B0CC-4620-9B32-77B5E3EF1F4B}" type="slidenum">
              <a:rPr lang="en-CA" smtClean="0"/>
              <a:t>‹#›</a:t>
            </a:fld>
            <a:endParaRPr lang="en-CA"/>
          </a:p>
        </p:txBody>
      </p:sp>
    </p:spTree>
    <p:extLst>
      <p:ext uri="{BB962C8B-B14F-4D97-AF65-F5344CB8AC3E}">
        <p14:creationId xmlns:p14="http://schemas.microsoft.com/office/powerpoint/2010/main" val="2304165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7AC65BC-4447-4953-A277-17A9F773D7CC}" type="datetimeFigureOut">
              <a:rPr lang="en-CA" smtClean="0"/>
              <a:t>09/16/2021</a:t>
            </a:fld>
            <a:endParaRPr lang="en-CA"/>
          </a:p>
        </p:txBody>
      </p:sp>
      <p:sp>
        <p:nvSpPr>
          <p:cNvPr id="5" name="Footer Placeholder 4"/>
          <p:cNvSpPr>
            <a:spLocks noGrp="1"/>
          </p:cNvSpPr>
          <p:nvPr>
            <p:ph type="ftr" sz="quarter" idx="11"/>
          </p:nvPr>
        </p:nvSpPr>
        <p:spPr/>
        <p:txBody>
          <a:bodyPr/>
          <a:lstStyle/>
          <a:p>
            <a:endParaRPr lang="en-C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A5D9AD1-B0CC-4620-9B32-77B5E3EF1F4B}" type="slidenum">
              <a:rPr lang="en-CA" smtClean="0"/>
              <a:t>‹#›</a:t>
            </a:fld>
            <a:endParaRPr lang="en-CA"/>
          </a:p>
        </p:txBody>
      </p:sp>
    </p:spTree>
    <p:extLst>
      <p:ext uri="{BB962C8B-B14F-4D97-AF65-F5344CB8AC3E}">
        <p14:creationId xmlns:p14="http://schemas.microsoft.com/office/powerpoint/2010/main" val="3920598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AC65BC-4447-4953-A277-17A9F773D7CC}" type="datetimeFigureOut">
              <a:rPr lang="en-CA" smtClean="0"/>
              <a:t>09/16/2021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A5D9AD1-B0CC-4620-9B32-77B5E3EF1F4B}" type="slidenum">
              <a:rPr lang="en-CA" smtClean="0"/>
              <a:t>‹#›</a:t>
            </a:fld>
            <a:endParaRPr lang="en-CA"/>
          </a:p>
        </p:txBody>
      </p:sp>
    </p:spTree>
    <p:extLst>
      <p:ext uri="{BB962C8B-B14F-4D97-AF65-F5344CB8AC3E}">
        <p14:creationId xmlns:p14="http://schemas.microsoft.com/office/powerpoint/2010/main" val="4009564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AC65BC-4447-4953-A277-17A9F773D7CC}" type="datetimeFigureOut">
              <a:rPr lang="en-CA" smtClean="0"/>
              <a:t>09/16/2021</a:t>
            </a:fld>
            <a:endParaRPr lang="en-CA"/>
          </a:p>
        </p:txBody>
      </p:sp>
      <p:sp>
        <p:nvSpPr>
          <p:cNvPr id="5" name="Footer Placeholder 4"/>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A5D9AD1-B0CC-4620-9B32-77B5E3EF1F4B}" type="slidenum">
              <a:rPr lang="en-CA" smtClean="0"/>
              <a:t>‹#›</a:t>
            </a:fld>
            <a:endParaRPr lang="en-CA"/>
          </a:p>
        </p:txBody>
      </p:sp>
    </p:spTree>
    <p:extLst>
      <p:ext uri="{BB962C8B-B14F-4D97-AF65-F5344CB8AC3E}">
        <p14:creationId xmlns:p14="http://schemas.microsoft.com/office/powerpoint/2010/main" val="2153268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AC65BC-4447-4953-A277-17A9F773D7CC}" type="datetimeFigureOut">
              <a:rPr lang="en-CA" smtClean="0"/>
              <a:t>09/16/2021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A5D9AD1-B0CC-4620-9B32-77B5E3EF1F4B}" type="slidenum">
              <a:rPr lang="en-CA" smtClean="0"/>
              <a:t>‹#›</a:t>
            </a:fld>
            <a:endParaRPr lang="en-CA"/>
          </a:p>
        </p:txBody>
      </p:sp>
    </p:spTree>
    <p:extLst>
      <p:ext uri="{BB962C8B-B14F-4D97-AF65-F5344CB8AC3E}">
        <p14:creationId xmlns:p14="http://schemas.microsoft.com/office/powerpoint/2010/main" val="3266730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AC65BC-4447-4953-A277-17A9F773D7CC}" type="datetimeFigureOut">
              <a:rPr lang="en-CA" smtClean="0"/>
              <a:t>09/16/2021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A5D9AD1-B0CC-4620-9B32-77B5E3EF1F4B}" type="slidenum">
              <a:rPr lang="en-CA" smtClean="0"/>
              <a:t>‹#›</a:t>
            </a:fld>
            <a:endParaRPr lang="en-CA"/>
          </a:p>
        </p:txBody>
      </p:sp>
    </p:spTree>
    <p:extLst>
      <p:ext uri="{BB962C8B-B14F-4D97-AF65-F5344CB8AC3E}">
        <p14:creationId xmlns:p14="http://schemas.microsoft.com/office/powerpoint/2010/main" val="2965629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AC65BC-4447-4953-A277-17A9F773D7CC}" type="datetimeFigureOut">
              <a:rPr lang="en-CA" smtClean="0"/>
              <a:t>09/16/2021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A5D9AD1-B0CC-4620-9B32-77B5E3EF1F4B}" type="slidenum">
              <a:rPr lang="en-CA" smtClean="0"/>
              <a:t>‹#›</a:t>
            </a:fld>
            <a:endParaRPr lang="en-CA"/>
          </a:p>
        </p:txBody>
      </p:sp>
    </p:spTree>
    <p:extLst>
      <p:ext uri="{BB962C8B-B14F-4D97-AF65-F5344CB8AC3E}">
        <p14:creationId xmlns:p14="http://schemas.microsoft.com/office/powerpoint/2010/main" val="2238085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C65BC-4447-4953-A277-17A9F773D7CC}" type="datetimeFigureOut">
              <a:rPr lang="en-CA" smtClean="0"/>
              <a:t>09/16/2021</a:t>
            </a:fld>
            <a:endParaRPr lang="en-CA"/>
          </a:p>
        </p:txBody>
      </p:sp>
      <p:sp>
        <p:nvSpPr>
          <p:cNvPr id="3" name="Footer Placeholder 2"/>
          <p:cNvSpPr>
            <a:spLocks noGrp="1"/>
          </p:cNvSpPr>
          <p:nvPr>
            <p:ph type="ftr" sz="quarter" idx="11"/>
          </p:nvPr>
        </p:nvSpPr>
        <p:spPr/>
        <p:txBody>
          <a:bodyPr/>
          <a:lstStyle/>
          <a:p>
            <a:endParaRPr lang="en-CA"/>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A5D9AD1-B0CC-4620-9B32-77B5E3EF1F4B}" type="slidenum">
              <a:rPr lang="en-CA" smtClean="0"/>
              <a:t>‹#›</a:t>
            </a:fld>
            <a:endParaRPr lang="en-CA"/>
          </a:p>
        </p:txBody>
      </p:sp>
    </p:spTree>
    <p:extLst>
      <p:ext uri="{BB962C8B-B14F-4D97-AF65-F5344CB8AC3E}">
        <p14:creationId xmlns:p14="http://schemas.microsoft.com/office/powerpoint/2010/main" val="930526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AC65BC-4447-4953-A277-17A9F773D7CC}" type="datetimeFigureOut">
              <a:rPr lang="en-CA" smtClean="0"/>
              <a:t>09/16/2021</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A5D9AD1-B0CC-4620-9B32-77B5E3EF1F4B}" type="slidenum">
              <a:rPr lang="en-CA" smtClean="0"/>
              <a:t>‹#›</a:t>
            </a:fld>
            <a:endParaRPr lang="en-CA"/>
          </a:p>
        </p:txBody>
      </p:sp>
    </p:spTree>
    <p:extLst>
      <p:ext uri="{BB962C8B-B14F-4D97-AF65-F5344CB8AC3E}">
        <p14:creationId xmlns:p14="http://schemas.microsoft.com/office/powerpoint/2010/main" val="241111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AC65BC-4447-4953-A277-17A9F773D7CC}" type="datetimeFigureOut">
              <a:rPr lang="en-CA" smtClean="0"/>
              <a:t>09/16/2021</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A5D9AD1-B0CC-4620-9B32-77B5E3EF1F4B}" type="slidenum">
              <a:rPr lang="en-CA" smtClean="0"/>
              <a:t>‹#›</a:t>
            </a:fld>
            <a:endParaRPr lang="en-CA"/>
          </a:p>
        </p:txBody>
      </p:sp>
    </p:spTree>
    <p:extLst>
      <p:ext uri="{BB962C8B-B14F-4D97-AF65-F5344CB8AC3E}">
        <p14:creationId xmlns:p14="http://schemas.microsoft.com/office/powerpoint/2010/main" val="3752030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7AC65BC-4447-4953-A277-17A9F773D7CC}" type="datetimeFigureOut">
              <a:rPr lang="en-CA" smtClean="0"/>
              <a:t>09/16/2021</a:t>
            </a:fld>
            <a:endParaRPr lang="en-CA"/>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CA"/>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A5D9AD1-B0CC-4620-9B32-77B5E3EF1F4B}" type="slidenum">
              <a:rPr lang="en-CA" smtClean="0"/>
              <a:t>‹#›</a:t>
            </a:fld>
            <a:endParaRPr lang="en-CA"/>
          </a:p>
        </p:txBody>
      </p:sp>
    </p:spTree>
    <p:extLst>
      <p:ext uri="{BB962C8B-B14F-4D97-AF65-F5344CB8AC3E}">
        <p14:creationId xmlns:p14="http://schemas.microsoft.com/office/powerpoint/2010/main" val="2492369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191C2-8448-440B-BD76-761B180FCC61}"/>
              </a:ext>
            </a:extLst>
          </p:cNvPr>
          <p:cNvSpPr>
            <a:spLocks noGrp="1"/>
          </p:cNvSpPr>
          <p:nvPr>
            <p:ph type="ctrTitle"/>
          </p:nvPr>
        </p:nvSpPr>
        <p:spPr>
          <a:xfrm>
            <a:off x="1154955" y="1227868"/>
            <a:ext cx="8825658" cy="2677648"/>
          </a:xfrm>
        </p:spPr>
        <p:txBody>
          <a:bodyPr/>
          <a:lstStyle/>
          <a:p>
            <a:r>
              <a:rPr lang="en-US" dirty="0"/>
              <a:t>MCM 120: Charge Screening for Rookies</a:t>
            </a:r>
            <a:endParaRPr lang="en-CA" dirty="0"/>
          </a:p>
        </p:txBody>
      </p:sp>
      <p:sp>
        <p:nvSpPr>
          <p:cNvPr id="3" name="Subtitle 2">
            <a:extLst>
              <a:ext uri="{FF2B5EF4-FFF2-40B4-BE49-F238E27FC236}">
                <a16:creationId xmlns:a16="http://schemas.microsoft.com/office/drawing/2014/main" id="{5014D4DF-0D5B-4E30-B789-DE24333AA7DC}"/>
              </a:ext>
            </a:extLst>
          </p:cNvPr>
          <p:cNvSpPr>
            <a:spLocks noGrp="1"/>
          </p:cNvSpPr>
          <p:nvPr>
            <p:ph type="subTitle" idx="1"/>
          </p:nvPr>
        </p:nvSpPr>
        <p:spPr>
          <a:xfrm>
            <a:off x="1154955" y="3905515"/>
            <a:ext cx="8825658" cy="861420"/>
          </a:xfrm>
        </p:spPr>
        <p:txBody>
          <a:bodyPr/>
          <a:lstStyle/>
          <a:p>
            <a:r>
              <a:rPr lang="en-US" dirty="0"/>
              <a:t>Brought to you by: MGM &amp; LT</a:t>
            </a:r>
          </a:p>
          <a:p>
            <a:r>
              <a:rPr lang="en-US" dirty="0"/>
              <a:t>16Sept2021</a:t>
            </a:r>
            <a:endParaRPr lang="en-CA" dirty="0"/>
          </a:p>
        </p:txBody>
      </p:sp>
      <p:sp>
        <p:nvSpPr>
          <p:cNvPr id="4" name="Rectangle 3">
            <a:extLst>
              <a:ext uri="{FF2B5EF4-FFF2-40B4-BE49-F238E27FC236}">
                <a16:creationId xmlns:a16="http://schemas.microsoft.com/office/drawing/2014/main" id="{7F24D367-DD74-427A-8FFC-11CA556B75DE}"/>
              </a:ext>
            </a:extLst>
          </p:cNvPr>
          <p:cNvSpPr/>
          <p:nvPr/>
        </p:nvSpPr>
        <p:spPr>
          <a:xfrm>
            <a:off x="0" y="5589240"/>
            <a:ext cx="12192000" cy="126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24213"/>
            <a:endParaRPr lang="en-CA" dirty="0">
              <a:solidFill>
                <a:schemeClr val="bg1"/>
              </a:solidFill>
            </a:endParaRPr>
          </a:p>
        </p:txBody>
      </p:sp>
      <p:grpSp>
        <p:nvGrpSpPr>
          <p:cNvPr id="7" name="Group 6">
            <a:extLst>
              <a:ext uri="{FF2B5EF4-FFF2-40B4-BE49-F238E27FC236}">
                <a16:creationId xmlns:a16="http://schemas.microsoft.com/office/drawing/2014/main" id="{E73FDDA2-6CED-418D-998B-67339CC78321}"/>
              </a:ext>
            </a:extLst>
          </p:cNvPr>
          <p:cNvGrpSpPr/>
          <p:nvPr/>
        </p:nvGrpSpPr>
        <p:grpSpPr>
          <a:xfrm>
            <a:off x="2291420" y="5696332"/>
            <a:ext cx="6552728" cy="1104136"/>
            <a:chOff x="600417" y="5661248"/>
            <a:chExt cx="6552728" cy="1104136"/>
          </a:xfrm>
        </p:grpSpPr>
        <p:pic>
          <p:nvPicPr>
            <p:cNvPr id="5" name="Picture 4">
              <a:extLst>
                <a:ext uri="{FF2B5EF4-FFF2-40B4-BE49-F238E27FC236}">
                  <a16:creationId xmlns:a16="http://schemas.microsoft.com/office/drawing/2014/main" id="{B54AD50A-90CC-4941-BC66-851E007E0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17" y="5805264"/>
              <a:ext cx="1645920" cy="960120"/>
            </a:xfrm>
            <a:prstGeom prst="rect">
              <a:avLst/>
            </a:prstGeom>
          </p:spPr>
        </p:pic>
        <p:sp>
          <p:nvSpPr>
            <p:cNvPr id="6" name="TextBox 5">
              <a:extLst>
                <a:ext uri="{FF2B5EF4-FFF2-40B4-BE49-F238E27FC236}">
                  <a16:creationId xmlns:a16="http://schemas.microsoft.com/office/drawing/2014/main" id="{C9240591-14F8-4188-BED9-4CD71580F271}"/>
                </a:ext>
              </a:extLst>
            </p:cNvPr>
            <p:cNvSpPr txBox="1"/>
            <p:nvPr/>
          </p:nvSpPr>
          <p:spPr>
            <a:xfrm>
              <a:off x="2400617" y="5661248"/>
              <a:ext cx="4752528" cy="1015663"/>
            </a:xfrm>
            <a:prstGeom prst="rect">
              <a:avLst/>
            </a:prstGeom>
            <a:noFill/>
          </p:spPr>
          <p:txBody>
            <a:bodyPr wrap="square" rtlCol="0">
              <a:spAutoFit/>
            </a:bodyPr>
            <a:lstStyle/>
            <a:p>
              <a:r>
                <a:rPr lang="en-CA" sz="1200" dirty="0">
                  <a:latin typeface="Helvetica" panose="020B0604020202020204" pitchFamily="34" charset="0"/>
                  <a:cs typeface="Helvetica" panose="020B0604020202020204" pitchFamily="34" charset="0"/>
                </a:rPr>
                <a:t>This program contains 0 h 40 m of professionalism hours</a:t>
              </a:r>
            </a:p>
            <a:p>
              <a:r>
                <a:rPr lang="en-CA" sz="1200" dirty="0">
                  <a:latin typeface="Helvetica" panose="020B0604020202020204" pitchFamily="34" charset="0"/>
                  <a:cs typeface="Helvetica" panose="020B0604020202020204" pitchFamily="34" charset="0"/>
                </a:rPr>
                <a:t>This program is eligible for up to 0 h 20 m of substantive hours</a:t>
              </a:r>
            </a:p>
            <a:p>
              <a:endParaRPr lang="en-CA" sz="1200" dirty="0">
                <a:latin typeface="Helvetica" panose="020B0604020202020204" pitchFamily="34" charset="0"/>
                <a:cs typeface="Helvetica" panose="020B0604020202020204" pitchFamily="34" charset="0"/>
              </a:endParaRPr>
            </a:p>
            <a:p>
              <a:r>
                <a:rPr lang="en-CA" sz="1200" dirty="0">
                  <a:latin typeface="Helvetica" panose="020B0604020202020204" pitchFamily="34" charset="0"/>
                  <a:cs typeface="Helvetica" panose="020B0604020202020204" pitchFamily="34" charset="0"/>
                </a:rPr>
                <a:t>This organization has been approved as an Accredited Provider of Professionalism Content by the Law Society of Ontario.</a:t>
              </a:r>
            </a:p>
          </p:txBody>
        </p:sp>
      </p:grpSp>
    </p:spTree>
    <p:extLst>
      <p:ext uri="{BB962C8B-B14F-4D97-AF65-F5344CB8AC3E}">
        <p14:creationId xmlns:p14="http://schemas.microsoft.com/office/powerpoint/2010/main" val="2327344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BA94-C5AB-4BA8-B45A-5986781AD60D}"/>
              </a:ext>
            </a:extLst>
          </p:cNvPr>
          <p:cNvSpPr>
            <a:spLocks noGrp="1"/>
          </p:cNvSpPr>
          <p:nvPr>
            <p:ph type="title"/>
          </p:nvPr>
        </p:nvSpPr>
        <p:spPr>
          <a:xfrm>
            <a:off x="1154954" y="973668"/>
            <a:ext cx="8761413" cy="706964"/>
          </a:xfrm>
        </p:spPr>
        <p:txBody>
          <a:bodyPr>
            <a:normAutofit/>
          </a:bodyPr>
          <a:lstStyle/>
          <a:p>
            <a:r>
              <a:rPr lang="en-US">
                <a:solidFill>
                  <a:srgbClr val="EBEBEB"/>
                </a:solidFill>
              </a:rPr>
              <a:t>Scenario #1</a:t>
            </a:r>
            <a:endParaRPr lang="en-CA">
              <a:solidFill>
                <a:srgbClr val="EBEBEB"/>
              </a:solidFill>
            </a:endParaRPr>
          </a:p>
        </p:txBody>
      </p:sp>
      <p:sp>
        <p:nvSpPr>
          <p:cNvPr id="3" name="Content Placeholder 2">
            <a:extLst>
              <a:ext uri="{FF2B5EF4-FFF2-40B4-BE49-F238E27FC236}">
                <a16:creationId xmlns:a16="http://schemas.microsoft.com/office/drawing/2014/main" id="{200B0253-4F48-43C7-A42E-920F009223D4}"/>
              </a:ext>
            </a:extLst>
          </p:cNvPr>
          <p:cNvSpPr>
            <a:spLocks noGrp="1"/>
          </p:cNvSpPr>
          <p:nvPr>
            <p:ph idx="1"/>
          </p:nvPr>
        </p:nvSpPr>
        <p:spPr>
          <a:xfrm>
            <a:off x="572656" y="2299855"/>
            <a:ext cx="7534088" cy="3914498"/>
          </a:xfrm>
        </p:spPr>
        <p:txBody>
          <a:bodyPr anchor="ctr">
            <a:normAutofit fontScale="92500"/>
          </a:bodyPr>
          <a:lstStyle/>
          <a:p>
            <a:pPr marL="0" indent="0">
              <a:lnSpc>
                <a:spcPct val="90000"/>
              </a:lnSpc>
              <a:buNone/>
            </a:pPr>
            <a:r>
              <a:rPr lang="en-US" sz="1600" dirty="0"/>
              <a:t>Peter Prowler is charged with one count of trespass by night (section 177). He and the Victim used to be co-workers. He propositioned her and she was not interested. He kept approaching her until she complained to her employer, resulting in Mr. Prowler being moved to a different location. That was two months ago.</a:t>
            </a:r>
          </a:p>
          <a:p>
            <a:pPr marL="0" indent="0">
              <a:lnSpc>
                <a:spcPct val="90000"/>
              </a:lnSpc>
              <a:buNone/>
            </a:pPr>
            <a:endParaRPr lang="en-US" sz="1600" dirty="0"/>
          </a:p>
          <a:p>
            <a:pPr marL="0" indent="0">
              <a:lnSpc>
                <a:spcPct val="90000"/>
              </a:lnSpc>
              <a:buNone/>
            </a:pPr>
            <a:r>
              <a:rPr lang="en-US" sz="1600" dirty="0"/>
              <a:t>Three weeks ago Mr. Prowler was arrested. The victim looked out her front window and caught a glance of Mr. Prowler outside her front window. It was dark so she couldn’t see him completely. She called 9-1-1 at 8:40 pm and gave a description. The police attended and found Mr. Prowler a block away. He was arrested at 8:45 p.m. wearing the same clothes that the victim described.</a:t>
            </a:r>
          </a:p>
          <a:p>
            <a:pPr marL="0" indent="0">
              <a:lnSpc>
                <a:spcPct val="90000"/>
              </a:lnSpc>
              <a:buNone/>
            </a:pPr>
            <a:endParaRPr lang="en-US" sz="1600" dirty="0"/>
          </a:p>
          <a:p>
            <a:pPr marL="0" indent="0">
              <a:lnSpc>
                <a:spcPct val="90000"/>
              </a:lnSpc>
              <a:buNone/>
            </a:pPr>
            <a:r>
              <a:rPr lang="en-US" sz="1600" dirty="0"/>
              <a:t> The next-door neighbor was walking his dog when he saw Mr. Prowler walking up and down the street near the victim’s home around 8:15 pm. He has never met Mr. Prowler before. He picked out Mr. Prowler in a photo line-up.</a:t>
            </a:r>
          </a:p>
        </p:txBody>
      </p:sp>
      <p:pic>
        <p:nvPicPr>
          <p:cNvPr id="4" name="Picture 3">
            <a:extLst>
              <a:ext uri="{FF2B5EF4-FFF2-40B4-BE49-F238E27FC236}">
                <a16:creationId xmlns:a16="http://schemas.microsoft.com/office/drawing/2014/main" id="{8428663F-C244-442E-B339-01AB1F15DCB9}"/>
              </a:ext>
            </a:extLst>
          </p:cNvPr>
          <p:cNvPicPr>
            <a:picLocks noChangeAspect="1"/>
          </p:cNvPicPr>
          <p:nvPr/>
        </p:nvPicPr>
        <p:blipFill>
          <a:blip r:embed="rId3"/>
          <a:stretch>
            <a:fillRect/>
          </a:stretch>
        </p:blipFill>
        <p:spPr>
          <a:xfrm>
            <a:off x="8310472" y="2775951"/>
            <a:ext cx="2500246"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207029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23C74-BE2E-465E-B6E1-53E8A0CE8643}"/>
              </a:ext>
            </a:extLst>
          </p:cNvPr>
          <p:cNvSpPr>
            <a:spLocks noGrp="1"/>
          </p:cNvSpPr>
          <p:nvPr>
            <p:ph type="title"/>
          </p:nvPr>
        </p:nvSpPr>
        <p:spPr/>
        <p:txBody>
          <a:bodyPr/>
          <a:lstStyle/>
          <a:p>
            <a:r>
              <a:rPr lang="en-US" dirty="0"/>
              <a:t>Prowl by Night </a:t>
            </a:r>
            <a:endParaRPr lang="en-CA" dirty="0"/>
          </a:p>
        </p:txBody>
      </p:sp>
      <p:sp>
        <p:nvSpPr>
          <p:cNvPr id="3" name="Content Placeholder 2">
            <a:extLst>
              <a:ext uri="{FF2B5EF4-FFF2-40B4-BE49-F238E27FC236}">
                <a16:creationId xmlns:a16="http://schemas.microsoft.com/office/drawing/2014/main" id="{0DAB2054-2DDB-48FF-99EC-BE7CE4872E98}"/>
              </a:ext>
            </a:extLst>
          </p:cNvPr>
          <p:cNvSpPr>
            <a:spLocks noGrp="1"/>
          </p:cNvSpPr>
          <p:nvPr>
            <p:ph idx="1"/>
          </p:nvPr>
        </p:nvSpPr>
        <p:spPr/>
        <p:txBody>
          <a:bodyPr/>
          <a:lstStyle/>
          <a:p>
            <a:r>
              <a:rPr lang="en-CA" b="1" dirty="0"/>
              <a:t>177</a:t>
            </a:r>
            <a:r>
              <a:rPr lang="en-CA" dirty="0"/>
              <a:t> Every person who, without lawful excuse, loiters or prowls at night on the property of another person near a dwelling-house situated on that property is guilty of an offence punishable on summary conviction.</a:t>
            </a:r>
          </a:p>
          <a:p>
            <a:pPr marL="0" indent="0">
              <a:buNone/>
            </a:pPr>
            <a:endParaRPr lang="en-CA" dirty="0"/>
          </a:p>
          <a:p>
            <a:endParaRPr lang="en-CA" dirty="0"/>
          </a:p>
        </p:txBody>
      </p:sp>
    </p:spTree>
    <p:extLst>
      <p:ext uri="{BB962C8B-B14F-4D97-AF65-F5344CB8AC3E}">
        <p14:creationId xmlns:p14="http://schemas.microsoft.com/office/powerpoint/2010/main" val="4283432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18FB-37E8-4305-A724-15B1BF9A164A}"/>
              </a:ext>
            </a:extLst>
          </p:cNvPr>
          <p:cNvSpPr>
            <a:spLocks noGrp="1"/>
          </p:cNvSpPr>
          <p:nvPr>
            <p:ph type="title"/>
          </p:nvPr>
        </p:nvSpPr>
        <p:spPr/>
        <p:txBody>
          <a:bodyPr/>
          <a:lstStyle/>
          <a:p>
            <a:r>
              <a:rPr lang="en-US" dirty="0"/>
              <a:t>Terms Defined (s2 Criminal Code) </a:t>
            </a:r>
            <a:endParaRPr lang="en-CA" dirty="0"/>
          </a:p>
        </p:txBody>
      </p:sp>
      <p:sp>
        <p:nvSpPr>
          <p:cNvPr id="3" name="Content Placeholder 2">
            <a:extLst>
              <a:ext uri="{FF2B5EF4-FFF2-40B4-BE49-F238E27FC236}">
                <a16:creationId xmlns:a16="http://schemas.microsoft.com/office/drawing/2014/main" id="{81441422-0BC0-429F-B7BE-84F8E2639D5B}"/>
              </a:ext>
            </a:extLst>
          </p:cNvPr>
          <p:cNvSpPr>
            <a:spLocks noGrp="1"/>
          </p:cNvSpPr>
          <p:nvPr>
            <p:ph idx="1"/>
          </p:nvPr>
        </p:nvSpPr>
        <p:spPr/>
        <p:txBody>
          <a:bodyPr/>
          <a:lstStyle/>
          <a:p>
            <a:r>
              <a:rPr lang="en-CA" b="1" i="1" dirty="0"/>
              <a:t>dwelling-house</a:t>
            </a:r>
            <a:r>
              <a:rPr lang="en-CA" dirty="0"/>
              <a:t> means the whole or any part of a building or structure that is kept or occupied as a permanent or temporary residence, and includes (...)</a:t>
            </a:r>
          </a:p>
          <a:p>
            <a:r>
              <a:rPr lang="en-CA" b="1" i="1" dirty="0"/>
              <a:t>night</a:t>
            </a:r>
            <a:r>
              <a:rPr lang="en-CA" dirty="0"/>
              <a:t> means the period between nine o’clock in the afternoon and six o’clock in the forenoon of the following day; (</a:t>
            </a:r>
            <a:r>
              <a:rPr lang="en-CA" i="1" dirty="0" err="1"/>
              <a:t>nuit</a:t>
            </a:r>
            <a:r>
              <a:rPr lang="en-CA" dirty="0"/>
              <a:t>)</a:t>
            </a:r>
          </a:p>
        </p:txBody>
      </p:sp>
    </p:spTree>
    <p:extLst>
      <p:ext uri="{BB962C8B-B14F-4D97-AF65-F5344CB8AC3E}">
        <p14:creationId xmlns:p14="http://schemas.microsoft.com/office/powerpoint/2010/main" val="860646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72099-292E-4E72-ADE0-140A70EDF3D1}"/>
              </a:ext>
            </a:extLst>
          </p:cNvPr>
          <p:cNvSpPr>
            <a:spLocks noGrp="1"/>
          </p:cNvSpPr>
          <p:nvPr>
            <p:ph type="title"/>
          </p:nvPr>
        </p:nvSpPr>
        <p:spPr/>
        <p:txBody>
          <a:bodyPr/>
          <a:lstStyle/>
          <a:p>
            <a:r>
              <a:rPr lang="en-US" dirty="0"/>
              <a:t>Pop Quiz</a:t>
            </a:r>
            <a:endParaRPr lang="en-CA" dirty="0"/>
          </a:p>
        </p:txBody>
      </p:sp>
      <p:sp>
        <p:nvSpPr>
          <p:cNvPr id="3" name="Content Placeholder 2">
            <a:extLst>
              <a:ext uri="{FF2B5EF4-FFF2-40B4-BE49-F238E27FC236}">
                <a16:creationId xmlns:a16="http://schemas.microsoft.com/office/drawing/2014/main" id="{24637C2D-DEEB-43BA-B597-31CB4AA2DCE5}"/>
              </a:ext>
            </a:extLst>
          </p:cNvPr>
          <p:cNvSpPr>
            <a:spLocks noGrp="1"/>
          </p:cNvSpPr>
          <p:nvPr>
            <p:ph idx="1"/>
          </p:nvPr>
        </p:nvSpPr>
        <p:spPr/>
        <p:txBody>
          <a:bodyPr>
            <a:normAutofit/>
          </a:bodyPr>
          <a:lstStyle/>
          <a:p>
            <a:r>
              <a:rPr lang="en-US" sz="2400" dirty="0"/>
              <a:t>True or False:</a:t>
            </a:r>
          </a:p>
          <a:p>
            <a:r>
              <a:rPr lang="en-US" sz="2400" dirty="0"/>
              <a:t>Credibility plays no role in the prosecutor’s assessment of RPC</a:t>
            </a:r>
            <a:endParaRPr lang="en-CA" sz="2400" dirty="0"/>
          </a:p>
        </p:txBody>
      </p:sp>
    </p:spTree>
    <p:extLst>
      <p:ext uri="{BB962C8B-B14F-4D97-AF65-F5344CB8AC3E}">
        <p14:creationId xmlns:p14="http://schemas.microsoft.com/office/powerpoint/2010/main" val="1546191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6B589-5A0C-4933-BD5A-4E0A3E3F2200}"/>
              </a:ext>
            </a:extLst>
          </p:cNvPr>
          <p:cNvSpPr>
            <a:spLocks noGrp="1"/>
          </p:cNvSpPr>
          <p:nvPr>
            <p:ph type="title"/>
          </p:nvPr>
        </p:nvSpPr>
        <p:spPr/>
        <p:txBody>
          <a:bodyPr/>
          <a:lstStyle/>
          <a:p>
            <a:r>
              <a:rPr lang="en-US" dirty="0"/>
              <a:t>Answer 	</a:t>
            </a:r>
            <a:endParaRPr lang="en-CA" dirty="0"/>
          </a:p>
        </p:txBody>
      </p:sp>
      <p:sp>
        <p:nvSpPr>
          <p:cNvPr id="3" name="Content Placeholder 2">
            <a:extLst>
              <a:ext uri="{FF2B5EF4-FFF2-40B4-BE49-F238E27FC236}">
                <a16:creationId xmlns:a16="http://schemas.microsoft.com/office/drawing/2014/main" id="{6C744063-959B-444C-BF88-8232FE3F0A7F}"/>
              </a:ext>
            </a:extLst>
          </p:cNvPr>
          <p:cNvSpPr>
            <a:spLocks noGrp="1"/>
          </p:cNvSpPr>
          <p:nvPr>
            <p:ph idx="1"/>
          </p:nvPr>
        </p:nvSpPr>
        <p:spPr/>
        <p:txBody>
          <a:bodyPr>
            <a:normAutofit/>
          </a:bodyPr>
          <a:lstStyle/>
          <a:p>
            <a:r>
              <a:rPr lang="en-CA" sz="2400" dirty="0"/>
              <a:t>Applying the reasonable prospect of conviction standard requires a </a:t>
            </a:r>
            <a:r>
              <a:rPr lang="en-CA" sz="2400" b="1" dirty="0"/>
              <a:t>limited assessment of credibility </a:t>
            </a:r>
            <a:r>
              <a:rPr lang="en-CA" sz="2400" dirty="0"/>
              <a:t>based on objective factors, an assessment of the admissibility of evidence and a consideration of likely defences.</a:t>
            </a:r>
          </a:p>
        </p:txBody>
      </p:sp>
    </p:spTree>
    <p:extLst>
      <p:ext uri="{BB962C8B-B14F-4D97-AF65-F5344CB8AC3E}">
        <p14:creationId xmlns:p14="http://schemas.microsoft.com/office/powerpoint/2010/main" val="2929398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E84D-223F-479D-B205-9BA3416C578A}"/>
              </a:ext>
            </a:extLst>
          </p:cNvPr>
          <p:cNvSpPr>
            <a:spLocks noGrp="1"/>
          </p:cNvSpPr>
          <p:nvPr>
            <p:ph type="title"/>
          </p:nvPr>
        </p:nvSpPr>
        <p:spPr>
          <a:xfrm>
            <a:off x="1154954" y="992718"/>
            <a:ext cx="8761413" cy="706964"/>
          </a:xfrm>
        </p:spPr>
        <p:txBody>
          <a:bodyPr/>
          <a:lstStyle/>
          <a:p>
            <a:r>
              <a:rPr lang="en-US" dirty="0"/>
              <a:t>Credibility and Reliability: Limited Assessment</a:t>
            </a:r>
            <a:endParaRPr lang="en-CA" dirty="0"/>
          </a:p>
        </p:txBody>
      </p:sp>
      <p:sp>
        <p:nvSpPr>
          <p:cNvPr id="3" name="Content Placeholder 2">
            <a:extLst>
              <a:ext uri="{FF2B5EF4-FFF2-40B4-BE49-F238E27FC236}">
                <a16:creationId xmlns:a16="http://schemas.microsoft.com/office/drawing/2014/main" id="{02727404-6C60-45EB-A725-6546AC8CAF2B}"/>
              </a:ext>
            </a:extLst>
          </p:cNvPr>
          <p:cNvSpPr>
            <a:spLocks noGrp="1"/>
          </p:cNvSpPr>
          <p:nvPr>
            <p:ph idx="1"/>
          </p:nvPr>
        </p:nvSpPr>
        <p:spPr>
          <a:xfrm>
            <a:off x="1089892" y="2290618"/>
            <a:ext cx="8890722" cy="4567382"/>
          </a:xfrm>
        </p:spPr>
        <p:txBody>
          <a:bodyPr>
            <a:normAutofit/>
          </a:bodyPr>
          <a:lstStyle/>
          <a:p>
            <a:pPr marL="0" indent="0">
              <a:spcBef>
                <a:spcPts val="0"/>
              </a:spcBef>
              <a:buNone/>
            </a:pPr>
            <a:r>
              <a:rPr lang="en-CA" sz="1600" dirty="0"/>
              <a:t>The Prosecutor should take care not to usurp the function of the trier of fact when</a:t>
            </a:r>
          </a:p>
          <a:p>
            <a:pPr marL="0" indent="0">
              <a:spcBef>
                <a:spcPts val="0"/>
              </a:spcBef>
              <a:buNone/>
            </a:pPr>
            <a:r>
              <a:rPr lang="en-CA" sz="1600" dirty="0"/>
              <a:t>assessing the credibility and competence of witnesses. A Prosecutor should not</a:t>
            </a:r>
          </a:p>
          <a:p>
            <a:pPr marL="0" indent="0">
              <a:spcBef>
                <a:spcPts val="0"/>
              </a:spcBef>
              <a:buNone/>
            </a:pPr>
            <a:r>
              <a:rPr lang="en-CA" sz="1600" dirty="0"/>
              <a:t>substitute their own views about the witness, but should look for objective indicators in</a:t>
            </a:r>
          </a:p>
          <a:p>
            <a:pPr marL="0" indent="0">
              <a:spcBef>
                <a:spcPts val="0"/>
              </a:spcBef>
              <a:buNone/>
            </a:pPr>
            <a:r>
              <a:rPr lang="en-CA" sz="1600" dirty="0"/>
              <a:t>the evidence, including:</a:t>
            </a:r>
          </a:p>
          <a:p>
            <a:pPr marL="0" indent="0">
              <a:spcBef>
                <a:spcPts val="0"/>
              </a:spcBef>
              <a:buNone/>
            </a:pPr>
            <a:endParaRPr lang="en-CA" sz="1600" dirty="0"/>
          </a:p>
          <a:p>
            <a:pPr marL="0" indent="0">
              <a:spcBef>
                <a:spcPts val="0"/>
              </a:spcBef>
              <a:buNone/>
            </a:pPr>
            <a:r>
              <a:rPr lang="en-CA" sz="1600" dirty="0"/>
              <a:t>a) a witness's history of dishonesty;</a:t>
            </a:r>
          </a:p>
          <a:p>
            <a:pPr marL="0" indent="0">
              <a:spcBef>
                <a:spcPts val="0"/>
              </a:spcBef>
              <a:buNone/>
            </a:pPr>
            <a:r>
              <a:rPr lang="en-CA" sz="1600" dirty="0"/>
              <a:t>b) a strong motive to lie;</a:t>
            </a:r>
          </a:p>
          <a:p>
            <a:pPr marL="0" indent="0">
              <a:spcBef>
                <a:spcPts val="0"/>
              </a:spcBef>
              <a:buNone/>
            </a:pPr>
            <a:r>
              <a:rPr lang="en-CA" sz="1600" dirty="0"/>
              <a:t>c) an inadequate opportunity to observe; or</a:t>
            </a:r>
          </a:p>
          <a:p>
            <a:pPr marL="0" indent="0">
              <a:spcBef>
                <a:spcPts val="0"/>
              </a:spcBef>
              <a:buNone/>
            </a:pPr>
            <a:r>
              <a:rPr lang="en-CA" sz="1600" dirty="0"/>
              <a:t>d) irrefutable evidence indicating that a witness is mistaken or lying.</a:t>
            </a:r>
          </a:p>
          <a:p>
            <a:pPr marL="0" indent="0">
              <a:spcBef>
                <a:spcPts val="0"/>
              </a:spcBef>
              <a:buNone/>
            </a:pPr>
            <a:endParaRPr lang="en-CA" sz="1600" dirty="0"/>
          </a:p>
          <a:p>
            <a:pPr marL="0" indent="0">
              <a:spcBef>
                <a:spcPts val="0"/>
              </a:spcBef>
              <a:buNone/>
            </a:pPr>
            <a:r>
              <a:rPr lang="en-CA" sz="1600" dirty="0"/>
              <a:t>In making this limited assessment of credibility, the Prosecutor should take care to set</a:t>
            </a:r>
          </a:p>
          <a:p>
            <a:pPr marL="0" indent="0">
              <a:spcBef>
                <a:spcPts val="0"/>
              </a:spcBef>
              <a:buNone/>
            </a:pPr>
            <a:r>
              <a:rPr lang="en-CA" sz="1600" dirty="0"/>
              <a:t>aside personal views about a witness and ensure that their credibility assessment is not</a:t>
            </a:r>
          </a:p>
          <a:p>
            <a:pPr marL="0" indent="0">
              <a:spcBef>
                <a:spcPts val="0"/>
              </a:spcBef>
              <a:buNone/>
            </a:pPr>
            <a:r>
              <a:rPr lang="en-CA" sz="1600" dirty="0"/>
              <a:t>based on discriminatory views. A Prosecutor should avoid stereotypes when assessing</a:t>
            </a:r>
          </a:p>
          <a:p>
            <a:pPr marL="0" indent="0">
              <a:spcBef>
                <a:spcPts val="0"/>
              </a:spcBef>
              <a:buNone/>
            </a:pPr>
            <a:r>
              <a:rPr lang="en-CA" sz="1600" dirty="0"/>
              <a:t>categories of witnesses such as child witnesses, witnesses with mental disabilities and</a:t>
            </a:r>
          </a:p>
          <a:p>
            <a:pPr marL="0" indent="0">
              <a:spcBef>
                <a:spcPts val="0"/>
              </a:spcBef>
              <a:buNone/>
            </a:pPr>
            <a:r>
              <a:rPr lang="en-CA" sz="1600" dirty="0"/>
              <a:t>complainants of spouse/partner abuse or sexual offences. The screening function is</a:t>
            </a:r>
          </a:p>
          <a:p>
            <a:pPr marL="0" indent="0">
              <a:spcBef>
                <a:spcPts val="0"/>
              </a:spcBef>
              <a:buNone/>
            </a:pPr>
            <a:r>
              <a:rPr lang="en-CA" sz="1600" dirty="0"/>
              <a:t>limited to determining whether there is a reasonable basis for accepting the witness’s</a:t>
            </a:r>
          </a:p>
          <a:p>
            <a:pPr marL="0" indent="0">
              <a:spcBef>
                <a:spcPts val="0"/>
              </a:spcBef>
              <a:buNone/>
            </a:pPr>
            <a:r>
              <a:rPr lang="en-CA" sz="1600" dirty="0"/>
              <a:t>credibility after applying professional judgment to the objective indicators in the case.</a:t>
            </a:r>
          </a:p>
        </p:txBody>
      </p:sp>
    </p:spTree>
    <p:extLst>
      <p:ext uri="{BB962C8B-B14F-4D97-AF65-F5344CB8AC3E}">
        <p14:creationId xmlns:p14="http://schemas.microsoft.com/office/powerpoint/2010/main" val="2003671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BEC06-5AF1-41DE-9BD3-DA764D2006E6}"/>
              </a:ext>
            </a:extLst>
          </p:cNvPr>
          <p:cNvSpPr>
            <a:spLocks noGrp="1"/>
          </p:cNvSpPr>
          <p:nvPr>
            <p:ph type="title"/>
          </p:nvPr>
        </p:nvSpPr>
        <p:spPr/>
        <p:txBody>
          <a:bodyPr/>
          <a:lstStyle/>
          <a:p>
            <a:r>
              <a:rPr lang="en-US" dirty="0"/>
              <a:t>Pop Quiz</a:t>
            </a:r>
            <a:endParaRPr lang="en-CA" dirty="0"/>
          </a:p>
        </p:txBody>
      </p:sp>
      <p:sp>
        <p:nvSpPr>
          <p:cNvPr id="3" name="Content Placeholder 2">
            <a:extLst>
              <a:ext uri="{FF2B5EF4-FFF2-40B4-BE49-F238E27FC236}">
                <a16:creationId xmlns:a16="http://schemas.microsoft.com/office/drawing/2014/main" id="{EA16B742-3AA7-4173-9812-76443FB7ECDB}"/>
              </a:ext>
            </a:extLst>
          </p:cNvPr>
          <p:cNvSpPr>
            <a:spLocks noGrp="1"/>
          </p:cNvSpPr>
          <p:nvPr>
            <p:ph idx="1"/>
          </p:nvPr>
        </p:nvSpPr>
        <p:spPr/>
        <p:txBody>
          <a:bodyPr>
            <a:normAutofit/>
          </a:bodyPr>
          <a:lstStyle/>
          <a:p>
            <a:r>
              <a:rPr lang="en-US" sz="2400" dirty="0"/>
              <a:t>True or False:</a:t>
            </a:r>
          </a:p>
          <a:p>
            <a:r>
              <a:rPr lang="en-US" sz="2400" dirty="0"/>
              <a:t>If I conclude that I do not have RPC I must still consider whether this prosecution is in the public interest? </a:t>
            </a:r>
            <a:endParaRPr lang="en-CA" sz="2400" dirty="0"/>
          </a:p>
        </p:txBody>
      </p:sp>
    </p:spTree>
    <p:extLst>
      <p:ext uri="{BB962C8B-B14F-4D97-AF65-F5344CB8AC3E}">
        <p14:creationId xmlns:p14="http://schemas.microsoft.com/office/powerpoint/2010/main" val="1119704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8CEB9-7D50-46B8-95CA-1FC8DF41A5A1}"/>
              </a:ext>
            </a:extLst>
          </p:cNvPr>
          <p:cNvSpPr>
            <a:spLocks noGrp="1"/>
          </p:cNvSpPr>
          <p:nvPr>
            <p:ph type="title"/>
          </p:nvPr>
        </p:nvSpPr>
        <p:spPr/>
        <p:txBody>
          <a:bodyPr/>
          <a:lstStyle/>
          <a:p>
            <a:r>
              <a:rPr lang="en-US" dirty="0"/>
              <a:t>Answer</a:t>
            </a:r>
            <a:endParaRPr lang="en-CA" dirty="0"/>
          </a:p>
        </p:txBody>
      </p:sp>
      <p:sp>
        <p:nvSpPr>
          <p:cNvPr id="3" name="Content Placeholder 2">
            <a:extLst>
              <a:ext uri="{FF2B5EF4-FFF2-40B4-BE49-F238E27FC236}">
                <a16:creationId xmlns:a16="http://schemas.microsoft.com/office/drawing/2014/main" id="{4B128BB2-9803-481C-8CBF-6DACA53AD691}"/>
              </a:ext>
            </a:extLst>
          </p:cNvPr>
          <p:cNvSpPr>
            <a:spLocks noGrp="1"/>
          </p:cNvSpPr>
          <p:nvPr>
            <p:ph idx="1"/>
          </p:nvPr>
        </p:nvSpPr>
        <p:spPr/>
        <p:txBody>
          <a:bodyPr>
            <a:normAutofit/>
          </a:bodyPr>
          <a:lstStyle/>
          <a:p>
            <a:r>
              <a:rPr lang="en-CA" sz="2400" dirty="0"/>
              <a:t>The public interest factors must only be considered after it is determined there is a reasonable prospect of conviction. No public interest, however compelling, can warrant the prosecution of an individual if there is no reasonable prospect of conviction.</a:t>
            </a:r>
          </a:p>
        </p:txBody>
      </p:sp>
    </p:spTree>
    <p:extLst>
      <p:ext uri="{BB962C8B-B14F-4D97-AF65-F5344CB8AC3E}">
        <p14:creationId xmlns:p14="http://schemas.microsoft.com/office/powerpoint/2010/main" val="3038134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5AE2-6C80-4C79-9545-6492A56A672B}"/>
              </a:ext>
            </a:extLst>
          </p:cNvPr>
          <p:cNvSpPr>
            <a:spLocks noGrp="1"/>
          </p:cNvSpPr>
          <p:nvPr>
            <p:ph type="title"/>
          </p:nvPr>
        </p:nvSpPr>
        <p:spPr/>
        <p:txBody>
          <a:bodyPr/>
          <a:lstStyle/>
          <a:p>
            <a:r>
              <a:rPr lang="en-US" dirty="0"/>
              <a:t>Public Interest: factors</a:t>
            </a:r>
            <a:endParaRPr lang="en-CA" dirty="0"/>
          </a:p>
        </p:txBody>
      </p:sp>
      <p:sp>
        <p:nvSpPr>
          <p:cNvPr id="3" name="Content Placeholder 2">
            <a:extLst>
              <a:ext uri="{FF2B5EF4-FFF2-40B4-BE49-F238E27FC236}">
                <a16:creationId xmlns:a16="http://schemas.microsoft.com/office/drawing/2014/main" id="{CA2E4F6B-B4D5-4610-93C4-72E513FBD897}"/>
              </a:ext>
            </a:extLst>
          </p:cNvPr>
          <p:cNvSpPr>
            <a:spLocks noGrp="1"/>
          </p:cNvSpPr>
          <p:nvPr>
            <p:ph idx="1"/>
          </p:nvPr>
        </p:nvSpPr>
        <p:spPr/>
        <p:txBody>
          <a:bodyPr>
            <a:normAutofit/>
          </a:bodyPr>
          <a:lstStyle/>
          <a:p>
            <a:r>
              <a:rPr lang="en-CA" dirty="0"/>
              <a:t>When deciding whether to prosecute or discontinue the prosecution a number of public interest factors should be considered.  No one factor is determinative when assessing the public interest, but consideration should be given to:</a:t>
            </a:r>
          </a:p>
          <a:p>
            <a:pPr lvl="1"/>
            <a:r>
              <a:rPr lang="en-CA" dirty="0"/>
              <a:t>1.     the gravity or relative seriousness of the incident</a:t>
            </a:r>
          </a:p>
          <a:p>
            <a:pPr lvl="1"/>
            <a:r>
              <a:rPr lang="en-CA" dirty="0"/>
              <a:t>2.     circumstances and views of the victim including any safety concerns</a:t>
            </a:r>
          </a:p>
          <a:p>
            <a:pPr lvl="1"/>
            <a:r>
              <a:rPr lang="en-CA" dirty="0"/>
              <a:t>3.     the age, physical health, mental health or special vulnerability of an accused , victim or witness</a:t>
            </a:r>
          </a:p>
          <a:p>
            <a:pPr lvl="1"/>
            <a:r>
              <a:rPr lang="en-CA" dirty="0"/>
              <a:t>4.     the prevalence of the type of offence and the actual or potential impact of the offence on the community and/or victim</a:t>
            </a:r>
          </a:p>
          <a:p>
            <a:endParaRPr lang="en-CA" dirty="0"/>
          </a:p>
        </p:txBody>
      </p:sp>
    </p:spTree>
    <p:extLst>
      <p:ext uri="{BB962C8B-B14F-4D97-AF65-F5344CB8AC3E}">
        <p14:creationId xmlns:p14="http://schemas.microsoft.com/office/powerpoint/2010/main" val="1668891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F74BD-8F59-4AC7-A90F-1E856A7470A4}"/>
              </a:ext>
            </a:extLst>
          </p:cNvPr>
          <p:cNvSpPr>
            <a:spLocks noGrp="1"/>
          </p:cNvSpPr>
          <p:nvPr>
            <p:ph type="title"/>
          </p:nvPr>
        </p:nvSpPr>
        <p:spPr/>
        <p:txBody>
          <a:bodyPr/>
          <a:lstStyle/>
          <a:p>
            <a:r>
              <a:rPr lang="en-US" dirty="0"/>
              <a:t>Public Interest: factors</a:t>
            </a:r>
            <a:endParaRPr lang="en-CA" dirty="0"/>
          </a:p>
        </p:txBody>
      </p:sp>
      <p:sp>
        <p:nvSpPr>
          <p:cNvPr id="3" name="Content Placeholder 2">
            <a:extLst>
              <a:ext uri="{FF2B5EF4-FFF2-40B4-BE49-F238E27FC236}">
                <a16:creationId xmlns:a16="http://schemas.microsoft.com/office/drawing/2014/main" id="{EB3CB299-FAB7-4E35-8FEB-525CD661610F}"/>
              </a:ext>
            </a:extLst>
          </p:cNvPr>
          <p:cNvSpPr>
            <a:spLocks noGrp="1"/>
          </p:cNvSpPr>
          <p:nvPr>
            <p:ph idx="1"/>
          </p:nvPr>
        </p:nvSpPr>
        <p:spPr/>
        <p:txBody>
          <a:bodyPr>
            <a:normAutofit fontScale="85000" lnSpcReduction="10000"/>
          </a:bodyPr>
          <a:lstStyle/>
          <a:p>
            <a:r>
              <a:rPr lang="en-CA" dirty="0"/>
              <a:t>5.     the criminal history of the accused</a:t>
            </a:r>
          </a:p>
          <a:p>
            <a:r>
              <a:rPr lang="en-CA" dirty="0"/>
              <a:t>6.     whether the consequences of any resulting conviction would be unduly harsh or oppressive to the accused</a:t>
            </a:r>
          </a:p>
          <a:p>
            <a:r>
              <a:rPr lang="en-CA" dirty="0"/>
              <a:t>7.     whether the accused is willing to co-operate or has already co-operated in the investigation or prosecution of others</a:t>
            </a:r>
          </a:p>
          <a:p>
            <a:r>
              <a:rPr lang="en-CA" dirty="0"/>
              <a:t>8.     the degree of culpability of the accused, particularly in relation to other alleged parties to the offence</a:t>
            </a:r>
          </a:p>
          <a:p>
            <a:r>
              <a:rPr lang="en-CA" dirty="0"/>
              <a:t>9.     the likely outcome in the event of a finding of guilt, having regard to the sentencing options</a:t>
            </a:r>
          </a:p>
          <a:p>
            <a:r>
              <a:rPr lang="en-CA" dirty="0"/>
              <a:t>10. the length and expense of a trial when considered in relation to the seriousness of the offence</a:t>
            </a:r>
          </a:p>
          <a:p>
            <a:r>
              <a:rPr lang="en-CA" dirty="0"/>
              <a:t>11. the availability of any alternatives to prosecution such as diversion and civil remedies.</a:t>
            </a:r>
          </a:p>
          <a:p>
            <a:endParaRPr lang="en-CA" dirty="0"/>
          </a:p>
        </p:txBody>
      </p:sp>
    </p:spTree>
    <p:extLst>
      <p:ext uri="{BB962C8B-B14F-4D97-AF65-F5344CB8AC3E}">
        <p14:creationId xmlns:p14="http://schemas.microsoft.com/office/powerpoint/2010/main" val="911000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5" name="Rectangle 24">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8" name="Rectangle 27">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2B109C5B-3B98-48EB-A942-8D11CEA37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3"/>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32" name="Freeform 5">
            <a:extLst>
              <a:ext uri="{FF2B5EF4-FFF2-40B4-BE49-F238E27FC236}">
                <a16:creationId xmlns:a16="http://schemas.microsoft.com/office/drawing/2014/main" id="{A9C389E4-003E-40C9-AC9E-ED821C16F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4" name="Rectangle 33">
            <a:extLst>
              <a:ext uri="{FF2B5EF4-FFF2-40B4-BE49-F238E27FC236}">
                <a16:creationId xmlns:a16="http://schemas.microsoft.com/office/drawing/2014/main" id="{6C042684-2705-40BD-9104-A6B24CE1C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327FB7C-3D1F-491B-AAED-843E73823757}"/>
              </a:ext>
            </a:extLst>
          </p:cNvPr>
          <p:cNvSpPr>
            <a:spLocks noGrp="1"/>
          </p:cNvSpPr>
          <p:nvPr>
            <p:ph type="title"/>
          </p:nvPr>
        </p:nvSpPr>
        <p:spPr>
          <a:xfrm>
            <a:off x="5274825" y="1142999"/>
            <a:ext cx="6268246" cy="4265579"/>
          </a:xfrm>
        </p:spPr>
        <p:txBody>
          <a:bodyPr vert="horz" lIns="91440" tIns="45720" rIns="91440" bIns="45720" rtlCol="0" anchor="b">
            <a:normAutofit fontScale="90000"/>
          </a:bodyPr>
          <a:lstStyle/>
          <a:p>
            <a:r>
              <a:rPr lang="en-US" sz="6600" b="0" i="0" kern="1200" dirty="0">
                <a:solidFill>
                  <a:srgbClr val="EBEBEB"/>
                </a:solidFill>
                <a:latin typeface="+mj-lt"/>
                <a:ea typeface="+mj-ea"/>
                <a:cs typeface="+mj-cs"/>
              </a:rPr>
              <a:t>Reasonable Prospect of Conviction</a:t>
            </a:r>
            <a:br>
              <a:rPr lang="en-US" sz="6600" b="0" i="0" kern="1200" dirty="0">
                <a:solidFill>
                  <a:srgbClr val="EBEBEB"/>
                </a:solidFill>
                <a:latin typeface="+mj-lt"/>
                <a:ea typeface="+mj-ea"/>
                <a:cs typeface="+mj-cs"/>
              </a:rPr>
            </a:br>
            <a:br>
              <a:rPr lang="en-US" sz="6600" b="0" i="0" kern="1200" dirty="0">
                <a:solidFill>
                  <a:srgbClr val="EBEBEB"/>
                </a:solidFill>
                <a:latin typeface="+mj-lt"/>
                <a:ea typeface="+mj-ea"/>
                <a:cs typeface="+mj-cs"/>
              </a:rPr>
            </a:br>
            <a:r>
              <a:rPr lang="en-US" sz="1600" b="0" i="0" kern="1200" dirty="0">
                <a:solidFill>
                  <a:srgbClr val="EBEBEB"/>
                </a:solidFill>
                <a:latin typeface="+mj-lt"/>
                <a:ea typeface="+mj-ea"/>
                <a:cs typeface="+mj-cs"/>
              </a:rPr>
              <a:t>**this show is about crowns who are extremely knowledgeable about the law and kick ass in court-  in other words they are all fighter pilots. You may have confused it with a show abou</a:t>
            </a:r>
            <a:r>
              <a:rPr lang="en-US" sz="1600" dirty="0">
                <a:solidFill>
                  <a:srgbClr val="EBEBEB"/>
                </a:solidFill>
              </a:rPr>
              <a:t>t an extreme sport lover who accidentally got involved in international illegal trade and so became a special agent (available on prime)… </a:t>
            </a:r>
            <a:br>
              <a:rPr lang="en-US" sz="1200" b="0" i="0" kern="1200" dirty="0">
                <a:solidFill>
                  <a:srgbClr val="EBEBEB"/>
                </a:solidFill>
                <a:latin typeface="+mj-lt"/>
                <a:ea typeface="+mj-ea"/>
                <a:cs typeface="+mj-cs"/>
              </a:rPr>
            </a:br>
            <a:endParaRPr lang="en-US" sz="1200" b="0" i="0" kern="1200" dirty="0">
              <a:solidFill>
                <a:srgbClr val="EBEBEB"/>
              </a:solidFill>
              <a:latin typeface="+mj-lt"/>
              <a:ea typeface="+mj-ea"/>
              <a:cs typeface="+mj-cs"/>
            </a:endParaRPr>
          </a:p>
        </p:txBody>
      </p:sp>
      <p:pic>
        <p:nvPicPr>
          <p:cNvPr id="6" name="Content Placeholder 5">
            <a:extLst>
              <a:ext uri="{FF2B5EF4-FFF2-40B4-BE49-F238E27FC236}">
                <a16:creationId xmlns:a16="http://schemas.microsoft.com/office/drawing/2014/main" id="{2AF78B75-B968-4A86-9430-2AAD80555D89}"/>
              </a:ext>
            </a:extLst>
          </p:cNvPr>
          <p:cNvPicPr>
            <a:picLocks noGrp="1" noChangeAspect="1"/>
          </p:cNvPicPr>
          <p:nvPr>
            <p:ph idx="1"/>
          </p:nvPr>
        </p:nvPicPr>
        <p:blipFill>
          <a:blip r:embed="rId3"/>
          <a:stretch>
            <a:fillRect/>
          </a:stretch>
        </p:blipFill>
        <p:spPr>
          <a:xfrm>
            <a:off x="1109764" y="1134544"/>
            <a:ext cx="3531062" cy="45857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048598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AA50A-D2EB-402B-A889-29B335C00FB2}"/>
              </a:ext>
            </a:extLst>
          </p:cNvPr>
          <p:cNvSpPr>
            <a:spLocks noGrp="1"/>
          </p:cNvSpPr>
          <p:nvPr>
            <p:ph type="title"/>
          </p:nvPr>
        </p:nvSpPr>
        <p:spPr/>
        <p:txBody>
          <a:bodyPr/>
          <a:lstStyle/>
          <a:p>
            <a:r>
              <a:rPr lang="en-US" dirty="0"/>
              <a:t>Public Interest</a:t>
            </a:r>
            <a:endParaRPr lang="en-CA" dirty="0"/>
          </a:p>
        </p:txBody>
      </p:sp>
      <p:sp>
        <p:nvSpPr>
          <p:cNvPr id="3" name="Content Placeholder 2">
            <a:extLst>
              <a:ext uri="{FF2B5EF4-FFF2-40B4-BE49-F238E27FC236}">
                <a16:creationId xmlns:a16="http://schemas.microsoft.com/office/drawing/2014/main" id="{6E2DC0F1-2353-476D-92FC-E1703CF8BDC7}"/>
              </a:ext>
            </a:extLst>
          </p:cNvPr>
          <p:cNvSpPr>
            <a:spLocks noGrp="1"/>
          </p:cNvSpPr>
          <p:nvPr>
            <p:ph idx="1"/>
          </p:nvPr>
        </p:nvSpPr>
        <p:spPr/>
        <p:txBody>
          <a:bodyPr>
            <a:normAutofit/>
          </a:bodyPr>
          <a:lstStyle/>
          <a:p>
            <a:r>
              <a:rPr lang="en-CA" sz="2400" dirty="0"/>
              <a:t>In determining whether there is a public interest to proceed or discontinue the prosecution, the Prosecutor must remain objective and be aware of the negative impact of stereotypes.  In particular, stereotypes relating to race or ethnic origin, colour, religion, sex, sexual orientation, gender identity, gender expression, political association or beliefs of the accused or any person involved in the case must be rejected.</a:t>
            </a:r>
          </a:p>
        </p:txBody>
      </p:sp>
    </p:spTree>
    <p:extLst>
      <p:ext uri="{BB962C8B-B14F-4D97-AF65-F5344CB8AC3E}">
        <p14:creationId xmlns:p14="http://schemas.microsoft.com/office/powerpoint/2010/main" val="3043828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3B0BE-F94F-40AB-B000-FF00FB9B5D41}"/>
              </a:ext>
            </a:extLst>
          </p:cNvPr>
          <p:cNvSpPr>
            <a:spLocks noGrp="1"/>
          </p:cNvSpPr>
          <p:nvPr>
            <p:ph type="title"/>
          </p:nvPr>
        </p:nvSpPr>
        <p:spPr/>
        <p:txBody>
          <a:bodyPr/>
          <a:lstStyle/>
          <a:p>
            <a:r>
              <a:rPr lang="en-US" dirty="0"/>
              <a:t>Pop Quiz</a:t>
            </a:r>
            <a:endParaRPr lang="en-CA" dirty="0"/>
          </a:p>
        </p:txBody>
      </p:sp>
      <p:sp>
        <p:nvSpPr>
          <p:cNvPr id="3" name="Content Placeholder 2">
            <a:extLst>
              <a:ext uri="{FF2B5EF4-FFF2-40B4-BE49-F238E27FC236}">
                <a16:creationId xmlns:a16="http://schemas.microsoft.com/office/drawing/2014/main" id="{46E1C047-E34E-4952-8733-AED0475F9D09}"/>
              </a:ext>
            </a:extLst>
          </p:cNvPr>
          <p:cNvSpPr>
            <a:spLocks noGrp="1"/>
          </p:cNvSpPr>
          <p:nvPr>
            <p:ph idx="1"/>
          </p:nvPr>
        </p:nvSpPr>
        <p:spPr/>
        <p:txBody>
          <a:bodyPr>
            <a:normAutofit/>
          </a:bodyPr>
          <a:lstStyle/>
          <a:p>
            <a:r>
              <a:rPr lang="en-US" sz="2400" dirty="0"/>
              <a:t>True or False:</a:t>
            </a:r>
          </a:p>
          <a:p>
            <a:r>
              <a:rPr lang="en-US" sz="2400" dirty="0"/>
              <a:t>There are two classes of cases that are presumptively outside the public interest to prosecute. </a:t>
            </a:r>
            <a:endParaRPr lang="en-CA" sz="2400" dirty="0"/>
          </a:p>
        </p:txBody>
      </p:sp>
    </p:spTree>
    <p:extLst>
      <p:ext uri="{BB962C8B-B14F-4D97-AF65-F5344CB8AC3E}">
        <p14:creationId xmlns:p14="http://schemas.microsoft.com/office/powerpoint/2010/main" val="3185558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579A5-C675-4F45-AE19-2FC7B8336A73}"/>
              </a:ext>
            </a:extLst>
          </p:cNvPr>
          <p:cNvSpPr>
            <a:spLocks noGrp="1"/>
          </p:cNvSpPr>
          <p:nvPr>
            <p:ph type="title"/>
          </p:nvPr>
        </p:nvSpPr>
        <p:spPr/>
        <p:txBody>
          <a:bodyPr/>
          <a:lstStyle/>
          <a:p>
            <a:r>
              <a:rPr lang="en-US" dirty="0"/>
              <a:t>Answer</a:t>
            </a:r>
            <a:endParaRPr lang="en-CA" dirty="0"/>
          </a:p>
        </p:txBody>
      </p:sp>
      <p:sp>
        <p:nvSpPr>
          <p:cNvPr id="3" name="Content Placeholder 2">
            <a:extLst>
              <a:ext uri="{FF2B5EF4-FFF2-40B4-BE49-F238E27FC236}">
                <a16:creationId xmlns:a16="http://schemas.microsoft.com/office/drawing/2014/main" id="{CB3D500D-419A-47CD-8247-4256B661202A}"/>
              </a:ext>
            </a:extLst>
          </p:cNvPr>
          <p:cNvSpPr>
            <a:spLocks noGrp="1"/>
          </p:cNvSpPr>
          <p:nvPr>
            <p:ph idx="1"/>
          </p:nvPr>
        </p:nvSpPr>
        <p:spPr/>
        <p:txBody>
          <a:bodyPr>
            <a:normAutofit/>
          </a:bodyPr>
          <a:lstStyle/>
          <a:p>
            <a:r>
              <a:rPr lang="en-CA" sz="2400" dirty="0"/>
              <a:t>There is no class of cases that are of necessity outside the public interest to prosecute.</a:t>
            </a:r>
          </a:p>
        </p:txBody>
      </p:sp>
    </p:spTree>
    <p:extLst>
      <p:ext uri="{BB962C8B-B14F-4D97-AF65-F5344CB8AC3E}">
        <p14:creationId xmlns:p14="http://schemas.microsoft.com/office/powerpoint/2010/main" val="1687950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43D8F-E92C-4C60-A50D-540484566328}"/>
              </a:ext>
            </a:extLst>
          </p:cNvPr>
          <p:cNvSpPr>
            <a:spLocks noGrp="1"/>
          </p:cNvSpPr>
          <p:nvPr>
            <p:ph type="title"/>
          </p:nvPr>
        </p:nvSpPr>
        <p:spPr/>
        <p:txBody>
          <a:bodyPr/>
          <a:lstStyle/>
          <a:p>
            <a:r>
              <a:rPr lang="en-US" dirty="0"/>
              <a:t>Pop Quiz</a:t>
            </a:r>
            <a:endParaRPr lang="en-CA" dirty="0"/>
          </a:p>
        </p:txBody>
      </p:sp>
      <p:sp>
        <p:nvSpPr>
          <p:cNvPr id="3" name="Content Placeholder 2">
            <a:extLst>
              <a:ext uri="{FF2B5EF4-FFF2-40B4-BE49-F238E27FC236}">
                <a16:creationId xmlns:a16="http://schemas.microsoft.com/office/drawing/2014/main" id="{8D70F448-8739-431A-A5A3-010B9B4B16B7}"/>
              </a:ext>
            </a:extLst>
          </p:cNvPr>
          <p:cNvSpPr>
            <a:spLocks noGrp="1"/>
          </p:cNvSpPr>
          <p:nvPr>
            <p:ph idx="1"/>
          </p:nvPr>
        </p:nvSpPr>
        <p:spPr/>
        <p:txBody>
          <a:bodyPr>
            <a:normAutofit/>
          </a:bodyPr>
          <a:lstStyle/>
          <a:p>
            <a:r>
              <a:rPr lang="en-US" sz="2400" dirty="0"/>
              <a:t>Where there is no RPC or it is not in the public interest to proceed the charge must be stayed. </a:t>
            </a:r>
            <a:endParaRPr lang="en-CA" sz="2400" dirty="0"/>
          </a:p>
        </p:txBody>
      </p:sp>
    </p:spTree>
    <p:extLst>
      <p:ext uri="{BB962C8B-B14F-4D97-AF65-F5344CB8AC3E}">
        <p14:creationId xmlns:p14="http://schemas.microsoft.com/office/powerpoint/2010/main" val="3728545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73072-D55A-497D-BC78-204F3ECA2ECD}"/>
              </a:ext>
            </a:extLst>
          </p:cNvPr>
          <p:cNvSpPr>
            <a:spLocks noGrp="1"/>
          </p:cNvSpPr>
          <p:nvPr>
            <p:ph type="title"/>
          </p:nvPr>
        </p:nvSpPr>
        <p:spPr/>
        <p:txBody>
          <a:bodyPr/>
          <a:lstStyle/>
          <a:p>
            <a:r>
              <a:rPr lang="en-US" dirty="0"/>
              <a:t>Answer </a:t>
            </a:r>
            <a:endParaRPr lang="en-CA" dirty="0"/>
          </a:p>
        </p:txBody>
      </p:sp>
      <p:sp>
        <p:nvSpPr>
          <p:cNvPr id="3" name="Content Placeholder 2">
            <a:extLst>
              <a:ext uri="{FF2B5EF4-FFF2-40B4-BE49-F238E27FC236}">
                <a16:creationId xmlns:a16="http://schemas.microsoft.com/office/drawing/2014/main" id="{CDD8125B-34AB-4263-A6BA-665DE1E0D589}"/>
              </a:ext>
            </a:extLst>
          </p:cNvPr>
          <p:cNvSpPr>
            <a:spLocks noGrp="1"/>
          </p:cNvSpPr>
          <p:nvPr>
            <p:ph idx="1"/>
          </p:nvPr>
        </p:nvSpPr>
        <p:spPr/>
        <p:txBody>
          <a:bodyPr>
            <a:normAutofit/>
          </a:bodyPr>
          <a:lstStyle/>
          <a:p>
            <a:r>
              <a:rPr lang="en-CA" sz="2400" dirty="0"/>
              <a:t>Where there is no reasonable prospect of conviction or there is no public interest to proceed, the Prosecutor must withdraw the charge.</a:t>
            </a:r>
          </a:p>
          <a:p>
            <a:r>
              <a:rPr lang="en-CA" sz="2400" dirty="0"/>
              <a:t>A stay of proceedings is not appropriate where a charge does not meet the charge screening standard and there is no expectation that it will meet the standard within a year.</a:t>
            </a:r>
          </a:p>
        </p:txBody>
      </p:sp>
    </p:spTree>
    <p:extLst>
      <p:ext uri="{BB962C8B-B14F-4D97-AF65-F5344CB8AC3E}">
        <p14:creationId xmlns:p14="http://schemas.microsoft.com/office/powerpoint/2010/main" val="2516487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F23FF-86B6-4BF9-9CBF-4B1611A4C064}"/>
              </a:ext>
            </a:extLst>
          </p:cNvPr>
          <p:cNvSpPr>
            <a:spLocks noGrp="1"/>
          </p:cNvSpPr>
          <p:nvPr>
            <p:ph type="title"/>
          </p:nvPr>
        </p:nvSpPr>
        <p:spPr/>
        <p:txBody>
          <a:bodyPr/>
          <a:lstStyle/>
          <a:p>
            <a:r>
              <a:rPr lang="en-US" dirty="0"/>
              <a:t>Discontinuing the Prosecution </a:t>
            </a:r>
            <a:endParaRPr lang="en-CA" dirty="0"/>
          </a:p>
        </p:txBody>
      </p:sp>
      <p:sp>
        <p:nvSpPr>
          <p:cNvPr id="3" name="Content Placeholder 2">
            <a:extLst>
              <a:ext uri="{FF2B5EF4-FFF2-40B4-BE49-F238E27FC236}">
                <a16:creationId xmlns:a16="http://schemas.microsoft.com/office/drawing/2014/main" id="{418B3BA8-EA99-41CD-9795-F523354CAEAF}"/>
              </a:ext>
            </a:extLst>
          </p:cNvPr>
          <p:cNvSpPr>
            <a:spLocks noGrp="1"/>
          </p:cNvSpPr>
          <p:nvPr>
            <p:ph idx="1"/>
          </p:nvPr>
        </p:nvSpPr>
        <p:spPr/>
        <p:txBody>
          <a:bodyPr>
            <a:normAutofit/>
          </a:bodyPr>
          <a:lstStyle/>
          <a:p>
            <a:r>
              <a:rPr lang="en-CA" sz="2400" dirty="0"/>
              <a:t>Brief reasons should be provided on the record where the Prosecutor withdraws the charge unless such comments would breach a privilege or create a risk of harm. </a:t>
            </a:r>
          </a:p>
        </p:txBody>
      </p:sp>
    </p:spTree>
    <p:extLst>
      <p:ext uri="{BB962C8B-B14F-4D97-AF65-F5344CB8AC3E}">
        <p14:creationId xmlns:p14="http://schemas.microsoft.com/office/powerpoint/2010/main" val="3129025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5801BA-9755-43F9-8252-09ACAC66956C}"/>
              </a:ext>
            </a:extLst>
          </p:cNvPr>
          <p:cNvSpPr>
            <a:spLocks noGrp="1"/>
          </p:cNvSpPr>
          <p:nvPr>
            <p:ph type="title"/>
          </p:nvPr>
        </p:nvSpPr>
        <p:spPr/>
        <p:txBody>
          <a:bodyPr/>
          <a:lstStyle/>
          <a:p>
            <a:r>
              <a:rPr lang="en-US" dirty="0"/>
              <a:t>Screening multiple or repeated offences</a:t>
            </a:r>
            <a:endParaRPr lang="en-CA" dirty="0"/>
          </a:p>
        </p:txBody>
      </p:sp>
    </p:spTree>
    <p:extLst>
      <p:ext uri="{BB962C8B-B14F-4D97-AF65-F5344CB8AC3E}">
        <p14:creationId xmlns:p14="http://schemas.microsoft.com/office/powerpoint/2010/main" val="309970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491B0-5C0F-4F68-B1AD-31955483F921}"/>
              </a:ext>
            </a:extLst>
          </p:cNvPr>
          <p:cNvSpPr>
            <a:spLocks noGrp="1"/>
          </p:cNvSpPr>
          <p:nvPr>
            <p:ph type="title"/>
          </p:nvPr>
        </p:nvSpPr>
        <p:spPr/>
        <p:txBody>
          <a:bodyPr/>
          <a:lstStyle/>
          <a:p>
            <a:r>
              <a:rPr lang="en-US" dirty="0"/>
              <a:t>Scenario</a:t>
            </a:r>
            <a:endParaRPr lang="en-CA" dirty="0"/>
          </a:p>
        </p:txBody>
      </p:sp>
      <p:sp>
        <p:nvSpPr>
          <p:cNvPr id="3" name="Content Placeholder 2">
            <a:extLst>
              <a:ext uri="{FF2B5EF4-FFF2-40B4-BE49-F238E27FC236}">
                <a16:creationId xmlns:a16="http://schemas.microsoft.com/office/drawing/2014/main" id="{E9E81889-512B-42A3-86A8-5200DA66DC36}"/>
              </a:ext>
            </a:extLst>
          </p:cNvPr>
          <p:cNvSpPr>
            <a:spLocks noGrp="1"/>
          </p:cNvSpPr>
          <p:nvPr>
            <p:ph idx="1"/>
          </p:nvPr>
        </p:nvSpPr>
        <p:spPr>
          <a:xfrm>
            <a:off x="1154954" y="2603500"/>
            <a:ext cx="8825659" cy="4254500"/>
          </a:xfrm>
        </p:spPr>
        <p:txBody>
          <a:bodyPr>
            <a:normAutofit lnSpcReduction="10000"/>
          </a:bodyPr>
          <a:lstStyle/>
          <a:p>
            <a:r>
              <a:rPr lang="en-US" dirty="0"/>
              <a:t>A group of accused committed three violent robberies over the course of a week:</a:t>
            </a:r>
          </a:p>
          <a:p>
            <a:r>
              <a:rPr lang="en-US" dirty="0"/>
              <a:t>A robbery / kidnapping that began in Ottawa</a:t>
            </a:r>
          </a:p>
          <a:p>
            <a:r>
              <a:rPr lang="en-US" dirty="0"/>
              <a:t>The victim was driven to Gananoque where he was strangled unconscious and left for dead in the woods. Gananoque OPP interviewed the victim.</a:t>
            </a:r>
          </a:p>
          <a:p>
            <a:r>
              <a:rPr lang="en-US" dirty="0"/>
              <a:t>They committed a robbery / aggravated assault in Richmond Hill</a:t>
            </a:r>
          </a:p>
          <a:p>
            <a:r>
              <a:rPr lang="en-US" dirty="0"/>
              <a:t>They returned to Ottawa and committed a third robbery / aggravated assault</a:t>
            </a:r>
          </a:p>
          <a:p>
            <a:r>
              <a:rPr lang="en-US" dirty="0"/>
              <a:t>Two of the accused were arrested in Ottawa, one was arrested in Richmond Hill, and one was arrested in Toronto.</a:t>
            </a:r>
          </a:p>
          <a:p>
            <a:pPr marL="0" indent="0">
              <a:buNone/>
            </a:pPr>
            <a:endParaRPr lang="en-US" dirty="0"/>
          </a:p>
          <a:p>
            <a:pPr marL="0" indent="0">
              <a:buNone/>
            </a:pPr>
            <a:r>
              <a:rPr lang="en-US" b="1" dirty="0"/>
              <a:t>Who has jurisdiction? How many trials will there be? Where will these trials take place?</a:t>
            </a:r>
          </a:p>
          <a:p>
            <a:pPr marL="0" indent="0">
              <a:buNone/>
            </a:pPr>
            <a:endParaRPr lang="en-CA" dirty="0"/>
          </a:p>
        </p:txBody>
      </p:sp>
    </p:spTree>
    <p:extLst>
      <p:ext uri="{BB962C8B-B14F-4D97-AF65-F5344CB8AC3E}">
        <p14:creationId xmlns:p14="http://schemas.microsoft.com/office/powerpoint/2010/main" val="2342049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491B0-5C0F-4F68-B1AD-31955483F921}"/>
              </a:ext>
            </a:extLst>
          </p:cNvPr>
          <p:cNvSpPr>
            <a:spLocks noGrp="1"/>
          </p:cNvSpPr>
          <p:nvPr>
            <p:ph type="title"/>
          </p:nvPr>
        </p:nvSpPr>
        <p:spPr/>
        <p:txBody>
          <a:bodyPr/>
          <a:lstStyle/>
          <a:p>
            <a:r>
              <a:rPr lang="en-US" dirty="0"/>
              <a:t>Scenario</a:t>
            </a:r>
            <a:endParaRPr lang="en-CA" dirty="0"/>
          </a:p>
        </p:txBody>
      </p:sp>
      <p:sp>
        <p:nvSpPr>
          <p:cNvPr id="3" name="Content Placeholder 2">
            <a:extLst>
              <a:ext uri="{FF2B5EF4-FFF2-40B4-BE49-F238E27FC236}">
                <a16:creationId xmlns:a16="http://schemas.microsoft.com/office/drawing/2014/main" id="{E9E81889-512B-42A3-86A8-5200DA66DC36}"/>
              </a:ext>
            </a:extLst>
          </p:cNvPr>
          <p:cNvSpPr>
            <a:spLocks noGrp="1"/>
          </p:cNvSpPr>
          <p:nvPr>
            <p:ph idx="1"/>
          </p:nvPr>
        </p:nvSpPr>
        <p:spPr/>
        <p:txBody>
          <a:bodyPr>
            <a:normAutofit fontScale="92500" lnSpcReduction="10000"/>
          </a:bodyPr>
          <a:lstStyle/>
          <a:p>
            <a:r>
              <a:rPr lang="en-US" dirty="0"/>
              <a:t>The accused assaulted his spouse over a period of four years, with incidents in three different locations:</a:t>
            </a:r>
          </a:p>
          <a:p>
            <a:r>
              <a:rPr lang="en-US" dirty="0"/>
              <a:t>Five or six incidents occurred in the family home in </a:t>
            </a:r>
            <a:r>
              <a:rPr lang="en-US" b="1" dirty="0"/>
              <a:t>Windsor, Ontario.</a:t>
            </a:r>
          </a:p>
          <a:p>
            <a:r>
              <a:rPr lang="en-US" dirty="0"/>
              <a:t>After two years the family moved to </a:t>
            </a:r>
            <a:r>
              <a:rPr lang="en-US" b="1" dirty="0"/>
              <a:t>Ottawa</a:t>
            </a:r>
            <a:r>
              <a:rPr lang="en-US" dirty="0"/>
              <a:t>. The abuse increased and several incidents occurred over the next two years. </a:t>
            </a:r>
          </a:p>
          <a:p>
            <a:r>
              <a:rPr lang="en-US" dirty="0"/>
              <a:t>During one summer the accused and his spouse visited an extended family member’s cottage for three weeks. Three or four incidents occurred at this cottage, which is located in </a:t>
            </a:r>
            <a:r>
              <a:rPr lang="en-US" b="1" dirty="0" err="1"/>
              <a:t>Gracefield</a:t>
            </a:r>
            <a:r>
              <a:rPr lang="en-US" b="1" dirty="0"/>
              <a:t>, Quebec</a:t>
            </a:r>
            <a:r>
              <a:rPr lang="en-US" dirty="0"/>
              <a:t>.</a:t>
            </a:r>
          </a:p>
          <a:p>
            <a:pPr marL="0" indent="0">
              <a:buNone/>
            </a:pPr>
            <a:endParaRPr lang="en-US" dirty="0"/>
          </a:p>
          <a:p>
            <a:pPr marL="0" indent="0">
              <a:buNone/>
            </a:pPr>
            <a:r>
              <a:rPr lang="en-US" b="1" dirty="0"/>
              <a:t>Who has jurisdiction? How many trials will there be? Where will these trials take place?</a:t>
            </a:r>
          </a:p>
          <a:p>
            <a:pPr marL="0" indent="0">
              <a:buNone/>
            </a:pPr>
            <a:endParaRPr lang="en-CA" dirty="0"/>
          </a:p>
        </p:txBody>
      </p:sp>
    </p:spTree>
    <p:extLst>
      <p:ext uri="{BB962C8B-B14F-4D97-AF65-F5344CB8AC3E}">
        <p14:creationId xmlns:p14="http://schemas.microsoft.com/office/powerpoint/2010/main" val="1734459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42B8F-3B9B-4679-BCBF-B7742B3AE366}"/>
              </a:ext>
            </a:extLst>
          </p:cNvPr>
          <p:cNvSpPr>
            <a:spLocks noGrp="1"/>
          </p:cNvSpPr>
          <p:nvPr>
            <p:ph type="title"/>
          </p:nvPr>
        </p:nvSpPr>
        <p:spPr/>
        <p:txBody>
          <a:bodyPr/>
          <a:lstStyle/>
          <a:p>
            <a:r>
              <a:rPr lang="en-US" dirty="0"/>
              <a:t>Some thoughts on “jurisdiction”</a:t>
            </a:r>
            <a:endParaRPr lang="en-CA" dirty="0"/>
          </a:p>
        </p:txBody>
      </p:sp>
      <p:sp>
        <p:nvSpPr>
          <p:cNvPr id="3" name="Content Placeholder 2">
            <a:extLst>
              <a:ext uri="{FF2B5EF4-FFF2-40B4-BE49-F238E27FC236}">
                <a16:creationId xmlns:a16="http://schemas.microsoft.com/office/drawing/2014/main" id="{EB8F9A34-188D-4291-AB82-0EA4D982AF46}"/>
              </a:ext>
            </a:extLst>
          </p:cNvPr>
          <p:cNvSpPr>
            <a:spLocks noGrp="1"/>
          </p:cNvSpPr>
          <p:nvPr>
            <p:ph idx="1"/>
          </p:nvPr>
        </p:nvSpPr>
        <p:spPr/>
        <p:txBody>
          <a:bodyPr/>
          <a:lstStyle/>
          <a:p>
            <a:r>
              <a:rPr lang="en-US" dirty="0"/>
              <a:t>Pop quiz: We often hear this phrases “this jurisdiction” or “another jurisdiction” being thrown around in court.</a:t>
            </a:r>
          </a:p>
          <a:p>
            <a:endParaRPr lang="en-US" dirty="0"/>
          </a:p>
          <a:p>
            <a:pPr marL="0" indent="0">
              <a:buNone/>
            </a:pPr>
            <a:r>
              <a:rPr lang="en-US" b="1" dirty="0"/>
              <a:t>What jurisdiction are we in?</a:t>
            </a:r>
            <a:endParaRPr lang="en-CA" b="1" dirty="0"/>
          </a:p>
        </p:txBody>
      </p:sp>
    </p:spTree>
    <p:extLst>
      <p:ext uri="{BB962C8B-B14F-4D97-AF65-F5344CB8AC3E}">
        <p14:creationId xmlns:p14="http://schemas.microsoft.com/office/powerpoint/2010/main" val="228084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3D0D3-9E78-43DE-BB91-3D3AFE14FB28}"/>
              </a:ext>
            </a:extLst>
          </p:cNvPr>
          <p:cNvSpPr>
            <a:spLocks noGrp="1"/>
          </p:cNvSpPr>
          <p:nvPr>
            <p:ph type="title"/>
          </p:nvPr>
        </p:nvSpPr>
        <p:spPr/>
        <p:txBody>
          <a:bodyPr/>
          <a:lstStyle/>
          <a:p>
            <a:r>
              <a:rPr lang="en-US" dirty="0"/>
              <a:t>Overview</a:t>
            </a:r>
            <a:endParaRPr lang="en-CA" dirty="0"/>
          </a:p>
        </p:txBody>
      </p:sp>
      <p:graphicFrame>
        <p:nvGraphicFramePr>
          <p:cNvPr id="4" name="Content Placeholder 3">
            <a:extLst>
              <a:ext uri="{FF2B5EF4-FFF2-40B4-BE49-F238E27FC236}">
                <a16:creationId xmlns:a16="http://schemas.microsoft.com/office/drawing/2014/main" id="{3C84C3D1-E528-4C6C-A97F-B01B7F3C85ED}"/>
              </a:ext>
            </a:extLst>
          </p:cNvPr>
          <p:cNvGraphicFramePr>
            <a:graphicFrameLocks noGrp="1"/>
          </p:cNvGraphicFramePr>
          <p:nvPr>
            <p:ph idx="1"/>
            <p:extLst>
              <p:ext uri="{D42A27DB-BD31-4B8C-83A1-F6EECF244321}">
                <p14:modId xmlns:p14="http://schemas.microsoft.com/office/powerpoint/2010/main" val="764006225"/>
              </p:ext>
            </p:extLst>
          </p:nvPr>
        </p:nvGraphicFramePr>
        <p:xfrm>
          <a:off x="1155700" y="2395150"/>
          <a:ext cx="8824914" cy="4302760"/>
        </p:xfrm>
        <a:graphic>
          <a:graphicData uri="http://schemas.openxmlformats.org/drawingml/2006/table">
            <a:tbl>
              <a:tblPr firstRow="1" bandRow="1">
                <a:tableStyleId>{5C22544A-7EE6-4342-B048-85BDC9FD1C3A}</a:tableStyleId>
              </a:tblPr>
              <a:tblGrid>
                <a:gridCol w="4522086">
                  <a:extLst>
                    <a:ext uri="{9D8B030D-6E8A-4147-A177-3AD203B41FA5}">
                      <a16:colId xmlns:a16="http://schemas.microsoft.com/office/drawing/2014/main" val="3781513770"/>
                    </a:ext>
                  </a:extLst>
                </a:gridCol>
                <a:gridCol w="2083981">
                  <a:extLst>
                    <a:ext uri="{9D8B030D-6E8A-4147-A177-3AD203B41FA5}">
                      <a16:colId xmlns:a16="http://schemas.microsoft.com/office/drawing/2014/main" val="321764251"/>
                    </a:ext>
                  </a:extLst>
                </a:gridCol>
                <a:gridCol w="2218847">
                  <a:extLst>
                    <a:ext uri="{9D8B030D-6E8A-4147-A177-3AD203B41FA5}">
                      <a16:colId xmlns:a16="http://schemas.microsoft.com/office/drawing/2014/main" val="1632578137"/>
                    </a:ext>
                  </a:extLst>
                </a:gridCol>
              </a:tblGrid>
              <a:tr h="370840">
                <a:tc>
                  <a:txBody>
                    <a:bodyPr/>
                    <a:lstStyle/>
                    <a:p>
                      <a:r>
                        <a:rPr lang="en-US" dirty="0"/>
                        <a:t>Topic</a:t>
                      </a:r>
                      <a:endParaRPr lang="en-CA" dirty="0"/>
                    </a:p>
                  </a:txBody>
                  <a:tcPr/>
                </a:tc>
                <a:tc>
                  <a:txBody>
                    <a:bodyPr/>
                    <a:lstStyle/>
                    <a:p>
                      <a:r>
                        <a:rPr lang="en-US" dirty="0"/>
                        <a:t>Substantive</a:t>
                      </a:r>
                      <a:endParaRPr lang="en-CA" dirty="0"/>
                    </a:p>
                  </a:txBody>
                  <a:tcPr/>
                </a:tc>
                <a:tc>
                  <a:txBody>
                    <a:bodyPr/>
                    <a:lstStyle/>
                    <a:p>
                      <a:r>
                        <a:rPr lang="en-US" dirty="0"/>
                        <a:t>Professionalism</a:t>
                      </a:r>
                      <a:endParaRPr lang="en-CA" dirty="0"/>
                    </a:p>
                  </a:txBody>
                  <a:tcPr/>
                </a:tc>
                <a:extLst>
                  <a:ext uri="{0D108BD9-81ED-4DB2-BD59-A6C34878D82A}">
                    <a16:rowId xmlns:a16="http://schemas.microsoft.com/office/drawing/2014/main" val="1272829735"/>
                  </a:ext>
                </a:extLst>
              </a:tr>
              <a:tr h="370840">
                <a:tc>
                  <a:txBody>
                    <a:bodyPr/>
                    <a:lstStyle/>
                    <a:p>
                      <a:r>
                        <a:rPr lang="en-US" dirty="0"/>
                        <a:t>The duty to assess for reasonable prospect of conviction</a:t>
                      </a:r>
                    </a:p>
                    <a:p>
                      <a:pPr marL="285750" indent="-285750">
                        <a:buFontTx/>
                        <a:buChar char="-"/>
                      </a:pPr>
                      <a:r>
                        <a:rPr lang="en-US" dirty="0"/>
                        <a:t>The legal standard</a:t>
                      </a:r>
                    </a:p>
                    <a:p>
                      <a:pPr marL="285750" indent="-285750">
                        <a:buFontTx/>
                        <a:buChar char="-"/>
                      </a:pPr>
                      <a:r>
                        <a:rPr lang="en-US" dirty="0"/>
                        <a:t>Factors</a:t>
                      </a:r>
                    </a:p>
                    <a:p>
                      <a:pPr marL="285750" indent="-285750">
                        <a:buFontTx/>
                        <a:buChar char="-"/>
                      </a:pPr>
                      <a:r>
                        <a:rPr lang="en-CA" dirty="0"/>
                        <a:t>Assessment of credibility and reliability</a:t>
                      </a:r>
                    </a:p>
                    <a:p>
                      <a:pPr marL="0" indent="0">
                        <a:buFontTx/>
                        <a:buNone/>
                      </a:pPr>
                      <a:endParaRPr lang="en-CA" dirty="0"/>
                    </a:p>
                  </a:txBody>
                  <a:tcPr/>
                </a:tc>
                <a:tc>
                  <a:txBody>
                    <a:bodyPr/>
                    <a:lstStyle/>
                    <a:p>
                      <a:r>
                        <a:rPr lang="en-CA" dirty="0"/>
                        <a:t>0 h 0 m</a:t>
                      </a:r>
                    </a:p>
                  </a:txBody>
                  <a:tcPr/>
                </a:tc>
                <a:tc>
                  <a:txBody>
                    <a:bodyPr/>
                    <a:lstStyle/>
                    <a:p>
                      <a:r>
                        <a:rPr lang="en-CA" dirty="0"/>
                        <a:t>0 h 40 m</a:t>
                      </a:r>
                    </a:p>
                  </a:txBody>
                  <a:tcPr/>
                </a:tc>
                <a:extLst>
                  <a:ext uri="{0D108BD9-81ED-4DB2-BD59-A6C34878D82A}">
                    <a16:rowId xmlns:a16="http://schemas.microsoft.com/office/drawing/2014/main" val="860895965"/>
                  </a:ext>
                </a:extLst>
              </a:tr>
              <a:tr h="370840">
                <a:tc>
                  <a:txBody>
                    <a:bodyPr/>
                    <a:lstStyle/>
                    <a:p>
                      <a:r>
                        <a:rPr lang="en-US" dirty="0"/>
                        <a:t>The duty to assess for public interest</a:t>
                      </a:r>
                    </a:p>
                    <a:p>
                      <a:pPr marL="285750" indent="-285750">
                        <a:buFontTx/>
                        <a:buChar char="-"/>
                      </a:pPr>
                      <a:r>
                        <a:rPr lang="en-US" dirty="0"/>
                        <a:t>Relevant and irrelevant factors</a:t>
                      </a:r>
                    </a:p>
                    <a:p>
                      <a:pPr marL="0" indent="0">
                        <a:buFontTx/>
                        <a:buNone/>
                      </a:pPr>
                      <a:endParaRPr lang="en-CA" dirty="0"/>
                    </a:p>
                  </a:txBody>
                  <a:tcPr/>
                </a:tc>
                <a:tc>
                  <a:txBody>
                    <a:bodyPr/>
                    <a:lstStyle/>
                    <a:p>
                      <a:r>
                        <a:rPr lang="en-US" dirty="0"/>
                        <a:t>0 h 0 m</a:t>
                      </a:r>
                      <a:endParaRPr lang="en-CA" dirty="0"/>
                    </a:p>
                  </a:txBody>
                  <a:tcPr/>
                </a:tc>
                <a:tc>
                  <a:txBody>
                    <a:bodyPr/>
                    <a:lstStyle/>
                    <a:p>
                      <a:r>
                        <a:rPr lang="en-US" dirty="0"/>
                        <a:t>0 h 20 m</a:t>
                      </a:r>
                      <a:endParaRPr lang="en-CA" dirty="0"/>
                    </a:p>
                  </a:txBody>
                  <a:tcPr/>
                </a:tc>
                <a:extLst>
                  <a:ext uri="{0D108BD9-81ED-4DB2-BD59-A6C34878D82A}">
                    <a16:rowId xmlns:a16="http://schemas.microsoft.com/office/drawing/2014/main" val="3188835363"/>
                  </a:ext>
                </a:extLst>
              </a:tr>
              <a:tr h="370840">
                <a:tc>
                  <a:txBody>
                    <a:bodyPr/>
                    <a:lstStyle/>
                    <a:p>
                      <a:pPr marL="0" indent="0">
                        <a:buFontTx/>
                        <a:buNone/>
                      </a:pPr>
                      <a:r>
                        <a:rPr lang="en-US" dirty="0"/>
                        <a:t>Screening multiple or repeated offences</a:t>
                      </a:r>
                      <a:endParaRPr lang="en-CA" dirty="0"/>
                    </a:p>
                  </a:txBody>
                  <a:tcPr/>
                </a:tc>
                <a:tc>
                  <a:txBody>
                    <a:bodyPr/>
                    <a:lstStyle/>
                    <a:p>
                      <a:r>
                        <a:rPr lang="en-US" dirty="0"/>
                        <a:t>0 h 20 m</a:t>
                      </a:r>
                      <a:endParaRPr lang="en-CA" dirty="0"/>
                    </a:p>
                  </a:txBody>
                  <a:tcPr/>
                </a:tc>
                <a:tc>
                  <a:txBody>
                    <a:bodyPr/>
                    <a:lstStyle/>
                    <a:p>
                      <a:r>
                        <a:rPr lang="en-US" dirty="0"/>
                        <a:t>0 h 0 m</a:t>
                      </a:r>
                      <a:endParaRPr lang="en-CA" dirty="0"/>
                    </a:p>
                  </a:txBody>
                  <a:tcPr/>
                </a:tc>
                <a:extLst>
                  <a:ext uri="{0D108BD9-81ED-4DB2-BD59-A6C34878D82A}">
                    <a16:rowId xmlns:a16="http://schemas.microsoft.com/office/drawing/2014/main" val="2470676288"/>
                  </a:ext>
                </a:extLst>
              </a:tr>
              <a:tr h="141565">
                <a:tc>
                  <a:txBody>
                    <a:bodyPr/>
                    <a:lstStyle/>
                    <a:p>
                      <a:r>
                        <a:rPr lang="en-US" b="1" dirty="0"/>
                        <a:t>TOTAL</a:t>
                      </a:r>
                      <a:endParaRPr lang="en-CA" b="1" dirty="0"/>
                    </a:p>
                  </a:txBody>
                  <a:tcPr/>
                </a:tc>
                <a:tc>
                  <a:txBody>
                    <a:bodyPr/>
                    <a:lstStyle/>
                    <a:p>
                      <a:r>
                        <a:rPr lang="en-US" b="1" dirty="0"/>
                        <a:t>0 h 0 m</a:t>
                      </a:r>
                      <a:endParaRPr lang="en-CA" b="1" dirty="0"/>
                    </a:p>
                  </a:txBody>
                  <a:tcPr/>
                </a:tc>
                <a:tc>
                  <a:txBody>
                    <a:bodyPr/>
                    <a:lstStyle/>
                    <a:p>
                      <a:r>
                        <a:rPr lang="en-US" b="1" dirty="0"/>
                        <a:t>1 h 0 m</a:t>
                      </a:r>
                      <a:endParaRPr lang="en-CA" b="1" dirty="0"/>
                    </a:p>
                  </a:txBody>
                  <a:tcPr/>
                </a:tc>
                <a:extLst>
                  <a:ext uri="{0D108BD9-81ED-4DB2-BD59-A6C34878D82A}">
                    <a16:rowId xmlns:a16="http://schemas.microsoft.com/office/drawing/2014/main" val="1247602710"/>
                  </a:ext>
                </a:extLst>
              </a:tr>
            </a:tbl>
          </a:graphicData>
        </a:graphic>
      </p:graphicFrame>
    </p:spTree>
    <p:extLst>
      <p:ext uri="{BB962C8B-B14F-4D97-AF65-F5344CB8AC3E}">
        <p14:creationId xmlns:p14="http://schemas.microsoft.com/office/powerpoint/2010/main" val="4236869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F8879-25F7-4012-B3EA-B44D6B313E26}"/>
              </a:ext>
            </a:extLst>
          </p:cNvPr>
          <p:cNvSpPr>
            <a:spLocks noGrp="1"/>
          </p:cNvSpPr>
          <p:nvPr>
            <p:ph type="title"/>
          </p:nvPr>
        </p:nvSpPr>
        <p:spPr/>
        <p:txBody>
          <a:bodyPr/>
          <a:lstStyle/>
          <a:p>
            <a:r>
              <a:rPr lang="en-US" dirty="0"/>
              <a:t>The jurisdiction of the OCJ and SCJ</a:t>
            </a:r>
            <a:endParaRPr lang="en-CA" dirty="0"/>
          </a:p>
        </p:txBody>
      </p:sp>
      <p:sp>
        <p:nvSpPr>
          <p:cNvPr id="3" name="Content Placeholder 2">
            <a:extLst>
              <a:ext uri="{FF2B5EF4-FFF2-40B4-BE49-F238E27FC236}">
                <a16:creationId xmlns:a16="http://schemas.microsoft.com/office/drawing/2014/main" id="{5ED9372F-88DF-4F9C-8D7D-CC341A3DCE32}"/>
              </a:ext>
            </a:extLst>
          </p:cNvPr>
          <p:cNvSpPr>
            <a:spLocks noGrp="1"/>
          </p:cNvSpPr>
          <p:nvPr>
            <p:ph idx="1"/>
          </p:nvPr>
        </p:nvSpPr>
        <p:spPr/>
        <p:txBody>
          <a:bodyPr/>
          <a:lstStyle/>
          <a:p>
            <a:r>
              <a:rPr lang="en-US" dirty="0"/>
              <a:t>The jurisdiction of the Ontario Court of Justice and Superior Court of Justice is the </a:t>
            </a:r>
            <a:r>
              <a:rPr lang="en-US" b="1" dirty="0"/>
              <a:t>Province of Ontario</a:t>
            </a:r>
            <a:r>
              <a:rPr lang="en-US" dirty="0"/>
              <a:t>.</a:t>
            </a:r>
          </a:p>
          <a:p>
            <a:r>
              <a:rPr lang="en-US" dirty="0"/>
              <a:t>In Ontario, </a:t>
            </a:r>
            <a:r>
              <a:rPr lang="en-US" b="1" dirty="0"/>
              <a:t>“territorial division” </a:t>
            </a:r>
            <a:r>
              <a:rPr lang="en-US" dirty="0"/>
              <a:t>and </a:t>
            </a:r>
            <a:r>
              <a:rPr lang="en-US" b="1" dirty="0"/>
              <a:t>“territorial jurisdiction” </a:t>
            </a:r>
            <a:r>
              <a:rPr lang="en-US" dirty="0"/>
              <a:t>in the </a:t>
            </a:r>
            <a:r>
              <a:rPr lang="en-US" i="1" dirty="0"/>
              <a:t>Criminal Code </a:t>
            </a:r>
            <a:r>
              <a:rPr lang="en-US" dirty="0"/>
              <a:t>refer to the Province of Ontario.</a:t>
            </a:r>
          </a:p>
          <a:p>
            <a:endParaRPr lang="en-US" dirty="0"/>
          </a:p>
          <a:p>
            <a:pPr marL="0" indent="0" algn="just" defTabSz="914400" eaLnBrk="0" fontAlgn="base" hangingPunct="0">
              <a:spcBef>
                <a:spcPct val="0"/>
              </a:spcBef>
              <a:spcAft>
                <a:spcPct val="0"/>
              </a:spcAft>
              <a:buClrTx/>
              <a:buSzTx/>
              <a:buNone/>
            </a:pPr>
            <a:r>
              <a:rPr lang="en-CA" altLang="en-US" i="1" dirty="0">
                <a:solidFill>
                  <a:schemeClr val="tx1"/>
                </a:solidFill>
                <a:ea typeface="Times New Roman" panose="02020603050405020304" pitchFamily="18" charset="0"/>
              </a:rPr>
              <a:t>R v </a:t>
            </a:r>
            <a:r>
              <a:rPr lang="en-CA" altLang="en-US" i="1" dirty="0" err="1">
                <a:solidFill>
                  <a:schemeClr val="tx1"/>
                </a:solidFill>
                <a:ea typeface="Times New Roman" panose="02020603050405020304" pitchFamily="18" charset="0"/>
              </a:rPr>
              <a:t>Feige</a:t>
            </a:r>
            <a:r>
              <a:rPr lang="en-CA" altLang="en-US" dirty="0">
                <a:solidFill>
                  <a:schemeClr val="tx1"/>
                </a:solidFill>
                <a:ea typeface="Times New Roman" panose="02020603050405020304" pitchFamily="18" charset="0"/>
              </a:rPr>
              <a:t>, [1992] OJ No 2521 (Gen </a:t>
            </a:r>
            <a:r>
              <a:rPr lang="en-CA" altLang="en-US" dirty="0" err="1">
                <a:solidFill>
                  <a:schemeClr val="tx1"/>
                </a:solidFill>
                <a:ea typeface="Times New Roman" panose="02020603050405020304" pitchFamily="18" charset="0"/>
              </a:rPr>
              <a:t>Div</a:t>
            </a:r>
            <a:r>
              <a:rPr lang="en-CA" altLang="en-US" dirty="0">
                <a:solidFill>
                  <a:schemeClr val="tx1"/>
                </a:solidFill>
                <a:ea typeface="Times New Roman" panose="02020603050405020304" pitchFamily="18" charset="0"/>
              </a:rPr>
              <a:t>)</a:t>
            </a:r>
            <a:endParaRPr lang="en-CA" altLang="en-US" sz="1050" dirty="0">
              <a:solidFill>
                <a:schemeClr val="tx1"/>
              </a:solidFill>
            </a:endParaRPr>
          </a:p>
          <a:p>
            <a:pPr marL="0" lvl="0" indent="0" algn="just" defTabSz="914400" eaLnBrk="0" fontAlgn="base" hangingPunct="0">
              <a:spcBef>
                <a:spcPct val="0"/>
              </a:spcBef>
              <a:spcAft>
                <a:spcPct val="0"/>
              </a:spcAft>
              <a:buClrTx/>
              <a:buSzTx/>
              <a:buNone/>
            </a:pPr>
            <a:r>
              <a:rPr lang="en-CA" altLang="en-US" i="1" dirty="0">
                <a:solidFill>
                  <a:schemeClr val="tx1"/>
                </a:solidFill>
                <a:ea typeface="Times New Roman" panose="02020603050405020304" pitchFamily="18" charset="0"/>
              </a:rPr>
              <a:t>R v Ellis</a:t>
            </a:r>
            <a:r>
              <a:rPr lang="en-CA" altLang="en-US" dirty="0">
                <a:solidFill>
                  <a:schemeClr val="tx1"/>
                </a:solidFill>
                <a:ea typeface="Times New Roman" panose="02020603050405020304" pitchFamily="18" charset="0"/>
              </a:rPr>
              <a:t>, [2009] OJ No 2460 (CA)</a:t>
            </a:r>
            <a:endParaRPr lang="en-CA" altLang="en-US" sz="1050" dirty="0">
              <a:solidFill>
                <a:schemeClr val="tx1"/>
              </a:solidFill>
            </a:endParaRPr>
          </a:p>
          <a:p>
            <a:pPr marL="0" lvl="0" indent="0" algn="just" defTabSz="914400" eaLnBrk="0" fontAlgn="base" hangingPunct="0">
              <a:spcBef>
                <a:spcPct val="0"/>
              </a:spcBef>
              <a:spcAft>
                <a:spcPct val="0"/>
              </a:spcAft>
              <a:buClrTx/>
              <a:buSzTx/>
              <a:buNone/>
            </a:pPr>
            <a:r>
              <a:rPr lang="en-CA" altLang="en-US" i="1" dirty="0">
                <a:solidFill>
                  <a:schemeClr val="tx1"/>
                </a:solidFill>
                <a:ea typeface="Times New Roman" panose="02020603050405020304" pitchFamily="18" charset="0"/>
              </a:rPr>
              <a:t>R v Hackett</a:t>
            </a:r>
            <a:r>
              <a:rPr lang="en-CA" altLang="en-US" dirty="0">
                <a:solidFill>
                  <a:schemeClr val="tx1"/>
                </a:solidFill>
                <a:ea typeface="Times New Roman" panose="02020603050405020304" pitchFamily="18" charset="0"/>
              </a:rPr>
              <a:t>, [2002] OJ No 3887 (SCJ)</a:t>
            </a:r>
            <a:endParaRPr lang="en-CA" altLang="en-US" sz="1050" dirty="0">
              <a:solidFill>
                <a:schemeClr val="tx1"/>
              </a:solidFill>
            </a:endParaRPr>
          </a:p>
          <a:p>
            <a:pPr marL="0" lvl="0" indent="0" algn="just" defTabSz="914400" eaLnBrk="0" fontAlgn="base" hangingPunct="0">
              <a:spcBef>
                <a:spcPct val="0"/>
              </a:spcBef>
              <a:spcAft>
                <a:spcPct val="0"/>
              </a:spcAft>
              <a:buClrTx/>
              <a:buSzTx/>
              <a:buNone/>
            </a:pPr>
            <a:r>
              <a:rPr lang="en-CA" altLang="en-US" i="1" dirty="0">
                <a:solidFill>
                  <a:schemeClr val="tx1"/>
                </a:solidFill>
                <a:ea typeface="Times New Roman" panose="02020603050405020304" pitchFamily="18" charset="0"/>
              </a:rPr>
              <a:t>R v </a:t>
            </a:r>
            <a:r>
              <a:rPr lang="en-CA" altLang="en-US" i="1" dirty="0" err="1">
                <a:solidFill>
                  <a:schemeClr val="tx1"/>
                </a:solidFill>
                <a:ea typeface="Times New Roman" panose="02020603050405020304" pitchFamily="18" charset="0"/>
              </a:rPr>
              <a:t>Ponnuthurai</a:t>
            </a:r>
            <a:r>
              <a:rPr lang="en-CA" altLang="en-US" dirty="0">
                <a:solidFill>
                  <a:schemeClr val="tx1"/>
                </a:solidFill>
                <a:ea typeface="Times New Roman" panose="02020603050405020304" pitchFamily="18" charset="0"/>
              </a:rPr>
              <a:t>, [2002] OJ No 4741 (OCJ)</a:t>
            </a:r>
            <a:endParaRPr lang="en-CA" altLang="en-US" sz="2800" dirty="0">
              <a:solidFill>
                <a:schemeClr val="tx1"/>
              </a:solidFill>
            </a:endParaRPr>
          </a:p>
          <a:p>
            <a:endParaRPr lang="en-CA" b="1" dirty="0"/>
          </a:p>
        </p:txBody>
      </p:sp>
    </p:spTree>
    <p:extLst>
      <p:ext uri="{BB962C8B-B14F-4D97-AF65-F5344CB8AC3E}">
        <p14:creationId xmlns:p14="http://schemas.microsoft.com/office/powerpoint/2010/main" val="2543934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AAFD-0F56-48C8-98F7-9E0A19CE96D2}"/>
              </a:ext>
            </a:extLst>
          </p:cNvPr>
          <p:cNvSpPr>
            <a:spLocks noGrp="1"/>
          </p:cNvSpPr>
          <p:nvPr>
            <p:ph type="title"/>
          </p:nvPr>
        </p:nvSpPr>
        <p:spPr/>
        <p:txBody>
          <a:bodyPr/>
          <a:lstStyle/>
          <a:p>
            <a:r>
              <a:rPr lang="en-US" dirty="0"/>
              <a:t>The </a:t>
            </a:r>
            <a:r>
              <a:rPr lang="en-US" i="1" dirty="0" err="1"/>
              <a:t>Libman</a:t>
            </a:r>
            <a:r>
              <a:rPr lang="en-US" dirty="0"/>
              <a:t> test: Real and substantial link</a:t>
            </a:r>
            <a:endParaRPr lang="en-CA" dirty="0"/>
          </a:p>
        </p:txBody>
      </p:sp>
      <p:sp>
        <p:nvSpPr>
          <p:cNvPr id="3" name="Content Placeholder 2">
            <a:extLst>
              <a:ext uri="{FF2B5EF4-FFF2-40B4-BE49-F238E27FC236}">
                <a16:creationId xmlns:a16="http://schemas.microsoft.com/office/drawing/2014/main" id="{93767A85-64B6-4330-9237-9E158E173DBE}"/>
              </a:ext>
            </a:extLst>
          </p:cNvPr>
          <p:cNvSpPr>
            <a:spLocks noGrp="1"/>
          </p:cNvSpPr>
          <p:nvPr>
            <p:ph idx="1"/>
          </p:nvPr>
        </p:nvSpPr>
        <p:spPr>
          <a:xfrm>
            <a:off x="1154954" y="2603500"/>
            <a:ext cx="8825659" cy="4254500"/>
          </a:xfrm>
        </p:spPr>
        <p:txBody>
          <a:bodyPr>
            <a:normAutofit lnSpcReduction="10000"/>
          </a:bodyPr>
          <a:lstStyle/>
          <a:p>
            <a:r>
              <a:rPr lang="en-CA" dirty="0"/>
              <a:t>What is necessary to make an offence subject to the jurisdiction of our courts is that a significant portion of the activities constituting that offence took place in Canada. It is sufficient that there be a </a:t>
            </a:r>
            <a:r>
              <a:rPr lang="en-CA" b="1" dirty="0"/>
              <a:t>"real and substantial link"</a:t>
            </a:r>
            <a:r>
              <a:rPr lang="en-CA" dirty="0"/>
              <a:t> between an offence and this country. This can include an offence consisting of acts committed abroad that have adverse effects here.</a:t>
            </a:r>
          </a:p>
          <a:p>
            <a:pPr marL="0" indent="0">
              <a:buNone/>
            </a:pPr>
            <a:r>
              <a:rPr lang="en-CA" i="1" dirty="0"/>
              <a:t>R v </a:t>
            </a:r>
            <a:r>
              <a:rPr lang="en-CA" i="1" dirty="0" err="1"/>
              <a:t>Libman</a:t>
            </a:r>
            <a:r>
              <a:rPr lang="en-CA" dirty="0"/>
              <a:t>, [1985] 2 SCR 178 at paras 50 and 74</a:t>
            </a:r>
          </a:p>
          <a:p>
            <a:r>
              <a:rPr lang="en-CA" dirty="0"/>
              <a:t>Facts that are relevant to the existence of a substantial link to Canada are those that legitimately give this country an interest in prosecuting the offence, even if they may not in strictness constitute part of the offence.</a:t>
            </a:r>
          </a:p>
          <a:p>
            <a:pPr marL="0" indent="0">
              <a:buNone/>
            </a:pPr>
            <a:r>
              <a:rPr lang="en-CA" i="1" dirty="0"/>
              <a:t>R v Barra</a:t>
            </a:r>
            <a:r>
              <a:rPr lang="en-CA" dirty="0"/>
              <a:t>, 2021 ONCA 568 at para 55</a:t>
            </a:r>
            <a:br>
              <a:rPr lang="en-CA" dirty="0"/>
            </a:br>
            <a:r>
              <a:rPr lang="en-CA" i="1" dirty="0"/>
              <a:t>R v </a:t>
            </a:r>
            <a:r>
              <a:rPr lang="en-CA" i="1" dirty="0" err="1"/>
              <a:t>Libman</a:t>
            </a:r>
            <a:r>
              <a:rPr lang="en-CA" dirty="0"/>
              <a:t>, [1985] 2 SCR 178 at para 71</a:t>
            </a:r>
          </a:p>
          <a:p>
            <a:r>
              <a:rPr lang="en-CA" dirty="0"/>
              <a:t>The substantial link test is not limited to the essential elements of the offence.</a:t>
            </a:r>
          </a:p>
          <a:p>
            <a:pPr marL="0" indent="0">
              <a:buNone/>
            </a:pPr>
            <a:r>
              <a:rPr lang="en-CA" i="1" dirty="0"/>
              <a:t>R v </a:t>
            </a:r>
            <a:r>
              <a:rPr lang="en-CA" i="1" dirty="0" err="1"/>
              <a:t>Karigar</a:t>
            </a:r>
            <a:r>
              <a:rPr lang="en-CA" dirty="0"/>
              <a:t>, 2017 ONCA</a:t>
            </a:r>
            <a:r>
              <a:rPr lang="en-CA" i="1" dirty="0"/>
              <a:t> 576 </a:t>
            </a:r>
            <a:r>
              <a:rPr lang="en-CA" dirty="0"/>
              <a:t>at para 30</a:t>
            </a:r>
          </a:p>
        </p:txBody>
      </p:sp>
    </p:spTree>
    <p:extLst>
      <p:ext uri="{BB962C8B-B14F-4D97-AF65-F5344CB8AC3E}">
        <p14:creationId xmlns:p14="http://schemas.microsoft.com/office/powerpoint/2010/main" val="3557942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AAFD-0F56-48C8-98F7-9E0A19CE96D2}"/>
              </a:ext>
            </a:extLst>
          </p:cNvPr>
          <p:cNvSpPr>
            <a:spLocks noGrp="1"/>
          </p:cNvSpPr>
          <p:nvPr>
            <p:ph type="title"/>
          </p:nvPr>
        </p:nvSpPr>
        <p:spPr/>
        <p:txBody>
          <a:bodyPr/>
          <a:lstStyle/>
          <a:p>
            <a:r>
              <a:rPr lang="en-US" dirty="0"/>
              <a:t>Special jurisdiction: s. 476</a:t>
            </a:r>
            <a:endParaRPr lang="en-CA" dirty="0"/>
          </a:p>
        </p:txBody>
      </p:sp>
      <p:sp>
        <p:nvSpPr>
          <p:cNvPr id="3" name="Content Placeholder 2">
            <a:extLst>
              <a:ext uri="{FF2B5EF4-FFF2-40B4-BE49-F238E27FC236}">
                <a16:creationId xmlns:a16="http://schemas.microsoft.com/office/drawing/2014/main" id="{93767A85-64B6-4330-9237-9E158E173DBE}"/>
              </a:ext>
            </a:extLst>
          </p:cNvPr>
          <p:cNvSpPr>
            <a:spLocks noGrp="1"/>
          </p:cNvSpPr>
          <p:nvPr>
            <p:ph idx="1"/>
          </p:nvPr>
        </p:nvSpPr>
        <p:spPr/>
        <p:txBody>
          <a:bodyPr/>
          <a:lstStyle/>
          <a:p>
            <a:r>
              <a:rPr lang="en-US" dirty="0"/>
              <a:t>If the offence is committed </a:t>
            </a:r>
            <a:r>
              <a:rPr lang="en-CA" dirty="0"/>
              <a:t> in or on any water or on a bridge between two or more territorial divisions, it is deemed to be committed in any of them</a:t>
            </a:r>
          </a:p>
          <a:p>
            <a:r>
              <a:rPr lang="en-CA" dirty="0"/>
              <a:t>If the offence is committed on the boundary of two or more territorial divisions or within five hundred metres of any such boundary, it is deemed to be committed in any of them</a:t>
            </a:r>
          </a:p>
          <a:p>
            <a:r>
              <a:rPr lang="en-CA" dirty="0"/>
              <a:t>If the offence was commenced in one territorial division and completed within another, it is deemed to be committed in any of them</a:t>
            </a:r>
          </a:p>
          <a:p>
            <a:pPr marL="0" indent="0">
              <a:buNone/>
            </a:pPr>
            <a:r>
              <a:rPr lang="en-CA" dirty="0"/>
              <a:t>Section 476, subsections (a) and (b)</a:t>
            </a:r>
          </a:p>
        </p:txBody>
      </p:sp>
    </p:spTree>
    <p:extLst>
      <p:ext uri="{BB962C8B-B14F-4D97-AF65-F5344CB8AC3E}">
        <p14:creationId xmlns:p14="http://schemas.microsoft.com/office/powerpoint/2010/main" val="1851472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F15BC-3EE0-49BE-85C7-BDCE87EF71AA}"/>
              </a:ext>
            </a:extLst>
          </p:cNvPr>
          <p:cNvSpPr>
            <a:spLocks noGrp="1"/>
          </p:cNvSpPr>
          <p:nvPr>
            <p:ph type="title"/>
          </p:nvPr>
        </p:nvSpPr>
        <p:spPr/>
        <p:txBody>
          <a:bodyPr/>
          <a:lstStyle/>
          <a:p>
            <a:r>
              <a:rPr lang="en-US" dirty="0"/>
              <a:t>What is “the offence”</a:t>
            </a:r>
            <a:endParaRPr lang="en-CA" dirty="0"/>
          </a:p>
        </p:txBody>
      </p:sp>
      <p:sp>
        <p:nvSpPr>
          <p:cNvPr id="3" name="Content Placeholder 2">
            <a:extLst>
              <a:ext uri="{FF2B5EF4-FFF2-40B4-BE49-F238E27FC236}">
                <a16:creationId xmlns:a16="http://schemas.microsoft.com/office/drawing/2014/main" id="{386A4465-7FB9-493D-BBAE-227141CB3E44}"/>
              </a:ext>
            </a:extLst>
          </p:cNvPr>
          <p:cNvSpPr>
            <a:spLocks noGrp="1"/>
          </p:cNvSpPr>
          <p:nvPr>
            <p:ph idx="1"/>
          </p:nvPr>
        </p:nvSpPr>
        <p:spPr/>
        <p:txBody>
          <a:bodyPr/>
          <a:lstStyle/>
          <a:p>
            <a:r>
              <a:rPr lang="en-CA" dirty="0"/>
              <a:t>If the offence was commenced in one territorial division and completed within another, it is deemed to be committed in any of them</a:t>
            </a:r>
          </a:p>
          <a:p>
            <a:pPr marL="0" indent="0">
              <a:buNone/>
            </a:pPr>
            <a:endParaRPr lang="en-CA" dirty="0"/>
          </a:p>
        </p:txBody>
      </p:sp>
    </p:spTree>
    <p:extLst>
      <p:ext uri="{BB962C8B-B14F-4D97-AF65-F5344CB8AC3E}">
        <p14:creationId xmlns:p14="http://schemas.microsoft.com/office/powerpoint/2010/main" val="1229984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4AC9F-C175-4212-95B9-1F9484EFCABD}"/>
              </a:ext>
            </a:extLst>
          </p:cNvPr>
          <p:cNvSpPr>
            <a:spLocks noGrp="1"/>
          </p:cNvSpPr>
          <p:nvPr>
            <p:ph type="title"/>
          </p:nvPr>
        </p:nvSpPr>
        <p:spPr/>
        <p:txBody>
          <a:bodyPr/>
          <a:lstStyle/>
          <a:p>
            <a:r>
              <a:rPr lang="en-US" dirty="0"/>
              <a:t>Single transaction rule: s. 581</a:t>
            </a:r>
            <a:endParaRPr lang="en-CA" dirty="0"/>
          </a:p>
        </p:txBody>
      </p:sp>
      <p:sp>
        <p:nvSpPr>
          <p:cNvPr id="3" name="Content Placeholder 2">
            <a:extLst>
              <a:ext uri="{FF2B5EF4-FFF2-40B4-BE49-F238E27FC236}">
                <a16:creationId xmlns:a16="http://schemas.microsoft.com/office/drawing/2014/main" id="{30FAF4F0-E6F9-447E-B10D-068D80E5B5AB}"/>
              </a:ext>
            </a:extLst>
          </p:cNvPr>
          <p:cNvSpPr>
            <a:spLocks noGrp="1"/>
          </p:cNvSpPr>
          <p:nvPr>
            <p:ph idx="1"/>
          </p:nvPr>
        </p:nvSpPr>
        <p:spPr/>
        <p:txBody>
          <a:bodyPr/>
          <a:lstStyle/>
          <a:p>
            <a:r>
              <a:rPr lang="en-CA" b="1" dirty="0"/>
              <a:t>581</a:t>
            </a:r>
            <a:r>
              <a:rPr lang="en-CA" dirty="0"/>
              <a:t> </a:t>
            </a:r>
            <a:r>
              <a:rPr lang="en-CA" b="1" dirty="0"/>
              <a:t>(1)</a:t>
            </a:r>
            <a:r>
              <a:rPr lang="en-CA" dirty="0"/>
              <a:t> Each count in an indictment shall in general apply to a single transaction and shall contain in substance a statement that the accused or defendant committed an offence therein specified.</a:t>
            </a:r>
          </a:p>
          <a:p>
            <a:pPr marL="0" indent="0">
              <a:buNone/>
            </a:pPr>
            <a:endParaRPr lang="en-CA" dirty="0"/>
          </a:p>
          <a:p>
            <a:pPr marL="0" indent="0">
              <a:buNone/>
            </a:pPr>
            <a:r>
              <a:rPr lang="en-CA" dirty="0"/>
              <a:t>How does this rule apply to the case of the man who abused his spouse in Windsor, Ottawa, and a cottage in </a:t>
            </a:r>
            <a:r>
              <a:rPr lang="en-CA" dirty="0" err="1"/>
              <a:t>Gracefield</a:t>
            </a:r>
            <a:r>
              <a:rPr lang="en-CA" dirty="0"/>
              <a:t>, Quebec?</a:t>
            </a:r>
          </a:p>
        </p:txBody>
      </p:sp>
    </p:spTree>
    <p:extLst>
      <p:ext uri="{BB962C8B-B14F-4D97-AF65-F5344CB8AC3E}">
        <p14:creationId xmlns:p14="http://schemas.microsoft.com/office/powerpoint/2010/main" val="143069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82859-6D68-49ED-AABE-6F79F0E713EB}"/>
              </a:ext>
            </a:extLst>
          </p:cNvPr>
          <p:cNvSpPr>
            <a:spLocks noGrp="1"/>
          </p:cNvSpPr>
          <p:nvPr>
            <p:ph type="title"/>
          </p:nvPr>
        </p:nvSpPr>
        <p:spPr/>
        <p:txBody>
          <a:bodyPr/>
          <a:lstStyle/>
          <a:p>
            <a:r>
              <a:rPr lang="en-US" dirty="0"/>
              <a:t>A single count may refer to multiple incidents</a:t>
            </a:r>
            <a:endParaRPr lang="en-CA" dirty="0"/>
          </a:p>
        </p:txBody>
      </p:sp>
      <p:sp>
        <p:nvSpPr>
          <p:cNvPr id="3" name="Content Placeholder 2">
            <a:extLst>
              <a:ext uri="{FF2B5EF4-FFF2-40B4-BE49-F238E27FC236}">
                <a16:creationId xmlns:a16="http://schemas.microsoft.com/office/drawing/2014/main" id="{411D5DC3-D433-425B-AF40-4580034C9502}"/>
              </a:ext>
            </a:extLst>
          </p:cNvPr>
          <p:cNvSpPr>
            <a:spLocks noGrp="1"/>
          </p:cNvSpPr>
          <p:nvPr>
            <p:ph idx="1"/>
          </p:nvPr>
        </p:nvSpPr>
        <p:spPr>
          <a:xfrm>
            <a:off x="1154954" y="2603499"/>
            <a:ext cx="8825659" cy="4144541"/>
          </a:xfrm>
        </p:spPr>
        <p:txBody>
          <a:bodyPr>
            <a:normAutofit/>
          </a:bodyPr>
          <a:lstStyle/>
          <a:p>
            <a:r>
              <a:rPr lang="en-CA" dirty="0"/>
              <a:t>A single count in an indictment may refer a number of separate incidences over a lengthy period of time, where the acts the accused allegedly committed amounted to a pattern of conduct, the acts being domestic abuse against the same complainant in the family home over a period of four years.</a:t>
            </a:r>
          </a:p>
          <a:p>
            <a:pPr marL="0" indent="0">
              <a:buNone/>
            </a:pPr>
            <a:r>
              <a:rPr lang="en-US" i="1" dirty="0"/>
              <a:t>R v Sandhu</a:t>
            </a:r>
            <a:r>
              <a:rPr lang="en-US" dirty="0"/>
              <a:t>, 2009 ONCA 102 at paras 22-23</a:t>
            </a:r>
          </a:p>
          <a:p>
            <a:r>
              <a:rPr lang="en-CA" dirty="0"/>
              <a:t>Numerous incidents of spousal assault by a husband against his wife were properly treated as a single transaction "occurring as they did in the appellant's home and representing a consistent pattern of conduct."</a:t>
            </a:r>
            <a:r>
              <a:rPr lang="en-US" dirty="0"/>
              <a:t> </a:t>
            </a:r>
          </a:p>
          <a:p>
            <a:pPr marL="0" indent="0">
              <a:buNone/>
            </a:pPr>
            <a:r>
              <a:rPr lang="en-CA" i="1" dirty="0"/>
              <a:t>R. v. Kaushal, </a:t>
            </a:r>
            <a:r>
              <a:rPr lang="en-CA" dirty="0"/>
              <a:t>[1998] OJ No 1470 (CA) at para 1, leave to appeal refused [1998] SCCA No 417. </a:t>
            </a:r>
          </a:p>
        </p:txBody>
      </p:sp>
    </p:spTree>
    <p:extLst>
      <p:ext uri="{BB962C8B-B14F-4D97-AF65-F5344CB8AC3E}">
        <p14:creationId xmlns:p14="http://schemas.microsoft.com/office/powerpoint/2010/main" val="7271653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491B0-5C0F-4F68-B1AD-31955483F921}"/>
              </a:ext>
            </a:extLst>
          </p:cNvPr>
          <p:cNvSpPr>
            <a:spLocks noGrp="1"/>
          </p:cNvSpPr>
          <p:nvPr>
            <p:ph type="title"/>
          </p:nvPr>
        </p:nvSpPr>
        <p:spPr/>
        <p:txBody>
          <a:bodyPr/>
          <a:lstStyle/>
          <a:p>
            <a:r>
              <a:rPr lang="en-US" dirty="0"/>
              <a:t>Scenario</a:t>
            </a:r>
            <a:endParaRPr lang="en-CA" dirty="0"/>
          </a:p>
        </p:txBody>
      </p:sp>
      <p:sp>
        <p:nvSpPr>
          <p:cNvPr id="3" name="Content Placeholder 2">
            <a:extLst>
              <a:ext uri="{FF2B5EF4-FFF2-40B4-BE49-F238E27FC236}">
                <a16:creationId xmlns:a16="http://schemas.microsoft.com/office/drawing/2014/main" id="{E9E81889-512B-42A3-86A8-5200DA66DC36}"/>
              </a:ext>
            </a:extLst>
          </p:cNvPr>
          <p:cNvSpPr>
            <a:spLocks noGrp="1"/>
          </p:cNvSpPr>
          <p:nvPr>
            <p:ph idx="1"/>
          </p:nvPr>
        </p:nvSpPr>
        <p:spPr/>
        <p:txBody>
          <a:bodyPr>
            <a:normAutofit lnSpcReduction="10000"/>
          </a:bodyPr>
          <a:lstStyle/>
          <a:p>
            <a:r>
              <a:rPr lang="en-US" dirty="0"/>
              <a:t>The accused abused his spouse over a period of six years. All of the incidents occurred in the family home in Ottawa.</a:t>
            </a:r>
          </a:p>
          <a:p>
            <a:r>
              <a:rPr lang="en-US" dirty="0"/>
              <a:t>The incidents included an aggravated assault where he choked her and cut her with a knife, an aggravated assault where he broke her arm, and a dozen simple assaults. </a:t>
            </a:r>
          </a:p>
          <a:p>
            <a:r>
              <a:rPr lang="en-US" dirty="0"/>
              <a:t>The police laid an Information containing 14 counts, one for each incident. The charge wording contains specifics in order to identify each incident (“by punching in the fact” or “by pushing into the coffee table” etc.) </a:t>
            </a:r>
          </a:p>
          <a:p>
            <a:r>
              <a:rPr lang="en-US" dirty="0"/>
              <a:t>We are proceeding by Indictment and the accused has elected trial by judge and jury.</a:t>
            </a:r>
          </a:p>
          <a:p>
            <a:pPr marL="0" indent="0">
              <a:buNone/>
            </a:pPr>
            <a:r>
              <a:rPr lang="en-US" b="1" dirty="0"/>
              <a:t>How do you want to write your indictment?</a:t>
            </a:r>
          </a:p>
          <a:p>
            <a:pPr marL="0" indent="0">
              <a:buNone/>
            </a:pPr>
            <a:endParaRPr lang="en-CA" dirty="0"/>
          </a:p>
        </p:txBody>
      </p:sp>
    </p:spTree>
    <p:extLst>
      <p:ext uri="{BB962C8B-B14F-4D97-AF65-F5344CB8AC3E}">
        <p14:creationId xmlns:p14="http://schemas.microsoft.com/office/powerpoint/2010/main" val="932299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BC991-A0C3-41A3-B256-9D980DAD1713}"/>
              </a:ext>
            </a:extLst>
          </p:cNvPr>
          <p:cNvSpPr>
            <a:spLocks noGrp="1"/>
          </p:cNvSpPr>
          <p:nvPr>
            <p:ph type="title"/>
          </p:nvPr>
        </p:nvSpPr>
        <p:spPr/>
        <p:txBody>
          <a:bodyPr/>
          <a:lstStyle/>
          <a:p>
            <a:r>
              <a:rPr lang="en-US" dirty="0"/>
              <a:t>Combining counts and simplifying your Indictment</a:t>
            </a:r>
            <a:endParaRPr lang="en-CA" dirty="0"/>
          </a:p>
        </p:txBody>
      </p:sp>
      <p:sp>
        <p:nvSpPr>
          <p:cNvPr id="3" name="Content Placeholder 2">
            <a:extLst>
              <a:ext uri="{FF2B5EF4-FFF2-40B4-BE49-F238E27FC236}">
                <a16:creationId xmlns:a16="http://schemas.microsoft.com/office/drawing/2014/main" id="{E16EBA0A-5E72-41FA-A6DA-4A24BE1E301D}"/>
              </a:ext>
            </a:extLst>
          </p:cNvPr>
          <p:cNvSpPr>
            <a:spLocks noGrp="1"/>
          </p:cNvSpPr>
          <p:nvPr>
            <p:ph idx="1"/>
          </p:nvPr>
        </p:nvSpPr>
        <p:spPr>
          <a:xfrm>
            <a:off x="1154954" y="2603500"/>
            <a:ext cx="8825659" cy="4254500"/>
          </a:xfrm>
        </p:spPr>
        <p:txBody>
          <a:bodyPr>
            <a:normAutofit/>
          </a:bodyPr>
          <a:lstStyle/>
          <a:p>
            <a:r>
              <a:rPr lang="en-US" dirty="0"/>
              <a:t>There are two good reasons to combine these counts and reduce the number of counts on your Indictment</a:t>
            </a:r>
          </a:p>
          <a:p>
            <a:r>
              <a:rPr lang="en-US" b="1" dirty="0"/>
              <a:t>The charge to the jury. </a:t>
            </a:r>
            <a:r>
              <a:rPr lang="en-US" dirty="0"/>
              <a:t>The judge has to charge the jury on each count. It will be hopelessly long and complicated if you have a separate count for each incident.</a:t>
            </a:r>
          </a:p>
          <a:p>
            <a:r>
              <a:rPr lang="en-US" b="1" dirty="0"/>
              <a:t>The jury unanimity rule. </a:t>
            </a:r>
            <a:r>
              <a:rPr lang="en-CA" dirty="0"/>
              <a:t>Individual jurors may take different factual paths to reach a conclusion of guilt provided each juror is convinced beyond a reasonable doubt on all the essential elements of the offence. Individual jurors are entitled to reach different conclusions on which incident or incidents included in a single count are made out on the evidence.</a:t>
            </a:r>
          </a:p>
          <a:p>
            <a:pPr marL="0" indent="0">
              <a:buNone/>
            </a:pPr>
            <a:r>
              <a:rPr lang="en-CA" i="1" dirty="0"/>
              <a:t>R v Sandhu</a:t>
            </a:r>
            <a:r>
              <a:rPr lang="en-CA" dirty="0"/>
              <a:t>, 2009 ONCA 102 at para 31; </a:t>
            </a:r>
            <a:r>
              <a:rPr lang="en-CA" i="1" dirty="0"/>
              <a:t>R v SMR</a:t>
            </a:r>
            <a:r>
              <a:rPr lang="en-CA" dirty="0"/>
              <a:t>, [2004] OJ No 3988 (CA) at paras 55-57, leave to appeal refused [2010] SCCA No 289; </a:t>
            </a:r>
            <a:r>
              <a:rPr lang="en-CA" i="1" dirty="0"/>
              <a:t>R v Morin</a:t>
            </a:r>
            <a:r>
              <a:rPr lang="en-CA" dirty="0"/>
              <a:t>, [1988] 2 SCR 345 para 36</a:t>
            </a:r>
          </a:p>
          <a:p>
            <a:endParaRPr lang="en-CA" dirty="0"/>
          </a:p>
        </p:txBody>
      </p:sp>
    </p:spTree>
    <p:extLst>
      <p:ext uri="{BB962C8B-B14F-4D97-AF65-F5344CB8AC3E}">
        <p14:creationId xmlns:p14="http://schemas.microsoft.com/office/powerpoint/2010/main" val="4193084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491B0-5C0F-4F68-B1AD-31955483F921}"/>
              </a:ext>
            </a:extLst>
          </p:cNvPr>
          <p:cNvSpPr>
            <a:spLocks noGrp="1"/>
          </p:cNvSpPr>
          <p:nvPr>
            <p:ph type="title"/>
          </p:nvPr>
        </p:nvSpPr>
        <p:spPr/>
        <p:txBody>
          <a:bodyPr/>
          <a:lstStyle/>
          <a:p>
            <a:r>
              <a:rPr lang="en-US" dirty="0"/>
              <a:t>Scenario</a:t>
            </a:r>
            <a:endParaRPr lang="en-CA" dirty="0"/>
          </a:p>
        </p:txBody>
      </p:sp>
      <p:sp>
        <p:nvSpPr>
          <p:cNvPr id="3" name="Content Placeholder 2">
            <a:extLst>
              <a:ext uri="{FF2B5EF4-FFF2-40B4-BE49-F238E27FC236}">
                <a16:creationId xmlns:a16="http://schemas.microsoft.com/office/drawing/2014/main" id="{E9E81889-512B-42A3-86A8-5200DA66DC36}"/>
              </a:ext>
            </a:extLst>
          </p:cNvPr>
          <p:cNvSpPr>
            <a:spLocks noGrp="1"/>
          </p:cNvSpPr>
          <p:nvPr>
            <p:ph idx="1"/>
          </p:nvPr>
        </p:nvSpPr>
        <p:spPr>
          <a:xfrm>
            <a:off x="1154954" y="2442258"/>
            <a:ext cx="8825659" cy="4259484"/>
          </a:xfrm>
        </p:spPr>
        <p:txBody>
          <a:bodyPr>
            <a:normAutofit fontScale="92500" lnSpcReduction="20000"/>
          </a:bodyPr>
          <a:lstStyle/>
          <a:p>
            <a:r>
              <a:rPr lang="en-US" dirty="0"/>
              <a:t>You are screening an intimate partner violence file. The accused has three files as follows:</a:t>
            </a:r>
          </a:p>
          <a:p>
            <a:r>
              <a:rPr lang="en-US" b="1" dirty="0"/>
              <a:t>File #1:</a:t>
            </a:r>
            <a:r>
              <a:rPr lang="en-US" dirty="0"/>
              <a:t> On January 1, 2021 the accused was charged with several threats, assaults, and mischief to property incidents that occurred from 2019 to 2020. The accused was released from the station on an undertaking. He set a trial in OCJ and it will take place in six months. </a:t>
            </a:r>
            <a:r>
              <a:rPr lang="en-US" dirty="0">
                <a:highlight>
                  <a:srgbClr val="FFFF00"/>
                </a:highlight>
              </a:rPr>
              <a:t>This file is assigned to another ACA.</a:t>
            </a:r>
            <a:r>
              <a:rPr lang="en-US" dirty="0"/>
              <a:t> The investigator is </a:t>
            </a:r>
            <a:r>
              <a:rPr lang="en-US" b="1" dirty="0"/>
              <a:t>Det. First. </a:t>
            </a:r>
            <a:endParaRPr lang="en-US" dirty="0"/>
          </a:p>
          <a:p>
            <a:r>
              <a:rPr lang="en-US" b="1" dirty="0"/>
              <a:t>File #2: </a:t>
            </a:r>
            <a:r>
              <a:rPr lang="en-US" dirty="0"/>
              <a:t>Yesterday the accused was arrested and held for show cause. He showed up at the complainant’s new apartment, forced his way in, threatened her, and assaulted her. He was held for show cause. </a:t>
            </a:r>
            <a:r>
              <a:rPr lang="en-US" dirty="0">
                <a:highlight>
                  <a:srgbClr val="FFFF00"/>
                </a:highlight>
              </a:rPr>
              <a:t>This is the file you are screening. </a:t>
            </a:r>
            <a:r>
              <a:rPr lang="en-US" dirty="0"/>
              <a:t>The investigator is </a:t>
            </a:r>
            <a:r>
              <a:rPr lang="en-US" b="1" dirty="0"/>
              <a:t>Det. Second.</a:t>
            </a:r>
          </a:p>
          <a:p>
            <a:r>
              <a:rPr lang="en-US" b="1" dirty="0"/>
              <a:t>File #3: </a:t>
            </a:r>
            <a:r>
              <a:rPr lang="en-US" dirty="0"/>
              <a:t>Det. Second tells you that </a:t>
            </a:r>
            <a:r>
              <a:rPr lang="en-US" b="1" dirty="0"/>
              <a:t>Det.</a:t>
            </a:r>
            <a:r>
              <a:rPr lang="en-US" dirty="0"/>
              <a:t> </a:t>
            </a:r>
            <a:r>
              <a:rPr lang="en-US" b="1" dirty="0"/>
              <a:t>First</a:t>
            </a:r>
            <a:r>
              <a:rPr lang="en-US" dirty="0"/>
              <a:t> is about to charge the accused with criminal harassment in relation to hundreds of text messages that he sent the complainant over the summer. The comments range from annoying, to threatening, to begging her to drop the charges. The accused will be charged with criminal harassment and breach of undertaking.</a:t>
            </a:r>
            <a:endParaRPr lang="en-US" b="1" dirty="0"/>
          </a:p>
          <a:p>
            <a:pPr marL="0" indent="0">
              <a:buNone/>
            </a:pPr>
            <a:r>
              <a:rPr lang="en-US" b="1" dirty="0"/>
              <a:t>What do you want to do with these charges?</a:t>
            </a:r>
          </a:p>
        </p:txBody>
      </p:sp>
    </p:spTree>
    <p:extLst>
      <p:ext uri="{BB962C8B-B14F-4D97-AF65-F5344CB8AC3E}">
        <p14:creationId xmlns:p14="http://schemas.microsoft.com/office/powerpoint/2010/main" val="2455802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7"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9" name="Freeform: Shape 28">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31"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BBD16AA2-BFBF-4C74-8138-74CCD98BAD35}"/>
              </a:ext>
            </a:extLst>
          </p:cNvPr>
          <p:cNvSpPr>
            <a:spLocks noGrp="1"/>
          </p:cNvSpPr>
          <p:nvPr>
            <p:ph type="title"/>
          </p:nvPr>
        </p:nvSpPr>
        <p:spPr>
          <a:xfrm>
            <a:off x="639098" y="629265"/>
            <a:ext cx="5132438" cy="1622322"/>
          </a:xfrm>
        </p:spPr>
        <p:txBody>
          <a:bodyPr>
            <a:normAutofit/>
          </a:bodyPr>
          <a:lstStyle/>
          <a:p>
            <a:r>
              <a:rPr lang="en-US">
                <a:solidFill>
                  <a:srgbClr val="EBEBEB"/>
                </a:solidFill>
              </a:rPr>
              <a:t>The Martin Committee Report</a:t>
            </a:r>
            <a:endParaRPr lang="en-CA" dirty="0">
              <a:solidFill>
                <a:srgbClr val="EBEBEB"/>
              </a:solidFill>
            </a:endParaRPr>
          </a:p>
        </p:txBody>
      </p:sp>
      <p:pic>
        <p:nvPicPr>
          <p:cNvPr id="5" name="Content Placeholder 4">
            <a:extLst>
              <a:ext uri="{FF2B5EF4-FFF2-40B4-BE49-F238E27FC236}">
                <a16:creationId xmlns:a16="http://schemas.microsoft.com/office/drawing/2014/main" id="{8980E2DB-EF7C-4F94-8D40-531C793BA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7878" y="645106"/>
            <a:ext cx="4342623" cy="5585369"/>
          </a:xfrm>
          <a:prstGeom prst="rect">
            <a:avLst/>
          </a:prstGeom>
        </p:spPr>
      </p:pic>
      <p:sp>
        <p:nvSpPr>
          <p:cNvPr id="33" name="Rectangle 32">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id="{76D33919-20B8-492B-8B6B-5A5E2DD43D19}"/>
              </a:ext>
            </a:extLst>
          </p:cNvPr>
          <p:cNvSpPr>
            <a:spLocks noGrp="1"/>
          </p:cNvSpPr>
          <p:nvPr>
            <p:ph idx="1"/>
          </p:nvPr>
        </p:nvSpPr>
        <p:spPr>
          <a:xfrm>
            <a:off x="639098" y="2418735"/>
            <a:ext cx="5132439" cy="3811742"/>
          </a:xfrm>
        </p:spPr>
        <p:txBody>
          <a:bodyPr anchor="ctr">
            <a:normAutofit/>
          </a:bodyPr>
          <a:lstStyle/>
          <a:p>
            <a:r>
              <a:rPr lang="en-US" dirty="0">
                <a:solidFill>
                  <a:srgbClr val="FFFFFF"/>
                </a:solidFill>
              </a:rPr>
              <a:t>True or False:</a:t>
            </a:r>
          </a:p>
          <a:p>
            <a:r>
              <a:rPr lang="en-US" dirty="0">
                <a:solidFill>
                  <a:srgbClr val="FFFFFF"/>
                </a:solidFill>
              </a:rPr>
              <a:t>“You are not a real prosecutor until/unless you have read the Martin Committee Report” -MGM</a:t>
            </a:r>
          </a:p>
        </p:txBody>
      </p:sp>
    </p:spTree>
    <p:extLst>
      <p:ext uri="{BB962C8B-B14F-4D97-AF65-F5344CB8AC3E}">
        <p14:creationId xmlns:p14="http://schemas.microsoft.com/office/powerpoint/2010/main" val="384237237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4" name="Group 57">
            <a:extLst>
              <a:ext uri="{FF2B5EF4-FFF2-40B4-BE49-F238E27FC236}">
                <a16:creationId xmlns:a16="http://schemas.microsoft.com/office/drawing/2014/main" id="{AB8E3704-0CB2-48C2-A46B-EDB6271857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9" name="Rectangle 58">
              <a:extLst>
                <a:ext uri="{FF2B5EF4-FFF2-40B4-BE49-F238E27FC236}">
                  <a16:creationId xmlns:a16="http://schemas.microsoft.com/office/drawing/2014/main" id="{36872906-1D7A-472A-B90B-D4B00113A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Freeform 5">
              <a:extLst>
                <a:ext uri="{FF2B5EF4-FFF2-40B4-BE49-F238E27FC236}">
                  <a16:creationId xmlns:a16="http://schemas.microsoft.com/office/drawing/2014/main" id="{C09D3A24-9F80-4EC9-9D80-28C5CBA8F8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65" name="Rectangle 61">
            <a:extLst>
              <a:ext uri="{FF2B5EF4-FFF2-40B4-BE49-F238E27FC236}">
                <a16:creationId xmlns:a16="http://schemas.microsoft.com/office/drawing/2014/main" id="{F4C2B571-8160-4749-AB99-260E8052A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6A93B53-51C3-437E-9427-8969A060B835}"/>
              </a:ext>
            </a:extLst>
          </p:cNvPr>
          <p:cNvSpPr>
            <a:spLocks noGrp="1"/>
          </p:cNvSpPr>
          <p:nvPr>
            <p:ph type="title"/>
          </p:nvPr>
        </p:nvSpPr>
        <p:spPr>
          <a:xfrm>
            <a:off x="1154955" y="5634567"/>
            <a:ext cx="8825658" cy="586380"/>
          </a:xfrm>
        </p:spPr>
        <p:txBody>
          <a:bodyPr vert="horz" lIns="91440" tIns="45720" rIns="91440" bIns="45720" rtlCol="0" anchor="b">
            <a:normAutofit/>
          </a:bodyPr>
          <a:lstStyle/>
          <a:p>
            <a:pPr>
              <a:lnSpc>
                <a:spcPct val="90000"/>
              </a:lnSpc>
            </a:pPr>
            <a:r>
              <a:rPr lang="en-US" dirty="0"/>
              <a:t>Other required reading</a:t>
            </a:r>
          </a:p>
        </p:txBody>
      </p:sp>
      <p:pic>
        <p:nvPicPr>
          <p:cNvPr id="6" name="Picture 5">
            <a:extLst>
              <a:ext uri="{FF2B5EF4-FFF2-40B4-BE49-F238E27FC236}">
                <a16:creationId xmlns:a16="http://schemas.microsoft.com/office/drawing/2014/main" id="{36ED0B6C-94B8-418B-988C-B9459B894A10}"/>
              </a:ext>
            </a:extLst>
          </p:cNvPr>
          <p:cNvPicPr>
            <a:picLocks noChangeAspect="1"/>
          </p:cNvPicPr>
          <p:nvPr/>
        </p:nvPicPr>
        <p:blipFill rotWithShape="1">
          <a:blip r:embed="rId3"/>
          <a:srcRect t="2134" r="-1" b="36704"/>
          <a:stretch/>
        </p:blipFill>
        <p:spPr>
          <a:xfrm>
            <a:off x="1154954" y="704856"/>
            <a:ext cx="4330966" cy="3429000"/>
          </a:xfrm>
          <a:prstGeom prst="roundRect">
            <a:avLst>
              <a:gd name="adj" fmla="val 1858"/>
            </a:avLst>
          </a:prstGeom>
          <a:effectLst>
            <a:outerShdw blurRad="50800" dist="50800" dir="5400000" algn="tl" rotWithShape="0">
              <a:srgbClr val="000000">
                <a:alpha val="43000"/>
              </a:srgbClr>
            </a:outerShdw>
          </a:effectLst>
        </p:spPr>
      </p:pic>
      <p:pic>
        <p:nvPicPr>
          <p:cNvPr id="4" name="Picture 3">
            <a:extLst>
              <a:ext uri="{FF2B5EF4-FFF2-40B4-BE49-F238E27FC236}">
                <a16:creationId xmlns:a16="http://schemas.microsoft.com/office/drawing/2014/main" id="{4750A5C9-8EB7-4DDF-97D5-C6A076E189C3}"/>
              </a:ext>
            </a:extLst>
          </p:cNvPr>
          <p:cNvPicPr>
            <a:picLocks noChangeAspect="1"/>
          </p:cNvPicPr>
          <p:nvPr/>
        </p:nvPicPr>
        <p:blipFill rotWithShape="1">
          <a:blip r:embed="rId4"/>
          <a:srcRect r="-4" b="13468"/>
          <a:stretch/>
        </p:blipFill>
        <p:spPr>
          <a:xfrm>
            <a:off x="5649645" y="695534"/>
            <a:ext cx="4330967" cy="3429000"/>
          </a:xfrm>
          <a:prstGeom prst="roundRect">
            <a:avLst>
              <a:gd name="adj" fmla="val 1858"/>
            </a:avLst>
          </a:prstGeom>
          <a:effectLst>
            <a:outerShdw blurRad="50800" dist="50800" dir="5400000" algn="tl" rotWithShape="0">
              <a:srgbClr val="000000">
                <a:alpha val="43000"/>
              </a:srgbClr>
            </a:outerShdw>
          </a:effectLst>
        </p:spPr>
      </p:pic>
      <p:sp>
        <p:nvSpPr>
          <p:cNvPr id="7" name="TextBox 6">
            <a:extLst>
              <a:ext uri="{FF2B5EF4-FFF2-40B4-BE49-F238E27FC236}">
                <a16:creationId xmlns:a16="http://schemas.microsoft.com/office/drawing/2014/main" id="{B798F75C-8C7F-4565-BAD4-203919A68066}"/>
              </a:ext>
            </a:extLst>
          </p:cNvPr>
          <p:cNvSpPr txBox="1"/>
          <p:nvPr/>
        </p:nvSpPr>
        <p:spPr>
          <a:xfrm>
            <a:off x="2000551" y="4351183"/>
            <a:ext cx="2542684" cy="646331"/>
          </a:xfrm>
          <a:prstGeom prst="rect">
            <a:avLst/>
          </a:prstGeom>
          <a:noFill/>
        </p:spPr>
        <p:txBody>
          <a:bodyPr wrap="none" rtlCol="0">
            <a:spAutoFit/>
          </a:bodyPr>
          <a:lstStyle/>
          <a:p>
            <a:pPr algn="ctr"/>
            <a:r>
              <a:rPr lang="en-US" b="1" dirty="0">
                <a:solidFill>
                  <a:schemeClr val="bg1"/>
                </a:solidFill>
              </a:rPr>
              <a:t>Charge Screening</a:t>
            </a:r>
          </a:p>
          <a:p>
            <a:pPr algn="ctr"/>
            <a:r>
              <a:rPr lang="en-US" b="1" dirty="0">
                <a:solidFill>
                  <a:schemeClr val="bg1"/>
                </a:solidFill>
              </a:rPr>
              <a:t>Prosecution Directive</a:t>
            </a:r>
            <a:endParaRPr lang="en-CA" b="1" dirty="0">
              <a:solidFill>
                <a:schemeClr val="bg1"/>
              </a:solidFill>
            </a:endParaRPr>
          </a:p>
        </p:txBody>
      </p:sp>
      <p:sp>
        <p:nvSpPr>
          <p:cNvPr id="46" name="TextBox 45">
            <a:extLst>
              <a:ext uri="{FF2B5EF4-FFF2-40B4-BE49-F238E27FC236}">
                <a16:creationId xmlns:a16="http://schemas.microsoft.com/office/drawing/2014/main" id="{78E81A14-64D8-44A9-8702-67D225DEFE0E}"/>
              </a:ext>
            </a:extLst>
          </p:cNvPr>
          <p:cNvSpPr txBox="1"/>
          <p:nvPr/>
        </p:nvSpPr>
        <p:spPr>
          <a:xfrm>
            <a:off x="6543786" y="4290194"/>
            <a:ext cx="2621230" cy="923330"/>
          </a:xfrm>
          <a:prstGeom prst="rect">
            <a:avLst/>
          </a:prstGeom>
          <a:noFill/>
        </p:spPr>
        <p:txBody>
          <a:bodyPr wrap="none" rtlCol="0">
            <a:spAutoFit/>
          </a:bodyPr>
          <a:lstStyle/>
          <a:p>
            <a:pPr algn="ctr"/>
            <a:r>
              <a:rPr lang="en-US" b="1" dirty="0">
                <a:solidFill>
                  <a:schemeClr val="bg1"/>
                </a:solidFill>
              </a:rPr>
              <a:t>Case Management </a:t>
            </a:r>
          </a:p>
          <a:p>
            <a:pPr algn="ctr"/>
            <a:r>
              <a:rPr lang="en-US" b="1" dirty="0">
                <a:solidFill>
                  <a:schemeClr val="bg1"/>
                </a:solidFill>
              </a:rPr>
              <a:t>Confidential </a:t>
            </a:r>
          </a:p>
          <a:p>
            <a:pPr algn="ctr"/>
            <a:r>
              <a:rPr lang="en-US" b="1" dirty="0">
                <a:solidFill>
                  <a:schemeClr val="bg1"/>
                </a:solidFill>
              </a:rPr>
              <a:t>Advice to Prosecutors</a:t>
            </a:r>
          </a:p>
        </p:txBody>
      </p:sp>
    </p:spTree>
    <p:extLst>
      <p:ext uri="{BB962C8B-B14F-4D97-AF65-F5344CB8AC3E}">
        <p14:creationId xmlns:p14="http://schemas.microsoft.com/office/powerpoint/2010/main" val="534067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2" name="Group 40">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2" name="Rectangle 41">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Oval 42">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Oval 43">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6"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7"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8"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1CF3CEE5-E99B-4716-A7AD-350816564252}"/>
              </a:ext>
            </a:extLst>
          </p:cNvPr>
          <p:cNvSpPr>
            <a:spLocks noGrp="1"/>
          </p:cNvSpPr>
          <p:nvPr>
            <p:ph type="title"/>
          </p:nvPr>
        </p:nvSpPr>
        <p:spPr>
          <a:xfrm>
            <a:off x="1154955" y="973667"/>
            <a:ext cx="2942210" cy="4833745"/>
          </a:xfrm>
        </p:spPr>
        <p:txBody>
          <a:bodyPr>
            <a:normAutofit/>
          </a:bodyPr>
          <a:lstStyle/>
          <a:p>
            <a:r>
              <a:rPr lang="en-US">
                <a:solidFill>
                  <a:srgbClr val="EBEBEB"/>
                </a:solidFill>
              </a:rPr>
              <a:t>What is RPC?</a:t>
            </a:r>
            <a:endParaRPr lang="en-CA">
              <a:solidFill>
                <a:srgbClr val="EBEBEB"/>
              </a:solidFill>
            </a:endParaRPr>
          </a:p>
        </p:txBody>
      </p:sp>
      <p:sp>
        <p:nvSpPr>
          <p:cNvPr id="53" name="Rectangle 49">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47BBA1FD-26E0-459A-A858-65AEB6534B79}"/>
              </a:ext>
            </a:extLst>
          </p:cNvPr>
          <p:cNvGraphicFramePr>
            <a:graphicFrameLocks noGrp="1"/>
          </p:cNvGraphicFramePr>
          <p:nvPr>
            <p:ph idx="1"/>
            <p:extLst>
              <p:ext uri="{D42A27DB-BD31-4B8C-83A1-F6EECF244321}">
                <p14:modId xmlns:p14="http://schemas.microsoft.com/office/powerpoint/2010/main" val="2726319259"/>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2398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4702F-524B-4094-9131-67FE2B5A450D}"/>
              </a:ext>
            </a:extLst>
          </p:cNvPr>
          <p:cNvSpPr>
            <a:spLocks noGrp="1"/>
          </p:cNvSpPr>
          <p:nvPr>
            <p:ph type="title"/>
          </p:nvPr>
        </p:nvSpPr>
        <p:spPr/>
        <p:txBody>
          <a:bodyPr/>
          <a:lstStyle/>
          <a:p>
            <a:r>
              <a:rPr lang="en-US" dirty="0"/>
              <a:t>Factors	</a:t>
            </a:r>
            <a:endParaRPr lang="en-CA" dirty="0"/>
          </a:p>
        </p:txBody>
      </p:sp>
      <p:sp>
        <p:nvSpPr>
          <p:cNvPr id="3" name="Content Placeholder 2">
            <a:extLst>
              <a:ext uri="{FF2B5EF4-FFF2-40B4-BE49-F238E27FC236}">
                <a16:creationId xmlns:a16="http://schemas.microsoft.com/office/drawing/2014/main" id="{A55A6174-3754-4422-B77C-D4545AF496AE}"/>
              </a:ext>
            </a:extLst>
          </p:cNvPr>
          <p:cNvSpPr>
            <a:spLocks noGrp="1"/>
          </p:cNvSpPr>
          <p:nvPr>
            <p:ph idx="1"/>
          </p:nvPr>
        </p:nvSpPr>
        <p:spPr>
          <a:xfrm>
            <a:off x="1154954" y="2603500"/>
            <a:ext cx="8825659" cy="3873500"/>
          </a:xfrm>
        </p:spPr>
        <p:txBody>
          <a:bodyPr>
            <a:normAutofit lnSpcReduction="10000"/>
          </a:bodyPr>
          <a:lstStyle/>
          <a:p>
            <a:r>
              <a:rPr lang="en-CA" sz="2400" dirty="0"/>
              <a:t>Prosecutors should consider the following factors:</a:t>
            </a:r>
          </a:p>
          <a:p>
            <a:pPr lvl="1"/>
            <a:r>
              <a:rPr lang="en-CA" sz="2400" dirty="0"/>
              <a:t>the availability of evidence</a:t>
            </a:r>
          </a:p>
          <a:p>
            <a:pPr lvl="1"/>
            <a:r>
              <a:rPr lang="en-CA" sz="2400" dirty="0"/>
              <a:t>the admissibility of evidence implicating the accused</a:t>
            </a:r>
          </a:p>
          <a:p>
            <a:pPr lvl="1"/>
            <a:r>
              <a:rPr lang="en-CA" sz="2400" dirty="0"/>
              <a:t>an assessment of the credibility and competence of witnesses, without taking on the role of the trier of fact</a:t>
            </a:r>
          </a:p>
          <a:p>
            <a:pPr lvl="1"/>
            <a:r>
              <a:rPr lang="en-CA" sz="2400" dirty="0"/>
              <a:t>the availability of any evidence supporting any defences that should be known or that have come to the attention of the Prosecutor.</a:t>
            </a:r>
          </a:p>
          <a:p>
            <a:endParaRPr lang="en-CA" dirty="0"/>
          </a:p>
        </p:txBody>
      </p:sp>
    </p:spTree>
    <p:extLst>
      <p:ext uri="{BB962C8B-B14F-4D97-AF65-F5344CB8AC3E}">
        <p14:creationId xmlns:p14="http://schemas.microsoft.com/office/powerpoint/2010/main" val="3351710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8084C-5649-41B8-A2CB-45A2DEC8FF7B}"/>
              </a:ext>
            </a:extLst>
          </p:cNvPr>
          <p:cNvSpPr>
            <a:spLocks noGrp="1"/>
          </p:cNvSpPr>
          <p:nvPr>
            <p:ph type="title"/>
          </p:nvPr>
        </p:nvSpPr>
        <p:spPr/>
        <p:txBody>
          <a:bodyPr/>
          <a:lstStyle/>
          <a:p>
            <a:r>
              <a:rPr lang="en-US" dirty="0"/>
              <a:t>How do you do this? 	</a:t>
            </a:r>
            <a:endParaRPr lang="en-CA" dirty="0"/>
          </a:p>
        </p:txBody>
      </p:sp>
      <p:sp>
        <p:nvSpPr>
          <p:cNvPr id="3" name="Content Placeholder 2">
            <a:extLst>
              <a:ext uri="{FF2B5EF4-FFF2-40B4-BE49-F238E27FC236}">
                <a16:creationId xmlns:a16="http://schemas.microsoft.com/office/drawing/2014/main" id="{FD40BDB1-5FDC-48AF-B81E-C6789BDC61A8}"/>
              </a:ext>
            </a:extLst>
          </p:cNvPr>
          <p:cNvSpPr>
            <a:spLocks noGrp="1"/>
          </p:cNvSpPr>
          <p:nvPr>
            <p:ph idx="1"/>
          </p:nvPr>
        </p:nvSpPr>
        <p:spPr/>
        <p:txBody>
          <a:bodyPr>
            <a:noAutofit/>
          </a:bodyPr>
          <a:lstStyle/>
          <a:p>
            <a:r>
              <a:rPr lang="en-US" sz="2400" i="1" dirty="0"/>
              <a:t>First</a:t>
            </a:r>
            <a:r>
              <a:rPr lang="en-US" sz="2400" dirty="0"/>
              <a:t>, you must know what the essential elements of the offence(s) are.</a:t>
            </a:r>
          </a:p>
          <a:p>
            <a:pPr lvl="1"/>
            <a:r>
              <a:rPr lang="en-US" sz="2400" dirty="0"/>
              <a:t>If you don’t know it’s ok—here’s some ideas:</a:t>
            </a:r>
          </a:p>
          <a:p>
            <a:pPr lvl="2"/>
            <a:r>
              <a:rPr lang="en-US" sz="2400" dirty="0"/>
              <a:t>Jury instructions</a:t>
            </a:r>
          </a:p>
          <a:p>
            <a:pPr lvl="2"/>
            <a:r>
              <a:rPr lang="en-US" sz="2400" dirty="0"/>
              <a:t>Leading cases</a:t>
            </a:r>
          </a:p>
          <a:p>
            <a:pPr lvl="2"/>
            <a:r>
              <a:rPr lang="en-US" sz="2400" dirty="0"/>
              <a:t>The Code (the criminal one)</a:t>
            </a:r>
          </a:p>
          <a:p>
            <a:r>
              <a:rPr lang="en-US" sz="2400" i="1" dirty="0"/>
              <a:t>Second</a:t>
            </a:r>
            <a:r>
              <a:rPr lang="en-US" sz="2400" dirty="0"/>
              <a:t>, you must look critically at the facts of the case to assess them in the framework of the essential elements.</a:t>
            </a:r>
          </a:p>
        </p:txBody>
      </p:sp>
    </p:spTree>
    <p:extLst>
      <p:ext uri="{BB962C8B-B14F-4D97-AF65-F5344CB8AC3E}">
        <p14:creationId xmlns:p14="http://schemas.microsoft.com/office/powerpoint/2010/main" val="1182689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97955-4647-4551-A984-0674F90D08B1}"/>
              </a:ext>
            </a:extLst>
          </p:cNvPr>
          <p:cNvSpPr>
            <a:spLocks noGrp="1"/>
          </p:cNvSpPr>
          <p:nvPr>
            <p:ph type="title"/>
          </p:nvPr>
        </p:nvSpPr>
        <p:spPr/>
        <p:txBody>
          <a:bodyPr/>
          <a:lstStyle/>
          <a:p>
            <a:r>
              <a:rPr lang="en-US" dirty="0"/>
              <a:t>How do you do this?</a:t>
            </a:r>
            <a:endParaRPr lang="en-CA" dirty="0"/>
          </a:p>
        </p:txBody>
      </p:sp>
      <p:sp>
        <p:nvSpPr>
          <p:cNvPr id="3" name="Content Placeholder 2">
            <a:extLst>
              <a:ext uri="{FF2B5EF4-FFF2-40B4-BE49-F238E27FC236}">
                <a16:creationId xmlns:a16="http://schemas.microsoft.com/office/drawing/2014/main" id="{359FC755-6517-4956-8F4A-37473E9A52E7}"/>
              </a:ext>
            </a:extLst>
          </p:cNvPr>
          <p:cNvSpPr>
            <a:spLocks noGrp="1"/>
          </p:cNvSpPr>
          <p:nvPr>
            <p:ph idx="1"/>
          </p:nvPr>
        </p:nvSpPr>
        <p:spPr>
          <a:xfrm>
            <a:off x="1154954" y="2603500"/>
            <a:ext cx="8825659" cy="4083050"/>
          </a:xfrm>
        </p:spPr>
        <p:txBody>
          <a:bodyPr>
            <a:normAutofit/>
          </a:bodyPr>
          <a:lstStyle/>
          <a:p>
            <a:r>
              <a:rPr lang="en-US" sz="2400" i="1" dirty="0"/>
              <a:t>Third</a:t>
            </a:r>
            <a:r>
              <a:rPr lang="en-US" sz="2400" dirty="0"/>
              <a:t>, now that you’ve plugged the facts into the elements:</a:t>
            </a:r>
          </a:p>
          <a:p>
            <a:pPr lvl="1"/>
            <a:r>
              <a:rPr lang="en-US" sz="2400" dirty="0"/>
              <a:t> </a:t>
            </a:r>
            <a:r>
              <a:rPr lang="en-CA" sz="2400" dirty="0"/>
              <a:t>is that evidence available? </a:t>
            </a:r>
          </a:p>
          <a:p>
            <a:pPr lvl="1"/>
            <a:r>
              <a:rPr lang="en-CA" sz="2400" dirty="0"/>
              <a:t>does the evidence implicate the accused? (</a:t>
            </a:r>
            <a:r>
              <a:rPr lang="en-CA" sz="2400" dirty="0" err="1"/>
              <a:t>ie</a:t>
            </a:r>
            <a:r>
              <a:rPr lang="en-CA" sz="2400" dirty="0"/>
              <a:t> how strong is your case on ID)</a:t>
            </a:r>
          </a:p>
          <a:p>
            <a:pPr lvl="1"/>
            <a:r>
              <a:rPr lang="en-CA" sz="2400" dirty="0"/>
              <a:t>is the evidence credible? The witness competent? (but don’t assess this as if you are the trier of fact)</a:t>
            </a:r>
          </a:p>
          <a:p>
            <a:pPr lvl="1"/>
            <a:r>
              <a:rPr lang="en-CA" sz="2400" dirty="0"/>
              <a:t>are there defences that are available on the evidence you have considered? </a:t>
            </a:r>
            <a:endParaRPr lang="en-US" sz="2400" dirty="0"/>
          </a:p>
          <a:p>
            <a:pPr lvl="1"/>
            <a:endParaRPr lang="en-US" dirty="0"/>
          </a:p>
          <a:p>
            <a:pPr lvl="1"/>
            <a:endParaRPr lang="en-CA" dirty="0"/>
          </a:p>
          <a:p>
            <a:endParaRPr lang="en-CA" dirty="0"/>
          </a:p>
        </p:txBody>
      </p:sp>
    </p:spTree>
    <p:extLst>
      <p:ext uri="{BB962C8B-B14F-4D97-AF65-F5344CB8AC3E}">
        <p14:creationId xmlns:p14="http://schemas.microsoft.com/office/powerpoint/2010/main" val="21181648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180107810E524EA74F73E9ECD3782B" ma:contentTypeVersion="13" ma:contentTypeDescription="Create a new document." ma:contentTypeScope="" ma:versionID="c358a48a46c6a0781680266d60ea1f15">
  <xsd:schema xmlns:xsd="http://www.w3.org/2001/XMLSchema" xmlns:xs="http://www.w3.org/2001/XMLSchema" xmlns:p="http://schemas.microsoft.com/office/2006/metadata/properties" xmlns:ns3="f1076e46-02bf-4f65-af46-5d84d76b7b63" xmlns:ns4="940a1174-ba3e-499e-a916-bd277f8618de" targetNamespace="http://schemas.microsoft.com/office/2006/metadata/properties" ma:root="true" ma:fieldsID="61dfb7caa043b3d5e704af14ad951d8d" ns3:_="" ns4:_="">
    <xsd:import namespace="f1076e46-02bf-4f65-af46-5d84d76b7b63"/>
    <xsd:import namespace="940a1174-ba3e-499e-a916-bd277f8618d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076e46-02bf-4f65-af46-5d84d76b7b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0a1174-ba3e-499e-a916-bd277f8618d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421982-A5ED-4E6E-B906-CF4EB10155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076e46-02bf-4f65-af46-5d84d76b7b63"/>
    <ds:schemaRef ds:uri="940a1174-ba3e-499e-a916-bd277f8618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434841-2AE8-4557-9A96-2FAD455E2AB0}">
  <ds:schemaRefs>
    <ds:schemaRef ds:uri="http://schemas.microsoft.com/sharepoint/v3/contenttype/forms"/>
  </ds:schemaRefs>
</ds:datastoreItem>
</file>

<file path=customXml/itemProps3.xml><?xml version="1.0" encoding="utf-8"?>
<ds:datastoreItem xmlns:ds="http://schemas.openxmlformats.org/officeDocument/2006/customXml" ds:itemID="{D7A819BE-CC5A-4DFB-85F1-23E7B905D7C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190</TotalTime>
  <Words>2978</Words>
  <Application>Microsoft Office PowerPoint</Application>
  <PresentationFormat>Widescreen</PresentationFormat>
  <Paragraphs>201</Paragraphs>
  <Slides>38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Century Gothic</vt:lpstr>
      <vt:lpstr>Helvetica</vt:lpstr>
      <vt:lpstr>Wingdings 3</vt:lpstr>
      <vt:lpstr>Ion Boardroom</vt:lpstr>
      <vt:lpstr>MCM 120: Charge Screening for Rookies</vt:lpstr>
      <vt:lpstr>Reasonable Prospect of Conviction  **this show is about crowns who are extremely knowledgeable about the law and kick ass in court-  in other words they are all fighter pilots. You may have confused it with a show about an extreme sport lover who accidentally got involved in international illegal trade and so became a special agent (available on prime)…  </vt:lpstr>
      <vt:lpstr>Overview</vt:lpstr>
      <vt:lpstr>The Martin Committee Report</vt:lpstr>
      <vt:lpstr>Other required reading</vt:lpstr>
      <vt:lpstr>What is RPC?</vt:lpstr>
      <vt:lpstr>Factors </vt:lpstr>
      <vt:lpstr>How do you do this?  </vt:lpstr>
      <vt:lpstr>How do you do this?</vt:lpstr>
      <vt:lpstr>Scenario #1</vt:lpstr>
      <vt:lpstr>Prowl by Night </vt:lpstr>
      <vt:lpstr>Terms Defined (s2 Criminal Code) </vt:lpstr>
      <vt:lpstr>Pop Quiz</vt:lpstr>
      <vt:lpstr>Answer  </vt:lpstr>
      <vt:lpstr>Credibility and Reliability: Limited Assessment</vt:lpstr>
      <vt:lpstr>Pop Quiz</vt:lpstr>
      <vt:lpstr>Answer</vt:lpstr>
      <vt:lpstr>Public Interest: factors</vt:lpstr>
      <vt:lpstr>Public Interest: factors</vt:lpstr>
      <vt:lpstr>Public Interest</vt:lpstr>
      <vt:lpstr>Pop Quiz</vt:lpstr>
      <vt:lpstr>Answer</vt:lpstr>
      <vt:lpstr>Pop Quiz</vt:lpstr>
      <vt:lpstr>Answer </vt:lpstr>
      <vt:lpstr>Discontinuing the Prosecution </vt:lpstr>
      <vt:lpstr>Screening multiple or repeated offences</vt:lpstr>
      <vt:lpstr>Scenario</vt:lpstr>
      <vt:lpstr>Scenario</vt:lpstr>
      <vt:lpstr>Some thoughts on “jurisdiction”</vt:lpstr>
      <vt:lpstr>The jurisdiction of the OCJ and SCJ</vt:lpstr>
      <vt:lpstr>The Libman test: Real and substantial link</vt:lpstr>
      <vt:lpstr>Special jurisdiction: s. 476</vt:lpstr>
      <vt:lpstr>What is “the offence”</vt:lpstr>
      <vt:lpstr>Single transaction rule: s. 581</vt:lpstr>
      <vt:lpstr>A single count may refer to multiple incidents</vt:lpstr>
      <vt:lpstr>Scenario</vt:lpstr>
      <vt:lpstr>Combining counts and simplifying your Indictment</vt:lpstr>
      <vt:lpstr>Scenario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MCM 103: Charge Screening for Rookies</dc:title>
  <dc:creator>Geigen-Miller, Matthew (MAG)</dc:creator>
  <cp:lastModifiedBy>Tansey, Louise (MAG)</cp:lastModifiedBy>
  <cp:revision>20</cp:revision>
  <dcterms:created xsi:type="dcterms:W3CDTF">2020-01-23T20:42:12Z</dcterms:created>
  <dcterms:modified xsi:type="dcterms:W3CDTF">2021-09-16T20:54:47Z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etDate">
    <vt:lpwstr>2021-09-16T20:08:26Z</vt:lpwstr>
  </property>
  <property fmtid="{D5CDD505-2E9C-101B-9397-08002B2CF9AE}" pid="4" name="MSIP_Label_034a106e-6316-442c-ad35-738afd673d2b_Method">
    <vt:lpwstr>Standard</vt:lpwstr>
  </property>
  <property fmtid="{D5CDD505-2E9C-101B-9397-08002B2CF9AE}" pid="5" name="MSIP_Label_034a106e-6316-442c-ad35-738afd673d2b_Name">
    <vt:lpwstr>034a106e-6316-442c-ad35-738afd673d2b</vt:lpwstr>
  </property>
  <property fmtid="{D5CDD505-2E9C-101B-9397-08002B2CF9AE}" pid="6" name="MSIP_Label_034a106e-6316-442c-ad35-738afd673d2b_SiteId">
    <vt:lpwstr>cddc1229-ac2a-4b97-b78a-0e5cacb5865c</vt:lpwstr>
  </property>
  <property fmtid="{D5CDD505-2E9C-101B-9397-08002B2CF9AE}" pid="7" name="MSIP_Label_034a106e-6316-442c-ad35-738afd673d2b_ActionId">
    <vt:lpwstr>76a31f3c-13a7-4d2e-880b-0dfef25bfcd8</vt:lpwstr>
  </property>
  <property fmtid="{D5CDD505-2E9C-101B-9397-08002B2CF9AE}" pid="8" name="MSIP_Label_034a106e-6316-442c-ad35-738afd673d2b_ContentBits">
    <vt:lpwstr>0</vt:lpwstr>
  </property>
</Properties>
</file>