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33"/>
  </p:notesMasterIdLst>
  <p:sldIdLst>
    <p:sldId id="256" r:id="rId3"/>
    <p:sldId id="257" r:id="rId4"/>
    <p:sldId id="258" r:id="rId5"/>
    <p:sldId id="260" r:id="rId6"/>
    <p:sldId id="305" r:id="rId7"/>
    <p:sldId id="306" r:id="rId8"/>
    <p:sldId id="307" r:id="rId9"/>
    <p:sldId id="308" r:id="rId10"/>
    <p:sldId id="271" r:id="rId11"/>
    <p:sldId id="272" r:id="rId12"/>
    <p:sldId id="273" r:id="rId13"/>
    <p:sldId id="274" r:id="rId14"/>
    <p:sldId id="310" r:id="rId15"/>
    <p:sldId id="267" r:id="rId16"/>
    <p:sldId id="279" r:id="rId17"/>
    <p:sldId id="311" r:id="rId18"/>
    <p:sldId id="312" r:id="rId19"/>
    <p:sldId id="304" r:id="rId20"/>
    <p:sldId id="313" r:id="rId21"/>
    <p:sldId id="286" r:id="rId22"/>
    <p:sldId id="298" r:id="rId23"/>
    <p:sldId id="299" r:id="rId24"/>
    <p:sldId id="301" r:id="rId25"/>
    <p:sldId id="300" r:id="rId26"/>
    <p:sldId id="275"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87ABC-5F54-4278-9A6E-32D98CE69C6D}" v="1" dt="2023-10-19T13:37:25.7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343" autoAdjust="0"/>
  </p:normalViewPr>
  <p:slideViewPr>
    <p:cSldViewPr>
      <p:cViewPr varScale="1">
        <p:scale>
          <a:sx n="81" d="100"/>
          <a:sy n="81" d="100"/>
        </p:scale>
        <p:origin x="1526" y="53"/>
      </p:cViewPr>
      <p:guideLst>
        <p:guide orient="horz" pos="2160"/>
        <p:guide pos="2880"/>
      </p:guideLst>
    </p:cSldViewPr>
  </p:slideViewPr>
  <p:outlineViewPr>
    <p:cViewPr>
      <p:scale>
        <a:sx n="33" d="100"/>
        <a:sy n="33" d="100"/>
      </p:scale>
      <p:origin x="0" y="60462"/>
    </p:cViewPr>
  </p:outlineViewPr>
  <p:notesTextViewPr>
    <p:cViewPr>
      <p:scale>
        <a:sx n="1" d="1"/>
        <a:sy n="1" d="1"/>
      </p:scale>
      <p:origin x="0" y="0"/>
    </p:cViewPr>
  </p:notesTextViewPr>
  <p:sorterViewPr>
    <p:cViewPr>
      <p:scale>
        <a:sx n="100" d="100"/>
        <a:sy n="100" d="100"/>
      </p:scale>
      <p:origin x="0" y="3804"/>
    </p:cViewPr>
  </p:sorterViewPr>
  <p:notesViewPr>
    <p:cSldViewPr>
      <p:cViewPr varScale="1">
        <p:scale>
          <a:sx n="156" d="100"/>
          <a:sy n="156" d="100"/>
        </p:scale>
        <p:origin x="-96" y="-6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sey, Louise (MAG)" userId="388ce529-93ec-454c-9a47-d666ba1749de" providerId="ADAL" clId="{53787ABC-5F54-4278-9A6E-32D98CE69C6D}"/>
    <pc:docChg chg="custSel modSld">
      <pc:chgData name="Tansey, Louise (MAG)" userId="388ce529-93ec-454c-9a47-d666ba1749de" providerId="ADAL" clId="{53787ABC-5F54-4278-9A6E-32D98CE69C6D}" dt="2023-10-19T20:47:05.141" v="785" actId="404"/>
      <pc:docMkLst>
        <pc:docMk/>
      </pc:docMkLst>
      <pc:sldChg chg="modSp mod">
        <pc:chgData name="Tansey, Louise (MAG)" userId="388ce529-93ec-454c-9a47-d666ba1749de" providerId="ADAL" clId="{53787ABC-5F54-4278-9A6E-32D98CE69C6D}" dt="2023-10-19T20:47:05.141" v="785" actId="404"/>
        <pc:sldMkLst>
          <pc:docMk/>
          <pc:sldMk cId="364760087" sldId="313"/>
        </pc:sldMkLst>
        <pc:spChg chg="mod">
          <ac:chgData name="Tansey, Louise (MAG)" userId="388ce529-93ec-454c-9a47-d666ba1749de" providerId="ADAL" clId="{53787ABC-5F54-4278-9A6E-32D98CE69C6D}" dt="2023-10-19T20:47:05.141" v="785" actId="404"/>
          <ac:spMkLst>
            <pc:docMk/>
            <pc:sldMk cId="364760087" sldId="313"/>
            <ac:spMk id="3" creationId="{69B69A5F-94C8-4515-2F50-18CF2E6F8516}"/>
          </ac:spMkLst>
        </pc:spChg>
      </pc:sldChg>
    </pc:docChg>
  </pc:docChgLst>
  <pc:docChgLst>
    <pc:chgData name="Louise Tansey" userId="388ce529-93ec-454c-9a47-d666ba1749de" providerId="ADAL" clId="{53787ABC-5F54-4278-9A6E-32D98CE69C6D}"/>
    <pc:docChg chg="undo custSel addSld delSld modSld sldOrd">
      <pc:chgData name="Louise Tansey" userId="388ce529-93ec-454c-9a47-d666ba1749de" providerId="ADAL" clId="{53787ABC-5F54-4278-9A6E-32D98CE69C6D}" dt="2023-10-19T13:40:51.290" v="437" actId="2164"/>
      <pc:docMkLst>
        <pc:docMk/>
      </pc:docMkLst>
      <pc:sldChg chg="modSp mod">
        <pc:chgData name="Louise Tansey" userId="388ce529-93ec-454c-9a47-d666ba1749de" providerId="ADAL" clId="{53787ABC-5F54-4278-9A6E-32D98CE69C6D}" dt="2023-10-19T13:40:51.290" v="437" actId="2164"/>
        <pc:sldMkLst>
          <pc:docMk/>
          <pc:sldMk cId="29293911" sldId="257"/>
        </pc:sldMkLst>
        <pc:graphicFrameChg chg="modGraphic">
          <ac:chgData name="Louise Tansey" userId="388ce529-93ec-454c-9a47-d666ba1749de" providerId="ADAL" clId="{53787ABC-5F54-4278-9A6E-32D98CE69C6D}" dt="2023-10-19T13:40:51.290" v="437" actId="2164"/>
          <ac:graphicFrameMkLst>
            <pc:docMk/>
            <pc:sldMk cId="29293911" sldId="257"/>
            <ac:graphicFrameMk id="5" creationId="{00000000-0000-0000-0000-000000000000}"/>
          </ac:graphicFrameMkLst>
        </pc:graphicFrameChg>
      </pc:sldChg>
      <pc:sldChg chg="modSp mod">
        <pc:chgData name="Louise Tansey" userId="388ce529-93ec-454c-9a47-d666ba1749de" providerId="ADAL" clId="{53787ABC-5F54-4278-9A6E-32D98CE69C6D}" dt="2023-10-19T13:37:42.275" v="361" actId="113"/>
        <pc:sldMkLst>
          <pc:docMk/>
          <pc:sldMk cId="3122505658" sldId="260"/>
        </pc:sldMkLst>
        <pc:spChg chg="mod">
          <ac:chgData name="Louise Tansey" userId="388ce529-93ec-454c-9a47-d666ba1749de" providerId="ADAL" clId="{53787ABC-5F54-4278-9A6E-32D98CE69C6D}" dt="2023-10-19T13:37:42.275" v="361" actId="113"/>
          <ac:spMkLst>
            <pc:docMk/>
            <pc:sldMk cId="3122505658" sldId="260"/>
            <ac:spMk id="3" creationId="{00000000-0000-0000-0000-000000000000}"/>
          </ac:spMkLst>
        </pc:spChg>
      </pc:sldChg>
      <pc:sldChg chg="modSp mod">
        <pc:chgData name="Louise Tansey" userId="388ce529-93ec-454c-9a47-d666ba1749de" providerId="ADAL" clId="{53787ABC-5F54-4278-9A6E-32D98CE69C6D}" dt="2023-10-19T13:38:56.589" v="385" actId="6549"/>
        <pc:sldMkLst>
          <pc:docMk/>
          <pc:sldMk cId="4094218963" sldId="267"/>
        </pc:sldMkLst>
        <pc:spChg chg="mod">
          <ac:chgData name="Louise Tansey" userId="388ce529-93ec-454c-9a47-d666ba1749de" providerId="ADAL" clId="{53787ABC-5F54-4278-9A6E-32D98CE69C6D}" dt="2023-10-19T13:38:56.589" v="385" actId="6549"/>
          <ac:spMkLst>
            <pc:docMk/>
            <pc:sldMk cId="4094218963" sldId="267"/>
            <ac:spMk id="3" creationId="{00000000-0000-0000-0000-000000000000}"/>
          </ac:spMkLst>
        </pc:spChg>
      </pc:sldChg>
      <pc:sldChg chg="modSp mod">
        <pc:chgData name="Louise Tansey" userId="388ce529-93ec-454c-9a47-d666ba1749de" providerId="ADAL" clId="{53787ABC-5F54-4278-9A6E-32D98CE69C6D}" dt="2023-10-19T13:38:08.085" v="362" actId="2711"/>
        <pc:sldMkLst>
          <pc:docMk/>
          <pc:sldMk cId="856742460" sldId="272"/>
        </pc:sldMkLst>
        <pc:spChg chg="mod">
          <ac:chgData name="Louise Tansey" userId="388ce529-93ec-454c-9a47-d666ba1749de" providerId="ADAL" clId="{53787ABC-5F54-4278-9A6E-32D98CE69C6D}" dt="2023-10-19T13:38:08.085" v="362" actId="2711"/>
          <ac:spMkLst>
            <pc:docMk/>
            <pc:sldMk cId="856742460" sldId="272"/>
            <ac:spMk id="3" creationId="{00000000-0000-0000-0000-000000000000}"/>
          </ac:spMkLst>
        </pc:spChg>
      </pc:sldChg>
      <pc:sldChg chg="ord">
        <pc:chgData name="Louise Tansey" userId="388ce529-93ec-454c-9a47-d666ba1749de" providerId="ADAL" clId="{53787ABC-5F54-4278-9A6E-32D98CE69C6D}" dt="2023-10-19T01:49:19.102" v="130"/>
        <pc:sldMkLst>
          <pc:docMk/>
          <pc:sldMk cId="304732377" sldId="275"/>
        </pc:sldMkLst>
      </pc:sldChg>
      <pc:sldChg chg="modSp mod">
        <pc:chgData name="Louise Tansey" userId="388ce529-93ec-454c-9a47-d666ba1749de" providerId="ADAL" clId="{53787ABC-5F54-4278-9A6E-32D98CE69C6D}" dt="2023-10-19T13:39:13.439" v="386" actId="20577"/>
        <pc:sldMkLst>
          <pc:docMk/>
          <pc:sldMk cId="526225068" sldId="279"/>
        </pc:sldMkLst>
        <pc:spChg chg="mod">
          <ac:chgData name="Louise Tansey" userId="388ce529-93ec-454c-9a47-d666ba1749de" providerId="ADAL" clId="{53787ABC-5F54-4278-9A6E-32D98CE69C6D}" dt="2023-10-19T13:39:13.439" v="386" actId="20577"/>
          <ac:spMkLst>
            <pc:docMk/>
            <pc:sldMk cId="526225068" sldId="279"/>
            <ac:spMk id="3" creationId="{00000000-0000-0000-0000-000000000000}"/>
          </ac:spMkLst>
        </pc:spChg>
      </pc:sldChg>
      <pc:sldChg chg="ord">
        <pc:chgData name="Louise Tansey" userId="388ce529-93ec-454c-9a47-d666ba1749de" providerId="ADAL" clId="{53787ABC-5F54-4278-9A6E-32D98CE69C6D}" dt="2023-10-19T01:49:19.102" v="130"/>
        <pc:sldMkLst>
          <pc:docMk/>
          <pc:sldMk cId="891760477" sldId="281"/>
        </pc:sldMkLst>
      </pc:sldChg>
      <pc:sldChg chg="ord">
        <pc:chgData name="Louise Tansey" userId="388ce529-93ec-454c-9a47-d666ba1749de" providerId="ADAL" clId="{53787ABC-5F54-4278-9A6E-32D98CE69C6D}" dt="2023-10-19T01:49:19.102" v="130"/>
        <pc:sldMkLst>
          <pc:docMk/>
          <pc:sldMk cId="2933287988" sldId="282"/>
        </pc:sldMkLst>
      </pc:sldChg>
      <pc:sldChg chg="ord">
        <pc:chgData name="Louise Tansey" userId="388ce529-93ec-454c-9a47-d666ba1749de" providerId="ADAL" clId="{53787ABC-5F54-4278-9A6E-32D98CE69C6D}" dt="2023-10-19T01:49:19.102" v="130"/>
        <pc:sldMkLst>
          <pc:docMk/>
          <pc:sldMk cId="857884757" sldId="283"/>
        </pc:sldMkLst>
      </pc:sldChg>
      <pc:sldChg chg="ord">
        <pc:chgData name="Louise Tansey" userId="388ce529-93ec-454c-9a47-d666ba1749de" providerId="ADAL" clId="{53787ABC-5F54-4278-9A6E-32D98CE69C6D}" dt="2023-10-19T01:49:19.102" v="130"/>
        <pc:sldMkLst>
          <pc:docMk/>
          <pc:sldMk cId="3252359017" sldId="284"/>
        </pc:sldMkLst>
      </pc:sldChg>
      <pc:sldChg chg="ord">
        <pc:chgData name="Louise Tansey" userId="388ce529-93ec-454c-9a47-d666ba1749de" providerId="ADAL" clId="{53787ABC-5F54-4278-9A6E-32D98CE69C6D}" dt="2023-10-19T01:49:19.102" v="130"/>
        <pc:sldMkLst>
          <pc:docMk/>
          <pc:sldMk cId="3269030824" sldId="285"/>
        </pc:sldMkLst>
      </pc:sldChg>
      <pc:sldChg chg="del">
        <pc:chgData name="Louise Tansey" userId="388ce529-93ec-454c-9a47-d666ba1749de" providerId="ADAL" clId="{53787ABC-5F54-4278-9A6E-32D98CE69C6D}" dt="2023-10-19T13:40:25.367" v="433" actId="47"/>
        <pc:sldMkLst>
          <pc:docMk/>
          <pc:sldMk cId="3748410833" sldId="303"/>
        </pc:sldMkLst>
      </pc:sldChg>
      <pc:sldChg chg="modSp mod">
        <pc:chgData name="Louise Tansey" userId="388ce529-93ec-454c-9a47-d666ba1749de" providerId="ADAL" clId="{53787ABC-5F54-4278-9A6E-32D98CE69C6D}" dt="2023-10-19T01:48:02.987" v="75" actId="20577"/>
        <pc:sldMkLst>
          <pc:docMk/>
          <pc:sldMk cId="3558413999" sldId="311"/>
        </pc:sldMkLst>
        <pc:spChg chg="mod">
          <ac:chgData name="Louise Tansey" userId="388ce529-93ec-454c-9a47-d666ba1749de" providerId="ADAL" clId="{53787ABC-5F54-4278-9A6E-32D98CE69C6D}" dt="2023-10-19T01:47:28.013" v="24" actId="20577"/>
          <ac:spMkLst>
            <pc:docMk/>
            <pc:sldMk cId="3558413999" sldId="311"/>
            <ac:spMk id="2" creationId="{AD8978A2-459E-B499-92C0-7C6D2A9212B3}"/>
          </ac:spMkLst>
        </pc:spChg>
        <pc:spChg chg="mod">
          <ac:chgData name="Louise Tansey" userId="388ce529-93ec-454c-9a47-d666ba1749de" providerId="ADAL" clId="{53787ABC-5F54-4278-9A6E-32D98CE69C6D}" dt="2023-10-19T01:48:02.987" v="75" actId="20577"/>
          <ac:spMkLst>
            <pc:docMk/>
            <pc:sldMk cId="3558413999" sldId="311"/>
            <ac:spMk id="3" creationId="{BAADA924-3588-261E-0578-5D06EC0B54C9}"/>
          </ac:spMkLst>
        </pc:spChg>
      </pc:sldChg>
      <pc:sldChg chg="modSp new mod">
        <pc:chgData name="Louise Tansey" userId="388ce529-93ec-454c-9a47-d666ba1749de" providerId="ADAL" clId="{53787ABC-5F54-4278-9A6E-32D98CE69C6D}" dt="2023-10-19T13:40:01.256" v="432" actId="20577"/>
        <pc:sldMkLst>
          <pc:docMk/>
          <pc:sldMk cId="715916965" sldId="312"/>
        </pc:sldMkLst>
        <pc:spChg chg="mod">
          <ac:chgData name="Louise Tansey" userId="388ce529-93ec-454c-9a47-d666ba1749de" providerId="ADAL" clId="{53787ABC-5F54-4278-9A6E-32D98CE69C6D}" dt="2023-10-19T01:48:20.362" v="112" actId="20577"/>
          <ac:spMkLst>
            <pc:docMk/>
            <pc:sldMk cId="715916965" sldId="312"/>
            <ac:spMk id="2" creationId="{AEC92A89-703E-6881-F3B9-68672FCC7631}"/>
          </ac:spMkLst>
        </pc:spChg>
        <pc:spChg chg="mod">
          <ac:chgData name="Louise Tansey" userId="388ce529-93ec-454c-9a47-d666ba1749de" providerId="ADAL" clId="{53787ABC-5F54-4278-9A6E-32D98CE69C6D}" dt="2023-10-19T13:40:01.256" v="432" actId="20577"/>
          <ac:spMkLst>
            <pc:docMk/>
            <pc:sldMk cId="715916965" sldId="312"/>
            <ac:spMk id="3" creationId="{8F1B5468-F7D2-DB4C-5EFB-557825A8DD56}"/>
          </ac:spMkLst>
        </pc:spChg>
      </pc:sldChg>
      <pc:sldChg chg="modSp new mod">
        <pc:chgData name="Louise Tansey" userId="388ce529-93ec-454c-9a47-d666ba1749de" providerId="ADAL" clId="{53787ABC-5F54-4278-9A6E-32D98CE69C6D}" dt="2023-10-19T01:53:48.164" v="301" actId="3626"/>
        <pc:sldMkLst>
          <pc:docMk/>
          <pc:sldMk cId="364760087" sldId="313"/>
        </pc:sldMkLst>
        <pc:spChg chg="mod">
          <ac:chgData name="Louise Tansey" userId="388ce529-93ec-454c-9a47-d666ba1749de" providerId="ADAL" clId="{53787ABC-5F54-4278-9A6E-32D98CE69C6D}" dt="2023-10-19T01:49:55.239" v="148" actId="20577"/>
          <ac:spMkLst>
            <pc:docMk/>
            <pc:sldMk cId="364760087" sldId="313"/>
            <ac:spMk id="2" creationId="{1D1B1872-850B-AD92-EFC4-C5CF598A4F18}"/>
          </ac:spMkLst>
        </pc:spChg>
        <pc:spChg chg="mod">
          <ac:chgData name="Louise Tansey" userId="388ce529-93ec-454c-9a47-d666ba1749de" providerId="ADAL" clId="{53787ABC-5F54-4278-9A6E-32D98CE69C6D}" dt="2023-10-19T01:53:48.164" v="301" actId="3626"/>
          <ac:spMkLst>
            <pc:docMk/>
            <pc:sldMk cId="364760087" sldId="313"/>
            <ac:spMk id="3" creationId="{69B69A5F-94C8-4515-2F50-18CF2E6F851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29642-4918-4DD4-8E33-0691F573842A}" type="datetimeFigureOut">
              <a:rPr lang="en-CA" smtClean="0"/>
              <a:pPr/>
              <a:t>10/19/2023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C15BF-A704-4440-93F3-1F14647471A7}" type="slidenum">
              <a:rPr lang="en-CA" smtClean="0"/>
              <a:pPr/>
              <a:t>‹#›</a:t>
            </a:fld>
            <a:endParaRPr lang="en-CA"/>
          </a:p>
        </p:txBody>
      </p:sp>
    </p:spTree>
    <p:extLst>
      <p:ext uri="{BB962C8B-B14F-4D97-AF65-F5344CB8AC3E}">
        <p14:creationId xmlns:p14="http://schemas.microsoft.com/office/powerpoint/2010/main" val="263903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2</a:t>
            </a:fld>
            <a:endParaRPr lang="en-CA"/>
          </a:p>
        </p:txBody>
      </p:sp>
    </p:spTree>
    <p:extLst>
      <p:ext uri="{BB962C8B-B14F-4D97-AF65-F5344CB8AC3E}">
        <p14:creationId xmlns:p14="http://schemas.microsoft.com/office/powerpoint/2010/main" val="30080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26</a:t>
            </a:fld>
            <a:endParaRPr lang="en-CA">
              <a:solidFill>
                <a:prstClr val="black"/>
              </a:solidFill>
            </a:endParaRPr>
          </a:p>
        </p:txBody>
      </p:sp>
    </p:spTree>
    <p:extLst>
      <p:ext uri="{BB962C8B-B14F-4D97-AF65-F5344CB8AC3E}">
        <p14:creationId xmlns:p14="http://schemas.microsoft.com/office/powerpoint/2010/main" val="212449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27</a:t>
            </a:fld>
            <a:endParaRPr lang="en-CA">
              <a:solidFill>
                <a:prstClr val="black"/>
              </a:solidFill>
            </a:endParaRPr>
          </a:p>
        </p:txBody>
      </p:sp>
    </p:spTree>
    <p:extLst>
      <p:ext uri="{BB962C8B-B14F-4D97-AF65-F5344CB8AC3E}">
        <p14:creationId xmlns:p14="http://schemas.microsoft.com/office/powerpoint/2010/main" val="4067364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28</a:t>
            </a:fld>
            <a:endParaRPr lang="en-CA">
              <a:solidFill>
                <a:prstClr val="black"/>
              </a:solidFill>
            </a:endParaRPr>
          </a:p>
        </p:txBody>
      </p:sp>
    </p:spTree>
    <p:extLst>
      <p:ext uri="{BB962C8B-B14F-4D97-AF65-F5344CB8AC3E}">
        <p14:creationId xmlns:p14="http://schemas.microsoft.com/office/powerpoint/2010/main" val="3727751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29</a:t>
            </a:fld>
            <a:endParaRPr lang="en-CA">
              <a:solidFill>
                <a:prstClr val="black"/>
              </a:solidFill>
            </a:endParaRPr>
          </a:p>
        </p:txBody>
      </p:sp>
    </p:spTree>
    <p:extLst>
      <p:ext uri="{BB962C8B-B14F-4D97-AF65-F5344CB8AC3E}">
        <p14:creationId xmlns:p14="http://schemas.microsoft.com/office/powerpoint/2010/main" val="4172635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30</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10</a:t>
            </a:fld>
            <a:endParaRPr lang="en-CA"/>
          </a:p>
        </p:txBody>
      </p:sp>
    </p:spTree>
    <p:extLst>
      <p:ext uri="{BB962C8B-B14F-4D97-AF65-F5344CB8AC3E}">
        <p14:creationId xmlns:p14="http://schemas.microsoft.com/office/powerpoint/2010/main" val="89661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11</a:t>
            </a:fld>
            <a:endParaRPr lang="en-CA"/>
          </a:p>
        </p:txBody>
      </p:sp>
    </p:spTree>
    <p:extLst>
      <p:ext uri="{BB962C8B-B14F-4D97-AF65-F5344CB8AC3E}">
        <p14:creationId xmlns:p14="http://schemas.microsoft.com/office/powerpoint/2010/main" val="176566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18</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21</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Boyce</a:t>
            </a:r>
            <a:r>
              <a:rPr lang="pt-BR" b="1" dirty="0">
                <a:latin typeface="Arial" panose="020B0604020202020204" pitchFamily="34" charset="0"/>
                <a:cs typeface="Arial" panose="020B0604020202020204" pitchFamily="34" charset="0"/>
              </a:rPr>
              <a:t>, [2014] OJ No 910 (CA):</a:t>
            </a:r>
          </a:p>
          <a:p>
            <a:endParaRPr lang="en-CA" sz="1200" b="1"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17 </a:t>
            </a:r>
            <a:r>
              <a:rPr lang="en-CA" sz="1200" kern="1200" dirty="0">
                <a:solidFill>
                  <a:schemeClr val="tx1"/>
                </a:solidFill>
                <a:effectLst/>
                <a:latin typeface="+mn-lt"/>
                <a:ea typeface="+mn-ea"/>
                <a:cs typeface="+mn-cs"/>
              </a:rPr>
              <a:t>    At trial, the appellant argued that the Crown should not be permitted to cross-examine Barrett on his statement to the police because of the circumstances under which the statement had been obtained and because the Crown knew that Barrett would not adopt the parts of the statement incriminating the appellant. In her rulings, the trial judge held that the Crown was entitled to call Barrett because he had relevant evidence to give apart from the evidence about whether the appellant had a gun. The trial judge also held that this was not a case like </a:t>
            </a:r>
            <a:r>
              <a:rPr lang="en-CA" sz="1200" i="1" kern="1200" dirty="0">
                <a:solidFill>
                  <a:schemeClr val="tx1"/>
                </a:solidFill>
                <a:effectLst/>
                <a:latin typeface="+mn-lt"/>
                <a:ea typeface="+mn-ea"/>
                <a:cs typeface="+mn-cs"/>
              </a:rPr>
              <a:t>R. v. </a:t>
            </a:r>
            <a:r>
              <a:rPr lang="en-CA" sz="1200" i="1" kern="1200" dirty="0" err="1">
                <a:solidFill>
                  <a:schemeClr val="tx1"/>
                </a:solidFill>
                <a:effectLst/>
                <a:latin typeface="+mn-lt"/>
                <a:ea typeface="+mn-ea"/>
                <a:cs typeface="+mn-cs"/>
              </a:rPr>
              <a:t>Soobrian</a:t>
            </a:r>
            <a:r>
              <a:rPr lang="en-CA" sz="1200" kern="1200" dirty="0">
                <a:solidFill>
                  <a:schemeClr val="tx1"/>
                </a:solidFill>
                <a:effectLst/>
                <a:latin typeface="+mn-lt"/>
                <a:ea typeface="+mn-ea"/>
                <a:cs typeface="+mn-cs"/>
              </a:rPr>
              <a:t> (1994), 21 O.R. (3d) 603 (C.A.). Even though Barrett had not adopted his statement at the preliminary inquiry, the Crown could in good faith believe that Barrett might adopt some of the relevant prior statements. The trial judge applied this court's decisions in </a:t>
            </a:r>
            <a:r>
              <a:rPr lang="en-CA" sz="1200" i="1" kern="1200" dirty="0">
                <a:solidFill>
                  <a:schemeClr val="tx1"/>
                </a:solidFill>
                <a:effectLst/>
                <a:latin typeface="+mn-lt"/>
                <a:ea typeface="+mn-ea"/>
                <a:cs typeface="+mn-cs"/>
              </a:rPr>
              <a:t>R. v. </a:t>
            </a:r>
            <a:r>
              <a:rPr lang="en-CA" sz="1200" i="1" kern="1200" dirty="0" err="1">
                <a:solidFill>
                  <a:schemeClr val="tx1"/>
                </a:solidFill>
                <a:effectLst/>
                <a:latin typeface="+mn-lt"/>
                <a:ea typeface="+mn-ea"/>
                <a:cs typeface="+mn-cs"/>
              </a:rPr>
              <a:t>Mariani</a:t>
            </a:r>
            <a:r>
              <a:rPr lang="en-CA" sz="1200" kern="1200" dirty="0">
                <a:solidFill>
                  <a:schemeClr val="tx1"/>
                </a:solidFill>
                <a:effectLst/>
                <a:latin typeface="+mn-lt"/>
                <a:ea typeface="+mn-ea"/>
                <a:cs typeface="+mn-cs"/>
              </a:rPr>
              <a:t>, 2007 ONCA 329, 220 C.C.C. (3d) 74 and </a:t>
            </a:r>
            <a:r>
              <a:rPr lang="en-CA" sz="1200" i="1" kern="1200" dirty="0">
                <a:solidFill>
                  <a:schemeClr val="tx1"/>
                </a:solidFill>
                <a:effectLst/>
                <a:latin typeface="+mn-lt"/>
                <a:ea typeface="+mn-ea"/>
                <a:cs typeface="+mn-cs"/>
              </a:rPr>
              <a:t>R. v. Dooley</a:t>
            </a:r>
            <a:r>
              <a:rPr lang="en-CA" sz="1200" kern="1200" dirty="0">
                <a:solidFill>
                  <a:schemeClr val="tx1"/>
                </a:solidFill>
                <a:effectLst/>
                <a:latin typeface="+mn-lt"/>
                <a:ea typeface="+mn-ea"/>
                <a:cs typeface="+mn-cs"/>
              </a:rPr>
              <a:t>, 2009 ONCA 910, 249 C.C.C. (3d) 449.</a:t>
            </a:r>
          </a:p>
          <a:p>
            <a:endParaRPr lang="en-CA"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18 </a:t>
            </a:r>
            <a:r>
              <a:rPr lang="en-CA" sz="1200" kern="1200" dirty="0">
                <a:solidFill>
                  <a:schemeClr val="tx1"/>
                </a:solidFill>
                <a:effectLst/>
                <a:latin typeface="+mn-lt"/>
                <a:ea typeface="+mn-ea"/>
                <a:cs typeface="+mn-cs"/>
              </a:rPr>
              <a:t>    The trial judge permitted the Crown to cross-examine Barrett on the statement pursuant to s. 9(2) of the </a:t>
            </a:r>
            <a:r>
              <a:rPr lang="en-CA" sz="1200" i="1" kern="1200" dirty="0">
                <a:solidFill>
                  <a:schemeClr val="tx1"/>
                </a:solidFill>
                <a:effectLst/>
                <a:latin typeface="+mn-lt"/>
                <a:ea typeface="+mn-ea"/>
                <a:cs typeface="+mn-cs"/>
              </a:rPr>
              <a:t>Canada Evidence Act</a:t>
            </a:r>
            <a:r>
              <a:rPr lang="en-CA" sz="1200" kern="1200" dirty="0">
                <a:solidFill>
                  <a:schemeClr val="tx1"/>
                </a:solidFill>
                <a:effectLst/>
                <a:latin typeface="+mn-lt"/>
                <a:ea typeface="+mn-ea"/>
                <a:cs typeface="+mn-cs"/>
              </a:rPr>
              <a:t>. She refused, however, to admit the statement for its truth in accordance with </a:t>
            </a:r>
            <a:r>
              <a:rPr lang="en-CA" sz="1200" i="1" kern="1200" dirty="0">
                <a:solidFill>
                  <a:schemeClr val="tx1"/>
                </a:solidFill>
                <a:effectLst/>
                <a:latin typeface="+mn-lt"/>
                <a:ea typeface="+mn-ea"/>
                <a:cs typeface="+mn-cs"/>
              </a:rPr>
              <a:t>R. v. B. (K.G.)</a:t>
            </a:r>
            <a:r>
              <a:rPr lang="en-CA" sz="1200" kern="1200" dirty="0">
                <a:solidFill>
                  <a:schemeClr val="tx1"/>
                </a:solidFill>
                <a:effectLst/>
                <a:latin typeface="+mn-lt"/>
                <a:ea typeface="+mn-ea"/>
                <a:cs typeface="+mn-cs"/>
              </a:rPr>
              <a:t>, [1993] S.C.R. 740, even though there was some evidence to confirm the truth of the statement such as the finding of a 9 mm. casing at the murder scene; Barrett confirmed that the police did not mention any calibre of gun. Barrett's other evidence about the events of the night was also consistent with other evidence. However, Barrett was not under oath when he gave the statement and the trial judge found that there was no suitable substitute for an oath. Further, the trial judge was not satisfied that the statement was voluntary. The police offered him a significant inducement for the statement, there were veiled threats made to him, the police told him that he was a liar and no one believed him because he was not implicating the appellant. The trial judge was particularly concerned about the arrest, which she characterized as a sham. The police arrested Barrett without any real intention of proceeding with the breach of probation charge, for the sole purpose of getting a statement from him on the murder charge. It was an improper use of the arrest power. The police deliberately did not caution Barrett, did not offer to let him call a lawyer, and did not tell him the real jeopardy he was under at the time. Because of her concerns about the manner in which the statement was obtained, the trial judge limited the cross-examination on the statement before the jury. Crown counsel was only permitted to ask Barrett whether he had made a particular part of the statement and whether it was true. If he denied the statement was true no further cross-examination was permitted. The trial judge gave the jury a mid-trial instruction as to the limited use of the portions of the statement that were not adopted.</a:t>
            </a:r>
          </a:p>
          <a:p>
            <a:endParaRPr lang="en-CA"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19 </a:t>
            </a:r>
            <a:r>
              <a:rPr lang="en-CA" sz="1200" kern="1200" dirty="0">
                <a:solidFill>
                  <a:schemeClr val="tx1"/>
                </a:solidFill>
                <a:effectLst/>
                <a:latin typeface="+mn-lt"/>
                <a:ea typeface="+mn-ea"/>
                <a:cs typeface="+mn-cs"/>
              </a:rPr>
              <a:t>    The appellant submits that the trial judge erred in permitting Crown counsel to cross-examine Barrett pursuant to s. 9(2) of the </a:t>
            </a:r>
            <a:r>
              <a:rPr lang="en-CA" sz="1200" i="1" kern="1200" dirty="0">
                <a:solidFill>
                  <a:schemeClr val="tx1"/>
                </a:solidFill>
                <a:effectLst/>
                <a:latin typeface="+mn-lt"/>
                <a:ea typeface="+mn-ea"/>
                <a:cs typeface="+mn-cs"/>
              </a:rPr>
              <a:t>Canada Evidence Act</a:t>
            </a:r>
            <a:r>
              <a:rPr lang="en-CA" sz="1200" kern="1200" dirty="0">
                <a:solidFill>
                  <a:schemeClr val="tx1"/>
                </a:solidFill>
                <a:effectLst/>
                <a:latin typeface="+mn-lt"/>
                <a:ea typeface="+mn-ea"/>
                <a:cs typeface="+mn-cs"/>
              </a:rPr>
              <a:t>. The appellant concedes that the statement did have some value in impeaching Barrett's credibility as to his version of the events after the killing. Nevertheless, the trial judge should not have permitted the impugned cross-examination about the gun. The appellant submits that there was no basis for believing that Barrett would adopt the portions of the statement concerning the appellant having the handgun. He had denied that this portion of the statement was true at the preliminary inquiry and on the s. 9(2) </a:t>
            </a:r>
            <a:r>
              <a:rPr lang="en-CA" sz="1200" i="1" kern="1200" dirty="0" err="1">
                <a:solidFill>
                  <a:schemeClr val="tx1"/>
                </a:solidFill>
                <a:effectLst/>
                <a:latin typeface="+mn-lt"/>
                <a:ea typeface="+mn-ea"/>
                <a:cs typeface="+mn-cs"/>
              </a:rPr>
              <a:t>voir</a:t>
            </a:r>
            <a:r>
              <a:rPr lang="en-CA" sz="1200" i="1" kern="1200" dirty="0">
                <a:solidFill>
                  <a:schemeClr val="tx1"/>
                </a:solidFill>
                <a:effectLst/>
                <a:latin typeface="+mn-lt"/>
                <a:ea typeface="+mn-ea"/>
                <a:cs typeface="+mn-cs"/>
              </a:rPr>
              <a:t> dire</a:t>
            </a:r>
            <a:r>
              <a:rPr lang="en-CA" sz="1200" kern="1200" dirty="0">
                <a:solidFill>
                  <a:schemeClr val="tx1"/>
                </a:solidFill>
                <a:effectLst/>
                <a:latin typeface="+mn-lt"/>
                <a:ea typeface="+mn-ea"/>
                <a:cs typeface="+mn-cs"/>
              </a:rPr>
              <a:t>.</a:t>
            </a:r>
          </a:p>
          <a:p>
            <a:endParaRPr lang="en-CA" sz="1200" kern="1200" dirty="0">
              <a:solidFill>
                <a:schemeClr val="tx1"/>
              </a:solidFill>
              <a:effectLst/>
              <a:latin typeface="+mn-lt"/>
              <a:ea typeface="+mn-ea"/>
              <a:cs typeface="+mn-cs"/>
            </a:endParaRPr>
          </a:p>
          <a:p>
            <a:pPr marL="0" indent="0">
              <a:buNone/>
            </a:pPr>
            <a:r>
              <a:rPr lang="en-CA" sz="1200" b="1" kern="1200" dirty="0">
                <a:solidFill>
                  <a:schemeClr val="tx1"/>
                </a:solidFill>
                <a:effectLst/>
                <a:latin typeface="+mn-lt"/>
                <a:ea typeface="+mn-ea"/>
                <a:cs typeface="+mn-cs"/>
              </a:rPr>
              <a:t>20</a:t>
            </a:r>
            <a:r>
              <a:rPr lang="en-CA" sz="1200" kern="1200" baseline="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In </a:t>
            </a:r>
            <a:r>
              <a:rPr lang="en-CA" sz="1200" i="1" kern="1200" dirty="0">
                <a:solidFill>
                  <a:schemeClr val="tx1"/>
                </a:solidFill>
                <a:effectLst/>
                <a:latin typeface="+mn-lt"/>
                <a:ea typeface="+mn-ea"/>
                <a:cs typeface="+mn-cs"/>
              </a:rPr>
              <a:t>R. v. Carpenter (No. 2)</a:t>
            </a:r>
            <a:r>
              <a:rPr lang="en-CA" sz="1200" kern="1200" dirty="0">
                <a:solidFill>
                  <a:schemeClr val="tx1"/>
                </a:solidFill>
                <a:effectLst/>
                <a:latin typeface="+mn-lt"/>
                <a:ea typeface="+mn-ea"/>
                <a:cs typeface="+mn-cs"/>
              </a:rPr>
              <a:t> (1982), 1 C.C.C. (3d) 149, at p. 155, this court held that cross-examination under s. 9(2) should be permitted if it would serve the ends of justice. In my view, the trial judge did not err in the exercise of her discretion in permitting the very limited cross-examination. Barrett was a necessary witness at the trial. He had been with the appellant earlier in the evening, was in the area of the community centre when the deceased was shot and then left the area with the appellant. The Crown thus had a legitimate interest in calling Barrett apart from what he said to the police about the gun. In light of Francis' evidence that the appellant shot the deceased, whether Barrett had seen the appellant immediately thereafter with the gun and what the appellant said after the killing were all valid and logical areas to explore. When Barrett denied that the appellant had the gun, it was open to the Crown to attempt to impeach this part of Barrett's evidence. If Barrett persisted in claiming the appellant did not have a gun, contrary to his earlier statement, the Crown was entitled to at least attempt to neutralize this evidence. Since Barrett refused to adopt the earlier statement as true, the cross-examination did not prove that the appellant had a gun but at least was capable of neutralizing the inference from Barrett's testimony that the appellant did not have a gun.</a:t>
            </a:r>
          </a:p>
          <a:p>
            <a:pPr marL="228600" indent="-228600">
              <a:buAutoNum type="arabicPlain" startAt="20"/>
            </a:pPr>
            <a:endParaRPr lang="en-CA" sz="12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21 </a:t>
            </a:r>
            <a:r>
              <a:rPr lang="en-CA" sz="1200" kern="1200" dirty="0">
                <a:solidFill>
                  <a:schemeClr val="tx1"/>
                </a:solidFill>
                <a:effectLst/>
                <a:latin typeface="+mn-lt"/>
                <a:ea typeface="+mn-ea"/>
                <a:cs typeface="+mn-cs"/>
              </a:rPr>
              <a:t>    In considering the ends of justice, the trial judge took into account her concern about the manner in which the statement was obtained and thus severely limited cross-examination on the statement. As the trial judge said in her preliminary oral ruling (she later gave an expanded written ruling):</a:t>
            </a:r>
          </a:p>
          <a:p>
            <a:r>
              <a:rPr lang="en-CA" sz="1200" kern="1200" dirty="0">
                <a:solidFill>
                  <a:schemeClr val="tx1"/>
                </a:solidFill>
                <a:effectLst/>
                <a:latin typeface="+mn-lt"/>
                <a:ea typeface="+mn-ea"/>
                <a:cs typeface="+mn-cs"/>
              </a:rPr>
              <a:t> </a:t>
            </a:r>
          </a:p>
          <a:p>
            <a:pPr lvl="1"/>
            <a:r>
              <a:rPr lang="en-CA" sz="1200" u="none" strike="noStrike" kern="1200" dirty="0">
                <a:solidFill>
                  <a:schemeClr val="tx1"/>
                </a:solidFill>
                <a:effectLst/>
                <a:latin typeface="+mn-lt"/>
                <a:ea typeface="+mn-ea"/>
                <a:cs typeface="+mn-cs"/>
              </a:rPr>
              <a:t>The Crown will not be permitted to further cross-examine on the inconsistency between that statement and Mr. Barrett's testimony at trial. In this way the jury will be able to use the prior inconsistent statement solely for the purpose of assessing Mr. Barrett's testimony at this trial, which is my attempt to strike a balance between the prejudice to Mr. Boyce of this prior inconsistent statement and the probative value to the Crown to have the credibility of this witness assessed fairly by the jury.</a:t>
            </a:r>
          </a:p>
          <a:p>
            <a:pPr lvl="0"/>
            <a:endParaRPr lang="en-CA" sz="1200" u="none" strike="noStrike"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22 </a:t>
            </a:r>
            <a:r>
              <a:rPr lang="en-CA" sz="1200" kern="1200" dirty="0">
                <a:solidFill>
                  <a:schemeClr val="tx1"/>
                </a:solidFill>
                <a:effectLst/>
                <a:latin typeface="+mn-lt"/>
                <a:ea typeface="+mn-ea"/>
                <a:cs typeface="+mn-cs"/>
              </a:rPr>
              <a:t>    This is not a case like </a:t>
            </a:r>
            <a:r>
              <a:rPr lang="en-CA" sz="1200" i="1" kern="1200" dirty="0" err="1">
                <a:solidFill>
                  <a:schemeClr val="tx1"/>
                </a:solidFill>
                <a:effectLst/>
                <a:latin typeface="+mn-lt"/>
                <a:ea typeface="+mn-ea"/>
                <a:cs typeface="+mn-cs"/>
              </a:rPr>
              <a:t>Soobrian</a:t>
            </a:r>
            <a:r>
              <a:rPr lang="en-CA" sz="1200" i="1" kern="1200" dirty="0">
                <a:solidFill>
                  <a:schemeClr val="tx1"/>
                </a:solidFill>
                <a:effectLst/>
                <a:latin typeface="+mn-lt"/>
                <a:ea typeface="+mn-ea"/>
                <a:cs typeface="+mn-cs"/>
              </a:rPr>
              <a:t>,</a:t>
            </a:r>
            <a:r>
              <a:rPr lang="en-CA" sz="1200" kern="1200" dirty="0">
                <a:solidFill>
                  <a:schemeClr val="tx1"/>
                </a:solidFill>
                <a:effectLst/>
                <a:latin typeface="+mn-lt"/>
                <a:ea typeface="+mn-ea"/>
                <a:cs typeface="+mn-cs"/>
              </a:rPr>
              <a:t> where the court held that the Crown should not have been permitted to call a Crown witness solely to discredit him. In that case, Crown counsel at trial had stated that he knew the witness would testify in conformity with a statement he had given and his preliminary inquiry evidence exonerating the accused. The court further found that Crown counsel wanted to cross-examine on an earlier inconsistent statement to support a contention that the witness had colluded with the accused. There was no evidence of any such collusion. In those circumstances, the court found that the evidence was of minimal probative value and highly prejudicial. In this case, as I have said, Barrett had relevant evidence to give apart from the statements about the appellant having a gun. The Crown did not adduce Barrett's testimony for the purpose of discrediting that evidence and there was a legitimate purpose for the limited cross-examination on the inconsistent parts of the statement.</a:t>
            </a:r>
          </a:p>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22</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Dayes</a:t>
            </a:r>
            <a:r>
              <a:rPr lang="pt-BR" b="1" dirty="0">
                <a:latin typeface="Arial" panose="020B0604020202020204" pitchFamily="34" charset="0"/>
                <a:cs typeface="Arial" panose="020B0604020202020204" pitchFamily="34" charset="0"/>
              </a:rPr>
              <a:t>, [2013] OJ No 4615 (CA):</a:t>
            </a: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latin typeface="Arial" panose="020B0604020202020204" pitchFamily="34" charset="0"/>
              <a:cs typeface="Arial" panose="020B0604020202020204" pitchFamily="34" charset="0"/>
            </a:endParaRPr>
          </a:p>
          <a:p>
            <a:r>
              <a:rPr lang="en-CA" sz="1200" b="1" kern="1200" dirty="0">
                <a:solidFill>
                  <a:schemeClr val="tx1"/>
                </a:solidFill>
                <a:effectLst/>
                <a:latin typeface="+mn-lt"/>
                <a:ea typeface="+mn-ea"/>
                <a:cs typeface="+mn-cs"/>
              </a:rPr>
              <a:t>29 </a:t>
            </a:r>
            <a:r>
              <a:rPr lang="en-CA" sz="1200" kern="1200" dirty="0">
                <a:solidFill>
                  <a:schemeClr val="tx1"/>
                </a:solidFill>
                <a:effectLst/>
                <a:latin typeface="+mn-lt"/>
                <a:ea typeface="+mn-ea"/>
                <a:cs typeface="+mn-cs"/>
              </a:rPr>
              <a:t>    I would reject the appellant's submission because, in my view, it was open to the Crown to cross-examine T.M. under s. 9(2) of the </a:t>
            </a:r>
            <a:r>
              <a:rPr lang="en-CA" sz="1200" i="1" kern="1200" dirty="0">
                <a:solidFill>
                  <a:schemeClr val="tx1"/>
                </a:solidFill>
                <a:effectLst/>
                <a:latin typeface="+mn-lt"/>
                <a:ea typeface="+mn-ea"/>
                <a:cs typeface="+mn-cs"/>
              </a:rPr>
              <a:t>CEA</a:t>
            </a:r>
            <a:r>
              <a:rPr lang="en-CA" sz="1200" kern="1200" dirty="0">
                <a:solidFill>
                  <a:schemeClr val="tx1"/>
                </a:solidFill>
                <a:effectLst/>
                <a:latin typeface="+mn-lt"/>
                <a:ea typeface="+mn-ea"/>
                <a:cs typeface="+mn-cs"/>
              </a:rPr>
              <a:t> about why his testimony at the trial was inconsistent with his testimony at S.R.'s trial. Such questioning relates to the inconsistent statement and is therefore within the scope of cross-examination permitted by the provision.</a:t>
            </a:r>
          </a:p>
          <a:p>
            <a:endParaRPr lang="en-CA" sz="10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30 </a:t>
            </a:r>
            <a:r>
              <a:rPr lang="en-CA" sz="1200" kern="1200" dirty="0">
                <a:solidFill>
                  <a:schemeClr val="tx1"/>
                </a:solidFill>
                <a:effectLst/>
                <a:latin typeface="+mn-lt"/>
                <a:ea typeface="+mn-ea"/>
                <a:cs typeface="+mn-cs"/>
              </a:rPr>
              <a:t>    One of the purposes of cross-examination under s. 9(2) is to permit the court to make an adversity ruling. Factors that are relevant to an adversity finding include possible grounds for bias and collusion between the witness and the opposing party to fashion testimony: see the Hon. Mr. Justice S. Casey Hill, David M. </a:t>
            </a:r>
            <a:r>
              <a:rPr lang="en-CA" sz="1200" kern="1200" dirty="0" err="1">
                <a:solidFill>
                  <a:schemeClr val="tx1"/>
                </a:solidFill>
                <a:effectLst/>
                <a:latin typeface="+mn-lt"/>
                <a:ea typeface="+mn-ea"/>
                <a:cs typeface="+mn-cs"/>
              </a:rPr>
              <a:t>Tanovich</a:t>
            </a:r>
            <a:r>
              <a:rPr lang="en-CA" sz="1200" kern="1200" dirty="0">
                <a:solidFill>
                  <a:schemeClr val="tx1"/>
                </a:solidFill>
                <a:effectLst/>
                <a:latin typeface="+mn-lt"/>
                <a:ea typeface="+mn-ea"/>
                <a:cs typeface="+mn-cs"/>
              </a:rPr>
              <a:t> and Louis P. </a:t>
            </a:r>
            <a:r>
              <a:rPr lang="en-CA" sz="1200" kern="1200" dirty="0" err="1">
                <a:solidFill>
                  <a:schemeClr val="tx1"/>
                </a:solidFill>
                <a:effectLst/>
                <a:latin typeface="+mn-lt"/>
                <a:ea typeface="+mn-ea"/>
                <a:cs typeface="+mn-cs"/>
              </a:rPr>
              <a:t>Strezos</a:t>
            </a:r>
            <a:r>
              <a:rPr lang="en-CA" sz="1200" kern="120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McWilliams' Canadian Criminal Evidence,</a:t>
            </a:r>
            <a:r>
              <a:rPr lang="en-CA" sz="1200" kern="1200" dirty="0">
                <a:solidFill>
                  <a:schemeClr val="tx1"/>
                </a:solidFill>
                <a:effectLst/>
                <a:latin typeface="+mn-lt"/>
                <a:ea typeface="+mn-ea"/>
                <a:cs typeface="+mn-cs"/>
              </a:rPr>
              <a:t> loose-leaf, 5th ed., (Toronto: Canada Law Book, 2013), at para. 21:20.30.60.30.</a:t>
            </a:r>
          </a:p>
          <a:p>
            <a:endParaRPr lang="en-CA" sz="1000"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31 </a:t>
            </a:r>
            <a:r>
              <a:rPr lang="en-CA" sz="1200" kern="1200" dirty="0">
                <a:solidFill>
                  <a:schemeClr val="tx1"/>
                </a:solidFill>
                <a:effectLst/>
                <a:latin typeface="+mn-lt"/>
                <a:ea typeface="+mn-ea"/>
                <a:cs typeface="+mn-cs"/>
              </a:rPr>
              <a:t>    Crown counsel's questions attempting to elicit the reason why T.M. had changed his evidence - in particular, whether he did so to protect the appellant - were relevant to the inconsistencies in his prior testimony and did not exceed the acceptable scope of cross-examination under s. 9(2) of the </a:t>
            </a:r>
            <a:r>
              <a:rPr lang="en-CA" sz="1200" i="1" kern="1200" dirty="0">
                <a:solidFill>
                  <a:schemeClr val="tx1"/>
                </a:solidFill>
                <a:effectLst/>
                <a:latin typeface="+mn-lt"/>
                <a:ea typeface="+mn-ea"/>
                <a:cs typeface="+mn-cs"/>
              </a:rPr>
              <a:t>CEA</a:t>
            </a:r>
            <a:r>
              <a:rPr lang="en-CA" sz="1200" kern="1200" dirty="0">
                <a:solidFill>
                  <a:schemeClr val="tx1"/>
                </a:solidFill>
                <a:effectLst/>
                <a:latin typeface="+mn-lt"/>
                <a:ea typeface="+mn-ea"/>
                <a:cs typeface="+mn-cs"/>
              </a:rPr>
              <a:t>: see </a:t>
            </a:r>
            <a:r>
              <a:rPr lang="en-CA" sz="1200" i="1" kern="1200" dirty="0">
                <a:solidFill>
                  <a:schemeClr val="tx1"/>
                </a:solidFill>
                <a:effectLst/>
                <a:latin typeface="+mn-lt"/>
                <a:ea typeface="+mn-ea"/>
                <a:cs typeface="+mn-cs"/>
              </a:rPr>
              <a:t>R. v. F.J.U.</a:t>
            </a:r>
            <a:r>
              <a:rPr lang="en-CA" sz="1200" kern="1200" dirty="0">
                <a:solidFill>
                  <a:schemeClr val="tx1"/>
                </a:solidFill>
                <a:effectLst/>
                <a:latin typeface="+mn-lt"/>
                <a:ea typeface="+mn-ea"/>
                <a:cs typeface="+mn-cs"/>
              </a:rPr>
              <a:t> (1994), 90 C.C.C. (3d) 541, (Ont. C.A.), at p. 551, </a:t>
            </a:r>
            <a:r>
              <a:rPr lang="en-CA" sz="1200" kern="1200" dirty="0" err="1">
                <a:solidFill>
                  <a:schemeClr val="tx1"/>
                </a:solidFill>
                <a:effectLst/>
                <a:latin typeface="+mn-lt"/>
                <a:ea typeface="+mn-ea"/>
                <a:cs typeface="+mn-cs"/>
              </a:rPr>
              <a:t>aff'd</a:t>
            </a:r>
            <a:r>
              <a:rPr lang="en-CA" sz="1200" kern="1200" dirty="0">
                <a:solidFill>
                  <a:schemeClr val="tx1"/>
                </a:solidFill>
                <a:effectLst/>
                <a:latin typeface="+mn-lt"/>
                <a:ea typeface="+mn-ea"/>
                <a:cs typeface="+mn-cs"/>
              </a:rPr>
              <a:t> [1995] 3 S.C.R. 764; </a:t>
            </a:r>
            <a:r>
              <a:rPr lang="en-CA" sz="1200" i="1" kern="1200" dirty="0">
                <a:solidFill>
                  <a:schemeClr val="tx1"/>
                </a:solidFill>
                <a:effectLst/>
                <a:latin typeface="+mn-lt"/>
                <a:ea typeface="+mn-ea"/>
                <a:cs typeface="+mn-cs"/>
              </a:rPr>
              <a:t>R. v. S.(S.W.)</a:t>
            </a:r>
            <a:r>
              <a:rPr lang="en-CA" sz="1200" kern="1200" dirty="0">
                <a:solidFill>
                  <a:schemeClr val="tx1"/>
                </a:solidFill>
                <a:effectLst/>
                <a:latin typeface="+mn-lt"/>
                <a:ea typeface="+mn-ea"/>
                <a:cs typeface="+mn-cs"/>
              </a:rPr>
              <a:t>, [2005] O.J. No. 4958, 2005 </a:t>
            </a:r>
            <a:r>
              <a:rPr lang="en-CA" sz="1200" kern="1200" dirty="0" err="1">
                <a:solidFill>
                  <a:schemeClr val="tx1"/>
                </a:solidFill>
                <a:effectLst/>
                <a:latin typeface="+mn-lt"/>
                <a:ea typeface="+mn-ea"/>
                <a:cs typeface="+mn-cs"/>
              </a:rPr>
              <a:t>CanLII</a:t>
            </a:r>
            <a:r>
              <a:rPr lang="en-CA" sz="1200" kern="1200" dirty="0">
                <a:solidFill>
                  <a:schemeClr val="tx1"/>
                </a:solidFill>
                <a:effectLst/>
                <a:latin typeface="+mn-lt"/>
                <a:ea typeface="+mn-ea"/>
                <a:cs typeface="+mn-cs"/>
              </a:rPr>
              <a:t> 43072, (Ont. S.C.), at paras. 1-2; </a:t>
            </a:r>
            <a:r>
              <a:rPr lang="en-CA" sz="1200" i="1" kern="1200" dirty="0">
                <a:solidFill>
                  <a:schemeClr val="tx1"/>
                </a:solidFill>
                <a:effectLst/>
                <a:latin typeface="+mn-lt"/>
                <a:ea typeface="+mn-ea"/>
                <a:cs typeface="+mn-cs"/>
              </a:rPr>
              <a:t>R. v. Mohammad</a:t>
            </a:r>
            <a:r>
              <a:rPr lang="en-CA" sz="1200" kern="1200" dirty="0">
                <a:solidFill>
                  <a:schemeClr val="tx1"/>
                </a:solidFill>
                <a:effectLst/>
                <a:latin typeface="+mn-lt"/>
                <a:ea typeface="+mn-ea"/>
                <a:cs typeface="+mn-cs"/>
              </a:rPr>
              <a:t>, [2007] O.J. No. 4901, 2007 </a:t>
            </a:r>
            <a:r>
              <a:rPr lang="en-CA" sz="1200" kern="1200" dirty="0" err="1">
                <a:solidFill>
                  <a:schemeClr val="tx1"/>
                </a:solidFill>
                <a:effectLst/>
                <a:latin typeface="+mn-lt"/>
                <a:ea typeface="+mn-ea"/>
                <a:cs typeface="+mn-cs"/>
              </a:rPr>
              <a:t>CanLII</a:t>
            </a:r>
            <a:r>
              <a:rPr lang="en-CA" sz="1200" kern="1200" dirty="0">
                <a:solidFill>
                  <a:schemeClr val="tx1"/>
                </a:solidFill>
                <a:effectLst/>
                <a:latin typeface="+mn-lt"/>
                <a:ea typeface="+mn-ea"/>
                <a:cs typeface="+mn-cs"/>
              </a:rPr>
              <a:t> 54965, (Ont. S.C.), at paras. 14-16; and the Hon. David M. Paciocco, "Confronting Disappointing, Hostile and Adverse Witnesses in Criminal Cases" (2012) 59 C.L.Q. 301, at p. 331.</a:t>
            </a:r>
            <a:endParaRPr lang="en-CA" sz="10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Taylor</a:t>
            </a:r>
            <a:r>
              <a:rPr lang="pt-BR" b="1" dirty="0">
                <a:latin typeface="Arial" panose="020B0604020202020204" pitchFamily="34" charset="0"/>
                <a:cs typeface="Arial" panose="020B0604020202020204" pitchFamily="34" charset="0"/>
              </a:rPr>
              <a:t>, [2015] OJ No 3234 (CA):</a:t>
            </a:r>
          </a:p>
          <a:p>
            <a:pPr marL="0" marR="0" lvl="1" indent="0" algn="l" defTabSz="914400" rtl="0" eaLnBrk="1" fontAlgn="auto" latinLnBrk="0" hangingPunct="1">
              <a:lnSpc>
                <a:spcPct val="100000"/>
              </a:lnSpc>
              <a:spcBef>
                <a:spcPts val="0"/>
              </a:spcBef>
              <a:spcAft>
                <a:spcPts val="0"/>
              </a:spcAft>
              <a:buClrTx/>
              <a:buSzTx/>
              <a:buFontTx/>
              <a:buNone/>
              <a:tabLst/>
              <a:defRPr/>
            </a:pPr>
            <a:endParaRPr lang="pt-BR"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49 </a:t>
            </a:r>
            <a:r>
              <a:rPr lang="en-CA" sz="1200" kern="1200" dirty="0">
                <a:solidFill>
                  <a:schemeClr val="tx1"/>
                </a:solidFill>
                <a:effectLst/>
                <a:latin typeface="+mn-lt"/>
                <a:ea typeface="+mn-ea"/>
                <a:cs typeface="+mn-cs"/>
              </a:rPr>
              <a:t>    Fourth, examining counsel is entitled to know whether the witness's departure in their trial testimony from a previous out-of-court statement was to protect the accused: </a:t>
            </a:r>
            <a:r>
              <a:rPr lang="en-CA" sz="1200" i="1" kern="1200" dirty="0">
                <a:solidFill>
                  <a:schemeClr val="tx1"/>
                </a:solidFill>
                <a:effectLst/>
                <a:latin typeface="+mn-lt"/>
                <a:ea typeface="+mn-ea"/>
                <a:cs typeface="+mn-cs"/>
              </a:rPr>
              <a:t>R. v.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2013 ONCA 614, 301 C.C.C. (3d) 337, at para. 31. Thus, questions that attempt to unearth why the witness has changed his evidence at trial from what he had said in a previous, more contemporaneous out-of-court statement are allowed under s. 9(2). In addition, s. 9(2) applications are often used to set the groundwork for a declaration that the witness is adverse. The factors relevant to such a declaration include bias and collusion: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at para. 30.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23</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b="1" i="1" dirty="0">
                <a:latin typeface="Arial" panose="020B0604020202020204" pitchFamily="34" charset="0"/>
                <a:cs typeface="Arial" panose="020B0604020202020204" pitchFamily="34" charset="0"/>
              </a:rPr>
              <a:t>R v Taylor</a:t>
            </a:r>
            <a:r>
              <a:rPr lang="pt-BR" b="1" dirty="0">
                <a:latin typeface="Arial" panose="020B0604020202020204" pitchFamily="34" charset="0"/>
                <a:cs typeface="Arial" panose="020B0604020202020204" pitchFamily="34" charset="0"/>
              </a:rPr>
              <a:t>, [2015] OJ No 3234 (CA):</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39 </a:t>
            </a:r>
            <a:r>
              <a:rPr lang="en-CA" sz="1200" kern="1200" dirty="0">
                <a:solidFill>
                  <a:schemeClr val="tx1"/>
                </a:solidFill>
                <a:effectLst/>
                <a:latin typeface="+mn-lt"/>
                <a:ea typeface="+mn-ea"/>
                <a:cs typeface="+mn-cs"/>
              </a:rPr>
              <a:t>    The trial Crown's s. 9(2) cross-examination of each witness extended beyond the inconsistencies between the out-of-court statements and the trial testimony. In large measure, Crown counsel confirmed the truthfulness of the other statement details that coincided with each witness's testimony at trial.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1" indent="0" algn="ctr"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a:t>
            </a:r>
            <a:r>
              <a:rPr lang="en-CA" sz="1200" b="1" kern="1200" baseline="0" dirty="0">
                <a:solidFill>
                  <a:schemeClr val="tx1"/>
                </a:solidFill>
                <a:effectLst/>
                <a:latin typeface="+mn-lt"/>
                <a:ea typeface="+mn-ea"/>
                <a:cs typeface="+mn-cs"/>
              </a:rPr>
              <a:t> . . . .</a:t>
            </a:r>
            <a:endParaRPr lang="en-CA"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CA" sz="1200" b="1"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CA" sz="1200" b="1" kern="1200" dirty="0">
                <a:solidFill>
                  <a:schemeClr val="tx1"/>
                </a:solidFill>
                <a:effectLst/>
                <a:latin typeface="+mn-lt"/>
                <a:ea typeface="+mn-ea"/>
                <a:cs typeface="+mn-cs"/>
              </a:rPr>
              <a:t>54 </a:t>
            </a:r>
            <a:r>
              <a:rPr lang="en-CA" sz="1200" kern="1200" dirty="0">
                <a:solidFill>
                  <a:schemeClr val="tx1"/>
                </a:solidFill>
                <a:effectLst/>
                <a:latin typeface="+mn-lt"/>
                <a:ea typeface="+mn-ea"/>
                <a:cs typeface="+mn-cs"/>
              </a:rPr>
              <a:t>    Second, the manner of questioning here, while not the most direct route, was available to the trial Crown. Crown counsel was permitted to ask questions to determine why the witnesses departed from their earlier statements, in particular whether this was to protect the appellant: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at para. 31. Thus, Crown counsel was allowed to ask questions which would attempt to show that the only portions of the statements recanted by the witnesses were those in which the appellant admitted complicity. Further, it was clear that the Crown was attempting to lay a foundation for an application to declare the witness adverse, a recognized purpose of cross-examination under s. 9(2): </a:t>
            </a:r>
            <a:r>
              <a:rPr lang="en-CA" sz="1200" i="1" kern="1200" dirty="0" err="1">
                <a:solidFill>
                  <a:schemeClr val="tx1"/>
                </a:solidFill>
                <a:effectLst/>
                <a:latin typeface="+mn-lt"/>
                <a:ea typeface="+mn-ea"/>
                <a:cs typeface="+mn-cs"/>
              </a:rPr>
              <a:t>Dayes</a:t>
            </a:r>
            <a:r>
              <a:rPr lang="en-CA" sz="1200" kern="1200" dirty="0">
                <a:solidFill>
                  <a:schemeClr val="tx1"/>
                </a:solidFill>
                <a:effectLst/>
                <a:latin typeface="+mn-lt"/>
                <a:ea typeface="+mn-ea"/>
                <a:cs typeface="+mn-cs"/>
              </a:rPr>
              <a:t>, at para. 30.</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solidFill>
                  <a:prstClr val="black"/>
                </a:solidFill>
              </a:rPr>
              <a:pPr/>
              <a:t>24</a:t>
            </a:fld>
            <a:endParaRPr lang="en-CA">
              <a:solidFill>
                <a:prstClr val="black"/>
              </a:solidFill>
            </a:endParaRPr>
          </a:p>
        </p:txBody>
      </p:sp>
    </p:spTree>
    <p:extLst>
      <p:ext uri="{BB962C8B-B14F-4D97-AF65-F5344CB8AC3E}">
        <p14:creationId xmlns:p14="http://schemas.microsoft.com/office/powerpoint/2010/main" val="2086632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AEC15BF-A704-4440-93F3-1F14647471A7}" type="slidenum">
              <a:rPr lang="en-CA" smtClean="0"/>
              <a:pPr/>
              <a:t>25</a:t>
            </a:fld>
            <a:endParaRPr lang="en-CA"/>
          </a:p>
        </p:txBody>
      </p:sp>
    </p:spTree>
    <p:extLst>
      <p:ext uri="{BB962C8B-B14F-4D97-AF65-F5344CB8AC3E}">
        <p14:creationId xmlns:p14="http://schemas.microsoft.com/office/powerpoint/2010/main" val="1161223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6E7FF977-7845-4497-94A8-399B4648B3D2}" type="datetime1">
              <a:rPr lang="en-CA" smtClean="0"/>
              <a:t>10/19/2023</a:t>
            </a:fld>
            <a:endParaRPr lang="en-CA"/>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CA"/>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64617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5E50FF-1BFC-45BF-9445-0A0480DAD875}" type="datetime1">
              <a:rPr lang="en-CA" smtClean="0"/>
              <a:t>10/19/2023</a:t>
            </a:fld>
            <a:endParaRPr lang="en-CA"/>
          </a:p>
        </p:txBody>
      </p:sp>
      <p:sp>
        <p:nvSpPr>
          <p:cNvPr id="6" name="Footer Placeholder 5"/>
          <p:cNvSpPr>
            <a:spLocks noGrp="1"/>
          </p:cNvSpPr>
          <p:nvPr>
            <p:ph type="ftr" sz="quarter" idx="11"/>
          </p:nvPr>
        </p:nvSpPr>
        <p:spPr/>
        <p:txBody>
          <a:bodyPr/>
          <a:lstStyle/>
          <a:p>
            <a:endParaRPr lang="en-CA"/>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13512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61E1343-8509-4DF7-BA2F-21F979771E70}" type="datetime1">
              <a:rPr lang="en-CA" smtClean="0"/>
              <a:t>10/19/2023</a:t>
            </a:fld>
            <a:endParaRPr lang="en-CA"/>
          </a:p>
        </p:txBody>
      </p:sp>
      <p:sp>
        <p:nvSpPr>
          <p:cNvPr id="5" name="Footer Placeholder 4"/>
          <p:cNvSpPr>
            <a:spLocks noGrp="1"/>
          </p:cNvSpPr>
          <p:nvPr>
            <p:ph type="ftr" sz="quarter" idx="11"/>
          </p:nvPr>
        </p:nvSpPr>
        <p:spPr/>
        <p:txBody>
          <a:bodyPr/>
          <a:lstStyle/>
          <a:p>
            <a:endParaRPr lang="en-CA"/>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952813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498FB9-D380-493D-A28C-B5AB46CC05C0}" type="datetime1">
              <a:rPr lang="en-CA" smtClean="0"/>
              <a:t>10/19/2023</a:t>
            </a:fld>
            <a:endParaRPr lang="en-CA"/>
          </a:p>
        </p:txBody>
      </p:sp>
      <p:sp>
        <p:nvSpPr>
          <p:cNvPr id="5" name="Footer Placeholder 4"/>
          <p:cNvSpPr>
            <a:spLocks noGrp="1"/>
          </p:cNvSpPr>
          <p:nvPr>
            <p:ph type="ftr" sz="quarter" idx="11"/>
          </p:nvPr>
        </p:nvSpPr>
        <p:spPr/>
        <p:txBody>
          <a:bodyPr/>
          <a:lstStyle/>
          <a:p>
            <a:endParaRPr lang="en-CA"/>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1569653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D55CC8-3D8E-4E62-B869-B98C6E44B8BA}" type="datetime1">
              <a:rPr lang="en-CA" smtClean="0"/>
              <a:t>10/19/2023</a:t>
            </a:fld>
            <a:endParaRPr lang="en-CA"/>
          </a:p>
        </p:txBody>
      </p:sp>
      <p:sp>
        <p:nvSpPr>
          <p:cNvPr id="5" name="Footer Placeholder 4"/>
          <p:cNvSpPr>
            <a:spLocks noGrp="1"/>
          </p:cNvSpPr>
          <p:nvPr>
            <p:ph type="ftr" sz="quarter" idx="11"/>
          </p:nvPr>
        </p:nvSpPr>
        <p:spPr/>
        <p:txBody>
          <a:bodyPr/>
          <a:lstStyle/>
          <a:p>
            <a:endParaRPr lang="en-CA"/>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207074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770D0E-21D3-4FAA-944E-2B5E8AB0F457}" type="datetime1">
              <a:rPr lang="en-CA" smtClean="0"/>
              <a:t>10/19/2023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1056761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08864A9-EC11-4326-B475-156F412E8CE8}" type="datetime1">
              <a:rPr lang="en-CA" smtClean="0"/>
              <a:t>10/19/2023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677539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C1CE8DF8-418A-46B7-9E77-C8C86683E6BB}" type="datetime1">
              <a:rPr lang="en-CA" smtClean="0"/>
              <a:t>10/19/2023</a:t>
            </a:fld>
            <a:endParaRPr lang="en-CA"/>
          </a:p>
        </p:txBody>
      </p:sp>
      <p:sp>
        <p:nvSpPr>
          <p:cNvPr id="5" name="Footer Placeholder 4"/>
          <p:cNvSpPr>
            <a:spLocks noGrp="1"/>
          </p:cNvSpPr>
          <p:nvPr>
            <p:ph type="ftr" sz="quarter" idx="11"/>
          </p:nvPr>
        </p:nvSpPr>
        <p:spPr>
          <a:xfrm>
            <a:off x="516133" y="6387910"/>
            <a:ext cx="3859795" cy="228660"/>
          </a:xfrm>
        </p:spPr>
        <p:txBody>
          <a:bodyPr/>
          <a:lstStyle/>
          <a:p>
            <a:endParaRPr lang="en-CA"/>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3314619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793E4F-67FD-4E8A-8E66-E358F7FC4BBC}" type="datetime1">
              <a:rPr lang="en-CA" smtClean="0"/>
              <a:t>10/19/2023</a:t>
            </a:fld>
            <a:endParaRPr lang="en-CA"/>
          </a:p>
        </p:txBody>
      </p:sp>
      <p:sp>
        <p:nvSpPr>
          <p:cNvPr id="5" name="Footer Placeholder 4"/>
          <p:cNvSpPr>
            <a:spLocks noGrp="1"/>
          </p:cNvSpPr>
          <p:nvPr>
            <p:ph type="ftr" sz="quarter" idx="11"/>
          </p:nvPr>
        </p:nvSpPr>
        <p:spPr>
          <a:xfrm>
            <a:off x="538546" y="6365498"/>
            <a:ext cx="3859795" cy="228660"/>
          </a:xfrm>
        </p:spPr>
        <p:txBody>
          <a:bodyPr/>
          <a:lstStyle/>
          <a:p>
            <a:endParaRPr lang="en-CA"/>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1615772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4050"/>
            </a:lvl1pPr>
          </a:lstStyle>
          <a:p>
            <a:r>
              <a:rPr lang="en-US"/>
              <a:t>Click to edit Master title style</a:t>
            </a:r>
            <a:endParaRPr lang="en-US" dirty="0"/>
          </a:p>
        </p:txBody>
      </p:sp>
      <p:sp>
        <p:nvSpPr>
          <p:cNvPr id="3" name="Subtitle 2"/>
          <p:cNvSpPr>
            <a:spLocks noGrp="1"/>
          </p:cNvSpPr>
          <p:nvPr>
            <p:ph type="subTitle" idx="1"/>
          </p:nvPr>
        </p:nvSpPr>
        <p:spPr bwMode="gray">
          <a:xfrm>
            <a:off x="866216" y="4777380"/>
            <a:ext cx="6619244" cy="861420"/>
          </a:xfrm>
        </p:spPr>
        <p:txBody>
          <a:bodyPr anchor="t"/>
          <a:lstStyle>
            <a:lvl1pPr marL="0" indent="0" algn="l">
              <a:buNone/>
              <a:defRPr cap="all">
                <a:solidFill>
                  <a:schemeClr val="accent1">
                    <a:lumMod val="60000"/>
                    <a:lumOff val="4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5414" y="1830325"/>
            <a:ext cx="990599" cy="228599"/>
          </a:xfrm>
        </p:spPr>
        <p:txBody>
          <a:bodyPr anchor="t"/>
          <a:lstStyle>
            <a:lvl1pPr algn="l">
              <a:defRPr b="0" i="0">
                <a:solidFill>
                  <a:schemeClr val="bg1">
                    <a:alpha val="60000"/>
                  </a:schemeClr>
                </a:solidFill>
              </a:defRPr>
            </a:lvl1pPr>
          </a:lstStyle>
          <a:p>
            <a:fld id="{C5BBEC96-C38F-47E4-A9F8-49AA9738CB76}" type="datetime1">
              <a:rPr lang="en-CA" smtClean="0"/>
              <a:t>10/19/2023</a:t>
            </a:fld>
            <a:endParaRPr lang="en-US" dirty="0"/>
          </a:p>
        </p:txBody>
      </p:sp>
      <p:sp>
        <p:nvSpPr>
          <p:cNvPr id="5" name="Footer Placeholder 4"/>
          <p:cNvSpPr>
            <a:spLocks noGrp="1"/>
          </p:cNvSpPr>
          <p:nvPr>
            <p:ph type="ftr" sz="quarter" idx="11"/>
          </p:nvPr>
        </p:nvSpPr>
        <p:spPr bwMode="gray">
          <a:xfrm rot="5400000">
            <a:off x="6231508" y="3265933"/>
            <a:ext cx="3859795" cy="2286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764406" y="295730"/>
            <a:ext cx="62864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536376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66216" y="2603500"/>
            <a:ext cx="6619244"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45E21B-A003-4327-A4FE-D774680823CF}"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179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93224A-4069-450E-BC09-31B5A6DE9D80}" type="datetime1">
              <a:rPr lang="en-CA" smtClean="0"/>
              <a:t>10/19/2023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4187302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677645"/>
            <a:ext cx="3263269" cy="2283824"/>
          </a:xfrm>
        </p:spPr>
        <p:txBody>
          <a:bodyPr anchor="ctr"/>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171670" y="2677644"/>
            <a:ext cx="2818159" cy="2283824"/>
          </a:xfrm>
        </p:spPr>
        <p:txBody>
          <a:bodyPr anchor="ctr"/>
          <a:lstStyle>
            <a:lvl1pPr marL="0" indent="0" algn="l">
              <a:buNone/>
              <a:defRPr sz="1500" cap="all">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B0BD3-028C-4679-ACA0-FED58D4DA5CD}"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3389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215" y="2603501"/>
            <a:ext cx="3618869"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6535" y="2603500"/>
            <a:ext cx="361886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34FF0E-FBC5-4EE6-9526-6FF12A5A4ACE}" type="datetime1">
              <a:rPr lang="en-CA"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18959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216" y="2603500"/>
            <a:ext cx="3618868"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66215" y="3179763"/>
            <a:ext cx="361886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56535" y="2603500"/>
            <a:ext cx="3618869"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56535" y="3179763"/>
            <a:ext cx="3618869" cy="284003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D14BCB-A9D8-4E6B-A9AD-F373B985A9F9}" type="datetime1">
              <a:rPr lang="en-CA" smtClean="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4367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866216" y="973668"/>
            <a:ext cx="6571060"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7B8C85-2F9D-414A-924A-2D7781FDB9E9}" type="datetime1">
              <a:rPr lang="en-CA" smtClean="0"/>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8253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7622EA-5B86-4749-B64A-7FAE65A602A5}" type="datetime1">
              <a:rPr lang="en-CA" smtClean="0"/>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118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295400"/>
            <a:ext cx="2094869" cy="160020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4335859" y="1447800"/>
            <a:ext cx="38925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215" y="3129281"/>
            <a:ext cx="2094869" cy="2895599"/>
          </a:xfrm>
        </p:spPr>
        <p:txBody>
          <a:bodyPr/>
          <a:lstStyle>
            <a:lvl1pPr marL="0" indent="0">
              <a:buNone/>
              <a:defRPr sz="1050">
                <a:solidFill>
                  <a:schemeClr val="accent1">
                    <a:lumMod val="60000"/>
                    <a:lumOff val="4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5E97A3C7-25DA-4751-97BF-0768FAD418DB}" type="datetime1">
              <a:rPr lang="en-CA"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0775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693334"/>
            <a:ext cx="2898851" cy="1735667"/>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10903" y="1143000"/>
            <a:ext cx="242039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marL="0" lvl="0" indent="0" algn="ctr">
              <a:buNone/>
            </a:pPr>
            <a:r>
              <a:rPr lang="en-US"/>
              <a:t>Drag picture to placeholder or click icon to add</a:t>
            </a:r>
            <a:endParaRPr lang="en-US" dirty="0"/>
          </a:p>
        </p:txBody>
      </p:sp>
      <p:sp>
        <p:nvSpPr>
          <p:cNvPr id="4" name="Text Placeholder 3"/>
          <p:cNvSpPr>
            <a:spLocks noGrp="1"/>
          </p:cNvSpPr>
          <p:nvPr>
            <p:ph type="body" sz="half" idx="2"/>
          </p:nvPr>
        </p:nvSpPr>
        <p:spPr bwMode="gray">
          <a:xfrm>
            <a:off x="866216" y="3657600"/>
            <a:ext cx="2894409" cy="1371600"/>
          </a:xfrm>
        </p:spPr>
        <p:txBody>
          <a:bodyPr>
            <a:normAutofit/>
          </a:bodyPr>
          <a:lstStyle>
            <a:lvl1pPr marL="0" indent="0">
              <a:buNone/>
              <a:defRPr sz="1050">
                <a:solidFill>
                  <a:schemeClr val="accent1">
                    <a:lumMod val="60000"/>
                    <a:lumOff val="4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210EF8C-62A4-4DE2-B46A-22E2D5AA960C}" type="datetime1">
              <a:rPr lang="en-CA"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918199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4969927"/>
            <a:ext cx="6619244"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685800"/>
            <a:ext cx="661924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66215" y="5536665"/>
            <a:ext cx="6619244" cy="493712"/>
          </a:xfrm>
        </p:spPr>
        <p:txBody>
          <a:bodyPr>
            <a:normAutofit/>
          </a:bodyPr>
          <a:lstStyle>
            <a:lvl1pPr marL="0" indent="0">
              <a:buNone/>
              <a:defRPr sz="900">
                <a:solidFill>
                  <a:schemeClr val="accent1">
                    <a:lumMod val="60000"/>
                    <a:lumOff val="4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6F0CE51-1943-4273-85C5-499D2E638554}" type="datetime1">
              <a:rPr lang="en-CA"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67012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1598" y="1063417"/>
            <a:ext cx="6623862" cy="1372986"/>
          </a:xfrm>
        </p:spPr>
        <p:txBody>
          <a:bodyPr/>
          <a:lstStyle>
            <a:lvl1pPr>
              <a:defRPr sz="3000"/>
            </a:lvl1pPr>
          </a:lstStyle>
          <a:p>
            <a:r>
              <a:rPr lang="en-US"/>
              <a:t>Click to edit Master title style</a:t>
            </a:r>
            <a:endParaRPr lang="en-US" dirty="0"/>
          </a:p>
        </p:txBody>
      </p:sp>
      <p:sp>
        <p:nvSpPr>
          <p:cNvPr id="8" name="Text Placeholder 3"/>
          <p:cNvSpPr>
            <a:spLocks noGrp="1"/>
          </p:cNvSpPr>
          <p:nvPr>
            <p:ph type="body" sz="half" idx="2"/>
          </p:nvPr>
        </p:nvSpPr>
        <p:spPr>
          <a:xfrm>
            <a:off x="866216" y="3543300"/>
            <a:ext cx="6619244" cy="24765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6852B2EA-F9C3-4108-B235-E9951F141918}"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917967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661175" y="607337"/>
            <a:ext cx="601434" cy="1200329"/>
          </a:xfrm>
          <a:prstGeom prst="rect">
            <a:avLst/>
          </a:prstGeom>
          <a:noFill/>
        </p:spPr>
        <p:txBody>
          <a:bodyPr wrap="square" rtlCol="0">
            <a:spAutoFit/>
          </a:bodyPr>
          <a:lstStyle/>
          <a:p>
            <a:pPr algn="r"/>
            <a:r>
              <a:rPr lang="en-US" sz="7200" b="0" i="0" dirty="0">
                <a:solidFill>
                  <a:schemeClr val="accent1">
                    <a:lumMod val="60000"/>
                    <a:lumOff val="40000"/>
                  </a:schemeClr>
                </a:solidFill>
                <a:latin typeface="Arial"/>
                <a:cs typeface="Arial"/>
              </a:rPr>
              <a:t>“</a:t>
            </a:r>
          </a:p>
        </p:txBody>
      </p:sp>
      <p:sp>
        <p:nvSpPr>
          <p:cNvPr id="13" name="TextBox 12"/>
          <p:cNvSpPr txBox="1"/>
          <p:nvPr/>
        </p:nvSpPr>
        <p:spPr bwMode="gray">
          <a:xfrm>
            <a:off x="7413344" y="2613788"/>
            <a:ext cx="489572" cy="1200329"/>
          </a:xfrm>
          <a:prstGeom prst="rect">
            <a:avLst/>
          </a:prstGeom>
          <a:noFill/>
        </p:spPr>
        <p:txBody>
          <a:bodyPr wrap="square" rtlCol="0">
            <a:spAutoFit/>
          </a:bodyPr>
          <a:lstStyle/>
          <a:p>
            <a:pPr algn="r"/>
            <a:r>
              <a:rPr lang="en-US" sz="72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86408" y="982134"/>
            <a:ext cx="6340430" cy="2696632"/>
          </a:xfrm>
        </p:spPr>
        <p:txBody>
          <a:bodyPr/>
          <a:lstStyle>
            <a:lvl1pPr>
              <a:defRPr sz="3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459459" y="3678766"/>
            <a:ext cx="5798414" cy="342174"/>
          </a:xfrm>
        </p:spPr>
        <p:txBody>
          <a:bodyPr anchor="t">
            <a:normAutofit/>
          </a:bodyPr>
          <a:lstStyle>
            <a:lvl1pPr marL="0" indent="0">
              <a:buNone/>
              <a:defRPr lang="en-US" sz="1050" b="0" i="0" kern="1200" cap="small" dirty="0">
                <a:solidFill>
                  <a:schemeClr val="accent1">
                    <a:lumMod val="60000"/>
                    <a:lumOff val="40000"/>
                  </a:schemeClr>
                </a:solidFill>
                <a:latin typeface="+mn-lt"/>
                <a:ea typeface="+mn-ea"/>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Text Placeholder 3"/>
          <p:cNvSpPr>
            <a:spLocks noGrp="1"/>
          </p:cNvSpPr>
          <p:nvPr>
            <p:ph type="body" sz="half" idx="2"/>
          </p:nvPr>
        </p:nvSpPr>
        <p:spPr>
          <a:xfrm>
            <a:off x="866216" y="5029200"/>
            <a:ext cx="6933673" cy="997857"/>
          </a:xfrm>
        </p:spPr>
        <p:txBody>
          <a:bodyPr anchor="ct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BB4FE669-B81D-4943-A8B9-6C7898E417A1}"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8740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A6CB2-5747-485F-A6DA-1418C9A50F74}" type="datetime1">
              <a:rPr lang="en-CA" smtClean="0"/>
              <a:t>10/19/2023</a:t>
            </a:fld>
            <a:endParaRPr lang="en-CA"/>
          </a:p>
        </p:txBody>
      </p:sp>
      <p:sp>
        <p:nvSpPr>
          <p:cNvPr id="5" name="Footer Placeholder 4"/>
          <p:cNvSpPr>
            <a:spLocks noGrp="1"/>
          </p:cNvSpPr>
          <p:nvPr>
            <p:ph type="ftr" sz="quarter" idx="11"/>
          </p:nvPr>
        </p:nvSpPr>
        <p:spPr/>
        <p:txBody>
          <a:bodyPr/>
          <a:lstStyle/>
          <a:p>
            <a:endParaRPr lang="en-CA"/>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4137397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370667"/>
            <a:ext cx="6619245" cy="1822514"/>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5024967"/>
            <a:ext cx="6619244" cy="860400"/>
          </a:xfrm>
        </p:spPr>
        <p:txBody>
          <a:bodyPr anchor="t"/>
          <a:lstStyle>
            <a:lvl1pPr marL="0" indent="0" algn="l">
              <a:buNone/>
              <a:defRPr sz="1500" cap="none">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768AEB-3148-47CC-9C31-B401C17BD57F}"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0527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66215" y="2603502"/>
            <a:ext cx="2356409" cy="576262"/>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866215" y="3179765"/>
            <a:ext cx="2356409" cy="284729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3384541" y="2603500"/>
            <a:ext cx="2360257" cy="576262"/>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3384541" y="3179764"/>
            <a:ext cx="2360257" cy="284729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916101" y="2603501"/>
            <a:ext cx="2359298" cy="576262"/>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916247" y="3179763"/>
            <a:ext cx="2359152" cy="284729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3302978"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29301"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AADCC1B-99C6-49BF-B55E-431156D0D07C}" type="datetime1">
              <a:rPr lang="en-CA" smtClean="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21948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66215" y="4532844"/>
            <a:ext cx="2287829" cy="576262"/>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Picture Placeholder 2"/>
          <p:cNvSpPr>
            <a:spLocks noGrp="1" noChangeAspect="1"/>
          </p:cNvSpPr>
          <p:nvPr>
            <p:ph type="pic" idx="15"/>
          </p:nvPr>
        </p:nvSpPr>
        <p:spPr>
          <a:xfrm>
            <a:off x="1000915"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866215" y="5109106"/>
            <a:ext cx="2287829" cy="91795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3426649" y="4532845"/>
            <a:ext cx="2287829" cy="576263"/>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1" name="Picture Placeholder 2"/>
          <p:cNvSpPr>
            <a:spLocks noGrp="1" noChangeAspect="1"/>
          </p:cNvSpPr>
          <p:nvPr>
            <p:ph type="pic" idx="21"/>
          </p:nvPr>
        </p:nvSpPr>
        <p:spPr>
          <a:xfrm>
            <a:off x="3561347"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427629" y="5109105"/>
            <a:ext cx="2287829" cy="91795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987082" y="4532845"/>
            <a:ext cx="2288321" cy="576262"/>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2" name="Picture Placeholder 2"/>
          <p:cNvSpPr>
            <a:spLocks noGrp="1" noChangeAspect="1"/>
          </p:cNvSpPr>
          <p:nvPr>
            <p:ph type="pic" idx="22"/>
          </p:nvPr>
        </p:nvSpPr>
        <p:spPr>
          <a:xfrm>
            <a:off x="6122273"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5987081" y="5109104"/>
            <a:ext cx="2288322" cy="91795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43" name="Straight Connector 42"/>
          <p:cNvCxnSpPr/>
          <p:nvPr/>
        </p:nvCxnSpPr>
        <p:spPr>
          <a:xfrm>
            <a:off x="3304373"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848352"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4EFCA8B-0B70-48DA-ACD4-5E3E28712F65}" type="datetime1">
              <a:rPr lang="en-CA" smtClean="0"/>
              <a:t>10/19/2023</a:t>
            </a:fld>
            <a:endParaRPr lang="en-US" dirty="0"/>
          </a:p>
        </p:txBody>
      </p:sp>
      <p:sp>
        <p:nvSpPr>
          <p:cNvPr id="8" name="Footer Placeholder 7"/>
          <p:cNvSpPr>
            <a:spLocks noGrp="1"/>
          </p:cNvSpPr>
          <p:nvPr>
            <p:ph type="ftr" sz="quarter" idx="11"/>
          </p:nvPr>
        </p:nvSpPr>
        <p:spPr>
          <a:xfrm>
            <a:off x="420833" y="6391839"/>
            <a:ext cx="273321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098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66216" y="2603500"/>
            <a:ext cx="6619244"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21580" y="6391839"/>
            <a:ext cx="742949" cy="304799"/>
          </a:xfrm>
        </p:spPr>
        <p:txBody>
          <a:bodyPr/>
          <a:lstStyle/>
          <a:p>
            <a:fld id="{B857AB07-1023-476B-B712-83A8866C1B19}"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29147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6438927" y="1278467"/>
            <a:ext cx="1057474"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216" y="1278467"/>
            <a:ext cx="4692019"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89829" y="6391839"/>
            <a:ext cx="744101" cy="304799"/>
          </a:xfrm>
        </p:spPr>
        <p:txBody>
          <a:bodyPr/>
          <a:lstStyle/>
          <a:p>
            <a:fld id="{DCE0B0D2-FE6F-4B8E-81E2-E89A293D58FD}" type="datetime1">
              <a:rPr lang="en-CA"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5262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329EBA-AC86-4C72-8569-C0FC993932A8}" type="datetime1">
              <a:rPr lang="en-CA" smtClean="0"/>
              <a:t>10/19/2023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12312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B408EE-AFD7-4085-9035-8CAB87B438A8}" type="datetime1">
              <a:rPr lang="en-CA" smtClean="0"/>
              <a:t>10/19/2023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77355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4C2492-4123-43FF-AEFC-92017C95F544}" type="datetime1">
              <a:rPr lang="en-CA" smtClean="0"/>
              <a:t>10/19/2023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9779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8CF723E-BF90-4998-BBEB-25BBEFF88868}" type="datetime1">
              <a:rPr lang="en-CA" smtClean="0"/>
              <a:t>10/19/2023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332559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8F86E2-11A0-4352-A731-74E5976143BD}" type="datetime1">
              <a:rPr lang="en-CA" smtClean="0"/>
              <a:t>10/19/2023</a:t>
            </a:fld>
            <a:endParaRPr lang="en-CA"/>
          </a:p>
        </p:txBody>
      </p:sp>
      <p:sp>
        <p:nvSpPr>
          <p:cNvPr id="6" name="Footer Placeholder 5"/>
          <p:cNvSpPr>
            <a:spLocks noGrp="1"/>
          </p:cNvSpPr>
          <p:nvPr>
            <p:ph type="ftr" sz="quarter" idx="11"/>
          </p:nvPr>
        </p:nvSpPr>
        <p:spPr/>
        <p:txBody>
          <a:bodyPr/>
          <a:lstStyle/>
          <a:p>
            <a:endParaRPr lang="en-CA"/>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242884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0088A0-FC6D-47A4-9C62-F8718CD4677E}" type="datetime1">
              <a:rPr lang="en-CA" smtClean="0"/>
              <a:t>10/19/2023</a:t>
            </a:fld>
            <a:endParaRPr lang="en-CA"/>
          </a:p>
        </p:txBody>
      </p:sp>
      <p:sp>
        <p:nvSpPr>
          <p:cNvPr id="6" name="Footer Placeholder 5"/>
          <p:cNvSpPr>
            <a:spLocks noGrp="1"/>
          </p:cNvSpPr>
          <p:nvPr>
            <p:ph type="ftr" sz="quarter" idx="11"/>
          </p:nvPr>
        </p:nvSpPr>
        <p:spPr/>
        <p:txBody>
          <a:bodyPr/>
          <a:lstStyle/>
          <a:p>
            <a:endParaRPr lang="en-CA"/>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683066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56EFC55A-CC79-451B-83D0-71B6506A6D05}" type="datetime1">
              <a:rPr lang="en-CA" smtClean="0"/>
              <a:t>10/19/2023</a:t>
            </a:fld>
            <a:endParaRPr lang="en-CA"/>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CA"/>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944BC60D-1A36-439A-BC5F-9D975F1D1519}" type="slidenum">
              <a:rPr lang="en-CA" smtClean="0"/>
              <a:pPr/>
              <a:t>‹#›</a:t>
            </a:fld>
            <a:endParaRPr lang="en-CA"/>
          </a:p>
        </p:txBody>
      </p:sp>
    </p:spTree>
    <p:extLst>
      <p:ext uri="{BB962C8B-B14F-4D97-AF65-F5344CB8AC3E}">
        <p14:creationId xmlns:p14="http://schemas.microsoft.com/office/powerpoint/2010/main" val="3169895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6" y="973668"/>
            <a:ext cx="6571060"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216" y="2603500"/>
            <a:ext cx="6571060"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89829" y="6391839"/>
            <a:ext cx="742949" cy="304799"/>
          </a:xfrm>
          <a:prstGeom prst="rect">
            <a:avLst/>
          </a:prstGeom>
        </p:spPr>
        <p:txBody>
          <a:bodyPr vert="horz" lIns="91440" tIns="45720" rIns="91440" bIns="45720" rtlCol="0" anchor="ctr"/>
          <a:lstStyle>
            <a:lvl1pPr algn="r">
              <a:defRPr sz="750" b="1" i="0">
                <a:solidFill>
                  <a:schemeClr val="accent1"/>
                </a:solidFill>
              </a:defRPr>
            </a:lvl1pPr>
          </a:lstStyle>
          <a:p>
            <a:fld id="{8A2D8ACC-B974-44AF-B18B-352B063638C9}" type="datetime1">
              <a:rPr lang="en-CA" smtClean="0"/>
              <a:t>10/19/2023</a:t>
            </a:fld>
            <a:endParaRPr lang="en-US" dirty="0"/>
          </a:p>
        </p:txBody>
      </p:sp>
      <p:sp>
        <p:nvSpPr>
          <p:cNvPr id="5" name="Footer Placeholder 4"/>
          <p:cNvSpPr>
            <a:spLocks noGrp="1"/>
          </p:cNvSpPr>
          <p:nvPr>
            <p:ph type="ftr" sz="quarter" idx="3"/>
          </p:nvPr>
        </p:nvSpPr>
        <p:spPr>
          <a:xfrm>
            <a:off x="420833" y="6391839"/>
            <a:ext cx="2894846" cy="304801"/>
          </a:xfrm>
          <a:prstGeom prst="rect">
            <a:avLst/>
          </a:prstGeom>
        </p:spPr>
        <p:txBody>
          <a:bodyPr vert="horz" lIns="91440" tIns="45720" rIns="91440" bIns="45720" rtlCol="0" anchor="ctr"/>
          <a:lstStyle>
            <a:lvl1pPr algn="l">
              <a:defRPr sz="750" b="1" i="0">
                <a:solidFill>
                  <a:schemeClr val="accent1"/>
                </a:solidFill>
              </a:defRPr>
            </a:lvl1pPr>
          </a:lstStyle>
          <a:p>
            <a:endParaRPr lang="en-US" dirty="0"/>
          </a:p>
        </p:txBody>
      </p:sp>
      <p:sp>
        <p:nvSpPr>
          <p:cNvPr id="21" name="Rectangle 2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773536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l" defTabSz="342900" rtl="0" eaLnBrk="1" latinLnBrk="0" hangingPunct="1">
        <a:spcBef>
          <a:spcPct val="0"/>
        </a:spcBef>
        <a:buNone/>
        <a:defRPr sz="27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b="0" i="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b="0" i="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b="0" i="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b="0" i="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b="0" i="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b="0" i="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b="0" i="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pexels.com/photo/slow-down-logo-1789335/" TargetMode="External"/><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ntra.elibrary.mag.jus.gov.on.ca/Library/ViewPaper.aspx?ID=677" TargetMode="External"/><Relationship Id="rId2" Type="http://schemas.openxmlformats.org/officeDocument/2006/relationships/hyperlink" Target="https://intra.elibrary.mag.jus.gov.on.ca/Library/ViewPaper.aspx?ID=67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tra.elibrary.mag.jus.gov.on.ca/Library/ViewPaper.aspx?ID=414" TargetMode="External"/><Relationship Id="rId2" Type="http://schemas.openxmlformats.org/officeDocument/2006/relationships/hyperlink" Target="https://intra.elibrary.mag.jus.gov.on.ca/Library/ViewPaper.aspx?ID=68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6864" cy="2232248"/>
          </a:xfrm>
        </p:spPr>
        <p:txBody>
          <a:bodyPr>
            <a:noAutofit/>
          </a:bodyPr>
          <a:lstStyle/>
          <a:p>
            <a:r>
              <a:rPr lang="en-CA" sz="4000" b="1" dirty="0">
                <a:solidFill>
                  <a:schemeClr val="bg1">
                    <a:lumMod val="75000"/>
                  </a:schemeClr>
                </a:solidFill>
                <a:latin typeface="+mn-lt"/>
                <a:cs typeface="Arial" panose="020B0604020202020204" pitchFamily="34" charset="0"/>
              </a:rPr>
              <a:t>The recanting witness and </a:t>
            </a:r>
            <a:br>
              <a:rPr lang="en-CA" sz="4000" b="1" dirty="0">
                <a:solidFill>
                  <a:schemeClr val="bg1">
                    <a:lumMod val="75000"/>
                  </a:schemeClr>
                </a:solidFill>
                <a:latin typeface="+mn-lt"/>
                <a:cs typeface="Arial" panose="020B0604020202020204" pitchFamily="34" charset="0"/>
              </a:rPr>
            </a:br>
            <a:r>
              <a:rPr lang="en-CA" sz="4000" b="1" dirty="0">
                <a:solidFill>
                  <a:schemeClr val="bg1">
                    <a:lumMod val="75000"/>
                  </a:schemeClr>
                </a:solidFill>
                <a:latin typeface="+mn-lt"/>
                <a:cs typeface="Arial" panose="020B0604020202020204" pitchFamily="34" charset="0"/>
              </a:rPr>
              <a:t>cross-examination under s. 9(2)</a:t>
            </a:r>
          </a:p>
        </p:txBody>
      </p:sp>
      <p:sp>
        <p:nvSpPr>
          <p:cNvPr id="3" name="Subtitle 2"/>
          <p:cNvSpPr>
            <a:spLocks noGrp="1"/>
          </p:cNvSpPr>
          <p:nvPr>
            <p:ph type="subTitle" idx="1"/>
          </p:nvPr>
        </p:nvSpPr>
        <p:spPr>
          <a:xfrm>
            <a:off x="6300192" y="4013076"/>
            <a:ext cx="2048272" cy="1176536"/>
          </a:xfrm>
        </p:spPr>
        <p:txBody>
          <a:bodyPr>
            <a:normAutofit/>
          </a:bodyPr>
          <a:lstStyle/>
          <a:p>
            <a:r>
              <a:rPr lang="en-CA" dirty="0">
                <a:cs typeface="Arial" panose="020B0604020202020204" pitchFamily="34" charset="0"/>
              </a:rPr>
              <a:t>MCM #153</a:t>
            </a:r>
          </a:p>
          <a:p>
            <a:r>
              <a:rPr lang="en-CA" dirty="0">
                <a:cs typeface="Arial" panose="020B0604020202020204" pitchFamily="34" charset="0"/>
              </a:rPr>
              <a:t>19oct2023</a:t>
            </a:r>
          </a:p>
          <a:p>
            <a:r>
              <a:rPr lang="en-CA" dirty="0">
                <a:cs typeface="Arial" panose="020B0604020202020204" pitchFamily="34" charset="0"/>
              </a:rPr>
              <a:t>Mack &amp; Tansey </a:t>
            </a:r>
          </a:p>
        </p:txBody>
      </p:sp>
      <p:sp>
        <p:nvSpPr>
          <p:cNvPr id="4" name="Rectangle 3"/>
          <p:cNvSpPr/>
          <p:nvPr/>
        </p:nvSpPr>
        <p:spPr>
          <a:xfrm>
            <a:off x="0" y="5589240"/>
            <a:ext cx="9144000" cy="1268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24213"/>
            <a:endParaRPr lang="en-CA"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5805264"/>
            <a:ext cx="1645920" cy="960120"/>
          </a:xfrm>
          <a:prstGeom prst="rect">
            <a:avLst/>
          </a:prstGeom>
        </p:spPr>
      </p:pic>
      <p:sp>
        <p:nvSpPr>
          <p:cNvPr id="6" name="TextBox 5"/>
          <p:cNvSpPr txBox="1"/>
          <p:nvPr/>
        </p:nvSpPr>
        <p:spPr>
          <a:xfrm>
            <a:off x="3059832" y="5661248"/>
            <a:ext cx="4752528" cy="1015663"/>
          </a:xfrm>
          <a:prstGeom prst="rect">
            <a:avLst/>
          </a:prstGeom>
          <a:noFill/>
        </p:spPr>
        <p:txBody>
          <a:bodyPr wrap="square" rtlCol="0">
            <a:spAutoFit/>
          </a:bodyPr>
          <a:lstStyle/>
          <a:p>
            <a:r>
              <a:rPr lang="en-CA" sz="1200" dirty="0">
                <a:solidFill>
                  <a:schemeClr val="bg1"/>
                </a:solidFill>
                <a:latin typeface="Arial" panose="020B0604020202020204" pitchFamily="34" charset="0"/>
                <a:cs typeface="Arial" panose="020B0604020202020204" pitchFamily="34" charset="0"/>
              </a:rPr>
              <a:t>This program contains 0 h 15 m of professionalism hours</a:t>
            </a:r>
          </a:p>
          <a:p>
            <a:r>
              <a:rPr lang="en-CA" sz="1200" dirty="0">
                <a:solidFill>
                  <a:schemeClr val="bg1"/>
                </a:solidFill>
                <a:latin typeface="Arial" panose="020B0604020202020204" pitchFamily="34" charset="0"/>
                <a:cs typeface="Arial" panose="020B0604020202020204" pitchFamily="34" charset="0"/>
              </a:rPr>
              <a:t>This program is eligible for up to 0 h 45 m of substantive hours</a:t>
            </a:r>
          </a:p>
          <a:p>
            <a:endParaRPr lang="en-CA" sz="1200" dirty="0">
              <a:solidFill>
                <a:schemeClr val="bg1"/>
              </a:solidFill>
              <a:latin typeface="Arial" panose="020B0604020202020204" pitchFamily="34" charset="0"/>
              <a:cs typeface="Arial" panose="020B0604020202020204" pitchFamily="34" charset="0"/>
            </a:endParaRPr>
          </a:p>
          <a:p>
            <a:r>
              <a:rPr lang="en-CA" sz="1200" dirty="0">
                <a:solidFill>
                  <a:schemeClr val="bg1"/>
                </a:solidFill>
                <a:latin typeface="Arial" panose="020B0604020202020204" pitchFamily="34" charset="0"/>
                <a:cs typeface="Arial" panose="020B0604020202020204" pitchFamily="34" charset="0"/>
              </a:rPr>
              <a:t>This organization has been approved as an Accredited Provider of Professionalism Content by the Law Society of Upper Canada.</a:t>
            </a:r>
          </a:p>
        </p:txBody>
      </p:sp>
      <p:sp>
        <p:nvSpPr>
          <p:cNvPr id="7" name="Slide Number Placeholder 6">
            <a:extLst>
              <a:ext uri="{FF2B5EF4-FFF2-40B4-BE49-F238E27FC236}">
                <a16:creationId xmlns:a16="http://schemas.microsoft.com/office/drawing/2014/main" id="{2F958FCD-6EAF-FB77-6619-FC21159E2BD9}"/>
              </a:ext>
            </a:extLst>
          </p:cNvPr>
          <p:cNvSpPr>
            <a:spLocks noGrp="1"/>
          </p:cNvSpPr>
          <p:nvPr>
            <p:ph type="sldNum" sz="quarter" idx="12"/>
          </p:nvPr>
        </p:nvSpPr>
        <p:spPr/>
        <p:txBody>
          <a:bodyPr/>
          <a:lstStyle/>
          <a:p>
            <a:fld id="{944BC60D-1A36-439A-BC5F-9D975F1D1519}" type="slidenum">
              <a:rPr lang="en-CA" smtClean="0"/>
              <a:pPr/>
              <a:t>1</a:t>
            </a:fld>
            <a:endParaRPr lang="en-CA"/>
          </a:p>
        </p:txBody>
      </p:sp>
    </p:spTree>
    <p:extLst>
      <p:ext uri="{BB962C8B-B14F-4D97-AF65-F5344CB8AC3E}">
        <p14:creationId xmlns:p14="http://schemas.microsoft.com/office/powerpoint/2010/main" val="3417563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Can you really prepare for a recantation?</a:t>
            </a:r>
          </a:p>
        </p:txBody>
      </p:sp>
      <p:sp>
        <p:nvSpPr>
          <p:cNvPr id="3" name="Content Placeholder 2"/>
          <p:cNvSpPr>
            <a:spLocks noGrp="1"/>
          </p:cNvSpPr>
          <p:nvPr>
            <p:ph idx="1"/>
          </p:nvPr>
        </p:nvSpPr>
        <p:spPr/>
        <p:txBody>
          <a:bodyPr>
            <a:normAutofit/>
          </a:bodyPr>
          <a:lstStyle/>
          <a:p>
            <a:pPr marL="0" indent="0">
              <a:buNone/>
            </a:pPr>
            <a:r>
              <a:rPr lang="en-CA" dirty="0">
                <a:cs typeface="Arial" panose="020B0604020202020204" pitchFamily="34" charset="0"/>
              </a:rPr>
              <a:t>You will not be able to anticipate every recantation. But very frequently there will be advance signs in:</a:t>
            </a:r>
          </a:p>
          <a:p>
            <a:pPr marL="0" indent="0">
              <a:buNone/>
            </a:pPr>
            <a:endParaRPr lang="en-CA" dirty="0">
              <a:cs typeface="Arial" panose="020B0604020202020204" pitchFamily="34" charset="0"/>
            </a:endParaRPr>
          </a:p>
          <a:p>
            <a:pPr>
              <a:buFontTx/>
              <a:buChar char="-"/>
            </a:pPr>
            <a:r>
              <a:rPr lang="en-CA" dirty="0">
                <a:cs typeface="Arial" panose="020B0604020202020204" pitchFamily="34" charset="0"/>
              </a:rPr>
              <a:t>the “early interview” or “trial prep interview” at VWAP</a:t>
            </a:r>
          </a:p>
          <a:p>
            <a:pPr>
              <a:buFontTx/>
              <a:buChar char="-"/>
            </a:pPr>
            <a:r>
              <a:rPr lang="en-CA" dirty="0">
                <a:cs typeface="Arial" panose="020B0604020202020204" pitchFamily="34" charset="0"/>
              </a:rPr>
              <a:t>contact between the witness and the I/O or Crown Attorney’s Office</a:t>
            </a:r>
          </a:p>
          <a:p>
            <a:pPr>
              <a:buFontTx/>
              <a:buChar char="-"/>
            </a:pPr>
            <a:r>
              <a:rPr lang="en-CA" dirty="0">
                <a:cs typeface="Arial" panose="020B0604020202020204" pitchFamily="34" charset="0"/>
              </a:rPr>
              <a:t>your own witness prep meeting</a:t>
            </a:r>
          </a:p>
          <a:p>
            <a:pPr>
              <a:buFontTx/>
              <a:buChar char="-"/>
            </a:pPr>
            <a:r>
              <a:rPr lang="en-CA" dirty="0">
                <a:cs typeface="Arial" panose="020B0604020202020204" pitchFamily="34" charset="0"/>
              </a:rPr>
              <a:t>other information in the file</a:t>
            </a:r>
          </a:p>
        </p:txBody>
      </p:sp>
      <p:sp>
        <p:nvSpPr>
          <p:cNvPr id="4" name="Slide Number Placeholder 3">
            <a:extLst>
              <a:ext uri="{FF2B5EF4-FFF2-40B4-BE49-F238E27FC236}">
                <a16:creationId xmlns:a16="http://schemas.microsoft.com/office/drawing/2014/main" id="{9F1FA357-7DD0-D756-971A-32DB60D67EAD}"/>
              </a:ext>
            </a:extLst>
          </p:cNvPr>
          <p:cNvSpPr>
            <a:spLocks noGrp="1"/>
          </p:cNvSpPr>
          <p:nvPr>
            <p:ph type="sldNum" sz="quarter" idx="12"/>
          </p:nvPr>
        </p:nvSpPr>
        <p:spPr/>
        <p:txBody>
          <a:bodyPr/>
          <a:lstStyle/>
          <a:p>
            <a:fld id="{944BC60D-1A36-439A-BC5F-9D975F1D1519}" type="slidenum">
              <a:rPr lang="en-CA" smtClean="0"/>
              <a:pPr/>
              <a:t>10</a:t>
            </a:fld>
            <a:endParaRPr lang="en-CA"/>
          </a:p>
        </p:txBody>
      </p:sp>
    </p:spTree>
    <p:extLst>
      <p:ext uri="{BB962C8B-B14F-4D97-AF65-F5344CB8AC3E}">
        <p14:creationId xmlns:p14="http://schemas.microsoft.com/office/powerpoint/2010/main" val="85674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How to prepare</a:t>
            </a:r>
          </a:p>
        </p:txBody>
      </p:sp>
      <p:sp>
        <p:nvSpPr>
          <p:cNvPr id="3" name="Content Placeholder 2"/>
          <p:cNvSpPr>
            <a:spLocks noGrp="1"/>
          </p:cNvSpPr>
          <p:nvPr>
            <p:ph idx="1"/>
          </p:nvPr>
        </p:nvSpPr>
        <p:spPr>
          <a:xfrm>
            <a:off x="457200" y="2420888"/>
            <a:ext cx="8229600" cy="3600400"/>
          </a:xfrm>
        </p:spPr>
        <p:txBody>
          <a:bodyPr>
            <a:normAutofit/>
          </a:bodyPr>
          <a:lstStyle/>
          <a:p>
            <a:pPr>
              <a:buFontTx/>
              <a:buChar char="-"/>
            </a:pPr>
            <a:r>
              <a:rPr lang="en-CA" dirty="0">
                <a:cs typeface="Arial" panose="020B0604020202020204" pitchFamily="34" charset="0"/>
              </a:rPr>
              <a:t>Create a detailed list of the points that you planned to obtain from the witness, with a pinpoint reference to the source (statement or transcript)</a:t>
            </a:r>
          </a:p>
          <a:p>
            <a:pPr>
              <a:buFontTx/>
              <a:buChar char="-"/>
            </a:pPr>
            <a:r>
              <a:rPr lang="en-CA" dirty="0">
                <a:cs typeface="Arial" panose="020B0604020202020204" pitchFamily="34" charset="0"/>
              </a:rPr>
              <a:t>Prepare case law, memoranda, factums, etc. on matters such as refresh memory, 9(2) applications, and </a:t>
            </a:r>
            <a:r>
              <a:rPr lang="en-CA" i="1" dirty="0">
                <a:cs typeface="Arial" panose="020B0604020202020204" pitchFamily="34" charset="0"/>
              </a:rPr>
              <a:t>KGB</a:t>
            </a:r>
          </a:p>
          <a:p>
            <a:pPr>
              <a:buFontTx/>
              <a:buChar char="-"/>
            </a:pPr>
            <a:r>
              <a:rPr lang="en-CA" dirty="0">
                <a:cs typeface="Arial" panose="020B0604020202020204" pitchFamily="34" charset="0"/>
              </a:rPr>
              <a:t>Plan your examination-in-chief to deal with the safe/easy material first and, to the extent possible, keep the contentious material together at the end</a:t>
            </a:r>
          </a:p>
          <a:p>
            <a:pPr>
              <a:buFontTx/>
              <a:buChar char="-"/>
            </a:pPr>
            <a:r>
              <a:rPr lang="en-CA" dirty="0">
                <a:cs typeface="Arial" panose="020B0604020202020204" pitchFamily="34" charset="0"/>
              </a:rPr>
              <a:t>If the police have information about the motive to recant, make sure it has been properly documented and disclosed</a:t>
            </a:r>
          </a:p>
        </p:txBody>
      </p:sp>
      <p:sp>
        <p:nvSpPr>
          <p:cNvPr id="4" name="Slide Number Placeholder 3">
            <a:extLst>
              <a:ext uri="{FF2B5EF4-FFF2-40B4-BE49-F238E27FC236}">
                <a16:creationId xmlns:a16="http://schemas.microsoft.com/office/drawing/2014/main" id="{74EB21E8-9A0D-C330-3F19-71A2C568DADA}"/>
              </a:ext>
            </a:extLst>
          </p:cNvPr>
          <p:cNvSpPr>
            <a:spLocks noGrp="1"/>
          </p:cNvSpPr>
          <p:nvPr>
            <p:ph type="sldNum" sz="quarter" idx="12"/>
          </p:nvPr>
        </p:nvSpPr>
        <p:spPr/>
        <p:txBody>
          <a:bodyPr/>
          <a:lstStyle/>
          <a:p>
            <a:fld id="{944BC60D-1A36-439A-BC5F-9D975F1D1519}" type="slidenum">
              <a:rPr lang="en-CA" smtClean="0"/>
              <a:pPr/>
              <a:t>11</a:t>
            </a:fld>
            <a:endParaRPr lang="en-CA"/>
          </a:p>
        </p:txBody>
      </p:sp>
    </p:spTree>
    <p:extLst>
      <p:ext uri="{BB962C8B-B14F-4D97-AF65-F5344CB8AC3E}">
        <p14:creationId xmlns:p14="http://schemas.microsoft.com/office/powerpoint/2010/main" val="318653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dirty="0">
                <a:latin typeface="Arial" panose="020B0604020202020204" pitchFamily="34" charset="0"/>
                <a:cs typeface="Arial" panose="020B0604020202020204" pitchFamily="34" charset="0"/>
              </a:rPr>
              <a:t>Assessing the lay of the land and choosing your strategy</a:t>
            </a:r>
            <a:br>
              <a:rPr lang="en-CA" dirty="0">
                <a:latin typeface="Arial" panose="020B0604020202020204" pitchFamily="34" charset="0"/>
                <a:cs typeface="Arial" panose="020B0604020202020204" pitchFamily="34" charset="0"/>
              </a:rPr>
            </a:br>
            <a:endParaRPr lang="en-CA" dirty="0"/>
          </a:p>
        </p:txBody>
      </p:sp>
      <p:sp>
        <p:nvSpPr>
          <p:cNvPr id="2" name="Slide Number Placeholder 1">
            <a:extLst>
              <a:ext uri="{FF2B5EF4-FFF2-40B4-BE49-F238E27FC236}">
                <a16:creationId xmlns:a16="http://schemas.microsoft.com/office/drawing/2014/main" id="{F7B65C34-5313-A375-1E78-B40BB854F32A}"/>
              </a:ext>
            </a:extLst>
          </p:cNvPr>
          <p:cNvSpPr>
            <a:spLocks noGrp="1"/>
          </p:cNvSpPr>
          <p:nvPr>
            <p:ph type="sldNum" sz="quarter" idx="12"/>
          </p:nvPr>
        </p:nvSpPr>
        <p:spPr/>
        <p:txBody>
          <a:bodyPr/>
          <a:lstStyle/>
          <a:p>
            <a:fld id="{944BC60D-1A36-439A-BC5F-9D975F1D1519}" type="slidenum">
              <a:rPr lang="en-CA" smtClean="0"/>
              <a:pPr/>
              <a:t>12</a:t>
            </a:fld>
            <a:endParaRPr lang="en-CA"/>
          </a:p>
        </p:txBody>
      </p:sp>
    </p:spTree>
    <p:extLst>
      <p:ext uri="{BB962C8B-B14F-4D97-AF65-F5344CB8AC3E}">
        <p14:creationId xmlns:p14="http://schemas.microsoft.com/office/powerpoint/2010/main" val="199276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6E0488BA-180E-40D8-8350-4B17917955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entury Gothic" panose="020B0502020202020204"/>
            </a:endParaRPr>
          </a:p>
        </p:txBody>
      </p:sp>
      <p:pic>
        <p:nvPicPr>
          <p:cNvPr id="8" name="Picture 7" descr="Background pattern&#10;&#10;Description automatically generated with low confidence">
            <a:extLst>
              <a:ext uri="{FF2B5EF4-FFF2-40B4-BE49-F238E27FC236}">
                <a16:creationId xmlns:a16="http://schemas.microsoft.com/office/drawing/2014/main" id="{016AFBEC-458B-463C-BC04-5D45F22962DC}"/>
              </a:ext>
            </a:extLst>
          </p:cNvPr>
          <p:cNvPicPr>
            <a:picLocks noChangeAspect="1"/>
          </p:cNvPicPr>
          <p:nvPr/>
        </p:nvPicPr>
        <p:blipFill rotWithShape="1">
          <a:blip r:embed="rId2">
            <a:alphaModFix amt="40000"/>
            <a:extLst>
              <a:ext uri="{837473B0-CC2E-450A-ABE3-18F120FF3D39}">
                <a1611:picAttrSrcUrl xmlns:a1611="http://schemas.microsoft.com/office/drawing/2016/11/main" r:id="rId3"/>
              </a:ext>
            </a:extLst>
          </a:blip>
          <a:srcRect l="5098" r="2012" b="-1"/>
          <a:stretch/>
        </p:blipFill>
        <p:spPr>
          <a:xfrm>
            <a:off x="15" y="857257"/>
            <a:ext cx="9143985" cy="5143493"/>
          </a:xfrm>
          <a:prstGeom prst="rect">
            <a:avLst/>
          </a:prstGeom>
        </p:spPr>
      </p:pic>
      <p:sp>
        <p:nvSpPr>
          <p:cNvPr id="2" name="Title 1"/>
          <p:cNvSpPr>
            <a:spLocks noGrp="1"/>
          </p:cNvSpPr>
          <p:nvPr>
            <p:ph type="title"/>
          </p:nvPr>
        </p:nvSpPr>
        <p:spPr>
          <a:xfrm>
            <a:off x="766203" y="3263901"/>
            <a:ext cx="6571060" cy="530223"/>
          </a:xfrm>
        </p:spPr>
        <p:txBody>
          <a:bodyPr>
            <a:normAutofit/>
          </a:bodyPr>
          <a:lstStyle/>
          <a:p>
            <a:r>
              <a:rPr lang="en-US" dirty="0">
                <a:solidFill>
                  <a:schemeClr val="tx1"/>
                </a:solidFill>
              </a:rPr>
              <a:t>Refresh Memory</a:t>
            </a:r>
            <a:endParaRPr lang="en-CA" dirty="0">
              <a:solidFill>
                <a:schemeClr val="tx1"/>
              </a:solidFill>
            </a:endParaRPr>
          </a:p>
        </p:txBody>
      </p:sp>
      <p:sp>
        <p:nvSpPr>
          <p:cNvPr id="3" name="Content Placeholder 2"/>
          <p:cNvSpPr>
            <a:spLocks noGrp="1"/>
          </p:cNvSpPr>
          <p:nvPr>
            <p:ph idx="1"/>
          </p:nvPr>
        </p:nvSpPr>
        <p:spPr>
          <a:xfrm>
            <a:off x="866216" y="4157662"/>
            <a:ext cx="7234176" cy="1575594"/>
          </a:xfrm>
        </p:spPr>
        <p:txBody>
          <a:bodyPr>
            <a:normAutofit/>
          </a:bodyPr>
          <a:lstStyle/>
          <a:p>
            <a:r>
              <a:rPr lang="en-US" dirty="0">
                <a:solidFill>
                  <a:schemeClr val="tx1"/>
                </a:solidFill>
              </a:rPr>
              <a:t>Whether you refresh right away or ask a few more questions </a:t>
            </a:r>
            <a:r>
              <a:rPr lang="en-CA" dirty="0">
                <a:solidFill>
                  <a:schemeClr val="tx1"/>
                </a:solidFill>
              </a:rPr>
              <a:t>this step is critical</a:t>
            </a:r>
          </a:p>
          <a:p>
            <a:r>
              <a:rPr lang="en-US" dirty="0">
                <a:solidFill>
                  <a:schemeClr val="tx1"/>
                </a:solidFill>
              </a:rPr>
              <a:t>Getting it ‘right’ matters because it is what will set you on your course to whatever comes next</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176F1DAD-471D-AC8D-1A81-F6AAD89AD50A}"/>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15830954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Refreshing Memory</a:t>
            </a:r>
            <a:endParaRPr lang="en-CA" dirty="0"/>
          </a:p>
        </p:txBody>
      </p:sp>
      <p:sp>
        <p:nvSpPr>
          <p:cNvPr id="3" name="Content Placeholder 2"/>
          <p:cNvSpPr>
            <a:spLocks noGrp="1"/>
          </p:cNvSpPr>
          <p:nvPr>
            <p:ph idx="1"/>
          </p:nvPr>
        </p:nvSpPr>
        <p:spPr>
          <a:xfrm>
            <a:off x="414337" y="2564904"/>
            <a:ext cx="8315325" cy="3456384"/>
          </a:xfrm>
        </p:spPr>
        <p:txBody>
          <a:bodyPr>
            <a:noAutofit/>
          </a:bodyPr>
          <a:lstStyle/>
          <a:p>
            <a:r>
              <a:rPr lang="en-US" sz="1600" dirty="0"/>
              <a:t>Where it is a case of refreshing memory as opposed to past recollection recorded, the witness usually does not realize she has omitted to mention the matter of interest and therefore would have no reason to ask (for the statement to refresh)</a:t>
            </a:r>
          </a:p>
          <a:p>
            <a:r>
              <a:rPr lang="en-US" sz="1600" dirty="0"/>
              <a:t>COUNSEL is the ONLY one who realizes this and wants to jog the memory of the witness</a:t>
            </a:r>
          </a:p>
          <a:p>
            <a:pPr lvl="1"/>
            <a:r>
              <a:rPr lang="en-US" sz="1600" i="1" dirty="0"/>
              <a:t>R v SS</a:t>
            </a:r>
            <a:r>
              <a:rPr lang="en-US" sz="1600" dirty="0"/>
              <a:t>, [1997] OJ No 361 (Gen </a:t>
            </a:r>
            <a:r>
              <a:rPr lang="en-US" sz="1600" dirty="0" err="1"/>
              <a:t>Div</a:t>
            </a:r>
            <a:r>
              <a:rPr lang="en-US" sz="1600" dirty="0"/>
              <a:t>) @6-7</a:t>
            </a:r>
          </a:p>
          <a:p>
            <a:r>
              <a:rPr lang="en-US" sz="1600" dirty="0"/>
              <a:t>The fact that a witness does not say they need their memory refreshed is “neither here nor there”. If the witness did not want their memory refreshed the matter would have moved to cross under 9(2) CEA</a:t>
            </a:r>
          </a:p>
          <a:p>
            <a:pPr lvl="1"/>
            <a:r>
              <a:rPr lang="en-US" sz="1600" i="1" dirty="0"/>
              <a:t>R v </a:t>
            </a:r>
            <a:r>
              <a:rPr lang="en-US" sz="1600" i="1" dirty="0" err="1"/>
              <a:t>Slatter</a:t>
            </a:r>
            <a:r>
              <a:rPr lang="en-US" sz="1600" dirty="0"/>
              <a:t>, 2018 ONCA 962 @53-54</a:t>
            </a:r>
          </a:p>
          <a:p>
            <a:pPr lvl="1"/>
            <a:r>
              <a:rPr lang="en-US" sz="1600" i="1" dirty="0"/>
              <a:t>R v Baier</a:t>
            </a:r>
            <a:r>
              <a:rPr lang="en-US" sz="1600" dirty="0"/>
              <a:t>, </a:t>
            </a:r>
            <a:r>
              <a:rPr lang="en-CA" sz="1600" dirty="0">
                <a:ea typeface="Times New Roman" panose="02020603050405020304" pitchFamily="18" charset="0"/>
                <a:cs typeface="Times New Roman" panose="02020603050405020304" pitchFamily="18" charset="0"/>
              </a:rPr>
              <a:t>2016 BCCA 426 </a:t>
            </a:r>
            <a:endParaRPr lang="en-US" sz="1600" i="1" dirty="0"/>
          </a:p>
        </p:txBody>
      </p:sp>
      <p:sp>
        <p:nvSpPr>
          <p:cNvPr id="4" name="Slide Number Placeholder 3">
            <a:extLst>
              <a:ext uri="{FF2B5EF4-FFF2-40B4-BE49-F238E27FC236}">
                <a16:creationId xmlns:a16="http://schemas.microsoft.com/office/drawing/2014/main" id="{776A4487-A2B1-F6CD-A118-AF976287F90A}"/>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4094218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the Refresh Doesn’t Work?</a:t>
            </a:r>
            <a:endParaRPr lang="en-CA" dirty="0"/>
          </a:p>
        </p:txBody>
      </p:sp>
      <p:sp>
        <p:nvSpPr>
          <p:cNvPr id="3" name="Content Placeholder 2"/>
          <p:cNvSpPr>
            <a:spLocks noGrp="1"/>
          </p:cNvSpPr>
          <p:nvPr>
            <p:ph idx="1"/>
          </p:nvPr>
        </p:nvSpPr>
        <p:spPr>
          <a:xfrm>
            <a:off x="866215" y="2809875"/>
            <a:ext cx="7411010" cy="3074457"/>
          </a:xfrm>
        </p:spPr>
        <p:txBody>
          <a:bodyPr>
            <a:normAutofit/>
          </a:bodyPr>
          <a:lstStyle/>
          <a:p>
            <a:r>
              <a:rPr lang="en-US" sz="1800" dirty="0"/>
              <a:t>If refreshing memory doesn’t work, you are now faced some different options: </a:t>
            </a:r>
          </a:p>
          <a:p>
            <a:pPr lvl="1"/>
            <a:r>
              <a:rPr lang="en-US" sz="1500" dirty="0"/>
              <a:t>1. based on everything you know both before the witness hit the box and from the remainder of their testimony you know that this is a </a:t>
            </a:r>
            <a:r>
              <a:rPr lang="en-US" sz="1500" b="1" dirty="0"/>
              <a:t>legitimate</a:t>
            </a:r>
            <a:r>
              <a:rPr lang="en-US" sz="1500" dirty="0"/>
              <a:t> memory loss</a:t>
            </a:r>
          </a:p>
          <a:p>
            <a:pPr lvl="1"/>
            <a:r>
              <a:rPr lang="en-US" sz="1500" dirty="0"/>
              <a:t>2. based on everything you know both before the witness hit the box and from the remainder of their testimony you know that this is an </a:t>
            </a:r>
            <a:r>
              <a:rPr lang="en-US" sz="1500" b="1" dirty="0"/>
              <a:t>illegitimate</a:t>
            </a:r>
            <a:r>
              <a:rPr lang="en-US" sz="1500" dirty="0"/>
              <a:t> memory loss</a:t>
            </a:r>
          </a:p>
          <a:p>
            <a:pPr lvl="1"/>
            <a:r>
              <a:rPr lang="en-US" sz="1500" dirty="0"/>
              <a:t>3. based on everything you know both before the witness hit the box and from the remainder of their testimony you have </a:t>
            </a:r>
            <a:r>
              <a:rPr lang="en-US" sz="1500" b="1" dirty="0"/>
              <a:t>no idea </a:t>
            </a:r>
            <a:r>
              <a:rPr lang="en-US" sz="1500" b="1" dirty="0" err="1"/>
              <a:t>wtf</a:t>
            </a:r>
            <a:r>
              <a:rPr lang="en-US" sz="1500" b="1" dirty="0"/>
              <a:t> is going on</a:t>
            </a:r>
          </a:p>
          <a:p>
            <a:pPr lvl="1"/>
            <a:endParaRPr lang="en-US" dirty="0"/>
          </a:p>
          <a:p>
            <a:pPr lvl="1"/>
            <a:endParaRPr lang="en-CA" dirty="0"/>
          </a:p>
        </p:txBody>
      </p:sp>
      <p:sp>
        <p:nvSpPr>
          <p:cNvPr id="4" name="Slide Number Placeholder 3">
            <a:extLst>
              <a:ext uri="{FF2B5EF4-FFF2-40B4-BE49-F238E27FC236}">
                <a16:creationId xmlns:a16="http://schemas.microsoft.com/office/drawing/2014/main" id="{E4EA9E52-218E-0AFF-4FA5-15533E6F983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526225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78A2-459E-B499-92C0-7C6D2A9212B3}"/>
              </a:ext>
            </a:extLst>
          </p:cNvPr>
          <p:cNvSpPr>
            <a:spLocks noGrp="1"/>
          </p:cNvSpPr>
          <p:nvPr>
            <p:ph type="title"/>
          </p:nvPr>
        </p:nvSpPr>
        <p:spPr/>
        <p:txBody>
          <a:bodyPr/>
          <a:lstStyle/>
          <a:p>
            <a:r>
              <a:rPr lang="en-US" dirty="0"/>
              <a:t>Is it legit memory loss? </a:t>
            </a:r>
            <a:endParaRPr lang="en-CA" dirty="0"/>
          </a:p>
        </p:txBody>
      </p:sp>
      <p:sp>
        <p:nvSpPr>
          <p:cNvPr id="3" name="Content Placeholder 2">
            <a:extLst>
              <a:ext uri="{FF2B5EF4-FFF2-40B4-BE49-F238E27FC236}">
                <a16:creationId xmlns:a16="http://schemas.microsoft.com/office/drawing/2014/main" id="{BAADA924-3588-261E-0578-5D06EC0B54C9}"/>
              </a:ext>
            </a:extLst>
          </p:cNvPr>
          <p:cNvSpPr>
            <a:spLocks noGrp="1"/>
          </p:cNvSpPr>
          <p:nvPr>
            <p:ph idx="1"/>
          </p:nvPr>
        </p:nvSpPr>
        <p:spPr/>
        <p:txBody>
          <a:bodyPr>
            <a:normAutofit lnSpcReduction="10000"/>
          </a:bodyPr>
          <a:lstStyle/>
          <a:p>
            <a:pPr>
              <a:lnSpc>
                <a:spcPct val="90000"/>
              </a:lnSpc>
            </a:pPr>
            <a:r>
              <a:rPr lang="en-US" sz="1500" dirty="0">
                <a:solidFill>
                  <a:schemeClr val="tx1"/>
                </a:solidFill>
              </a:rPr>
              <a:t>Legit memory loss</a:t>
            </a:r>
          </a:p>
          <a:p>
            <a:pPr lvl="1">
              <a:lnSpc>
                <a:spcPct val="90000"/>
              </a:lnSpc>
            </a:pPr>
            <a:r>
              <a:rPr lang="en-US" sz="1500" b="1" dirty="0">
                <a:solidFill>
                  <a:schemeClr val="tx1"/>
                </a:solidFill>
              </a:rPr>
              <a:t>Solution</a:t>
            </a:r>
            <a:r>
              <a:rPr lang="en-US" sz="1500" dirty="0">
                <a:solidFill>
                  <a:schemeClr val="tx1"/>
                </a:solidFill>
              </a:rPr>
              <a:t>: past recollection recorded</a:t>
            </a:r>
          </a:p>
          <a:p>
            <a:pPr lvl="1">
              <a:lnSpc>
                <a:spcPct val="90000"/>
              </a:lnSpc>
            </a:pPr>
            <a:r>
              <a:rPr lang="en-US" sz="1500" b="1" dirty="0">
                <a:solidFill>
                  <a:schemeClr val="tx1"/>
                </a:solidFill>
              </a:rPr>
              <a:t>Practical tactics</a:t>
            </a:r>
            <a:r>
              <a:rPr lang="en-US" sz="1500" dirty="0">
                <a:solidFill>
                  <a:schemeClr val="tx1"/>
                </a:solidFill>
              </a:rPr>
              <a:t>: </a:t>
            </a:r>
          </a:p>
          <a:p>
            <a:pPr lvl="2">
              <a:lnSpc>
                <a:spcPct val="90000"/>
              </a:lnSpc>
            </a:pPr>
            <a:r>
              <a:rPr lang="en-US" sz="1500" dirty="0">
                <a:solidFill>
                  <a:schemeClr val="tx1"/>
                </a:solidFill>
              </a:rPr>
              <a:t>finish your in chief, make sure there are no other memory lapses which cannot be refreshed</a:t>
            </a:r>
          </a:p>
          <a:p>
            <a:pPr lvl="3">
              <a:lnSpc>
                <a:spcPct val="90000"/>
              </a:lnSpc>
            </a:pPr>
            <a:r>
              <a:rPr lang="en-US" sz="1500" dirty="0">
                <a:solidFill>
                  <a:schemeClr val="tx1"/>
                </a:solidFill>
              </a:rPr>
              <a:t>If there are additional memory lapses note them they will form part of your application</a:t>
            </a:r>
          </a:p>
          <a:p>
            <a:pPr>
              <a:lnSpc>
                <a:spcPct val="90000"/>
              </a:lnSpc>
            </a:pPr>
            <a:r>
              <a:rPr lang="en-US" sz="1500" dirty="0">
                <a:solidFill>
                  <a:schemeClr val="tx1"/>
                </a:solidFill>
              </a:rPr>
              <a:t>Before bringing your past recollection recorded application ask: </a:t>
            </a:r>
          </a:p>
          <a:p>
            <a:pPr lvl="2">
              <a:lnSpc>
                <a:spcPct val="90000"/>
              </a:lnSpc>
            </a:pPr>
            <a:r>
              <a:rPr lang="en-US" sz="1500" dirty="0">
                <a:solidFill>
                  <a:schemeClr val="tx1"/>
                </a:solidFill>
              </a:rPr>
              <a:t>When you spoke to the police and provided the R7 “were you trying to be truthful and accurate?”</a:t>
            </a:r>
          </a:p>
          <a:p>
            <a:pPr lvl="4">
              <a:lnSpc>
                <a:spcPct val="90000"/>
              </a:lnSpc>
            </a:pPr>
            <a:r>
              <a:rPr lang="en-US" sz="1500" i="1" dirty="0">
                <a:solidFill>
                  <a:schemeClr val="tx1"/>
                </a:solidFill>
              </a:rPr>
              <a:t>See R v Richardson</a:t>
            </a:r>
            <a:r>
              <a:rPr lang="en-US" sz="1500" dirty="0">
                <a:solidFill>
                  <a:schemeClr val="tx1"/>
                </a:solidFill>
              </a:rPr>
              <a:t>, 2003 OJ No 3215 (CA) @24-28</a:t>
            </a:r>
          </a:p>
          <a:p>
            <a:pPr>
              <a:lnSpc>
                <a:spcPct val="90000"/>
              </a:lnSpc>
            </a:pPr>
            <a:r>
              <a:rPr lang="en-US" sz="1500" b="1" dirty="0">
                <a:solidFill>
                  <a:schemeClr val="tx1"/>
                </a:solidFill>
              </a:rPr>
              <a:t>If you get a yes to this question, congratulations you have arrived at past recollection recorded</a:t>
            </a:r>
            <a:endParaRPr lang="en-CA" sz="1500" b="1" dirty="0">
              <a:solidFill>
                <a:schemeClr val="tx1"/>
              </a:solidFill>
            </a:endParaRPr>
          </a:p>
          <a:p>
            <a:endParaRPr lang="en-CA" dirty="0">
              <a:solidFill>
                <a:schemeClr val="tx1"/>
              </a:solidFill>
            </a:endParaRPr>
          </a:p>
        </p:txBody>
      </p:sp>
      <p:sp>
        <p:nvSpPr>
          <p:cNvPr id="4" name="Slide Number Placeholder 3">
            <a:extLst>
              <a:ext uri="{FF2B5EF4-FFF2-40B4-BE49-F238E27FC236}">
                <a16:creationId xmlns:a16="http://schemas.microsoft.com/office/drawing/2014/main" id="{46F2CF98-F65A-53C9-8A5A-41B5F873F7CA}"/>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558413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92A89-703E-6881-F3B9-68672FCC7631}"/>
              </a:ext>
            </a:extLst>
          </p:cNvPr>
          <p:cNvSpPr>
            <a:spLocks noGrp="1"/>
          </p:cNvSpPr>
          <p:nvPr>
            <p:ph type="title"/>
          </p:nvPr>
        </p:nvSpPr>
        <p:spPr/>
        <p:txBody>
          <a:bodyPr/>
          <a:lstStyle/>
          <a:p>
            <a:r>
              <a:rPr lang="en-US" dirty="0"/>
              <a:t>Is it illegitimate memory loss? </a:t>
            </a:r>
            <a:endParaRPr lang="en-CA" dirty="0"/>
          </a:p>
        </p:txBody>
      </p:sp>
      <p:sp>
        <p:nvSpPr>
          <p:cNvPr id="3" name="Content Placeholder 2">
            <a:extLst>
              <a:ext uri="{FF2B5EF4-FFF2-40B4-BE49-F238E27FC236}">
                <a16:creationId xmlns:a16="http://schemas.microsoft.com/office/drawing/2014/main" id="{8F1B5468-F7D2-DB4C-5EFB-557825A8DD56}"/>
              </a:ext>
            </a:extLst>
          </p:cNvPr>
          <p:cNvSpPr>
            <a:spLocks noGrp="1"/>
          </p:cNvSpPr>
          <p:nvPr>
            <p:ph idx="1"/>
          </p:nvPr>
        </p:nvSpPr>
        <p:spPr/>
        <p:txBody>
          <a:bodyPr>
            <a:normAutofit fontScale="85000" lnSpcReduction="10000"/>
          </a:bodyPr>
          <a:lstStyle/>
          <a:p>
            <a:r>
              <a:rPr lang="en-US" sz="1700" dirty="0"/>
              <a:t>Illegitimate Memory Loss</a:t>
            </a:r>
          </a:p>
          <a:p>
            <a:pPr lvl="1"/>
            <a:r>
              <a:rPr lang="en-US" sz="1700" b="1" dirty="0"/>
              <a:t>Solution</a:t>
            </a:r>
            <a:r>
              <a:rPr lang="en-US" sz="1700" dirty="0"/>
              <a:t>: 9(2)</a:t>
            </a:r>
          </a:p>
          <a:p>
            <a:pPr lvl="1"/>
            <a:r>
              <a:rPr lang="en-US" sz="1700" b="1" dirty="0"/>
              <a:t>Practical</a:t>
            </a:r>
            <a:r>
              <a:rPr lang="en-US" sz="1700" dirty="0"/>
              <a:t> </a:t>
            </a:r>
            <a:r>
              <a:rPr lang="en-US" sz="1700" b="1" dirty="0"/>
              <a:t>Tactics before bringing the 9(2) application</a:t>
            </a:r>
            <a:r>
              <a:rPr lang="en-US" sz="1700" dirty="0"/>
              <a:t>: </a:t>
            </a:r>
          </a:p>
          <a:p>
            <a:pPr lvl="2"/>
            <a:r>
              <a:rPr lang="en-US" sz="1700" dirty="0"/>
              <a:t>Finish your in chief, note all of the memory losses or inconsistencies, try to refresh on each memory loss </a:t>
            </a:r>
          </a:p>
          <a:p>
            <a:pPr lvl="2"/>
            <a:r>
              <a:rPr lang="en-US" sz="1700" dirty="0"/>
              <a:t>Before bringing your application, you may want to consider asking stuff about: </a:t>
            </a:r>
          </a:p>
          <a:p>
            <a:pPr lvl="3"/>
            <a:r>
              <a:rPr lang="en-US" sz="1700" dirty="0"/>
              <a:t>Relationship with the accused </a:t>
            </a:r>
          </a:p>
          <a:p>
            <a:pPr lvl="3"/>
            <a:r>
              <a:rPr lang="en-US" sz="1700" dirty="0"/>
              <a:t>other things that you can demonstrably prove (i.e. witness will always say they were drunk when they spoke to police- you have video showing (hopefully) level of sobriety) </a:t>
            </a:r>
          </a:p>
          <a:p>
            <a:pPr lvl="3"/>
            <a:r>
              <a:rPr lang="en-US" sz="1700" dirty="0"/>
              <a:t>If witness says  “no” to refresh, ask why</a:t>
            </a:r>
          </a:p>
          <a:p>
            <a:pPr lvl="1"/>
            <a:r>
              <a:rPr lang="en-US" sz="1700" b="1" dirty="0"/>
              <a:t>Congratulations you have now arrived at 9(2) application</a:t>
            </a:r>
          </a:p>
          <a:p>
            <a:endParaRPr lang="en-CA" dirty="0"/>
          </a:p>
        </p:txBody>
      </p:sp>
      <p:sp>
        <p:nvSpPr>
          <p:cNvPr id="4" name="Slide Number Placeholder 3">
            <a:extLst>
              <a:ext uri="{FF2B5EF4-FFF2-40B4-BE49-F238E27FC236}">
                <a16:creationId xmlns:a16="http://schemas.microsoft.com/office/drawing/2014/main" id="{B86E4CF2-BE2D-F81B-95D8-59725C5F0509}"/>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715916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When to pull the trigger?</a:t>
            </a:r>
          </a:p>
        </p:txBody>
      </p:sp>
      <p:sp>
        <p:nvSpPr>
          <p:cNvPr id="3" name="Content Placeholder 2"/>
          <p:cNvSpPr>
            <a:spLocks noGrp="1"/>
          </p:cNvSpPr>
          <p:nvPr>
            <p:ph idx="1"/>
          </p:nvPr>
        </p:nvSpPr>
        <p:spPr>
          <a:xfrm>
            <a:off x="457200" y="2348880"/>
            <a:ext cx="8229600" cy="3960440"/>
          </a:xfrm>
        </p:spPr>
        <p:txBody>
          <a:bodyPr>
            <a:normAutofit/>
          </a:bodyPr>
          <a:lstStyle/>
          <a:p>
            <a:r>
              <a:rPr lang="en-CA" dirty="0">
                <a:cs typeface="Arial" panose="020B0604020202020204" pitchFamily="34" charset="0"/>
              </a:rPr>
              <a:t>Steady!</a:t>
            </a:r>
          </a:p>
          <a:p>
            <a:r>
              <a:rPr lang="en-CA" dirty="0">
                <a:cs typeface="Arial" panose="020B0604020202020204" pitchFamily="34" charset="0"/>
              </a:rPr>
              <a:t>You’ve got your list of facts you want. Now you’re going to turn it into a list of inconsistencies.</a:t>
            </a:r>
          </a:p>
          <a:p>
            <a:r>
              <a:rPr lang="en-CA" dirty="0">
                <a:cs typeface="Arial" panose="020B0604020202020204" pitchFamily="34" charset="0"/>
              </a:rPr>
              <a:t>Draw out each inconsistency one by one. Refresh memory as needed. Don’t bring the application until you have covered every fact on your list.</a:t>
            </a:r>
          </a:p>
          <a:p>
            <a:r>
              <a:rPr lang="en-CA" dirty="0">
                <a:cs typeface="Arial" panose="020B0604020202020204" pitchFamily="34" charset="0"/>
              </a:rPr>
              <a:t>As for a break. Review your list. Ensure your materials are ready.</a:t>
            </a:r>
          </a:p>
        </p:txBody>
      </p:sp>
      <p:sp>
        <p:nvSpPr>
          <p:cNvPr id="4" name="Slide Number Placeholder 3">
            <a:extLst>
              <a:ext uri="{FF2B5EF4-FFF2-40B4-BE49-F238E27FC236}">
                <a16:creationId xmlns:a16="http://schemas.microsoft.com/office/drawing/2014/main" id="{3DCAEF6B-1E09-3B21-2224-C6F8250161D5}"/>
              </a:ext>
            </a:extLst>
          </p:cNvPr>
          <p:cNvSpPr>
            <a:spLocks noGrp="1"/>
          </p:cNvSpPr>
          <p:nvPr>
            <p:ph type="sldNum" sz="quarter" idx="12"/>
          </p:nvPr>
        </p:nvSpPr>
        <p:spPr/>
        <p:txBody>
          <a:bodyPr/>
          <a:lstStyle/>
          <a:p>
            <a:fld id="{944BC60D-1A36-439A-BC5F-9D975F1D1519}" type="slidenum">
              <a:rPr lang="en-CA" smtClean="0"/>
              <a:pPr/>
              <a:t>18</a:t>
            </a:fld>
            <a:endParaRPr lang="en-CA"/>
          </a:p>
        </p:txBody>
      </p:sp>
    </p:spTree>
    <p:extLst>
      <p:ext uri="{BB962C8B-B14F-4D97-AF65-F5344CB8AC3E}">
        <p14:creationId xmlns:p14="http://schemas.microsoft.com/office/powerpoint/2010/main" val="421547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B1872-850B-AD92-EFC4-C5CF598A4F18}"/>
              </a:ext>
            </a:extLst>
          </p:cNvPr>
          <p:cNvSpPr>
            <a:spLocks noGrp="1"/>
          </p:cNvSpPr>
          <p:nvPr>
            <p:ph type="title"/>
          </p:nvPr>
        </p:nvSpPr>
        <p:spPr/>
        <p:txBody>
          <a:bodyPr/>
          <a:lstStyle/>
          <a:p>
            <a:r>
              <a:rPr lang="en-US" dirty="0"/>
              <a:t>The Application</a:t>
            </a:r>
            <a:endParaRPr lang="en-CA" dirty="0"/>
          </a:p>
        </p:txBody>
      </p:sp>
      <p:sp>
        <p:nvSpPr>
          <p:cNvPr id="3" name="Content Placeholder 2">
            <a:extLst>
              <a:ext uri="{FF2B5EF4-FFF2-40B4-BE49-F238E27FC236}">
                <a16:creationId xmlns:a16="http://schemas.microsoft.com/office/drawing/2014/main" id="{69B69A5F-94C8-4515-2F50-18CF2E6F8516}"/>
              </a:ext>
            </a:extLst>
          </p:cNvPr>
          <p:cNvSpPr>
            <a:spLocks noGrp="1"/>
          </p:cNvSpPr>
          <p:nvPr>
            <p:ph idx="1"/>
          </p:nvPr>
        </p:nvSpPr>
        <p:spPr>
          <a:xfrm>
            <a:off x="179512" y="2276872"/>
            <a:ext cx="8640960" cy="3742928"/>
          </a:xfrm>
        </p:spPr>
        <p:txBody>
          <a:bodyPr>
            <a:noAutofit/>
          </a:bodyPr>
          <a:lstStyle/>
          <a:p>
            <a:pPr marL="457200" algn="l">
              <a:spcBef>
                <a:spcPts val="0"/>
              </a:spcBef>
              <a:spcAft>
                <a:spcPts val="0"/>
              </a:spcAft>
            </a:pPr>
            <a:r>
              <a:rPr lang="en-CA" sz="1600" b="0" i="0" dirty="0">
                <a:solidFill>
                  <a:srgbClr val="000000"/>
                </a:solidFill>
                <a:effectLst/>
              </a:rPr>
              <a:t>The following steps should be taken when seeking to cross-examine a witness under s. 9(2) of the </a:t>
            </a:r>
            <a:r>
              <a:rPr lang="en-CA" sz="1600" b="0" i="1" dirty="0">
                <a:solidFill>
                  <a:srgbClr val="000000"/>
                </a:solidFill>
                <a:effectLst/>
              </a:rPr>
              <a:t>CEA</a:t>
            </a:r>
            <a:r>
              <a:rPr lang="en-CA" sz="1600" b="0" i="0" dirty="0">
                <a:solidFill>
                  <a:srgbClr val="000000"/>
                </a:solidFill>
                <a:effectLst/>
              </a:rPr>
              <a:t>: </a:t>
            </a:r>
            <a:r>
              <a:rPr lang="en-CA" sz="1600" b="0" i="1" dirty="0">
                <a:solidFill>
                  <a:srgbClr val="000000"/>
                </a:solidFill>
                <a:effectLst/>
              </a:rPr>
              <a:t>R. v. </a:t>
            </a:r>
            <a:r>
              <a:rPr lang="en-CA" sz="1600" b="0" i="1" dirty="0" err="1">
                <a:solidFill>
                  <a:srgbClr val="000000"/>
                </a:solidFill>
                <a:effectLst/>
              </a:rPr>
              <a:t>Milgaard</a:t>
            </a:r>
            <a:r>
              <a:rPr lang="en-CA" sz="1600" b="0" i="1" dirty="0">
                <a:solidFill>
                  <a:srgbClr val="000000"/>
                </a:solidFill>
                <a:effectLst/>
              </a:rPr>
              <a:t>, </a:t>
            </a:r>
            <a:r>
              <a:rPr lang="en-CA" sz="1600" b="0" i="0" u="sng" strike="noStrike" dirty="0">
                <a:solidFill>
                  <a:srgbClr val="0000FF"/>
                </a:solidFill>
                <a:effectLst/>
              </a:rPr>
              <a:t>[1971] S.J. No. 264</a:t>
            </a:r>
            <a:r>
              <a:rPr lang="en-CA" sz="1600" b="0" i="0" dirty="0">
                <a:solidFill>
                  <a:srgbClr val="000000"/>
                </a:solidFill>
                <a:effectLst/>
              </a:rPr>
              <a:t> (C.A.), leave to appeal refused </a:t>
            </a:r>
            <a:r>
              <a:rPr lang="en-CA" sz="1600" b="0" i="0" u="sng" dirty="0">
                <a:solidFill>
                  <a:srgbClr val="0000FF"/>
                </a:solidFill>
                <a:effectLst/>
              </a:rPr>
              <a:t>[</a:t>
            </a:r>
            <a:r>
              <a:rPr lang="en-CA" sz="1600" b="0" i="0" u="sng" strike="noStrike" dirty="0">
                <a:solidFill>
                  <a:srgbClr val="0000FF"/>
                </a:solidFill>
                <a:effectLst/>
              </a:rPr>
              <a:t>1971] 1 SCR 875</a:t>
            </a:r>
          </a:p>
          <a:p>
            <a:pPr marL="457200" algn="l">
              <a:spcBef>
                <a:spcPts val="0"/>
              </a:spcBef>
              <a:spcAft>
                <a:spcPts val="0"/>
              </a:spcAft>
            </a:pPr>
            <a:r>
              <a:rPr lang="en-CA" sz="1600" strike="noStrike" dirty="0">
                <a:solidFill>
                  <a:schemeClr val="tx1"/>
                </a:solidFill>
              </a:rPr>
              <a:t>Advise the Court that you are making an application under s9(2)</a:t>
            </a:r>
          </a:p>
          <a:p>
            <a:pPr marL="457200" algn="l">
              <a:spcBef>
                <a:spcPts val="0"/>
              </a:spcBef>
              <a:spcAft>
                <a:spcPts val="0"/>
              </a:spcAft>
            </a:pPr>
            <a:r>
              <a:rPr lang="en-CA" sz="1600" dirty="0">
                <a:solidFill>
                  <a:schemeClr val="tx1"/>
                </a:solidFill>
              </a:rPr>
              <a:t>Ask jury to retire</a:t>
            </a:r>
          </a:p>
          <a:p>
            <a:pPr marL="457200" algn="l">
              <a:spcBef>
                <a:spcPts val="0"/>
              </a:spcBef>
              <a:spcAft>
                <a:spcPts val="0"/>
              </a:spcAft>
            </a:pPr>
            <a:r>
              <a:rPr lang="en-CA" sz="1600" strike="noStrike" dirty="0">
                <a:solidFill>
                  <a:schemeClr val="tx1"/>
                </a:solidFill>
              </a:rPr>
              <a:t>Advise the </a:t>
            </a:r>
            <a:r>
              <a:rPr lang="en-CA" sz="1600" dirty="0">
                <a:solidFill>
                  <a:schemeClr val="tx1"/>
                </a:solidFill>
              </a:rPr>
              <a:t>judge of the particulars of the application and produce the statement </a:t>
            </a:r>
          </a:p>
          <a:p>
            <a:pPr marL="457200" algn="l">
              <a:spcBef>
                <a:spcPts val="0"/>
              </a:spcBef>
              <a:spcAft>
                <a:spcPts val="0"/>
              </a:spcAft>
            </a:pPr>
            <a:r>
              <a:rPr lang="en-CA" sz="1600" strike="noStrike" dirty="0">
                <a:solidFill>
                  <a:schemeClr val="tx1"/>
                </a:solidFill>
              </a:rPr>
              <a:t>Judge should read the statement and determin</a:t>
            </a:r>
            <a:r>
              <a:rPr lang="en-CA" sz="1600" dirty="0">
                <a:solidFill>
                  <a:schemeClr val="tx1"/>
                </a:solidFill>
              </a:rPr>
              <a:t>e if there are any inconsistencies. If judge concludes there are no inconsistencies that ends it. If there are inconsistencies then Crown is called upon to prove the statement</a:t>
            </a:r>
          </a:p>
          <a:p>
            <a:pPr marL="457200" algn="l">
              <a:spcBef>
                <a:spcPts val="0"/>
              </a:spcBef>
              <a:spcAft>
                <a:spcPts val="0"/>
              </a:spcAft>
            </a:pPr>
            <a:r>
              <a:rPr lang="en-CA" sz="1600" strike="noStrike" dirty="0">
                <a:solidFill>
                  <a:schemeClr val="tx1"/>
                </a:solidFill>
              </a:rPr>
              <a:t>Crown should prove the statement (can do this by asking the witness)</a:t>
            </a:r>
          </a:p>
          <a:p>
            <a:pPr marL="457200" algn="l">
              <a:spcBef>
                <a:spcPts val="0"/>
              </a:spcBef>
              <a:spcAft>
                <a:spcPts val="0"/>
              </a:spcAft>
            </a:pPr>
            <a:r>
              <a:rPr lang="en-CA" sz="1600" dirty="0">
                <a:solidFill>
                  <a:schemeClr val="tx1"/>
                </a:solidFill>
              </a:rPr>
              <a:t>Defence can cross on the circumstances of the making of the statement </a:t>
            </a:r>
          </a:p>
          <a:p>
            <a:pPr marL="457200" algn="l">
              <a:spcBef>
                <a:spcPts val="0"/>
              </a:spcBef>
              <a:spcAft>
                <a:spcPts val="0"/>
              </a:spcAft>
            </a:pPr>
            <a:r>
              <a:rPr lang="en-CA" sz="1600" strike="noStrike" dirty="0">
                <a:solidFill>
                  <a:schemeClr val="tx1"/>
                </a:solidFill>
              </a:rPr>
              <a:t>Judge decides whether to grant application or not</a:t>
            </a:r>
          </a:p>
          <a:p>
            <a:pPr marL="457200" algn="l">
              <a:spcBef>
                <a:spcPts val="0"/>
              </a:spcBef>
              <a:spcAft>
                <a:spcPts val="0"/>
              </a:spcAft>
            </a:pPr>
            <a:endParaRPr lang="en-CA" sz="1600" dirty="0">
              <a:solidFill>
                <a:schemeClr val="tx1"/>
              </a:solidFill>
            </a:endParaRPr>
          </a:p>
          <a:p>
            <a:pPr marL="457200" algn="l">
              <a:spcBef>
                <a:spcPts val="0"/>
              </a:spcBef>
              <a:spcAft>
                <a:spcPts val="0"/>
              </a:spcAft>
            </a:pPr>
            <a:r>
              <a:rPr lang="en-CA" sz="1600" dirty="0">
                <a:solidFill>
                  <a:schemeClr val="tx1"/>
                </a:solidFill>
              </a:rPr>
              <a:t>If granted: bring the jury back and cross!</a:t>
            </a:r>
            <a:endParaRPr lang="en-CA" sz="1600" strike="noStrike" dirty="0">
              <a:solidFill>
                <a:schemeClr val="tx1"/>
              </a:solidFill>
            </a:endParaRPr>
          </a:p>
        </p:txBody>
      </p:sp>
      <p:sp>
        <p:nvSpPr>
          <p:cNvPr id="4" name="Slide Number Placeholder 3">
            <a:extLst>
              <a:ext uri="{FF2B5EF4-FFF2-40B4-BE49-F238E27FC236}">
                <a16:creationId xmlns:a16="http://schemas.microsoft.com/office/drawing/2014/main" id="{442C83DD-CDCF-9AED-B081-CED99ECC785F}"/>
              </a:ext>
            </a:extLst>
          </p:cNvPr>
          <p:cNvSpPr>
            <a:spLocks noGrp="1"/>
          </p:cNvSpPr>
          <p:nvPr>
            <p:ph type="sldNum" sz="quarter" idx="12"/>
          </p:nvPr>
        </p:nvSpPr>
        <p:spPr/>
        <p:txBody>
          <a:bodyPr/>
          <a:lstStyle/>
          <a:p>
            <a:fld id="{944BC60D-1A36-439A-BC5F-9D975F1D1519}" type="slidenum">
              <a:rPr lang="en-CA" smtClean="0"/>
              <a:pPr/>
              <a:t>19</a:t>
            </a:fld>
            <a:endParaRPr lang="en-CA"/>
          </a:p>
        </p:txBody>
      </p:sp>
    </p:spTree>
    <p:extLst>
      <p:ext uri="{BB962C8B-B14F-4D97-AF65-F5344CB8AC3E}">
        <p14:creationId xmlns:p14="http://schemas.microsoft.com/office/powerpoint/2010/main" val="36476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Overview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6473913"/>
              </p:ext>
            </p:extLst>
          </p:nvPr>
        </p:nvGraphicFramePr>
        <p:xfrm>
          <a:off x="863600" y="2489200"/>
          <a:ext cx="6346825" cy="3215640"/>
        </p:xfrm>
        <a:graphic>
          <a:graphicData uri="http://schemas.openxmlformats.org/drawingml/2006/table">
            <a:tbl>
              <a:tblPr firstRow="1" bandRow="1">
                <a:tableStyleId>{5C22544A-7EE6-4342-B048-85BDC9FD1C3A}</a:tableStyleId>
              </a:tblPr>
              <a:tblGrid>
                <a:gridCol w="3839820">
                  <a:extLst>
                    <a:ext uri="{9D8B030D-6E8A-4147-A177-3AD203B41FA5}">
                      <a16:colId xmlns:a16="http://schemas.microsoft.com/office/drawing/2014/main" val="20000"/>
                    </a:ext>
                  </a:extLst>
                </a:gridCol>
                <a:gridCol w="1388349">
                  <a:extLst>
                    <a:ext uri="{9D8B030D-6E8A-4147-A177-3AD203B41FA5}">
                      <a16:colId xmlns:a16="http://schemas.microsoft.com/office/drawing/2014/main" val="20001"/>
                    </a:ext>
                  </a:extLst>
                </a:gridCol>
                <a:gridCol w="1118656">
                  <a:extLst>
                    <a:ext uri="{9D8B030D-6E8A-4147-A177-3AD203B41FA5}">
                      <a16:colId xmlns:a16="http://schemas.microsoft.com/office/drawing/2014/main" val="20002"/>
                    </a:ext>
                  </a:extLst>
                </a:gridCol>
              </a:tblGrid>
              <a:tr h="370840">
                <a:tc>
                  <a:txBody>
                    <a:bodyPr/>
                    <a:lstStyle/>
                    <a:p>
                      <a:r>
                        <a:rPr lang="en-CA" dirty="0">
                          <a:latin typeface="Arial" panose="020B0604020202020204" pitchFamily="34" charset="0"/>
                          <a:cs typeface="Arial" panose="020B0604020202020204" pitchFamily="34" charset="0"/>
                        </a:rPr>
                        <a:t>Topic</a:t>
                      </a:r>
                    </a:p>
                  </a:txBody>
                  <a:tcPr marL="70520" marR="70520"/>
                </a:tc>
                <a:tc>
                  <a:txBody>
                    <a:bodyPr/>
                    <a:lstStyle/>
                    <a:p>
                      <a:r>
                        <a:rPr lang="en-CA" sz="1200" dirty="0">
                          <a:latin typeface="Arial" panose="020B0604020202020204" pitchFamily="34" charset="0"/>
                          <a:cs typeface="Arial" panose="020B0604020202020204" pitchFamily="34" charset="0"/>
                        </a:rPr>
                        <a:t>Substantive</a:t>
                      </a:r>
                    </a:p>
                  </a:txBody>
                  <a:tcPr marL="70520" marR="70520"/>
                </a:tc>
                <a:tc>
                  <a:txBody>
                    <a:bodyPr/>
                    <a:lstStyle/>
                    <a:p>
                      <a:r>
                        <a:rPr lang="en-CA" sz="1200" dirty="0">
                          <a:latin typeface="Arial" panose="020B0604020202020204" pitchFamily="34" charset="0"/>
                          <a:cs typeface="Arial" panose="020B0604020202020204" pitchFamily="34" charset="0"/>
                        </a:rPr>
                        <a:t>Professionalism</a:t>
                      </a:r>
                    </a:p>
                  </a:txBody>
                  <a:tcPr marL="70520" marR="70520"/>
                </a:tc>
                <a:extLst>
                  <a:ext uri="{0D108BD9-81ED-4DB2-BD59-A6C34878D82A}">
                    <a16:rowId xmlns:a16="http://schemas.microsoft.com/office/drawing/2014/main" val="10000"/>
                  </a:ext>
                </a:extLst>
              </a:tr>
              <a:tr h="370840">
                <a:tc>
                  <a:txBody>
                    <a:bodyPr/>
                    <a:lstStyle/>
                    <a:p>
                      <a:r>
                        <a:rPr lang="en-CA" dirty="0">
                          <a:latin typeface="Arial" panose="020B0604020202020204" pitchFamily="34" charset="0"/>
                          <a:cs typeface="Arial" panose="020B0604020202020204" pitchFamily="34" charset="0"/>
                        </a:rPr>
                        <a:t>Professional obligations</a:t>
                      </a:r>
                      <a:r>
                        <a:rPr lang="en-CA" baseline="0" dirty="0">
                          <a:latin typeface="Arial" panose="020B0604020202020204" pitchFamily="34" charset="0"/>
                          <a:cs typeface="Arial" panose="020B0604020202020204" pitchFamily="34" charset="0"/>
                        </a:rPr>
                        <a:t> in regard to recanting witnesses</a:t>
                      </a:r>
                      <a:endParaRPr lang="en-CA" dirty="0">
                        <a:latin typeface="Arial" panose="020B0604020202020204" pitchFamily="34" charset="0"/>
                        <a:cs typeface="Arial" panose="020B0604020202020204" pitchFamily="34" charset="0"/>
                      </a:endParaRPr>
                    </a:p>
                  </a:txBody>
                  <a:tcPr marL="70520" marR="70520"/>
                </a:tc>
                <a:tc>
                  <a:txBody>
                    <a:bodyPr/>
                    <a:lstStyle/>
                    <a:p>
                      <a:endParaRPr lang="en-CA" sz="1200" dirty="0">
                        <a:latin typeface="Arial" panose="020B0604020202020204" pitchFamily="34" charset="0"/>
                        <a:cs typeface="Arial" panose="020B0604020202020204" pitchFamily="34" charset="0"/>
                      </a:endParaRPr>
                    </a:p>
                  </a:txBody>
                  <a:tcPr marL="70520" marR="70520"/>
                </a:tc>
                <a:tc>
                  <a:txBody>
                    <a:bodyPr/>
                    <a:lstStyle/>
                    <a:p>
                      <a:r>
                        <a:rPr lang="en-CA" sz="1200" dirty="0">
                          <a:latin typeface="Arial" panose="020B0604020202020204" pitchFamily="34" charset="0"/>
                          <a:cs typeface="Arial" panose="020B0604020202020204" pitchFamily="34" charset="0"/>
                        </a:rPr>
                        <a:t>0 h 15 m</a:t>
                      </a:r>
                    </a:p>
                  </a:txBody>
                  <a:tcPr marL="70520" marR="70520"/>
                </a:tc>
                <a:extLst>
                  <a:ext uri="{0D108BD9-81ED-4DB2-BD59-A6C34878D82A}">
                    <a16:rowId xmlns:a16="http://schemas.microsoft.com/office/drawing/2014/main" val="10001"/>
                  </a:ext>
                </a:extLst>
              </a:tr>
              <a:tr h="370840">
                <a:tc>
                  <a:txBody>
                    <a:bodyPr/>
                    <a:lstStyle/>
                    <a:p>
                      <a:r>
                        <a:rPr lang="en-CA" dirty="0">
                          <a:latin typeface="Arial" panose="020B0604020202020204" pitchFamily="34" charset="0"/>
                          <a:cs typeface="Arial" panose="020B0604020202020204" pitchFamily="34" charset="0"/>
                        </a:rPr>
                        <a:t>Preparing for the recanting witness</a:t>
                      </a:r>
                    </a:p>
                  </a:txBody>
                  <a:tcPr marL="70520" marR="70520"/>
                </a:tc>
                <a:tc>
                  <a:txBody>
                    <a:bodyPr/>
                    <a:lstStyle/>
                    <a:p>
                      <a:r>
                        <a:rPr lang="en-CA" sz="1200" dirty="0">
                          <a:latin typeface="Arial" panose="020B0604020202020204" pitchFamily="34" charset="0"/>
                          <a:cs typeface="Arial" panose="020B0604020202020204" pitchFamily="34" charset="0"/>
                        </a:rPr>
                        <a:t>0 h 10 m</a:t>
                      </a:r>
                    </a:p>
                  </a:txBody>
                  <a:tcPr marL="70520" marR="70520"/>
                </a:tc>
                <a:tc>
                  <a:txBody>
                    <a:bodyPr/>
                    <a:lstStyle/>
                    <a:p>
                      <a:endParaRPr lang="en-CA" sz="1200" dirty="0">
                        <a:latin typeface="Arial" panose="020B0604020202020204" pitchFamily="34" charset="0"/>
                        <a:cs typeface="Arial" panose="020B0604020202020204" pitchFamily="34" charset="0"/>
                      </a:endParaRPr>
                    </a:p>
                  </a:txBody>
                  <a:tcPr marL="70520" marR="70520"/>
                </a:tc>
                <a:extLst>
                  <a:ext uri="{0D108BD9-81ED-4DB2-BD59-A6C34878D82A}">
                    <a16:rowId xmlns:a16="http://schemas.microsoft.com/office/drawing/2014/main" val="10002"/>
                  </a:ext>
                </a:extLst>
              </a:tr>
              <a:tr h="370840">
                <a:tc>
                  <a:txBody>
                    <a:bodyPr/>
                    <a:lstStyle/>
                    <a:p>
                      <a:r>
                        <a:rPr lang="en-CA" dirty="0">
                          <a:latin typeface="Arial" panose="020B0604020202020204" pitchFamily="34" charset="0"/>
                          <a:cs typeface="Arial" panose="020B0604020202020204" pitchFamily="34" charset="0"/>
                        </a:rPr>
                        <a:t>Assessing the lay of the land and choosing</a:t>
                      </a:r>
                      <a:r>
                        <a:rPr lang="en-CA" baseline="0" dirty="0">
                          <a:latin typeface="Arial" panose="020B0604020202020204" pitchFamily="34" charset="0"/>
                          <a:cs typeface="Arial" panose="020B0604020202020204" pitchFamily="34" charset="0"/>
                        </a:rPr>
                        <a:t> your strategy</a:t>
                      </a:r>
                      <a:endParaRPr lang="en-CA" dirty="0">
                        <a:latin typeface="Arial" panose="020B0604020202020204" pitchFamily="34" charset="0"/>
                        <a:cs typeface="Arial" panose="020B0604020202020204" pitchFamily="34" charset="0"/>
                      </a:endParaRPr>
                    </a:p>
                  </a:txBody>
                  <a:tcPr marL="70520" marR="70520"/>
                </a:tc>
                <a:tc>
                  <a:txBody>
                    <a:bodyPr/>
                    <a:lstStyle/>
                    <a:p>
                      <a:r>
                        <a:rPr lang="en-CA" sz="1200" dirty="0">
                          <a:latin typeface="Arial" panose="020B0604020202020204" pitchFamily="34" charset="0"/>
                          <a:cs typeface="Arial" panose="020B0604020202020204" pitchFamily="34" charset="0"/>
                        </a:rPr>
                        <a:t>0 h 10 m</a:t>
                      </a:r>
                    </a:p>
                  </a:txBody>
                  <a:tcPr marL="70520" marR="70520"/>
                </a:tc>
                <a:tc>
                  <a:txBody>
                    <a:bodyPr/>
                    <a:lstStyle/>
                    <a:p>
                      <a:endParaRPr lang="en-CA" sz="1200" dirty="0">
                        <a:latin typeface="Arial" panose="020B0604020202020204" pitchFamily="34" charset="0"/>
                        <a:cs typeface="Arial" panose="020B0604020202020204" pitchFamily="34" charset="0"/>
                      </a:endParaRPr>
                    </a:p>
                  </a:txBody>
                  <a:tcPr marL="70520" marR="70520"/>
                </a:tc>
                <a:extLst>
                  <a:ext uri="{0D108BD9-81ED-4DB2-BD59-A6C34878D82A}">
                    <a16:rowId xmlns:a16="http://schemas.microsoft.com/office/drawing/2014/main" val="10003"/>
                  </a:ext>
                </a:extLst>
              </a:tr>
              <a:tr h="311016">
                <a:tc>
                  <a:txBody>
                    <a:bodyPr/>
                    <a:lstStyle/>
                    <a:p>
                      <a:r>
                        <a:rPr lang="en-CA" baseline="0" dirty="0">
                          <a:latin typeface="Arial" panose="020B0604020202020204" pitchFamily="34" charset="0"/>
                          <a:cs typeface="Arial" panose="020B0604020202020204" pitchFamily="34" charset="0"/>
                        </a:rPr>
                        <a:t>Scope and techniques</a:t>
                      </a:r>
                      <a:endParaRPr lang="en-CA" dirty="0">
                        <a:latin typeface="Arial" panose="020B0604020202020204" pitchFamily="34" charset="0"/>
                        <a:cs typeface="Arial" panose="020B0604020202020204" pitchFamily="34" charset="0"/>
                      </a:endParaRPr>
                    </a:p>
                  </a:txBody>
                  <a:tcPr marL="70520" marR="70520"/>
                </a:tc>
                <a:tc>
                  <a:txBody>
                    <a:bodyPr/>
                    <a:lstStyle/>
                    <a:p>
                      <a:r>
                        <a:rPr lang="en-CA" sz="1200" dirty="0">
                          <a:latin typeface="Arial" panose="020B0604020202020204" pitchFamily="34" charset="0"/>
                          <a:cs typeface="Arial" panose="020B0604020202020204" pitchFamily="34" charset="0"/>
                        </a:rPr>
                        <a:t>0 h 5 m</a:t>
                      </a:r>
                    </a:p>
                  </a:txBody>
                  <a:tcPr marL="70520" marR="70520"/>
                </a:tc>
                <a:tc>
                  <a:txBody>
                    <a:bodyPr/>
                    <a:lstStyle/>
                    <a:p>
                      <a:endParaRPr lang="en-CA" sz="1200" dirty="0">
                        <a:latin typeface="Arial" panose="020B0604020202020204" pitchFamily="34" charset="0"/>
                        <a:cs typeface="Arial" panose="020B0604020202020204" pitchFamily="34" charset="0"/>
                      </a:endParaRPr>
                    </a:p>
                  </a:txBody>
                  <a:tcPr marL="70520" marR="70520"/>
                </a:tc>
                <a:extLst>
                  <a:ext uri="{0D108BD9-81ED-4DB2-BD59-A6C34878D82A}">
                    <a16:rowId xmlns:a16="http://schemas.microsoft.com/office/drawing/2014/main" val="10005"/>
                  </a:ext>
                </a:extLst>
              </a:tr>
              <a:tr h="370840">
                <a:tc>
                  <a:txBody>
                    <a:bodyPr/>
                    <a:lstStyle/>
                    <a:p>
                      <a:r>
                        <a:rPr lang="en-CA" dirty="0">
                          <a:latin typeface="Arial" panose="020B0604020202020204" pitchFamily="34" charset="0"/>
                          <a:cs typeface="Arial" panose="020B0604020202020204" pitchFamily="34" charset="0"/>
                        </a:rPr>
                        <a:t>Demonstration and Discussion  </a:t>
                      </a:r>
                    </a:p>
                  </a:txBody>
                  <a:tcPr marL="70520" marR="70520"/>
                </a:tc>
                <a:tc>
                  <a:txBody>
                    <a:bodyPr/>
                    <a:lstStyle/>
                    <a:p>
                      <a:r>
                        <a:rPr lang="en-CA" sz="1200" dirty="0">
                          <a:latin typeface="Arial" panose="020B0604020202020204" pitchFamily="34" charset="0"/>
                          <a:cs typeface="Arial" panose="020B0604020202020204" pitchFamily="34" charset="0"/>
                        </a:rPr>
                        <a:t>0 h 20 m</a:t>
                      </a:r>
                    </a:p>
                  </a:txBody>
                  <a:tcPr marL="70520" marR="70520"/>
                </a:tc>
                <a:tc>
                  <a:txBody>
                    <a:bodyPr/>
                    <a:lstStyle/>
                    <a:p>
                      <a:endParaRPr lang="en-CA" sz="1200" dirty="0">
                        <a:latin typeface="Arial" panose="020B0604020202020204" pitchFamily="34" charset="0"/>
                        <a:cs typeface="Arial" panose="020B0604020202020204" pitchFamily="34" charset="0"/>
                      </a:endParaRPr>
                    </a:p>
                  </a:txBody>
                  <a:tcPr marL="70520" marR="70520"/>
                </a:tc>
                <a:extLst>
                  <a:ext uri="{0D108BD9-81ED-4DB2-BD59-A6C34878D82A}">
                    <a16:rowId xmlns:a16="http://schemas.microsoft.com/office/drawing/2014/main" val="10006"/>
                  </a:ext>
                </a:extLst>
              </a:tr>
              <a:tr h="370840">
                <a:tc>
                  <a:txBody>
                    <a:bodyPr/>
                    <a:lstStyle/>
                    <a:p>
                      <a:r>
                        <a:rPr lang="en-CA" dirty="0">
                          <a:latin typeface="Arial" panose="020B0604020202020204" pitchFamily="34" charset="0"/>
                          <a:cs typeface="Arial" panose="020B0604020202020204" pitchFamily="34" charset="0"/>
                        </a:rPr>
                        <a:t>TOTAL</a:t>
                      </a:r>
                    </a:p>
                  </a:txBody>
                  <a:tcPr marL="70520" marR="70520"/>
                </a:tc>
                <a:tc>
                  <a:txBody>
                    <a:bodyPr/>
                    <a:lstStyle/>
                    <a:p>
                      <a:r>
                        <a:rPr lang="en-CA" sz="1200" dirty="0">
                          <a:latin typeface="Arial" panose="020B0604020202020204" pitchFamily="34" charset="0"/>
                          <a:cs typeface="Arial" panose="020B0604020202020204" pitchFamily="34" charset="0"/>
                        </a:rPr>
                        <a:t>0 h</a:t>
                      </a:r>
                      <a:r>
                        <a:rPr lang="en-CA" sz="1200" baseline="0" dirty="0">
                          <a:latin typeface="Arial" panose="020B0604020202020204" pitchFamily="34" charset="0"/>
                          <a:cs typeface="Arial" panose="020B0604020202020204" pitchFamily="34" charset="0"/>
                        </a:rPr>
                        <a:t> 45 m</a:t>
                      </a:r>
                      <a:endParaRPr lang="en-CA" sz="1200" dirty="0">
                        <a:latin typeface="Arial" panose="020B0604020202020204" pitchFamily="34" charset="0"/>
                        <a:cs typeface="Arial" panose="020B0604020202020204" pitchFamily="34" charset="0"/>
                      </a:endParaRPr>
                    </a:p>
                  </a:txBody>
                  <a:tcPr marL="70520" marR="70520"/>
                </a:tc>
                <a:tc>
                  <a:txBody>
                    <a:bodyPr/>
                    <a:lstStyle/>
                    <a:p>
                      <a:r>
                        <a:rPr lang="en-CA" sz="1200" dirty="0">
                          <a:latin typeface="Arial" panose="020B0604020202020204" pitchFamily="34" charset="0"/>
                          <a:cs typeface="Arial" panose="020B0604020202020204" pitchFamily="34" charset="0"/>
                        </a:rPr>
                        <a:t>0 h 15 m</a:t>
                      </a:r>
                    </a:p>
                  </a:txBody>
                  <a:tcPr marL="70520" marR="70520"/>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F6783125-D640-42FB-9EDD-8E0EA3F8A112}"/>
              </a:ext>
            </a:extLst>
          </p:cNvPr>
          <p:cNvSpPr>
            <a:spLocks noGrp="1"/>
          </p:cNvSpPr>
          <p:nvPr>
            <p:ph type="sldNum" sz="quarter" idx="12"/>
          </p:nvPr>
        </p:nvSpPr>
        <p:spPr/>
        <p:txBody>
          <a:bodyPr/>
          <a:lstStyle/>
          <a:p>
            <a:fld id="{944BC60D-1A36-439A-BC5F-9D975F1D1519}" type="slidenum">
              <a:rPr lang="en-CA" smtClean="0"/>
              <a:pPr/>
              <a:t>2</a:t>
            </a:fld>
            <a:endParaRPr lang="en-CA"/>
          </a:p>
        </p:txBody>
      </p:sp>
    </p:spTree>
    <p:extLst>
      <p:ext uri="{BB962C8B-B14F-4D97-AF65-F5344CB8AC3E}">
        <p14:creationId xmlns:p14="http://schemas.microsoft.com/office/powerpoint/2010/main" val="2929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dirty="0">
                <a:latin typeface="Arial" panose="020B0604020202020204" pitchFamily="34" charset="0"/>
                <a:cs typeface="Arial" panose="020B0604020202020204" pitchFamily="34" charset="0"/>
              </a:rPr>
              <a:t>Cross-examination scope and techniques</a:t>
            </a:r>
            <a:endParaRPr lang="en-CA" dirty="0"/>
          </a:p>
        </p:txBody>
      </p:sp>
      <p:sp>
        <p:nvSpPr>
          <p:cNvPr id="2" name="Slide Number Placeholder 1">
            <a:extLst>
              <a:ext uri="{FF2B5EF4-FFF2-40B4-BE49-F238E27FC236}">
                <a16:creationId xmlns:a16="http://schemas.microsoft.com/office/drawing/2014/main" id="{AAD93197-5C1B-906F-6505-2593807B6DF6}"/>
              </a:ext>
            </a:extLst>
          </p:cNvPr>
          <p:cNvSpPr>
            <a:spLocks noGrp="1"/>
          </p:cNvSpPr>
          <p:nvPr>
            <p:ph type="sldNum" sz="quarter" idx="12"/>
          </p:nvPr>
        </p:nvSpPr>
        <p:spPr/>
        <p:txBody>
          <a:bodyPr/>
          <a:lstStyle/>
          <a:p>
            <a:fld id="{944BC60D-1A36-439A-BC5F-9D975F1D1519}" type="slidenum">
              <a:rPr lang="en-CA" smtClean="0"/>
              <a:pPr/>
              <a:t>20</a:t>
            </a:fld>
            <a:endParaRPr lang="en-CA"/>
          </a:p>
        </p:txBody>
      </p:sp>
    </p:spTree>
    <p:extLst>
      <p:ext uri="{BB962C8B-B14F-4D97-AF65-F5344CB8AC3E}">
        <p14:creationId xmlns:p14="http://schemas.microsoft.com/office/powerpoint/2010/main" val="218942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What is within the scope of a 9(2) cross-examination?</a:t>
            </a:r>
          </a:p>
        </p:txBody>
      </p:sp>
      <p:sp>
        <p:nvSpPr>
          <p:cNvPr id="3" name="Content Placeholder 2"/>
          <p:cNvSpPr>
            <a:spLocks noGrp="1"/>
          </p:cNvSpPr>
          <p:nvPr>
            <p:ph idx="1"/>
          </p:nvPr>
        </p:nvSpPr>
        <p:spPr>
          <a:xfrm>
            <a:off x="457200" y="2420888"/>
            <a:ext cx="8229600" cy="3960440"/>
          </a:xfrm>
        </p:spPr>
        <p:txBody>
          <a:bodyPr>
            <a:normAutofit/>
          </a:bodyPr>
          <a:lstStyle/>
          <a:p>
            <a:r>
              <a:rPr lang="en-CA" dirty="0">
                <a:latin typeface="Arial" panose="020B0604020202020204" pitchFamily="34" charset="0"/>
                <a:cs typeface="Arial" panose="020B0604020202020204" pitchFamily="34" charset="0"/>
              </a:rPr>
              <a:t>s. 9(2) permits cross-examination “as to the statement” and does not permit cross-examination at large</a:t>
            </a:r>
          </a:p>
          <a:p>
            <a:r>
              <a:rPr lang="en-CA" dirty="0">
                <a:latin typeface="Arial" panose="020B0604020202020204" pitchFamily="34" charset="0"/>
                <a:cs typeface="Arial" panose="020B0604020202020204" pitchFamily="34" charset="0"/>
              </a:rPr>
              <a:t>However, recent decisions from the Court of Appeal have confirmed a fairly wide scope for cross-examination:</a:t>
            </a:r>
          </a:p>
          <a:p>
            <a:pPr lvl="1"/>
            <a:r>
              <a:rPr lang="pt-BR" i="1" dirty="0">
                <a:latin typeface="Arial" panose="020B0604020202020204" pitchFamily="34" charset="0"/>
                <a:cs typeface="Arial" panose="020B0604020202020204" pitchFamily="34" charset="0"/>
              </a:rPr>
              <a:t>R v Dayes</a:t>
            </a:r>
            <a:r>
              <a:rPr lang="pt-BR" dirty="0">
                <a:latin typeface="Arial" panose="020B0604020202020204" pitchFamily="34" charset="0"/>
                <a:cs typeface="Arial" panose="020B0604020202020204" pitchFamily="34" charset="0"/>
              </a:rPr>
              <a:t>, [2013] OJ No 4615 (CA)</a:t>
            </a:r>
          </a:p>
          <a:p>
            <a:pPr lvl="1"/>
            <a:r>
              <a:rPr lang="pt-BR" i="1" dirty="0">
                <a:latin typeface="Arial" panose="020B0604020202020204" pitchFamily="34" charset="0"/>
                <a:cs typeface="Arial" panose="020B0604020202020204" pitchFamily="34" charset="0"/>
              </a:rPr>
              <a:t>R v Boyce</a:t>
            </a:r>
            <a:r>
              <a:rPr lang="pt-BR" dirty="0">
                <a:latin typeface="Arial" panose="020B0604020202020204" pitchFamily="34" charset="0"/>
                <a:cs typeface="Arial" panose="020B0604020202020204" pitchFamily="34" charset="0"/>
              </a:rPr>
              <a:t>, [2014] OJ No 910 (CA)</a:t>
            </a:r>
          </a:p>
          <a:p>
            <a:pPr lvl="1"/>
            <a:r>
              <a:rPr lang="pt-BR" i="1" dirty="0">
                <a:latin typeface="Arial" panose="020B0604020202020204" pitchFamily="34" charset="0"/>
                <a:cs typeface="Arial" panose="020B0604020202020204" pitchFamily="34" charset="0"/>
              </a:rPr>
              <a:t>R v Taylor</a:t>
            </a:r>
            <a:r>
              <a:rPr lang="pt-BR" dirty="0">
                <a:latin typeface="Arial" panose="020B0604020202020204" pitchFamily="34" charset="0"/>
                <a:cs typeface="Arial" panose="020B0604020202020204" pitchFamily="34" charset="0"/>
              </a:rPr>
              <a:t>, [2015] OJ No 3234 (CA)</a:t>
            </a:r>
          </a:p>
          <a:p>
            <a:endParaRPr lang="en-CA"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38B37D3-C299-8275-7E13-5AAE260A023A}"/>
              </a:ext>
            </a:extLst>
          </p:cNvPr>
          <p:cNvSpPr>
            <a:spLocks noGrp="1"/>
          </p:cNvSpPr>
          <p:nvPr>
            <p:ph type="sldNum" sz="quarter" idx="12"/>
          </p:nvPr>
        </p:nvSpPr>
        <p:spPr/>
        <p:txBody>
          <a:bodyPr/>
          <a:lstStyle/>
          <a:p>
            <a:fld id="{944BC60D-1A36-439A-BC5F-9D975F1D1519}" type="slidenum">
              <a:rPr lang="en-CA" smtClean="0"/>
              <a:pPr/>
              <a:t>21</a:t>
            </a:fld>
            <a:endParaRPr lang="en-CA"/>
          </a:p>
        </p:txBody>
      </p:sp>
    </p:spTree>
    <p:extLst>
      <p:ext uri="{BB962C8B-B14F-4D97-AF65-F5344CB8AC3E}">
        <p14:creationId xmlns:p14="http://schemas.microsoft.com/office/powerpoint/2010/main" val="3208461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Is cross-examination permitted when there is no real prospect of adoption?</a:t>
            </a:r>
          </a:p>
        </p:txBody>
      </p:sp>
      <p:sp>
        <p:nvSpPr>
          <p:cNvPr id="3" name="Content Placeholder 2"/>
          <p:cNvSpPr>
            <a:spLocks noGrp="1"/>
          </p:cNvSpPr>
          <p:nvPr>
            <p:ph idx="1"/>
          </p:nvPr>
        </p:nvSpPr>
        <p:spPr>
          <a:xfrm>
            <a:off x="457200" y="2007944"/>
            <a:ext cx="8229600" cy="4589408"/>
          </a:xfrm>
        </p:spPr>
        <p:txBody>
          <a:bodyPr>
            <a:normAutofit/>
          </a:bodyPr>
          <a:lstStyle/>
          <a:p>
            <a:r>
              <a:rPr lang="en-CA" dirty="0">
                <a:latin typeface="Arial" panose="020B0604020202020204" pitchFamily="34" charset="0"/>
                <a:cs typeface="Arial" panose="020B0604020202020204" pitchFamily="34" charset="0"/>
              </a:rPr>
              <a:t>Yes!</a:t>
            </a:r>
          </a:p>
          <a:p>
            <a:r>
              <a:rPr lang="en-CA" dirty="0">
                <a:latin typeface="Arial" panose="020B0604020202020204" pitchFamily="34" charset="0"/>
                <a:cs typeface="Arial" panose="020B0604020202020204" pitchFamily="34" charset="0"/>
              </a:rPr>
              <a:t>This argument was attempted but failed in </a:t>
            </a:r>
            <a:r>
              <a:rPr lang="en-CA" i="1" dirty="0">
                <a:latin typeface="Arial" panose="020B0604020202020204" pitchFamily="34" charset="0"/>
                <a:cs typeface="Arial" panose="020B0604020202020204" pitchFamily="34" charset="0"/>
              </a:rPr>
              <a:t>R v Boyce</a:t>
            </a:r>
            <a:r>
              <a:rPr lang="en-CA" dirty="0">
                <a:latin typeface="Arial" panose="020B0604020202020204" pitchFamily="34" charset="0"/>
                <a:cs typeface="Arial" panose="020B0604020202020204" pitchFamily="34" charset="0"/>
              </a:rPr>
              <a:t>. The Crown needed to call the witness for a variety of reasons. However, at the prelim the witness had recanted one specific part of his police statement regarding who had a gun. </a:t>
            </a:r>
          </a:p>
          <a:p>
            <a:r>
              <a:rPr lang="en-CA" dirty="0">
                <a:latin typeface="Arial" panose="020B0604020202020204" pitchFamily="34" charset="0"/>
                <a:cs typeface="Arial" panose="020B0604020202020204" pitchFamily="34" charset="0"/>
              </a:rPr>
              <a:t>Defence argued that cross-examination should not be permitted because the Crown had no basis to believe the witness would adopt the police statement.</a:t>
            </a:r>
          </a:p>
          <a:p>
            <a:r>
              <a:rPr lang="en-CA" dirty="0">
                <a:latin typeface="Arial" panose="020B0604020202020204" pitchFamily="34" charset="0"/>
                <a:cs typeface="Arial" panose="020B0604020202020204" pitchFamily="34" charset="0"/>
              </a:rPr>
              <a:t>The Court of Appeal held that the Crown was entitled to cross-examine on the inconsistency with the witness’s original statement, for the purpose of attempting to neutralize the damaging evidence</a:t>
            </a:r>
            <a:endParaRPr lang="pt-BR"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6A4402C-6655-989A-C386-2D7D4E8C8753}"/>
              </a:ext>
            </a:extLst>
          </p:cNvPr>
          <p:cNvSpPr>
            <a:spLocks noGrp="1"/>
          </p:cNvSpPr>
          <p:nvPr>
            <p:ph type="sldNum" sz="quarter" idx="12"/>
          </p:nvPr>
        </p:nvSpPr>
        <p:spPr/>
        <p:txBody>
          <a:bodyPr/>
          <a:lstStyle/>
          <a:p>
            <a:fld id="{944BC60D-1A36-439A-BC5F-9D975F1D1519}" type="slidenum">
              <a:rPr lang="en-CA" smtClean="0"/>
              <a:pPr/>
              <a:t>22</a:t>
            </a:fld>
            <a:endParaRPr lang="en-CA"/>
          </a:p>
        </p:txBody>
      </p:sp>
    </p:spTree>
    <p:extLst>
      <p:ext uri="{BB962C8B-B14F-4D97-AF65-F5344CB8AC3E}">
        <p14:creationId xmlns:p14="http://schemas.microsoft.com/office/powerpoint/2010/main" val="216953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Does s. 9(2) permit cross-examination on the reason for the recantation?</a:t>
            </a:r>
          </a:p>
        </p:txBody>
      </p:sp>
      <p:sp>
        <p:nvSpPr>
          <p:cNvPr id="3" name="Content Placeholder 2"/>
          <p:cNvSpPr>
            <a:spLocks noGrp="1"/>
          </p:cNvSpPr>
          <p:nvPr>
            <p:ph idx="1"/>
          </p:nvPr>
        </p:nvSpPr>
        <p:spPr>
          <a:xfrm>
            <a:off x="457200" y="2007944"/>
            <a:ext cx="8229600" cy="5021456"/>
          </a:xfrm>
        </p:spPr>
        <p:txBody>
          <a:bodyPr>
            <a:normAutofit/>
          </a:bodyPr>
          <a:lstStyle/>
          <a:p>
            <a:r>
              <a:rPr lang="en-CA" dirty="0">
                <a:latin typeface="Arial" pitchFamily="34" charset="0"/>
                <a:cs typeface="Arial" panose="020B0604020202020204" pitchFamily="34" charset="0"/>
              </a:rPr>
              <a:t>Yes!</a:t>
            </a:r>
          </a:p>
          <a:p>
            <a:r>
              <a:rPr lang="en-CA" b="1" i="1" dirty="0">
                <a:latin typeface="Arial" panose="020B0604020202020204" pitchFamily="34" charset="0"/>
                <a:cs typeface="Arial" panose="020B0604020202020204" pitchFamily="34" charset="0"/>
              </a:rPr>
              <a:t>R v </a:t>
            </a:r>
            <a:r>
              <a:rPr lang="en-CA" b="1" i="1" dirty="0" err="1">
                <a:latin typeface="Arial" panose="020B0604020202020204" pitchFamily="34" charset="0"/>
                <a:cs typeface="Arial" panose="020B0604020202020204" pitchFamily="34" charset="0"/>
              </a:rPr>
              <a:t>Dayes</a:t>
            </a:r>
            <a:r>
              <a:rPr lang="en-CA" b="1" dirty="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It was open to the Crown to cross-examine the witness under s. 9(2) of the </a:t>
            </a:r>
            <a:r>
              <a:rPr lang="en-CA" i="1" dirty="0">
                <a:latin typeface="Arial" pitchFamily="34" charset="0"/>
                <a:cs typeface="Arial" pitchFamily="34" charset="0"/>
              </a:rPr>
              <a:t>CEA</a:t>
            </a:r>
            <a:r>
              <a:rPr lang="en-CA" dirty="0">
                <a:latin typeface="Arial" pitchFamily="34" charset="0"/>
                <a:cs typeface="Arial" pitchFamily="34" charset="0"/>
              </a:rPr>
              <a:t> about why his testimony at the trial was inconsistent with his testimony at a related trial. Such questioning relates to the inconsistent statement and is therefore within the scope of cross-examination permitted by the provision.</a:t>
            </a:r>
          </a:p>
          <a:p>
            <a:r>
              <a:rPr lang="en-CA" b="1" i="1" dirty="0">
                <a:latin typeface="Arial" pitchFamily="34" charset="0"/>
                <a:cs typeface="Arial" pitchFamily="34" charset="0"/>
              </a:rPr>
              <a:t>R v Taylor</a:t>
            </a:r>
            <a:r>
              <a:rPr lang="en-CA" b="1" dirty="0">
                <a:latin typeface="Arial" pitchFamily="34" charset="0"/>
                <a:cs typeface="Arial" pitchFamily="34" charset="0"/>
              </a:rPr>
              <a:t>: </a:t>
            </a:r>
            <a:r>
              <a:rPr lang="en-CA" dirty="0">
                <a:latin typeface="Arial" pitchFamily="34" charset="0"/>
                <a:cs typeface="Arial" pitchFamily="34" charset="0"/>
              </a:rPr>
              <a:t>Examining counsel is entitled to know whether the witness's departure in their trial testimony from a previous out-of-court statement was to protect the accused. Thus, questions that attempt to unearth why the witness has changed his evidence at trial from what he had said in a previous, more contemporaneous out-of-court statement are allowed under s. 9(2). In addition, s. 9(2) applications are often used to set the groundwork for a declaration that the witness is adverse. The factors relevant to such a declaration include bias and collusion.</a:t>
            </a:r>
            <a:endParaRPr lang="en-CA" i="1" dirty="0">
              <a:latin typeface="Arial" pitchFamily="34" charset="0"/>
              <a:cs typeface="Arial" pitchFamily="34" charset="0"/>
            </a:endParaRPr>
          </a:p>
          <a:p>
            <a:endParaRPr lang="pt-BR"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AACF6C0-E8D2-E3B1-242A-6F6DD0EA9DA8}"/>
              </a:ext>
            </a:extLst>
          </p:cNvPr>
          <p:cNvSpPr>
            <a:spLocks noGrp="1"/>
          </p:cNvSpPr>
          <p:nvPr>
            <p:ph type="sldNum" sz="quarter" idx="12"/>
          </p:nvPr>
        </p:nvSpPr>
        <p:spPr/>
        <p:txBody>
          <a:bodyPr/>
          <a:lstStyle/>
          <a:p>
            <a:fld id="{944BC60D-1A36-439A-BC5F-9D975F1D1519}" type="slidenum">
              <a:rPr lang="en-CA" smtClean="0"/>
              <a:pPr/>
              <a:t>23</a:t>
            </a:fld>
            <a:endParaRPr lang="en-CA"/>
          </a:p>
        </p:txBody>
      </p:sp>
    </p:spTree>
    <p:extLst>
      <p:ext uri="{BB962C8B-B14F-4D97-AF65-F5344CB8AC3E}">
        <p14:creationId xmlns:p14="http://schemas.microsoft.com/office/powerpoint/2010/main" val="263002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764704"/>
            <a:ext cx="6343672" cy="872259"/>
          </a:xfrm>
        </p:spPr>
        <p:txBody>
          <a:bodyPr>
            <a:noAutofit/>
          </a:bodyPr>
          <a:lstStyle/>
          <a:p>
            <a:br>
              <a:rPr lang="en-CA" sz="2400" dirty="0">
                <a:latin typeface="Arial" panose="020B0604020202020204" pitchFamily="34" charset="0"/>
                <a:cs typeface="Arial" panose="020B0604020202020204" pitchFamily="34" charset="0"/>
              </a:rPr>
            </a:br>
            <a:r>
              <a:rPr lang="en-CA" sz="2400" dirty="0">
                <a:latin typeface="Arial" panose="020B0604020202020204" pitchFamily="34" charset="0"/>
                <a:cs typeface="Arial" panose="020B0604020202020204" pitchFamily="34" charset="0"/>
              </a:rPr>
              <a:t>Does s. 9(2) permit you to take the witness through each point in the statement that </a:t>
            </a:r>
            <a:r>
              <a:rPr lang="en-CA" sz="2400" b="1" u="sng" dirty="0">
                <a:latin typeface="Arial" panose="020B0604020202020204" pitchFamily="34" charset="0"/>
                <a:cs typeface="Arial" panose="020B0604020202020204" pitchFamily="34" charset="0"/>
              </a:rPr>
              <a:t>is</a:t>
            </a:r>
            <a:r>
              <a:rPr lang="en-CA" sz="2400" dirty="0">
                <a:latin typeface="Arial" panose="020B0604020202020204" pitchFamily="34" charset="0"/>
                <a:cs typeface="Arial" panose="020B0604020202020204" pitchFamily="34" charset="0"/>
              </a:rPr>
              <a:t> true?</a:t>
            </a:r>
          </a:p>
        </p:txBody>
      </p:sp>
      <p:sp>
        <p:nvSpPr>
          <p:cNvPr id="3" name="Content Placeholder 2"/>
          <p:cNvSpPr>
            <a:spLocks noGrp="1"/>
          </p:cNvSpPr>
          <p:nvPr>
            <p:ph idx="1"/>
          </p:nvPr>
        </p:nvSpPr>
        <p:spPr>
          <a:xfrm>
            <a:off x="457200" y="2007944"/>
            <a:ext cx="8229600" cy="5021456"/>
          </a:xfrm>
        </p:spPr>
        <p:txBody>
          <a:bodyPr>
            <a:normAutofit/>
          </a:bodyPr>
          <a:lstStyle/>
          <a:p>
            <a:r>
              <a:rPr lang="en-CA" dirty="0">
                <a:latin typeface="Arial" pitchFamily="34" charset="0"/>
                <a:cs typeface="Arial" panose="020B0604020202020204" pitchFamily="34" charset="0"/>
              </a:rPr>
              <a:t>Yes!</a:t>
            </a:r>
          </a:p>
          <a:p>
            <a:r>
              <a:rPr lang="pt-BR" b="1" i="1" dirty="0">
                <a:latin typeface="Arial" panose="020B0604020202020204" pitchFamily="34" charset="0"/>
                <a:cs typeface="Arial" panose="020B0604020202020204" pitchFamily="34" charset="0"/>
              </a:rPr>
              <a:t>R v Taylor</a:t>
            </a:r>
            <a:r>
              <a:rPr lang="pt-BR" b="1" dirty="0">
                <a:latin typeface="Arial" panose="020B0604020202020204" pitchFamily="34" charset="0"/>
                <a:cs typeface="Arial" panose="020B0604020202020204" pitchFamily="34" charset="0"/>
              </a:rPr>
              <a:t>:</a:t>
            </a:r>
            <a:r>
              <a:rPr lang="pt-BR" dirty="0">
                <a:latin typeface="Arial" panose="020B0604020202020204" pitchFamily="34" charset="0"/>
                <a:cs typeface="Arial" panose="020B0604020202020204" pitchFamily="34" charset="0"/>
              </a:rPr>
              <a:t> </a:t>
            </a:r>
            <a:r>
              <a:rPr lang="en-CA" dirty="0">
                <a:latin typeface="Arial" pitchFamily="34" charset="0"/>
                <a:cs typeface="Arial" pitchFamily="34" charset="0"/>
              </a:rPr>
              <a:t>The manner of questioning here, while not the most direct route, was available to the trial Crown. Crown counsel was permitted to ask questions to determine why the witnesses departed from their earlier statements, in particular whether this was to protect the appellant. Thus, Crown counsel was allowed to ask questions which would attempt to show that the only portions of the statements recanted by the witnesses were those in which the appellant admitted complicity. Further, it was clear that the Crown was attempting to lay a foundation for an application to declare the witness adverse, a recognized purpose of cross-examination under s. 9(2).</a:t>
            </a:r>
            <a:endParaRPr lang="pt-BR"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9FE2FC7-4CE3-D51E-CC6A-50F3D91E2D1C}"/>
              </a:ext>
            </a:extLst>
          </p:cNvPr>
          <p:cNvSpPr>
            <a:spLocks noGrp="1"/>
          </p:cNvSpPr>
          <p:nvPr>
            <p:ph type="sldNum" sz="quarter" idx="12"/>
          </p:nvPr>
        </p:nvSpPr>
        <p:spPr/>
        <p:txBody>
          <a:bodyPr/>
          <a:lstStyle/>
          <a:p>
            <a:fld id="{944BC60D-1A36-439A-BC5F-9D975F1D1519}" type="slidenum">
              <a:rPr lang="en-CA" smtClean="0"/>
              <a:pPr/>
              <a:t>24</a:t>
            </a:fld>
            <a:endParaRPr lang="en-CA"/>
          </a:p>
        </p:txBody>
      </p:sp>
    </p:spTree>
    <p:extLst>
      <p:ext uri="{BB962C8B-B14F-4D97-AF65-F5344CB8AC3E}">
        <p14:creationId xmlns:p14="http://schemas.microsoft.com/office/powerpoint/2010/main" val="19849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What kind of 9(2) is it?</a:t>
            </a:r>
          </a:p>
        </p:txBody>
      </p:sp>
      <p:sp>
        <p:nvSpPr>
          <p:cNvPr id="3" name="Content Placeholder 2"/>
          <p:cNvSpPr>
            <a:spLocks noGrp="1"/>
          </p:cNvSpPr>
          <p:nvPr>
            <p:ph idx="1"/>
          </p:nvPr>
        </p:nvSpPr>
        <p:spPr>
          <a:xfrm>
            <a:off x="457200" y="2564904"/>
            <a:ext cx="8229600" cy="3240360"/>
          </a:xfrm>
        </p:spPr>
        <p:txBody>
          <a:bodyPr>
            <a:normAutofit/>
          </a:bodyPr>
          <a:lstStyle/>
          <a:p>
            <a:r>
              <a:rPr lang="en-CA" dirty="0">
                <a:latin typeface="Arial" panose="020B0604020202020204" pitchFamily="34" charset="0"/>
                <a:cs typeface="Arial" panose="020B0604020202020204" pitchFamily="34" charset="0"/>
              </a:rPr>
              <a:t>If you intend to make a KGB (or similar application), you must neutralize the recantation without destroying the credibility of your witness (tightrope)</a:t>
            </a:r>
          </a:p>
          <a:p>
            <a:r>
              <a:rPr lang="en-CA" dirty="0">
                <a:latin typeface="Arial" panose="020B0604020202020204" pitchFamily="34" charset="0"/>
                <a:cs typeface="Arial" panose="020B0604020202020204" pitchFamily="34" charset="0"/>
              </a:rPr>
              <a:t>If you have other evidence, you can neutralize the recantation without worrying about any collateral damage to the credibility of the witness (scorched earth)</a:t>
            </a:r>
          </a:p>
          <a:p>
            <a:r>
              <a:rPr lang="en-CA" dirty="0">
                <a:latin typeface="Arial" panose="020B0604020202020204" pitchFamily="34" charset="0"/>
                <a:cs typeface="Arial" panose="020B0604020202020204" pitchFamily="34" charset="0"/>
              </a:rPr>
              <a:t>If you have no KGB statement or other sources of evidence, your only hope is to bring the witness around (adoption)</a:t>
            </a:r>
          </a:p>
        </p:txBody>
      </p:sp>
      <p:sp>
        <p:nvSpPr>
          <p:cNvPr id="4" name="Slide Number Placeholder 3">
            <a:extLst>
              <a:ext uri="{FF2B5EF4-FFF2-40B4-BE49-F238E27FC236}">
                <a16:creationId xmlns:a16="http://schemas.microsoft.com/office/drawing/2014/main" id="{F8C92B39-E3D1-7DDE-4A86-B8BF61CA50D5}"/>
              </a:ext>
            </a:extLst>
          </p:cNvPr>
          <p:cNvSpPr>
            <a:spLocks noGrp="1"/>
          </p:cNvSpPr>
          <p:nvPr>
            <p:ph type="sldNum" sz="quarter" idx="12"/>
          </p:nvPr>
        </p:nvSpPr>
        <p:spPr/>
        <p:txBody>
          <a:bodyPr/>
          <a:lstStyle/>
          <a:p>
            <a:fld id="{944BC60D-1A36-439A-BC5F-9D975F1D1519}" type="slidenum">
              <a:rPr lang="en-CA" smtClean="0"/>
              <a:pPr/>
              <a:t>25</a:t>
            </a:fld>
            <a:endParaRPr lang="en-CA"/>
          </a:p>
        </p:txBody>
      </p:sp>
    </p:spTree>
    <p:extLst>
      <p:ext uri="{BB962C8B-B14F-4D97-AF65-F5344CB8AC3E}">
        <p14:creationId xmlns:p14="http://schemas.microsoft.com/office/powerpoint/2010/main" val="304732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Common themes of recantation</a:t>
            </a:r>
          </a:p>
        </p:txBody>
      </p:sp>
      <p:sp>
        <p:nvSpPr>
          <p:cNvPr id="3" name="Content Placeholder 2"/>
          <p:cNvSpPr>
            <a:spLocks noGrp="1"/>
          </p:cNvSpPr>
          <p:nvPr>
            <p:ph idx="1"/>
          </p:nvPr>
        </p:nvSpPr>
        <p:spPr>
          <a:xfrm>
            <a:off x="457200" y="2492896"/>
            <a:ext cx="8229600" cy="2952328"/>
          </a:xfrm>
        </p:spPr>
        <p:txBody>
          <a:bodyPr>
            <a:normAutofit/>
          </a:bodyPr>
          <a:lstStyle/>
          <a:p>
            <a:r>
              <a:rPr lang="en-CA" dirty="0">
                <a:latin typeface="Arial" panose="020B0604020202020204" pitchFamily="34" charset="0"/>
                <a:cs typeface="Arial" panose="020B0604020202020204" pitchFamily="34" charset="0"/>
              </a:rPr>
              <a:t>I was drunk/high/sleep deprived</a:t>
            </a:r>
          </a:p>
          <a:p>
            <a:r>
              <a:rPr lang="en-CA" dirty="0">
                <a:latin typeface="Arial" panose="020B0604020202020204" pitchFamily="34" charset="0"/>
                <a:cs typeface="Arial" panose="020B0604020202020204" pitchFamily="34" charset="0"/>
              </a:rPr>
              <a:t>I told police what they wanted to hear</a:t>
            </a:r>
          </a:p>
          <a:p>
            <a:r>
              <a:rPr lang="en-CA" dirty="0">
                <a:latin typeface="Arial" panose="020B0604020202020204" pitchFamily="34" charset="0"/>
                <a:cs typeface="Arial" panose="020B0604020202020204" pitchFamily="34" charset="0"/>
              </a:rPr>
              <a:t>Someone else told me what to say</a:t>
            </a:r>
          </a:p>
          <a:p>
            <a:r>
              <a:rPr lang="en-CA" dirty="0">
                <a:latin typeface="Arial" panose="020B0604020202020204" pitchFamily="34" charset="0"/>
                <a:cs typeface="Arial" panose="020B0604020202020204" pitchFamily="34" charset="0"/>
              </a:rPr>
              <a:t>I was jealous/vengeful/pregnant</a:t>
            </a:r>
          </a:p>
          <a:p>
            <a:r>
              <a:rPr lang="en-CA" dirty="0">
                <a:latin typeface="Arial" panose="020B0604020202020204" pitchFamily="34" charset="0"/>
                <a:cs typeface="Arial" panose="020B0604020202020204" pitchFamily="34" charset="0"/>
              </a:rPr>
              <a:t>I don’t remember</a:t>
            </a:r>
          </a:p>
          <a:p>
            <a:endParaRPr lang="en-CA"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C433AEE-0012-0B09-4187-17D224569BFA}"/>
              </a:ext>
            </a:extLst>
          </p:cNvPr>
          <p:cNvSpPr>
            <a:spLocks noGrp="1"/>
          </p:cNvSpPr>
          <p:nvPr>
            <p:ph type="sldNum" sz="quarter" idx="12"/>
          </p:nvPr>
        </p:nvSpPr>
        <p:spPr/>
        <p:txBody>
          <a:bodyPr/>
          <a:lstStyle/>
          <a:p>
            <a:fld id="{944BC60D-1A36-439A-BC5F-9D975F1D1519}" type="slidenum">
              <a:rPr lang="en-CA" smtClean="0"/>
              <a:pPr/>
              <a:t>26</a:t>
            </a:fld>
            <a:endParaRPr lang="en-CA"/>
          </a:p>
        </p:txBody>
      </p:sp>
    </p:spTree>
    <p:extLst>
      <p:ext uri="{BB962C8B-B14F-4D97-AF65-F5344CB8AC3E}">
        <p14:creationId xmlns:p14="http://schemas.microsoft.com/office/powerpoint/2010/main" val="891760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I was drunk/high</a:t>
            </a:r>
          </a:p>
        </p:txBody>
      </p:sp>
      <p:sp>
        <p:nvSpPr>
          <p:cNvPr id="3" name="Content Placeholder 2"/>
          <p:cNvSpPr>
            <a:spLocks noGrp="1"/>
          </p:cNvSpPr>
          <p:nvPr>
            <p:ph idx="1"/>
          </p:nvPr>
        </p:nvSpPr>
        <p:spPr>
          <a:xfrm>
            <a:off x="457200" y="2420888"/>
            <a:ext cx="8229600" cy="4248472"/>
          </a:xfrm>
        </p:spPr>
        <p:txBody>
          <a:bodyPr>
            <a:normAutofit/>
          </a:bodyPr>
          <a:lstStyle/>
          <a:p>
            <a:r>
              <a:rPr lang="en-CA" dirty="0">
                <a:cs typeface="Arial" panose="020B0604020202020204" pitchFamily="34" charset="0"/>
              </a:rPr>
              <a:t>This is an attractive recantation because often there is a grain of truth to it: the witness had been consuming alcohol and/or drugs before or during the incident</a:t>
            </a:r>
          </a:p>
          <a:p>
            <a:r>
              <a:rPr lang="en-CA" dirty="0">
                <a:cs typeface="Arial" panose="020B0604020202020204" pitchFamily="34" charset="0"/>
              </a:rPr>
              <a:t>This is a perfect scenario for </a:t>
            </a:r>
            <a:r>
              <a:rPr lang="en-CA" dirty="0">
                <a:solidFill>
                  <a:schemeClr val="tx1"/>
                </a:solidFill>
                <a:cs typeface="Arial" panose="020B0604020202020204" pitchFamily="34" charset="0"/>
              </a:rPr>
              <a:t>the</a:t>
            </a:r>
            <a:r>
              <a:rPr lang="en-CA" b="1" dirty="0">
                <a:solidFill>
                  <a:schemeClr val="tx1"/>
                </a:solidFill>
                <a:cs typeface="Arial" panose="020B0604020202020204" pitchFamily="34" charset="0"/>
              </a:rPr>
              <a:t> “everything else was true” </a:t>
            </a:r>
            <a:r>
              <a:rPr lang="en-CA" dirty="0">
                <a:solidFill>
                  <a:schemeClr val="tx1"/>
                </a:solidFill>
                <a:cs typeface="Arial" panose="020B0604020202020204" pitchFamily="34" charset="0"/>
              </a:rPr>
              <a:t>cross</a:t>
            </a:r>
            <a:r>
              <a:rPr lang="en-CA" dirty="0">
                <a:cs typeface="Arial" panose="020B0604020202020204" pitchFamily="34" charset="0"/>
              </a:rPr>
              <a:t>. Show that all of the neutral and exculpatory facts in the original statement are accurate.</a:t>
            </a:r>
          </a:p>
          <a:p>
            <a:r>
              <a:rPr lang="en-CA" dirty="0">
                <a:cs typeface="Arial" panose="020B0604020202020204" pitchFamily="34" charset="0"/>
              </a:rPr>
              <a:t>The manner of narration is often helpful</a:t>
            </a:r>
          </a:p>
          <a:p>
            <a:r>
              <a:rPr lang="en-CA" dirty="0">
                <a:cs typeface="Arial" panose="020B0604020202020204" pitchFamily="34" charset="0"/>
              </a:rPr>
              <a:t>Other circumstances of the statement may be helpful. A video may demonstrate the witness’s balance and motor skills. Both video and audio will demonstrate whether a witness was slurring, etc.</a:t>
            </a:r>
          </a:p>
          <a:p>
            <a:r>
              <a:rPr lang="en-CA" dirty="0">
                <a:cs typeface="Arial" panose="020B0604020202020204" pitchFamily="34" charset="0"/>
              </a:rPr>
              <a:t>If the statement itself does not demonstrate the extent of intoxication/sobriety, or if there is any doubt, call the officer who took the statement</a:t>
            </a:r>
          </a:p>
        </p:txBody>
      </p:sp>
      <p:sp>
        <p:nvSpPr>
          <p:cNvPr id="4" name="Slide Number Placeholder 3">
            <a:extLst>
              <a:ext uri="{FF2B5EF4-FFF2-40B4-BE49-F238E27FC236}">
                <a16:creationId xmlns:a16="http://schemas.microsoft.com/office/drawing/2014/main" id="{9C896220-DED8-681F-D21E-E21D27A097B0}"/>
              </a:ext>
            </a:extLst>
          </p:cNvPr>
          <p:cNvSpPr>
            <a:spLocks noGrp="1"/>
          </p:cNvSpPr>
          <p:nvPr>
            <p:ph type="sldNum" sz="quarter" idx="12"/>
          </p:nvPr>
        </p:nvSpPr>
        <p:spPr/>
        <p:txBody>
          <a:bodyPr/>
          <a:lstStyle/>
          <a:p>
            <a:fld id="{944BC60D-1A36-439A-BC5F-9D975F1D1519}" type="slidenum">
              <a:rPr lang="en-CA" smtClean="0"/>
              <a:pPr/>
              <a:t>27</a:t>
            </a:fld>
            <a:endParaRPr lang="en-CA"/>
          </a:p>
        </p:txBody>
      </p:sp>
    </p:spTree>
    <p:extLst>
      <p:ext uri="{BB962C8B-B14F-4D97-AF65-F5344CB8AC3E}">
        <p14:creationId xmlns:p14="http://schemas.microsoft.com/office/powerpoint/2010/main" val="2933287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I told police what they wanted to hear</a:t>
            </a:r>
          </a:p>
        </p:txBody>
      </p:sp>
      <p:sp>
        <p:nvSpPr>
          <p:cNvPr id="3" name="Content Placeholder 2"/>
          <p:cNvSpPr>
            <a:spLocks noGrp="1"/>
          </p:cNvSpPr>
          <p:nvPr>
            <p:ph idx="1"/>
          </p:nvPr>
        </p:nvSpPr>
        <p:spPr>
          <a:xfrm>
            <a:off x="457200" y="2348880"/>
            <a:ext cx="8229600" cy="4176464"/>
          </a:xfrm>
        </p:spPr>
        <p:txBody>
          <a:bodyPr>
            <a:normAutofit/>
          </a:bodyPr>
          <a:lstStyle/>
          <a:p>
            <a:r>
              <a:rPr lang="en-CA" dirty="0">
                <a:cs typeface="Arial" panose="020B0604020202020204" pitchFamily="34" charset="0"/>
              </a:rPr>
              <a:t>Even a moderately okay interview will give you plenty of material for this cross</a:t>
            </a:r>
          </a:p>
          <a:p>
            <a:r>
              <a:rPr lang="en-CA" dirty="0">
                <a:cs typeface="Arial" panose="020B0604020202020204" pitchFamily="34" charset="0"/>
              </a:rPr>
              <a:t>For example:</a:t>
            </a:r>
          </a:p>
          <a:p>
            <a:pPr lvl="2"/>
            <a:r>
              <a:rPr lang="en-US" dirty="0">
                <a:cs typeface="Arial" pitchFamily="34" charset="0"/>
              </a:rPr>
              <a:t>So when the officer asked you what happened and you answered “Tommy smashed Bobby in the knee with the bat” that’s what the officer wanted you to say?</a:t>
            </a:r>
          </a:p>
          <a:p>
            <a:pPr lvl="2"/>
            <a:r>
              <a:rPr lang="en-US" dirty="0">
                <a:cs typeface="Arial" pitchFamily="34" charset="0"/>
              </a:rPr>
              <a:t>You agree the first time the name Tommy appears in this transcript is when you say it?</a:t>
            </a:r>
          </a:p>
          <a:p>
            <a:pPr lvl="2"/>
            <a:r>
              <a:rPr lang="en-US" dirty="0">
                <a:cs typeface="Arial" pitchFamily="34" charset="0"/>
              </a:rPr>
              <a:t>The officer never mentions a bat, you’re the first to say bat?</a:t>
            </a:r>
          </a:p>
          <a:p>
            <a:endParaRPr lang="en-CA"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ED8F339-7B66-12C4-35F2-C89D537149DA}"/>
              </a:ext>
            </a:extLst>
          </p:cNvPr>
          <p:cNvSpPr>
            <a:spLocks noGrp="1"/>
          </p:cNvSpPr>
          <p:nvPr>
            <p:ph type="sldNum" sz="quarter" idx="12"/>
          </p:nvPr>
        </p:nvSpPr>
        <p:spPr/>
        <p:txBody>
          <a:bodyPr/>
          <a:lstStyle/>
          <a:p>
            <a:fld id="{944BC60D-1A36-439A-BC5F-9D975F1D1519}" type="slidenum">
              <a:rPr lang="en-CA" smtClean="0"/>
              <a:pPr/>
              <a:t>28</a:t>
            </a:fld>
            <a:endParaRPr lang="en-CA"/>
          </a:p>
        </p:txBody>
      </p:sp>
    </p:spTree>
    <p:extLst>
      <p:ext uri="{BB962C8B-B14F-4D97-AF65-F5344CB8AC3E}">
        <p14:creationId xmlns:p14="http://schemas.microsoft.com/office/powerpoint/2010/main" val="857884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Someone else told me what to say</a:t>
            </a:r>
          </a:p>
        </p:txBody>
      </p:sp>
      <p:sp>
        <p:nvSpPr>
          <p:cNvPr id="3" name="Content Placeholder 2"/>
          <p:cNvSpPr>
            <a:spLocks noGrp="1"/>
          </p:cNvSpPr>
          <p:nvPr>
            <p:ph idx="1"/>
          </p:nvPr>
        </p:nvSpPr>
        <p:spPr>
          <a:xfrm>
            <a:off x="457200" y="2420888"/>
            <a:ext cx="8229600" cy="4104456"/>
          </a:xfrm>
        </p:spPr>
        <p:txBody>
          <a:bodyPr>
            <a:normAutofit/>
          </a:bodyPr>
          <a:lstStyle/>
          <a:p>
            <a:r>
              <a:rPr lang="en-CA" dirty="0">
                <a:cs typeface="Arial" panose="020B0604020202020204" pitchFamily="34" charset="0"/>
              </a:rPr>
              <a:t>Another variation is, “I cobbled together an account based on information from other people”</a:t>
            </a:r>
          </a:p>
          <a:p>
            <a:r>
              <a:rPr lang="en-CA" dirty="0">
                <a:cs typeface="Arial" panose="020B0604020202020204" pitchFamily="34" charset="0"/>
              </a:rPr>
              <a:t>Common lines of attack include:</a:t>
            </a:r>
          </a:p>
          <a:p>
            <a:pPr lvl="1"/>
            <a:r>
              <a:rPr lang="en-CA" dirty="0">
                <a:cs typeface="Arial" panose="020B0604020202020204" pitchFamily="34" charset="0"/>
              </a:rPr>
              <a:t>There is usually no good reason why the witness would do this</a:t>
            </a:r>
          </a:p>
          <a:p>
            <a:pPr lvl="1"/>
            <a:r>
              <a:rPr lang="en-CA" dirty="0">
                <a:cs typeface="Arial" panose="020B0604020202020204" pitchFamily="34" charset="0"/>
              </a:rPr>
              <a:t>The witness’s emotional state and other circumstances surrounding the original statement</a:t>
            </a:r>
          </a:p>
          <a:p>
            <a:pPr lvl="1"/>
            <a:r>
              <a:rPr lang="en-CA" dirty="0">
                <a:cs typeface="Arial" panose="020B0604020202020204" pitchFamily="34" charset="0"/>
              </a:rPr>
              <a:t>Timing: was it possible for the witness to have learned what s/he did before giving the original statement?</a:t>
            </a:r>
          </a:p>
          <a:p>
            <a:pPr lvl="1"/>
            <a:r>
              <a:rPr lang="en-CA" dirty="0">
                <a:cs typeface="Arial" panose="020B0604020202020204" pitchFamily="34" charset="0"/>
              </a:rPr>
              <a:t>Is the alleged source of the information also a witness? If so, has that person provided information that is inconsistent with the recantation? (You’re not very good at colluding with X are you? You and X gave different versions about many points?)</a:t>
            </a:r>
          </a:p>
          <a:p>
            <a:endParaRPr lang="en-CA" dirty="0">
              <a:cs typeface="Arial" panose="020B0604020202020204" pitchFamily="34" charset="0"/>
            </a:endParaRPr>
          </a:p>
        </p:txBody>
      </p:sp>
      <p:sp>
        <p:nvSpPr>
          <p:cNvPr id="4" name="Slide Number Placeholder 3">
            <a:extLst>
              <a:ext uri="{FF2B5EF4-FFF2-40B4-BE49-F238E27FC236}">
                <a16:creationId xmlns:a16="http://schemas.microsoft.com/office/drawing/2014/main" id="{E7972428-D801-B9FD-1BC7-D4F3A7D3CB21}"/>
              </a:ext>
            </a:extLst>
          </p:cNvPr>
          <p:cNvSpPr>
            <a:spLocks noGrp="1"/>
          </p:cNvSpPr>
          <p:nvPr>
            <p:ph type="sldNum" sz="quarter" idx="12"/>
          </p:nvPr>
        </p:nvSpPr>
        <p:spPr/>
        <p:txBody>
          <a:bodyPr/>
          <a:lstStyle/>
          <a:p>
            <a:fld id="{944BC60D-1A36-439A-BC5F-9D975F1D1519}" type="slidenum">
              <a:rPr lang="en-CA" smtClean="0"/>
              <a:pPr/>
              <a:t>29</a:t>
            </a:fld>
            <a:endParaRPr lang="en-CA"/>
          </a:p>
        </p:txBody>
      </p:sp>
    </p:spTree>
    <p:extLst>
      <p:ext uri="{BB962C8B-B14F-4D97-AF65-F5344CB8AC3E}">
        <p14:creationId xmlns:p14="http://schemas.microsoft.com/office/powerpoint/2010/main" val="325235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66440" y="2226503"/>
            <a:ext cx="6729896" cy="2550877"/>
          </a:xfrm>
        </p:spPr>
        <p:txBody>
          <a:bodyPr>
            <a:normAutofit fontScale="90000"/>
          </a:bodyPr>
          <a:lstStyle/>
          <a:p>
            <a:r>
              <a:rPr lang="en-CA" dirty="0">
                <a:latin typeface="Arial" panose="020B0604020202020204" pitchFamily="34" charset="0"/>
                <a:cs typeface="Arial" panose="020B0604020202020204" pitchFamily="34" charset="0"/>
              </a:rPr>
              <a:t>Professional obligations in regard to recanting witnesses</a:t>
            </a:r>
            <a:br>
              <a:rPr lang="en-CA" dirty="0">
                <a:latin typeface="Arial" panose="020B0604020202020204" pitchFamily="34" charset="0"/>
                <a:cs typeface="Arial" panose="020B0604020202020204" pitchFamily="34" charset="0"/>
              </a:rPr>
            </a:br>
            <a:endParaRPr lang="en-CA" dirty="0"/>
          </a:p>
        </p:txBody>
      </p:sp>
      <p:sp>
        <p:nvSpPr>
          <p:cNvPr id="2" name="Slide Number Placeholder 1">
            <a:extLst>
              <a:ext uri="{FF2B5EF4-FFF2-40B4-BE49-F238E27FC236}">
                <a16:creationId xmlns:a16="http://schemas.microsoft.com/office/drawing/2014/main" id="{62965801-DC26-ACB1-79C0-2C8117BD90D2}"/>
              </a:ext>
            </a:extLst>
          </p:cNvPr>
          <p:cNvSpPr>
            <a:spLocks noGrp="1"/>
          </p:cNvSpPr>
          <p:nvPr>
            <p:ph type="sldNum" sz="quarter" idx="12"/>
          </p:nvPr>
        </p:nvSpPr>
        <p:spPr/>
        <p:txBody>
          <a:bodyPr/>
          <a:lstStyle/>
          <a:p>
            <a:fld id="{944BC60D-1A36-439A-BC5F-9D975F1D1519}" type="slidenum">
              <a:rPr lang="en-CA" smtClean="0"/>
              <a:pPr/>
              <a:t>3</a:t>
            </a:fld>
            <a:endParaRPr lang="en-CA"/>
          </a:p>
        </p:txBody>
      </p:sp>
    </p:spTree>
    <p:extLst>
      <p:ext uri="{BB962C8B-B14F-4D97-AF65-F5344CB8AC3E}">
        <p14:creationId xmlns:p14="http://schemas.microsoft.com/office/powerpoint/2010/main" val="3992472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I was jealous/vengeful/pregnant</a:t>
            </a:r>
          </a:p>
        </p:txBody>
      </p:sp>
      <p:sp>
        <p:nvSpPr>
          <p:cNvPr id="3" name="Content Placeholder 2"/>
          <p:cNvSpPr>
            <a:spLocks noGrp="1"/>
          </p:cNvSpPr>
          <p:nvPr>
            <p:ph idx="1"/>
          </p:nvPr>
        </p:nvSpPr>
        <p:spPr>
          <a:xfrm>
            <a:off x="457200" y="2564904"/>
            <a:ext cx="8229600" cy="4293096"/>
          </a:xfrm>
        </p:spPr>
        <p:txBody>
          <a:bodyPr>
            <a:normAutofit/>
          </a:bodyPr>
          <a:lstStyle/>
          <a:p>
            <a:r>
              <a:rPr lang="en-CA" dirty="0">
                <a:cs typeface="Arial" panose="020B0604020202020204" pitchFamily="34" charset="0"/>
              </a:rPr>
              <a:t>This is another good scenario for the </a:t>
            </a:r>
            <a:r>
              <a:rPr lang="en-CA" dirty="0">
                <a:solidFill>
                  <a:schemeClr val="tx1"/>
                </a:solidFill>
                <a:cs typeface="Arial" panose="020B0604020202020204" pitchFamily="34" charset="0"/>
              </a:rPr>
              <a:t>“</a:t>
            </a:r>
            <a:r>
              <a:rPr lang="en-CA" b="1" dirty="0">
                <a:solidFill>
                  <a:schemeClr val="tx1"/>
                </a:solidFill>
                <a:cs typeface="Arial" panose="020B0604020202020204" pitchFamily="34" charset="0"/>
              </a:rPr>
              <a:t>everything else was true</a:t>
            </a:r>
            <a:r>
              <a:rPr lang="en-CA" dirty="0">
                <a:solidFill>
                  <a:schemeClr val="tx1"/>
                </a:solidFill>
                <a:cs typeface="Arial" panose="020B0604020202020204" pitchFamily="34" charset="0"/>
              </a:rPr>
              <a:t>” </a:t>
            </a:r>
            <a:r>
              <a:rPr lang="en-CA" dirty="0">
                <a:cs typeface="Arial" panose="020B0604020202020204" pitchFamily="34" charset="0"/>
              </a:rPr>
              <a:t>cross. </a:t>
            </a:r>
          </a:p>
          <a:p>
            <a:r>
              <a:rPr lang="en-CA" dirty="0">
                <a:cs typeface="Arial" panose="020B0604020202020204" pitchFamily="34" charset="0"/>
              </a:rPr>
              <a:t>Show that all of the neutral and exculpatory facts in the original statement are accurate. Somehow, the witness was only dishonest or unreliable about the incriminating facts.</a:t>
            </a:r>
          </a:p>
          <a:p>
            <a:r>
              <a:rPr lang="en-CA" dirty="0">
                <a:cs typeface="Arial" panose="020B0604020202020204" pitchFamily="34" charset="0"/>
              </a:rPr>
              <a:t>Draw out parts of the statement (or other interaction with the police) in which the witness was minimizing, protecting the accused, or accepting some part of the blame for the incident</a:t>
            </a:r>
          </a:p>
        </p:txBody>
      </p:sp>
      <p:sp>
        <p:nvSpPr>
          <p:cNvPr id="4" name="Slide Number Placeholder 3">
            <a:extLst>
              <a:ext uri="{FF2B5EF4-FFF2-40B4-BE49-F238E27FC236}">
                <a16:creationId xmlns:a16="http://schemas.microsoft.com/office/drawing/2014/main" id="{E59EEE28-328F-F5F4-7017-A8FF610ED414}"/>
              </a:ext>
            </a:extLst>
          </p:cNvPr>
          <p:cNvSpPr>
            <a:spLocks noGrp="1"/>
          </p:cNvSpPr>
          <p:nvPr>
            <p:ph type="sldNum" sz="quarter" idx="12"/>
          </p:nvPr>
        </p:nvSpPr>
        <p:spPr/>
        <p:txBody>
          <a:bodyPr/>
          <a:lstStyle/>
          <a:p>
            <a:fld id="{944BC60D-1A36-439A-BC5F-9D975F1D1519}" type="slidenum">
              <a:rPr lang="en-CA" smtClean="0"/>
              <a:pPr/>
              <a:t>30</a:t>
            </a:fld>
            <a:endParaRPr lang="en-CA"/>
          </a:p>
        </p:txBody>
      </p:sp>
    </p:spTree>
    <p:extLst>
      <p:ext uri="{BB962C8B-B14F-4D97-AF65-F5344CB8AC3E}">
        <p14:creationId xmlns:p14="http://schemas.microsoft.com/office/powerpoint/2010/main" val="3269030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Prosecution Manual </a:t>
            </a:r>
          </a:p>
        </p:txBody>
      </p:sp>
      <p:sp>
        <p:nvSpPr>
          <p:cNvPr id="3" name="Content Placeholder 2"/>
          <p:cNvSpPr>
            <a:spLocks noGrp="1"/>
          </p:cNvSpPr>
          <p:nvPr>
            <p:ph idx="1"/>
          </p:nvPr>
        </p:nvSpPr>
        <p:spPr>
          <a:xfrm>
            <a:off x="457200" y="2420888"/>
            <a:ext cx="8229600" cy="4248472"/>
          </a:xfrm>
        </p:spPr>
        <p:txBody>
          <a:bodyPr>
            <a:normAutofit/>
          </a:bodyPr>
          <a:lstStyle/>
          <a:p>
            <a:pPr algn="l">
              <a:spcBef>
                <a:spcPts val="0"/>
              </a:spcBef>
              <a:spcAft>
                <a:spcPts val="0"/>
              </a:spcAft>
            </a:pPr>
            <a:r>
              <a:rPr lang="en-CA" sz="2400" b="1" i="0" dirty="0">
                <a:solidFill>
                  <a:schemeClr val="tx2"/>
                </a:solidFill>
                <a:effectLst/>
              </a:rPr>
              <a:t>Victim as Witness</a:t>
            </a:r>
            <a:endParaRPr lang="en-CA" sz="2400" b="0" i="0" dirty="0">
              <a:solidFill>
                <a:schemeClr val="tx2"/>
              </a:solidFill>
              <a:effectLst/>
            </a:endParaRPr>
          </a:p>
          <a:p>
            <a:pPr marL="0" indent="0" algn="l">
              <a:spcBef>
                <a:spcPts val="0"/>
              </a:spcBef>
              <a:spcAft>
                <a:spcPts val="0"/>
              </a:spcAft>
              <a:buNone/>
            </a:pPr>
            <a:endParaRPr lang="en-CA" sz="2400" b="0" i="0" dirty="0">
              <a:solidFill>
                <a:schemeClr val="tx2"/>
              </a:solidFill>
              <a:effectLst/>
            </a:endParaRPr>
          </a:p>
          <a:p>
            <a:pPr algn="l">
              <a:spcBef>
                <a:spcPts val="0"/>
              </a:spcBef>
              <a:spcAft>
                <a:spcPts val="0"/>
              </a:spcAft>
            </a:pPr>
            <a:r>
              <a:rPr lang="en-CA" sz="2400" b="0" i="0" dirty="0">
                <a:solidFill>
                  <a:schemeClr val="tx2"/>
                </a:solidFill>
                <a:effectLst/>
              </a:rPr>
              <a:t>In cases where the victim recants or refuses to testify, the Prosecutor </a:t>
            </a:r>
            <a:r>
              <a:rPr lang="en-CA" sz="2400" b="1" i="0" dirty="0">
                <a:solidFill>
                  <a:schemeClr val="tx2"/>
                </a:solidFill>
                <a:effectLst/>
              </a:rPr>
              <a:t>must</a:t>
            </a:r>
            <a:r>
              <a:rPr lang="en-CA" sz="2400" b="0" i="0" dirty="0">
                <a:solidFill>
                  <a:schemeClr val="tx2"/>
                </a:solidFill>
                <a:effectLst/>
              </a:rPr>
              <a:t> consider the reasons for the recantation or refusal. The Prosecutor </a:t>
            </a:r>
            <a:r>
              <a:rPr lang="en-CA" sz="2400" b="1" i="0" dirty="0">
                <a:solidFill>
                  <a:schemeClr val="tx2"/>
                </a:solidFill>
                <a:effectLst/>
              </a:rPr>
              <a:t>must</a:t>
            </a:r>
            <a:r>
              <a:rPr lang="en-CA" sz="2400" b="0" i="0" dirty="0">
                <a:solidFill>
                  <a:schemeClr val="tx2"/>
                </a:solidFill>
                <a:effectLst/>
              </a:rPr>
              <a:t> consider whether the case can be proven using other evidence and the appropriateness of an adjournment.</a:t>
            </a:r>
          </a:p>
        </p:txBody>
      </p:sp>
      <p:sp>
        <p:nvSpPr>
          <p:cNvPr id="4" name="Slide Number Placeholder 3">
            <a:extLst>
              <a:ext uri="{FF2B5EF4-FFF2-40B4-BE49-F238E27FC236}">
                <a16:creationId xmlns:a16="http://schemas.microsoft.com/office/drawing/2014/main" id="{A6B41822-A1E7-B798-E864-1987E941A9BE}"/>
              </a:ext>
            </a:extLst>
          </p:cNvPr>
          <p:cNvSpPr>
            <a:spLocks noGrp="1"/>
          </p:cNvSpPr>
          <p:nvPr>
            <p:ph type="sldNum" sz="quarter" idx="12"/>
          </p:nvPr>
        </p:nvSpPr>
        <p:spPr/>
        <p:txBody>
          <a:bodyPr/>
          <a:lstStyle/>
          <a:p>
            <a:fld id="{944BC60D-1A36-439A-BC5F-9D975F1D1519}" type="slidenum">
              <a:rPr lang="en-CA" smtClean="0"/>
              <a:pPr/>
              <a:t>4</a:t>
            </a:fld>
            <a:endParaRPr lang="en-CA"/>
          </a:p>
        </p:txBody>
      </p:sp>
    </p:spTree>
    <p:extLst>
      <p:ext uri="{BB962C8B-B14F-4D97-AF65-F5344CB8AC3E}">
        <p14:creationId xmlns:p14="http://schemas.microsoft.com/office/powerpoint/2010/main" val="312250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3CD6B-849C-1748-0708-F511A6FD26E1}"/>
              </a:ext>
            </a:extLst>
          </p:cNvPr>
          <p:cNvSpPr>
            <a:spLocks noGrp="1"/>
          </p:cNvSpPr>
          <p:nvPr>
            <p:ph type="title"/>
          </p:nvPr>
        </p:nvSpPr>
        <p:spPr/>
        <p:txBody>
          <a:bodyPr/>
          <a:lstStyle/>
          <a:p>
            <a:r>
              <a:rPr lang="en-US" sz="2800" dirty="0"/>
              <a:t>Confidential Advice to Prosecutors</a:t>
            </a:r>
            <a:endParaRPr lang="en-CA" sz="2800" dirty="0"/>
          </a:p>
        </p:txBody>
      </p:sp>
      <p:sp>
        <p:nvSpPr>
          <p:cNvPr id="3" name="Content Placeholder 2">
            <a:extLst>
              <a:ext uri="{FF2B5EF4-FFF2-40B4-BE49-F238E27FC236}">
                <a16:creationId xmlns:a16="http://schemas.microsoft.com/office/drawing/2014/main" id="{8E937B2A-4268-51FA-D9D3-DF4AC114FEC6}"/>
              </a:ext>
            </a:extLst>
          </p:cNvPr>
          <p:cNvSpPr>
            <a:spLocks noGrp="1"/>
          </p:cNvSpPr>
          <p:nvPr>
            <p:ph idx="1"/>
          </p:nvPr>
        </p:nvSpPr>
        <p:spPr>
          <a:xfrm>
            <a:off x="902381" y="2427811"/>
            <a:ext cx="7380026" cy="3530600"/>
          </a:xfrm>
        </p:spPr>
        <p:txBody>
          <a:bodyPr>
            <a:normAutofit fontScale="92500"/>
          </a:bodyPr>
          <a:lstStyle/>
          <a:p>
            <a:pPr marL="0" indent="0">
              <a:buNone/>
            </a:pPr>
            <a:r>
              <a:rPr lang="en-US" dirty="0"/>
              <a:t>Intimate Partner Violence CAP</a:t>
            </a:r>
          </a:p>
          <a:p>
            <a:pPr marL="0" indent="0" algn="l">
              <a:spcBef>
                <a:spcPts val="0"/>
              </a:spcBef>
              <a:spcAft>
                <a:spcPts val="0"/>
              </a:spcAft>
              <a:buNone/>
            </a:pPr>
            <a:endParaRPr lang="en-CA" sz="1800" b="1" i="0" dirty="0">
              <a:effectLst/>
            </a:endParaRPr>
          </a:p>
          <a:p>
            <a:pPr marL="0" indent="0" algn="l">
              <a:spcBef>
                <a:spcPts val="0"/>
              </a:spcBef>
              <a:spcAft>
                <a:spcPts val="0"/>
              </a:spcAft>
              <a:buNone/>
            </a:pPr>
            <a:r>
              <a:rPr lang="en-CA" sz="1800" b="1" i="0" dirty="0">
                <a:effectLst/>
              </a:rPr>
              <a:t>4.     </a:t>
            </a:r>
            <a:r>
              <a:rPr lang="en-CA" sz="1800" b="1" i="0" u="sng" dirty="0">
                <a:effectLst/>
              </a:rPr>
              <a:t>The Non-Appearing Witness</a:t>
            </a:r>
            <a:endParaRPr lang="en-CA" sz="1800" b="1" i="0" dirty="0">
              <a:effectLst/>
            </a:endParaRPr>
          </a:p>
          <a:p>
            <a:pPr marL="0" indent="0" algn="l">
              <a:spcBef>
                <a:spcPts val="0"/>
              </a:spcBef>
              <a:spcAft>
                <a:spcPts val="0"/>
              </a:spcAft>
              <a:buNone/>
            </a:pPr>
            <a:r>
              <a:rPr lang="en-CA" sz="1800" b="0" i="0" dirty="0">
                <a:effectLst/>
              </a:rPr>
              <a:t> </a:t>
            </a:r>
          </a:p>
          <a:p>
            <a:pPr algn="l">
              <a:spcBef>
                <a:spcPts val="0"/>
              </a:spcBef>
              <a:spcAft>
                <a:spcPts val="0"/>
              </a:spcAft>
            </a:pPr>
            <a:r>
              <a:rPr lang="en-CA" sz="1800" b="0" i="0" dirty="0">
                <a:effectLst/>
              </a:rPr>
              <a:t>Victims may be reluctant to testify and proceed with a prosecution</a:t>
            </a:r>
            <a:r>
              <a:rPr lang="en-CA" sz="1800" b="0" i="0" dirty="0">
                <a:effectLst/>
                <a:highlight>
                  <a:srgbClr val="FFFF00"/>
                </a:highlight>
              </a:rPr>
              <a:t>. In those cases where the victim recants and/or refuses to testify or fails to appear, the Prosecutor must consider whether the case can be proven using other evidence</a:t>
            </a:r>
            <a:r>
              <a:rPr lang="en-CA" sz="1800" b="0" i="0" dirty="0">
                <a:effectLst/>
              </a:rPr>
              <a:t>. The Prosecutor should consider whether the victim is reluctant to proceed out of fear or a willful attempt to prevent prosecution. The Prosecutor should consider using the principled exception to the hearsay rule to admit any relevant and reliable evidence provided by the victim. See </a:t>
            </a:r>
            <a:r>
              <a:rPr lang="en-CA" sz="1800" b="0" i="0" u="sng" strike="noStrike" dirty="0">
                <a:effectLst/>
                <a:hlinkClick r:id="rId2">
                  <a:extLst>
                    <a:ext uri="{A12FA001-AC4F-418D-AE19-62706E023703}">
                      <ahyp:hlinkClr xmlns:ahyp="http://schemas.microsoft.com/office/drawing/2018/hyperlinkcolor" val="tx"/>
                    </a:ext>
                  </a:extLst>
                </a:hlinkClick>
              </a:rPr>
              <a:t>Use of 911 Tapes</a:t>
            </a:r>
            <a:r>
              <a:rPr lang="en-CA" sz="1800" b="0" i="0" dirty="0">
                <a:effectLst/>
              </a:rPr>
              <a:t> and </a:t>
            </a:r>
            <a:r>
              <a:rPr lang="en-CA" sz="1800" b="0" i="0" u="sng" strike="noStrike" dirty="0">
                <a:effectLst/>
                <a:hlinkClick r:id="rId3">
                  <a:extLst>
                    <a:ext uri="{A12FA001-AC4F-418D-AE19-62706E023703}">
                      <ahyp:hlinkClr xmlns:ahyp="http://schemas.microsoft.com/office/drawing/2018/hyperlinkcolor" val="tx"/>
                    </a:ext>
                  </a:extLst>
                </a:hlinkClick>
              </a:rPr>
              <a:t>Khan Primer</a:t>
            </a:r>
            <a:r>
              <a:rPr lang="en-CA" sz="1800" b="0" i="0" dirty="0">
                <a:effectLst/>
              </a:rPr>
              <a:t>.</a:t>
            </a:r>
          </a:p>
          <a:p>
            <a:endParaRPr lang="en-US" dirty="0"/>
          </a:p>
        </p:txBody>
      </p:sp>
      <p:sp>
        <p:nvSpPr>
          <p:cNvPr id="4" name="Slide Number Placeholder 3">
            <a:extLst>
              <a:ext uri="{FF2B5EF4-FFF2-40B4-BE49-F238E27FC236}">
                <a16:creationId xmlns:a16="http://schemas.microsoft.com/office/drawing/2014/main" id="{E4CB6579-AE52-D0D6-5807-B48D204423E0}"/>
              </a:ext>
            </a:extLst>
          </p:cNvPr>
          <p:cNvSpPr>
            <a:spLocks noGrp="1"/>
          </p:cNvSpPr>
          <p:nvPr>
            <p:ph type="sldNum" sz="quarter" idx="12"/>
          </p:nvPr>
        </p:nvSpPr>
        <p:spPr/>
        <p:txBody>
          <a:bodyPr/>
          <a:lstStyle/>
          <a:p>
            <a:fld id="{944BC60D-1A36-439A-BC5F-9D975F1D1519}" type="slidenum">
              <a:rPr lang="en-CA" smtClean="0"/>
              <a:pPr/>
              <a:t>5</a:t>
            </a:fld>
            <a:endParaRPr lang="en-CA"/>
          </a:p>
        </p:txBody>
      </p:sp>
    </p:spTree>
    <p:extLst>
      <p:ext uri="{BB962C8B-B14F-4D97-AF65-F5344CB8AC3E}">
        <p14:creationId xmlns:p14="http://schemas.microsoft.com/office/powerpoint/2010/main" val="913644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3ECE2-BC30-D102-0BCA-560936FFB16E}"/>
              </a:ext>
            </a:extLst>
          </p:cNvPr>
          <p:cNvSpPr>
            <a:spLocks noGrp="1"/>
          </p:cNvSpPr>
          <p:nvPr>
            <p:ph type="title"/>
          </p:nvPr>
        </p:nvSpPr>
        <p:spPr/>
        <p:txBody>
          <a:bodyPr/>
          <a:lstStyle/>
          <a:p>
            <a:r>
              <a:rPr lang="en-US" sz="2800" dirty="0"/>
              <a:t>Confidential Advice to Prosecutors</a:t>
            </a:r>
            <a:endParaRPr lang="en-CA" sz="2800" dirty="0"/>
          </a:p>
        </p:txBody>
      </p:sp>
      <p:sp>
        <p:nvSpPr>
          <p:cNvPr id="3" name="Content Placeholder 2">
            <a:extLst>
              <a:ext uri="{FF2B5EF4-FFF2-40B4-BE49-F238E27FC236}">
                <a16:creationId xmlns:a16="http://schemas.microsoft.com/office/drawing/2014/main" id="{851D3DE1-6038-F8EC-FA24-F8FBA680752F}"/>
              </a:ext>
            </a:extLst>
          </p:cNvPr>
          <p:cNvSpPr>
            <a:spLocks noGrp="1"/>
          </p:cNvSpPr>
          <p:nvPr>
            <p:ph idx="1"/>
          </p:nvPr>
        </p:nvSpPr>
        <p:spPr>
          <a:xfrm>
            <a:off x="865970" y="2348880"/>
            <a:ext cx="7522454" cy="3744416"/>
          </a:xfrm>
        </p:spPr>
        <p:txBody>
          <a:bodyPr>
            <a:normAutofit fontScale="92500" lnSpcReduction="10000"/>
          </a:bodyPr>
          <a:lstStyle/>
          <a:p>
            <a:pPr marL="0" indent="0" algn="l">
              <a:spcBef>
                <a:spcPts val="0"/>
              </a:spcBef>
              <a:spcAft>
                <a:spcPts val="0"/>
              </a:spcAft>
              <a:buNone/>
            </a:pPr>
            <a:endParaRPr lang="en-CA" sz="1600" dirty="0">
              <a:solidFill>
                <a:srgbClr val="000000"/>
              </a:solidFill>
            </a:endParaRPr>
          </a:p>
          <a:p>
            <a:pPr marL="0" indent="0" algn="l">
              <a:spcBef>
                <a:spcPts val="0"/>
              </a:spcBef>
              <a:spcAft>
                <a:spcPts val="0"/>
              </a:spcAft>
              <a:buNone/>
            </a:pPr>
            <a:r>
              <a:rPr lang="en-CA" sz="1600" b="0" i="0" dirty="0">
                <a:solidFill>
                  <a:srgbClr val="000000"/>
                </a:solidFill>
                <a:effectLst/>
              </a:rPr>
              <a:t>Of</a:t>
            </a:r>
            <a:r>
              <a:rPr lang="en-CA" sz="1600" dirty="0">
                <a:solidFill>
                  <a:srgbClr val="000000"/>
                </a:solidFill>
              </a:rPr>
              <a:t>fences Against Children </a:t>
            </a:r>
          </a:p>
          <a:p>
            <a:pPr marL="914400" indent="0" algn="l">
              <a:spcBef>
                <a:spcPts val="0"/>
              </a:spcBef>
              <a:spcAft>
                <a:spcPts val="0"/>
              </a:spcAft>
              <a:buNone/>
            </a:pPr>
            <a:endParaRPr lang="en-CA" sz="1600" b="1" i="1" dirty="0">
              <a:solidFill>
                <a:srgbClr val="000000"/>
              </a:solidFill>
              <a:effectLst/>
            </a:endParaRPr>
          </a:p>
          <a:p>
            <a:pPr marL="914400" indent="0" algn="l">
              <a:spcBef>
                <a:spcPts val="0"/>
              </a:spcBef>
              <a:spcAft>
                <a:spcPts val="0"/>
              </a:spcAft>
              <a:buNone/>
            </a:pPr>
            <a:r>
              <a:rPr lang="en-CA" sz="1600" b="1" i="1" dirty="0">
                <a:solidFill>
                  <a:srgbClr val="000000"/>
                </a:solidFill>
                <a:effectLst/>
              </a:rPr>
              <a:t>(vii)</a:t>
            </a:r>
            <a:r>
              <a:rPr lang="en-CA" sz="1600" b="1" i="0" dirty="0">
                <a:solidFill>
                  <a:srgbClr val="000000"/>
                </a:solidFill>
                <a:effectLst/>
              </a:rPr>
              <a:t>          </a:t>
            </a:r>
            <a:r>
              <a:rPr lang="en-CA" sz="1600" b="1" i="1" dirty="0">
                <a:solidFill>
                  <a:srgbClr val="000000"/>
                </a:solidFill>
                <a:effectLst/>
              </a:rPr>
              <a:t>Recanting Child Witnesses</a:t>
            </a:r>
            <a:endParaRPr lang="en-CA" sz="1600" b="1" i="0" dirty="0">
              <a:solidFill>
                <a:srgbClr val="000000"/>
              </a:solidFill>
              <a:effectLst/>
            </a:endParaRPr>
          </a:p>
          <a:p>
            <a:pPr marL="0" indent="0" algn="l">
              <a:spcBef>
                <a:spcPts val="0"/>
              </a:spcBef>
              <a:spcAft>
                <a:spcPts val="0"/>
              </a:spcAft>
              <a:buNone/>
            </a:pPr>
            <a:endParaRPr lang="en-CA" sz="1600" b="0" i="0" dirty="0">
              <a:solidFill>
                <a:srgbClr val="000000"/>
              </a:solidFill>
              <a:effectLst/>
            </a:endParaRPr>
          </a:p>
          <a:p>
            <a:pPr algn="l">
              <a:spcBef>
                <a:spcPts val="0"/>
              </a:spcBef>
              <a:spcAft>
                <a:spcPts val="0"/>
              </a:spcAft>
            </a:pPr>
            <a:r>
              <a:rPr lang="en-CA" sz="1600" b="0" i="0" dirty="0">
                <a:solidFill>
                  <a:srgbClr val="000000"/>
                </a:solidFill>
                <a:effectLst/>
              </a:rPr>
              <a:t>Recantation is a common phenomenon among child victims of abuse, particularly where the accused person is known to the victim. In dealing with a child witness who recants, the Prosecutor should:</a:t>
            </a:r>
          </a:p>
          <a:p>
            <a:pPr lvl="1">
              <a:spcBef>
                <a:spcPts val="0"/>
              </a:spcBef>
            </a:pPr>
            <a:r>
              <a:rPr lang="en-CA" b="0" i="0" dirty="0">
                <a:solidFill>
                  <a:srgbClr val="000000"/>
                </a:solidFill>
                <a:effectLst/>
              </a:rPr>
              <a:t>Request an investigation of the recantation;</a:t>
            </a:r>
          </a:p>
          <a:p>
            <a:pPr lvl="1">
              <a:spcBef>
                <a:spcPts val="0"/>
              </a:spcBef>
            </a:pPr>
            <a:r>
              <a:rPr lang="en-CA" b="0" i="0" dirty="0">
                <a:solidFill>
                  <a:srgbClr val="000000"/>
                </a:solidFill>
                <a:effectLst/>
              </a:rPr>
              <a:t>Consider the admissibility and availability of expert evidence;</a:t>
            </a:r>
          </a:p>
          <a:p>
            <a:pPr lvl="1">
              <a:spcBef>
                <a:spcPts val="0"/>
              </a:spcBef>
            </a:pPr>
            <a:r>
              <a:rPr lang="en-CA" b="0" i="0" dirty="0">
                <a:solidFill>
                  <a:srgbClr val="000000"/>
                </a:solidFill>
                <a:effectLst/>
              </a:rPr>
              <a:t>Re-screen the charge in accordance with the charge screening standard; and</a:t>
            </a:r>
          </a:p>
          <a:p>
            <a:pPr lvl="1">
              <a:spcBef>
                <a:spcPts val="0"/>
              </a:spcBef>
            </a:pPr>
            <a:r>
              <a:rPr lang="en-CA" b="0" i="0" dirty="0">
                <a:solidFill>
                  <a:srgbClr val="000000"/>
                </a:solidFill>
                <a:effectLst/>
              </a:rPr>
              <a:t>If a decision is made to continue the prosecution, make disclosure of the recantation and any investigation.</a:t>
            </a:r>
          </a:p>
          <a:p>
            <a:pPr algn="l">
              <a:spcBef>
                <a:spcPts val="0"/>
              </a:spcBef>
              <a:spcAft>
                <a:spcPts val="0"/>
              </a:spcAft>
            </a:pPr>
            <a:r>
              <a:rPr lang="en-CA" sz="1600" b="0" i="0" dirty="0">
                <a:solidFill>
                  <a:srgbClr val="000000"/>
                </a:solidFill>
                <a:effectLst/>
              </a:rPr>
              <a:t>If the child witness recants while testifying, reference may be made to </a:t>
            </a:r>
            <a:r>
              <a:rPr lang="en-CA" sz="1600" b="0" i="0" u="sng" strike="noStrike" dirty="0">
                <a:solidFill>
                  <a:srgbClr val="0000FF"/>
                </a:solidFill>
                <a:effectLst/>
                <a:hlinkClick r:id="rId2"/>
              </a:rPr>
              <a:t>the Recanting Witness: s. 9(2) Primer</a:t>
            </a:r>
            <a:r>
              <a:rPr lang="en-CA" sz="1600" b="0" i="0" dirty="0">
                <a:solidFill>
                  <a:srgbClr val="000000"/>
                </a:solidFill>
                <a:effectLst/>
              </a:rPr>
              <a:t> and </a:t>
            </a:r>
            <a:r>
              <a:rPr lang="en-CA" sz="1600" b="0" i="1" u="sng" strike="noStrike" dirty="0">
                <a:solidFill>
                  <a:srgbClr val="0000FF"/>
                </a:solidFill>
                <a:effectLst/>
                <a:hlinkClick r:id="rId3"/>
              </a:rPr>
              <a:t>KGB</a:t>
            </a:r>
            <a:r>
              <a:rPr lang="en-CA" sz="1600" b="0" i="0" u="sng" strike="noStrike" dirty="0">
                <a:solidFill>
                  <a:srgbClr val="0000FF"/>
                </a:solidFill>
                <a:effectLst/>
                <a:hlinkClick r:id="rId3"/>
              </a:rPr>
              <a:t> Applications Primer</a:t>
            </a:r>
            <a:r>
              <a:rPr lang="en-CA" sz="1600" b="0" i="0" dirty="0">
                <a:solidFill>
                  <a:srgbClr val="000000"/>
                </a:solidFill>
                <a:effectLst/>
              </a:rPr>
              <a:t>.</a:t>
            </a:r>
          </a:p>
        </p:txBody>
      </p:sp>
      <p:sp>
        <p:nvSpPr>
          <p:cNvPr id="4" name="Slide Number Placeholder 3">
            <a:extLst>
              <a:ext uri="{FF2B5EF4-FFF2-40B4-BE49-F238E27FC236}">
                <a16:creationId xmlns:a16="http://schemas.microsoft.com/office/drawing/2014/main" id="{E7005265-07E5-ADF8-1F00-D540031F9815}"/>
              </a:ext>
            </a:extLst>
          </p:cNvPr>
          <p:cNvSpPr>
            <a:spLocks noGrp="1"/>
          </p:cNvSpPr>
          <p:nvPr>
            <p:ph type="sldNum" sz="quarter" idx="12"/>
          </p:nvPr>
        </p:nvSpPr>
        <p:spPr/>
        <p:txBody>
          <a:bodyPr/>
          <a:lstStyle/>
          <a:p>
            <a:fld id="{944BC60D-1A36-439A-BC5F-9D975F1D1519}" type="slidenum">
              <a:rPr lang="en-CA" smtClean="0"/>
              <a:pPr/>
              <a:t>6</a:t>
            </a:fld>
            <a:endParaRPr lang="en-CA"/>
          </a:p>
        </p:txBody>
      </p:sp>
    </p:spTree>
    <p:extLst>
      <p:ext uri="{BB962C8B-B14F-4D97-AF65-F5344CB8AC3E}">
        <p14:creationId xmlns:p14="http://schemas.microsoft.com/office/powerpoint/2010/main" val="227889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F1B8-BBB9-D8CF-F599-66D8059EA8AE}"/>
              </a:ext>
            </a:extLst>
          </p:cNvPr>
          <p:cNvSpPr>
            <a:spLocks noGrp="1"/>
          </p:cNvSpPr>
          <p:nvPr>
            <p:ph type="title"/>
          </p:nvPr>
        </p:nvSpPr>
        <p:spPr/>
        <p:txBody>
          <a:bodyPr/>
          <a:lstStyle/>
          <a:p>
            <a:r>
              <a:rPr lang="en-US" sz="2800" dirty="0"/>
              <a:t>Confidential Advice to Prosecutors</a:t>
            </a:r>
            <a:endParaRPr lang="en-CA" sz="2800" dirty="0"/>
          </a:p>
        </p:txBody>
      </p:sp>
      <p:sp>
        <p:nvSpPr>
          <p:cNvPr id="3" name="Content Placeholder 2">
            <a:extLst>
              <a:ext uri="{FF2B5EF4-FFF2-40B4-BE49-F238E27FC236}">
                <a16:creationId xmlns:a16="http://schemas.microsoft.com/office/drawing/2014/main" id="{26BBBE06-888B-9747-1574-4639D06C4818}"/>
              </a:ext>
            </a:extLst>
          </p:cNvPr>
          <p:cNvSpPr>
            <a:spLocks noGrp="1"/>
          </p:cNvSpPr>
          <p:nvPr>
            <p:ph idx="1"/>
          </p:nvPr>
        </p:nvSpPr>
        <p:spPr/>
        <p:txBody>
          <a:bodyPr>
            <a:normAutofit fontScale="92500" lnSpcReduction="20000"/>
          </a:bodyPr>
          <a:lstStyle/>
          <a:p>
            <a:pPr marL="0" indent="0" algn="l">
              <a:spcBef>
                <a:spcPts val="600"/>
              </a:spcBef>
              <a:spcAft>
                <a:spcPts val="600"/>
              </a:spcAft>
              <a:buNone/>
            </a:pPr>
            <a:r>
              <a:rPr lang="en-CA" sz="1800" b="1" i="0" dirty="0">
                <a:solidFill>
                  <a:srgbClr val="000000"/>
                </a:solidFill>
                <a:effectLst/>
              </a:rPr>
              <a:t>Sexual Offences Against Adults</a:t>
            </a:r>
          </a:p>
          <a:p>
            <a:pPr marL="0" indent="0" algn="l">
              <a:spcBef>
                <a:spcPts val="600"/>
              </a:spcBef>
              <a:spcAft>
                <a:spcPts val="600"/>
              </a:spcAft>
              <a:buNone/>
            </a:pPr>
            <a:r>
              <a:rPr lang="en-CA" sz="1800" b="1" i="0" dirty="0">
                <a:solidFill>
                  <a:srgbClr val="000000"/>
                </a:solidFill>
                <a:effectLst/>
              </a:rPr>
              <a:t>a)     </a:t>
            </a:r>
            <a:r>
              <a:rPr lang="en-CA" sz="1800" b="1" i="0" u="sng" dirty="0">
                <a:solidFill>
                  <a:srgbClr val="000000"/>
                </a:solidFill>
                <a:effectLst/>
              </a:rPr>
              <a:t>Initial approach to reluctant, forgetful, unavailable or uncooperative victims/witnesses</a:t>
            </a:r>
            <a:endParaRPr lang="en-CA" sz="1800" b="1" i="0" dirty="0">
              <a:solidFill>
                <a:srgbClr val="000000"/>
              </a:solidFill>
              <a:effectLst/>
            </a:endParaRPr>
          </a:p>
          <a:p>
            <a:pPr algn="l">
              <a:spcBef>
                <a:spcPts val="0"/>
              </a:spcBef>
              <a:spcAft>
                <a:spcPts val="0"/>
              </a:spcAft>
            </a:pPr>
            <a:r>
              <a:rPr lang="en-CA" sz="1800" b="0" i="0" dirty="0">
                <a:solidFill>
                  <a:srgbClr val="000000"/>
                </a:solidFill>
                <a:effectLst/>
              </a:rPr>
              <a:t>In sexual violence cases, victims or witnesses sometimes recant or forget their testimony, or are otherwise reluctant, unavailable or uncooperative. In these cases, a Prosecutor  should carefully consider the dynamics of the case and the relationship between the victim/witness and accused to assess why the victim/witness may be unable to provide a complete account or attend court. The Prosecutor should consult with VWAP, the OIC and other people as appropriate to acquire the best understanding of the circumstances.</a:t>
            </a:r>
          </a:p>
          <a:p>
            <a:pPr algn="l">
              <a:spcBef>
                <a:spcPts val="0"/>
              </a:spcBef>
              <a:spcAft>
                <a:spcPts val="0"/>
              </a:spcAft>
            </a:pPr>
            <a:endParaRPr lang="en-CA" sz="1800" b="0" i="0" dirty="0">
              <a:solidFill>
                <a:srgbClr val="000000"/>
              </a:solidFill>
              <a:effectLst/>
            </a:endParaRPr>
          </a:p>
          <a:p>
            <a:endParaRPr lang="en-CA" dirty="0"/>
          </a:p>
        </p:txBody>
      </p:sp>
      <p:sp>
        <p:nvSpPr>
          <p:cNvPr id="4" name="Slide Number Placeholder 3">
            <a:extLst>
              <a:ext uri="{FF2B5EF4-FFF2-40B4-BE49-F238E27FC236}">
                <a16:creationId xmlns:a16="http://schemas.microsoft.com/office/drawing/2014/main" id="{1FED54BD-F0C6-69FC-6D38-5533A4025A15}"/>
              </a:ext>
            </a:extLst>
          </p:cNvPr>
          <p:cNvSpPr>
            <a:spLocks noGrp="1"/>
          </p:cNvSpPr>
          <p:nvPr>
            <p:ph type="sldNum" sz="quarter" idx="12"/>
          </p:nvPr>
        </p:nvSpPr>
        <p:spPr/>
        <p:txBody>
          <a:bodyPr/>
          <a:lstStyle/>
          <a:p>
            <a:fld id="{944BC60D-1A36-439A-BC5F-9D975F1D1519}" type="slidenum">
              <a:rPr lang="en-CA" smtClean="0"/>
              <a:pPr/>
              <a:t>7</a:t>
            </a:fld>
            <a:endParaRPr lang="en-CA"/>
          </a:p>
        </p:txBody>
      </p:sp>
    </p:spTree>
    <p:extLst>
      <p:ext uri="{BB962C8B-B14F-4D97-AF65-F5344CB8AC3E}">
        <p14:creationId xmlns:p14="http://schemas.microsoft.com/office/powerpoint/2010/main" val="935505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1EDB0-F953-F823-21A0-040F94FAF19E}"/>
              </a:ext>
            </a:extLst>
          </p:cNvPr>
          <p:cNvSpPr>
            <a:spLocks noGrp="1"/>
          </p:cNvSpPr>
          <p:nvPr>
            <p:ph type="title"/>
          </p:nvPr>
        </p:nvSpPr>
        <p:spPr/>
        <p:txBody>
          <a:bodyPr/>
          <a:lstStyle/>
          <a:p>
            <a:r>
              <a:rPr lang="en-US" sz="2800" dirty="0"/>
              <a:t>Confidential Advice to Prosecutors</a:t>
            </a:r>
            <a:endParaRPr lang="en-CA" sz="2800" dirty="0"/>
          </a:p>
        </p:txBody>
      </p:sp>
      <p:sp>
        <p:nvSpPr>
          <p:cNvPr id="3" name="Content Placeholder 2">
            <a:extLst>
              <a:ext uri="{FF2B5EF4-FFF2-40B4-BE49-F238E27FC236}">
                <a16:creationId xmlns:a16="http://schemas.microsoft.com/office/drawing/2014/main" id="{FEB26848-208C-E635-DD1B-A0607EC8ECB4}"/>
              </a:ext>
            </a:extLst>
          </p:cNvPr>
          <p:cNvSpPr>
            <a:spLocks noGrp="1"/>
          </p:cNvSpPr>
          <p:nvPr>
            <p:ph idx="1"/>
          </p:nvPr>
        </p:nvSpPr>
        <p:spPr>
          <a:xfrm>
            <a:off x="864382" y="2489200"/>
            <a:ext cx="7164002" cy="3530600"/>
          </a:xfrm>
        </p:spPr>
        <p:txBody>
          <a:bodyPr>
            <a:normAutofit fontScale="85000" lnSpcReduction="10000"/>
          </a:bodyPr>
          <a:lstStyle/>
          <a:p>
            <a:pPr marL="0" indent="0">
              <a:buNone/>
            </a:pPr>
            <a:r>
              <a:rPr lang="en-US" dirty="0"/>
              <a:t>In Custody Informers</a:t>
            </a:r>
          </a:p>
          <a:p>
            <a:pPr marL="0" indent="0">
              <a:buNone/>
            </a:pPr>
            <a:endParaRPr lang="en-US" dirty="0"/>
          </a:p>
          <a:p>
            <a:pPr algn="l">
              <a:spcBef>
                <a:spcPts val="0"/>
              </a:spcBef>
              <a:spcAft>
                <a:spcPts val="0"/>
              </a:spcAft>
            </a:pPr>
            <a:r>
              <a:rPr lang="en-CA" sz="1800" b="0" i="0" dirty="0">
                <a:solidFill>
                  <a:srgbClr val="000000"/>
                </a:solidFill>
                <a:effectLst/>
                <a:highlight>
                  <a:srgbClr val="FFFF00"/>
                </a:highlight>
              </a:rPr>
              <a:t>In circumstances where the Prosecutor becomes aware that an in-custody informer has the intent to mislead and make a false statement with respect to an accused person, the case must be directed to the Crown Attorney. The case will then be investigated</a:t>
            </a:r>
            <a:r>
              <a:rPr lang="en-CA" sz="1800" b="0" i="0" dirty="0">
                <a:solidFill>
                  <a:srgbClr val="000000"/>
                </a:solidFill>
                <a:effectLst/>
              </a:rPr>
              <a:t>. If that investigation leads to the laying of a charge, the matter ought to be referred to an outside Prosecutor for advice and prosecution. The main purpose of prosecuting in-custody informers who attempt (even unsuccessfully) to falsely implicate an accused person is to deter like-minded members of the prison population.</a:t>
            </a:r>
          </a:p>
          <a:p>
            <a:pPr marL="0" indent="0" algn="l">
              <a:spcBef>
                <a:spcPts val="0"/>
              </a:spcBef>
              <a:spcAft>
                <a:spcPts val="0"/>
              </a:spcAft>
              <a:buNone/>
            </a:pPr>
            <a:endParaRPr lang="en-CA" sz="1800" b="0" i="0" dirty="0">
              <a:solidFill>
                <a:srgbClr val="000000"/>
              </a:solidFill>
              <a:effectLst/>
            </a:endParaRPr>
          </a:p>
          <a:p>
            <a:pPr algn="l">
              <a:spcBef>
                <a:spcPts val="0"/>
              </a:spcBef>
              <a:spcAft>
                <a:spcPts val="0"/>
              </a:spcAft>
            </a:pPr>
            <a:r>
              <a:rPr lang="en-CA" sz="1800" b="0" i="0" dirty="0">
                <a:solidFill>
                  <a:srgbClr val="000000"/>
                </a:solidFill>
                <a:effectLst/>
                <a:highlight>
                  <a:srgbClr val="FFFF00"/>
                </a:highlight>
              </a:rPr>
              <a:t>If the in-custody informer recants their evidence following a decision by the In-Custody Informer Committee and the Prosecutor determines that the evidence of the in-custody informer should be tendered, the matter must be referred back to the Committee and the Director.</a:t>
            </a:r>
          </a:p>
          <a:p>
            <a:pPr marL="0" indent="0">
              <a:buNone/>
            </a:pPr>
            <a:endParaRPr lang="en-CA" dirty="0"/>
          </a:p>
        </p:txBody>
      </p:sp>
      <p:sp>
        <p:nvSpPr>
          <p:cNvPr id="4" name="Slide Number Placeholder 3">
            <a:extLst>
              <a:ext uri="{FF2B5EF4-FFF2-40B4-BE49-F238E27FC236}">
                <a16:creationId xmlns:a16="http://schemas.microsoft.com/office/drawing/2014/main" id="{91DE9973-EBE1-DC37-A5A8-95AD5CEC3B48}"/>
              </a:ext>
            </a:extLst>
          </p:cNvPr>
          <p:cNvSpPr>
            <a:spLocks noGrp="1"/>
          </p:cNvSpPr>
          <p:nvPr>
            <p:ph type="sldNum" sz="quarter" idx="12"/>
          </p:nvPr>
        </p:nvSpPr>
        <p:spPr/>
        <p:txBody>
          <a:bodyPr/>
          <a:lstStyle/>
          <a:p>
            <a:fld id="{944BC60D-1A36-439A-BC5F-9D975F1D1519}" type="slidenum">
              <a:rPr lang="en-CA" smtClean="0"/>
              <a:pPr/>
              <a:t>8</a:t>
            </a:fld>
            <a:endParaRPr lang="en-CA"/>
          </a:p>
        </p:txBody>
      </p:sp>
    </p:spTree>
    <p:extLst>
      <p:ext uri="{BB962C8B-B14F-4D97-AF65-F5344CB8AC3E}">
        <p14:creationId xmlns:p14="http://schemas.microsoft.com/office/powerpoint/2010/main" val="140263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CA" dirty="0">
                <a:latin typeface="Arial" panose="020B0604020202020204" pitchFamily="34" charset="0"/>
                <a:cs typeface="Arial" panose="020B0604020202020204" pitchFamily="34" charset="0"/>
              </a:rPr>
              <a:t>Preparing for the recanting witness</a:t>
            </a:r>
            <a:br>
              <a:rPr lang="en-CA" dirty="0">
                <a:latin typeface="Arial" panose="020B0604020202020204" pitchFamily="34" charset="0"/>
                <a:cs typeface="Arial" panose="020B0604020202020204" pitchFamily="34" charset="0"/>
              </a:rPr>
            </a:br>
            <a:endParaRPr lang="en-CA" dirty="0"/>
          </a:p>
        </p:txBody>
      </p:sp>
      <p:sp>
        <p:nvSpPr>
          <p:cNvPr id="2" name="Slide Number Placeholder 1">
            <a:extLst>
              <a:ext uri="{FF2B5EF4-FFF2-40B4-BE49-F238E27FC236}">
                <a16:creationId xmlns:a16="http://schemas.microsoft.com/office/drawing/2014/main" id="{FEA5F4C4-6EF9-DBBA-AA0E-9B4576262784}"/>
              </a:ext>
            </a:extLst>
          </p:cNvPr>
          <p:cNvSpPr>
            <a:spLocks noGrp="1"/>
          </p:cNvSpPr>
          <p:nvPr>
            <p:ph type="sldNum" sz="quarter" idx="12"/>
          </p:nvPr>
        </p:nvSpPr>
        <p:spPr/>
        <p:txBody>
          <a:bodyPr/>
          <a:lstStyle/>
          <a:p>
            <a:fld id="{944BC60D-1A36-439A-BC5F-9D975F1D1519}" type="slidenum">
              <a:rPr lang="en-CA" smtClean="0"/>
              <a:pPr/>
              <a:t>9</a:t>
            </a:fld>
            <a:endParaRPr lang="en-CA"/>
          </a:p>
        </p:txBody>
      </p:sp>
    </p:spTree>
    <p:extLst>
      <p:ext uri="{BB962C8B-B14F-4D97-AF65-F5344CB8AC3E}">
        <p14:creationId xmlns:p14="http://schemas.microsoft.com/office/powerpoint/2010/main" val="304647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1_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103</TotalTime>
  <Words>4799</Words>
  <Application>Microsoft Office PowerPoint</Application>
  <PresentationFormat>On-screen Show (4:3)</PresentationFormat>
  <Paragraphs>252</Paragraphs>
  <Slides>30</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Century Gothic</vt:lpstr>
      <vt:lpstr>Wingdings 3</vt:lpstr>
      <vt:lpstr>Ion Boardroom</vt:lpstr>
      <vt:lpstr>1_Ion Boardroom</vt:lpstr>
      <vt:lpstr>The recanting witness and  cross-examination under s. 9(2)</vt:lpstr>
      <vt:lpstr>Overview</vt:lpstr>
      <vt:lpstr>Professional obligations in regard to recanting witnesses </vt:lpstr>
      <vt:lpstr>Prosecution Manual </vt:lpstr>
      <vt:lpstr>Confidential Advice to Prosecutors</vt:lpstr>
      <vt:lpstr>Confidential Advice to Prosecutors</vt:lpstr>
      <vt:lpstr>Confidential Advice to Prosecutors</vt:lpstr>
      <vt:lpstr>Confidential Advice to Prosecutors</vt:lpstr>
      <vt:lpstr>Preparing for the recanting witness </vt:lpstr>
      <vt:lpstr>Can you really prepare for a recantation?</vt:lpstr>
      <vt:lpstr>How to prepare</vt:lpstr>
      <vt:lpstr>Assessing the lay of the land and choosing your strategy </vt:lpstr>
      <vt:lpstr>Refresh Memory</vt:lpstr>
      <vt:lpstr>Refreshing Memory</vt:lpstr>
      <vt:lpstr>What if the Refresh Doesn’t Work?</vt:lpstr>
      <vt:lpstr>Is it legit memory loss? </vt:lpstr>
      <vt:lpstr>Is it illegitimate memory loss? </vt:lpstr>
      <vt:lpstr>When to pull the trigger?</vt:lpstr>
      <vt:lpstr>The Application</vt:lpstr>
      <vt:lpstr>Cross-examination scope and techniques</vt:lpstr>
      <vt:lpstr>What is within the scope of a 9(2) cross-examination?</vt:lpstr>
      <vt:lpstr>Is cross-examination permitted when there is no real prospect of adoption?</vt:lpstr>
      <vt:lpstr>Does s. 9(2) permit cross-examination on the reason for the recantation?</vt:lpstr>
      <vt:lpstr> Does s. 9(2) permit you to take the witness through each point in the statement that is true?</vt:lpstr>
      <vt:lpstr>What kind of 9(2) is it?</vt:lpstr>
      <vt:lpstr>Common themes of recantation</vt:lpstr>
      <vt:lpstr>I was drunk/high</vt:lpstr>
      <vt:lpstr>I told police what they wanted to hear</vt:lpstr>
      <vt:lpstr>Someone else told me what to say</vt:lpstr>
      <vt:lpstr>I was jealous/vengeful/pregnant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recanting witness and  cross-examination under s. 9(2)</dc:title>
  <dc:creator>Louise Tansey</dc:creator>
  <cp:lastModifiedBy>Tansey, Louise (MAG)</cp:lastModifiedBy>
  <cp:revision>1</cp:revision>
  <dcterms:created xsi:type="dcterms:W3CDTF">2023-10-19T00:29:36Z</dcterms:created>
  <dcterms:modified xsi:type="dcterms:W3CDTF">2023-10-19T20:47:07Z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2022-06-03T19:21:27Z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ActionId">
    <vt:lpwstr>22d56e08-baab-4d76-9706-ff35f3f050d8</vt:lpwstr>
  </property>
  <property fmtid="{D5CDD505-2E9C-101B-9397-08002B2CF9AE}" pid="8" name="MSIP_Label_034a106e-6316-442c-ad35-738afd673d2b_ContentBits">
    <vt:lpwstr>0</vt:lpwstr>
  </property>
</Properties>
</file>