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4"/>
  </p:sldMasterIdLst>
  <p:notesMasterIdLst>
    <p:notesMasterId r:id="rId58"/>
  </p:notesMasterIdLst>
  <p:sldIdLst>
    <p:sldId id="368" r:id="rId5"/>
    <p:sldId id="369" r:id="rId6"/>
    <p:sldId id="339" r:id="rId7"/>
    <p:sldId id="342" r:id="rId8"/>
    <p:sldId id="370" r:id="rId9"/>
    <p:sldId id="371" r:id="rId10"/>
    <p:sldId id="372" r:id="rId11"/>
    <p:sldId id="373" r:id="rId12"/>
    <p:sldId id="374" r:id="rId13"/>
    <p:sldId id="377" r:id="rId14"/>
    <p:sldId id="259" r:id="rId15"/>
    <p:sldId id="261" r:id="rId16"/>
    <p:sldId id="262" r:id="rId17"/>
    <p:sldId id="355" r:id="rId18"/>
    <p:sldId id="378" r:id="rId19"/>
    <p:sldId id="380" r:id="rId20"/>
    <p:sldId id="379" r:id="rId21"/>
    <p:sldId id="363" r:id="rId22"/>
    <p:sldId id="364" r:id="rId23"/>
    <p:sldId id="381" r:id="rId24"/>
    <p:sldId id="365" r:id="rId25"/>
    <p:sldId id="366" r:id="rId26"/>
    <p:sldId id="383" r:id="rId27"/>
    <p:sldId id="384" r:id="rId28"/>
    <p:sldId id="382" r:id="rId29"/>
    <p:sldId id="385" r:id="rId30"/>
    <p:sldId id="257" r:id="rId31"/>
    <p:sldId id="351" r:id="rId32"/>
    <p:sldId id="343" r:id="rId33"/>
    <p:sldId id="344" r:id="rId34"/>
    <p:sldId id="345" r:id="rId35"/>
    <p:sldId id="347" r:id="rId36"/>
    <p:sldId id="348" r:id="rId37"/>
    <p:sldId id="386" r:id="rId38"/>
    <p:sldId id="350" r:id="rId39"/>
    <p:sldId id="387" r:id="rId40"/>
    <p:sldId id="346" r:id="rId41"/>
    <p:sldId id="388" r:id="rId42"/>
    <p:sldId id="352" r:id="rId43"/>
    <p:sldId id="362" r:id="rId44"/>
    <p:sldId id="356" r:id="rId45"/>
    <p:sldId id="263" r:id="rId46"/>
    <p:sldId id="264" r:id="rId47"/>
    <p:sldId id="267" r:id="rId48"/>
    <p:sldId id="265" r:id="rId49"/>
    <p:sldId id="357" r:id="rId50"/>
    <p:sldId id="270" r:id="rId51"/>
    <p:sldId id="260" r:id="rId52"/>
    <p:sldId id="360" r:id="rId53"/>
    <p:sldId id="271" r:id="rId54"/>
    <p:sldId id="272" r:id="rId55"/>
    <p:sldId id="359" r:id="rId56"/>
    <p:sldId id="389"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09" autoAdjust="0"/>
    <p:restoredTop sz="80317" autoAdjust="0"/>
  </p:normalViewPr>
  <p:slideViewPr>
    <p:cSldViewPr snapToGrid="0" snapToObjects="1">
      <p:cViewPr varScale="1">
        <p:scale>
          <a:sx n="65" d="100"/>
          <a:sy n="65" d="100"/>
        </p:scale>
        <p:origin x="148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sey, Louise (MAG)" userId="388ce529-93ec-454c-9a47-d666ba1749de" providerId="ADAL" clId="{48017F60-9670-4FE3-B8E7-75F8017E2EB6}"/>
    <pc:docChg chg="undo custSel addSld modSld">
      <pc:chgData name="Tansey, Louise (MAG)" userId="388ce529-93ec-454c-9a47-d666ba1749de" providerId="ADAL" clId="{48017F60-9670-4FE3-B8E7-75F8017E2EB6}" dt="2023-03-08T21:45:31.433" v="23" actId="26606"/>
      <pc:docMkLst>
        <pc:docMk/>
      </pc:docMkLst>
      <pc:sldChg chg="addSp delSp modSp new mod setBg modClrScheme setClrOvrMap chgLayout">
        <pc:chgData name="Tansey, Louise (MAG)" userId="388ce529-93ec-454c-9a47-d666ba1749de" providerId="ADAL" clId="{48017F60-9670-4FE3-B8E7-75F8017E2EB6}" dt="2023-03-08T21:45:31.433" v="23" actId="26606"/>
        <pc:sldMkLst>
          <pc:docMk/>
          <pc:sldMk cId="2159378587" sldId="389"/>
        </pc:sldMkLst>
        <pc:spChg chg="del mod ord">
          <ac:chgData name="Tansey, Louise (MAG)" userId="388ce529-93ec-454c-9a47-d666ba1749de" providerId="ADAL" clId="{48017F60-9670-4FE3-B8E7-75F8017E2EB6}" dt="2023-03-08T21:45:10.233" v="1" actId="700"/>
          <ac:spMkLst>
            <pc:docMk/>
            <pc:sldMk cId="2159378587" sldId="389"/>
            <ac:spMk id="2" creationId="{F670F300-E11A-42B8-8FEA-147C383B16D1}"/>
          </ac:spMkLst>
        </pc:spChg>
        <pc:spChg chg="del mod ord">
          <ac:chgData name="Tansey, Louise (MAG)" userId="388ce529-93ec-454c-9a47-d666ba1749de" providerId="ADAL" clId="{48017F60-9670-4FE3-B8E7-75F8017E2EB6}" dt="2023-03-08T21:45:10.233" v="1" actId="700"/>
          <ac:spMkLst>
            <pc:docMk/>
            <pc:sldMk cId="2159378587" sldId="389"/>
            <ac:spMk id="3" creationId="{0A822FAE-7247-46B4-8156-2CD6C9447253}"/>
          </ac:spMkLst>
        </pc:spChg>
        <pc:spChg chg="mod ord">
          <ac:chgData name="Tansey, Louise (MAG)" userId="388ce529-93ec-454c-9a47-d666ba1749de" providerId="ADAL" clId="{48017F60-9670-4FE3-B8E7-75F8017E2EB6}" dt="2023-03-08T21:45:25.086" v="21" actId="26606"/>
          <ac:spMkLst>
            <pc:docMk/>
            <pc:sldMk cId="2159378587" sldId="389"/>
            <ac:spMk id="4" creationId="{825E65EF-E6C4-4181-A3A6-F5CB7CC24898}"/>
          </ac:spMkLst>
        </pc:spChg>
        <pc:spChg chg="add mod ord">
          <ac:chgData name="Tansey, Louise (MAG)" userId="388ce529-93ec-454c-9a47-d666ba1749de" providerId="ADAL" clId="{48017F60-9670-4FE3-B8E7-75F8017E2EB6}" dt="2023-03-08T21:45:25.086" v="21" actId="26606"/>
          <ac:spMkLst>
            <pc:docMk/>
            <pc:sldMk cId="2159378587" sldId="389"/>
            <ac:spMk id="5" creationId="{64D68F4F-2A36-4666-A450-94C18A707985}"/>
          </ac:spMkLst>
        </pc:spChg>
        <pc:spChg chg="add del mod ord">
          <ac:chgData name="Tansey, Louise (MAG)" userId="388ce529-93ec-454c-9a47-d666ba1749de" providerId="ADAL" clId="{48017F60-9670-4FE3-B8E7-75F8017E2EB6}" dt="2023-03-08T21:45:29.218" v="22" actId="478"/>
          <ac:spMkLst>
            <pc:docMk/>
            <pc:sldMk cId="2159378587" sldId="389"/>
            <ac:spMk id="6" creationId="{46C75AE5-E8FE-49B0-87C1-4FDBB83BC257}"/>
          </ac:spMkLst>
        </pc:spChg>
        <pc:spChg chg="add del">
          <ac:chgData name="Tansey, Louise (MAG)" userId="388ce529-93ec-454c-9a47-d666ba1749de" providerId="ADAL" clId="{48017F60-9670-4FE3-B8E7-75F8017E2EB6}" dt="2023-03-08T21:45:23.133" v="18" actId="26606"/>
          <ac:spMkLst>
            <pc:docMk/>
            <pc:sldMk cId="2159378587" sldId="389"/>
            <ac:spMk id="13" creationId="{2B109C5B-3B98-48EB-A942-8D11CEA374B6}"/>
          </ac:spMkLst>
        </pc:spChg>
        <pc:spChg chg="add del">
          <ac:chgData name="Tansey, Louise (MAG)" userId="388ce529-93ec-454c-9a47-d666ba1749de" providerId="ADAL" clId="{48017F60-9670-4FE3-B8E7-75F8017E2EB6}" dt="2023-03-08T21:45:23.133" v="18" actId="26606"/>
          <ac:spMkLst>
            <pc:docMk/>
            <pc:sldMk cId="2159378587" sldId="389"/>
            <ac:spMk id="15" creationId="{A9C389E4-003E-40C9-AC9E-ED821C16F525}"/>
          </ac:spMkLst>
        </pc:spChg>
        <pc:spChg chg="add del">
          <ac:chgData name="Tansey, Louise (MAG)" userId="388ce529-93ec-454c-9a47-d666ba1749de" providerId="ADAL" clId="{48017F60-9670-4FE3-B8E7-75F8017E2EB6}" dt="2023-03-08T21:45:23.133" v="18" actId="26606"/>
          <ac:spMkLst>
            <pc:docMk/>
            <pc:sldMk cId="2159378587" sldId="389"/>
            <ac:spMk id="17" creationId="{6C042684-2705-40BD-9104-A6B24CE1CA45}"/>
          </ac:spMkLst>
        </pc:spChg>
        <pc:spChg chg="add del">
          <ac:chgData name="Tansey, Louise (MAG)" userId="388ce529-93ec-454c-9a47-d666ba1749de" providerId="ADAL" clId="{48017F60-9670-4FE3-B8E7-75F8017E2EB6}" dt="2023-03-08T21:45:25.070" v="20" actId="26606"/>
          <ac:spMkLst>
            <pc:docMk/>
            <pc:sldMk cId="2159378587" sldId="389"/>
            <ac:spMk id="19" creationId="{31D248D0-90D8-4EAF-84EE-DA3868518829}"/>
          </ac:spMkLst>
        </pc:spChg>
        <pc:spChg chg="add del">
          <ac:chgData name="Tansey, Louise (MAG)" userId="388ce529-93ec-454c-9a47-d666ba1749de" providerId="ADAL" clId="{48017F60-9670-4FE3-B8E7-75F8017E2EB6}" dt="2023-03-08T21:45:25.070" v="20" actId="26606"/>
          <ac:spMkLst>
            <pc:docMk/>
            <pc:sldMk cId="2159378587" sldId="389"/>
            <ac:spMk id="21" creationId="{0775805F-9E56-4330-9EA3-04D38DCEC3F1}"/>
          </ac:spMkLst>
        </pc:spChg>
        <pc:spChg chg="add del">
          <ac:chgData name="Tansey, Louise (MAG)" userId="388ce529-93ec-454c-9a47-d666ba1749de" providerId="ADAL" clId="{48017F60-9670-4FE3-B8E7-75F8017E2EB6}" dt="2023-03-08T21:45:31.433" v="23" actId="26606"/>
          <ac:spMkLst>
            <pc:docMk/>
            <pc:sldMk cId="2159378587" sldId="389"/>
            <ac:spMk id="23" creationId="{2B109C5B-3B98-48EB-A942-8D11CEA374B6}"/>
          </ac:spMkLst>
        </pc:spChg>
        <pc:spChg chg="add del">
          <ac:chgData name="Tansey, Louise (MAG)" userId="388ce529-93ec-454c-9a47-d666ba1749de" providerId="ADAL" clId="{48017F60-9670-4FE3-B8E7-75F8017E2EB6}" dt="2023-03-08T21:45:31.433" v="23" actId="26606"/>
          <ac:spMkLst>
            <pc:docMk/>
            <pc:sldMk cId="2159378587" sldId="389"/>
            <ac:spMk id="24" creationId="{A9C389E4-003E-40C9-AC9E-ED821C16F525}"/>
          </ac:spMkLst>
        </pc:spChg>
        <pc:spChg chg="add del">
          <ac:chgData name="Tansey, Louise (MAG)" userId="388ce529-93ec-454c-9a47-d666ba1749de" providerId="ADAL" clId="{48017F60-9670-4FE3-B8E7-75F8017E2EB6}" dt="2023-03-08T21:45:31.433" v="23" actId="26606"/>
          <ac:spMkLst>
            <pc:docMk/>
            <pc:sldMk cId="2159378587" sldId="389"/>
            <ac:spMk id="25" creationId="{6C042684-2705-40BD-9104-A6B24CE1CA45}"/>
          </ac:spMkLst>
        </pc:spChg>
        <pc:spChg chg="add">
          <ac:chgData name="Tansey, Louise (MAG)" userId="388ce529-93ec-454c-9a47-d666ba1749de" providerId="ADAL" clId="{48017F60-9670-4FE3-B8E7-75F8017E2EB6}" dt="2023-03-08T21:45:31.433" v="23" actId="26606"/>
          <ac:spMkLst>
            <pc:docMk/>
            <pc:sldMk cId="2159378587" sldId="389"/>
            <ac:spMk id="31" creationId="{2B109C5B-3B98-48EB-A942-8D11CEA374B6}"/>
          </ac:spMkLst>
        </pc:spChg>
        <pc:spChg chg="add">
          <ac:chgData name="Tansey, Louise (MAG)" userId="388ce529-93ec-454c-9a47-d666ba1749de" providerId="ADAL" clId="{48017F60-9670-4FE3-B8E7-75F8017E2EB6}" dt="2023-03-08T21:45:31.433" v="23" actId="26606"/>
          <ac:spMkLst>
            <pc:docMk/>
            <pc:sldMk cId="2159378587" sldId="389"/>
            <ac:spMk id="33" creationId="{A9C389E4-003E-40C9-AC9E-ED821C16F525}"/>
          </ac:spMkLst>
        </pc:spChg>
        <pc:spChg chg="add">
          <ac:chgData name="Tansey, Louise (MAG)" userId="388ce529-93ec-454c-9a47-d666ba1749de" providerId="ADAL" clId="{48017F60-9670-4FE3-B8E7-75F8017E2EB6}" dt="2023-03-08T21:45:31.433" v="23" actId="26606"/>
          <ac:spMkLst>
            <pc:docMk/>
            <pc:sldMk cId="2159378587" sldId="389"/>
            <ac:spMk id="35" creationId="{6C042684-2705-40BD-9104-A6B24CE1CA45}"/>
          </ac:spMkLst>
        </pc:spChg>
        <pc:picChg chg="add del">
          <ac:chgData name="Tansey, Louise (MAG)" userId="388ce529-93ec-454c-9a47-d666ba1749de" providerId="ADAL" clId="{48017F60-9670-4FE3-B8E7-75F8017E2EB6}" dt="2023-03-08T21:45:23.133" v="18" actId="26606"/>
          <ac:picMkLst>
            <pc:docMk/>
            <pc:sldMk cId="2159378587" sldId="389"/>
            <ac:picMk id="10" creationId="{20313CB5-F604-4FE8-AD43-E5E5B49F07FB}"/>
          </ac:picMkLst>
        </pc:picChg>
        <pc:picChg chg="add del">
          <ac:chgData name="Tansey, Louise (MAG)" userId="388ce529-93ec-454c-9a47-d666ba1749de" providerId="ADAL" clId="{48017F60-9670-4FE3-B8E7-75F8017E2EB6}" dt="2023-03-08T21:45:25.070" v="20" actId="26606"/>
          <ac:picMkLst>
            <pc:docMk/>
            <pc:sldMk cId="2159378587" sldId="389"/>
            <ac:picMk id="20" creationId="{23F8D50F-2775-4F9E-C058-B76E48B82312}"/>
          </ac:picMkLst>
        </pc:picChg>
        <pc:picChg chg="add">
          <ac:chgData name="Tansey, Louise (MAG)" userId="388ce529-93ec-454c-9a47-d666ba1749de" providerId="ADAL" clId="{48017F60-9670-4FE3-B8E7-75F8017E2EB6}" dt="2023-03-08T21:45:25.086" v="21" actId="26606"/>
          <ac:picMkLst>
            <pc:docMk/>
            <pc:sldMk cId="2159378587" sldId="389"/>
            <ac:picMk id="26" creationId="{20313CB5-F604-4FE8-AD43-E5E5B49F07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14B28-DFC0-7A46-BCE3-D9597125FCC3}" type="datetimeFigureOut">
              <a:rPr lang="en-US" smtClean="0"/>
              <a:t>3/8/2023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8DF1C-2AEA-CC49-8C49-A6E8F3BD1723}" type="slidenum">
              <a:rPr lang="en-US" smtClean="0"/>
              <a:t>‹#›</a:t>
            </a:fld>
            <a:endParaRPr lang="en-US"/>
          </a:p>
        </p:txBody>
      </p:sp>
    </p:spTree>
    <p:extLst>
      <p:ext uri="{BB962C8B-B14F-4D97-AF65-F5344CB8AC3E}">
        <p14:creationId xmlns:p14="http://schemas.microsoft.com/office/powerpoint/2010/main" val="802888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8DF1C-2AEA-CC49-8C49-A6E8F3BD1723}" type="slidenum">
              <a:rPr lang="en-US" smtClean="0"/>
              <a:t>11</a:t>
            </a:fld>
            <a:endParaRPr lang="en-US"/>
          </a:p>
        </p:txBody>
      </p:sp>
    </p:spTree>
    <p:extLst>
      <p:ext uri="{BB962C8B-B14F-4D97-AF65-F5344CB8AC3E}">
        <p14:creationId xmlns:p14="http://schemas.microsoft.com/office/powerpoint/2010/main" val="91247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Proving the statement is easy when it’s audio and video.</a:t>
            </a:r>
            <a:r>
              <a:rPr lang="en-US" baseline="0" dirty="0"/>
              <a:t> For notebook statements- write it out! Provide a copy of the notes to the judge.  Hand it to the judge on the </a:t>
            </a:r>
            <a:r>
              <a:rPr lang="en-US" baseline="0" dirty="0" err="1"/>
              <a:t>voir</a:t>
            </a:r>
            <a:r>
              <a:rPr lang="en-US" baseline="0" dirty="0"/>
              <a:t> dire. </a:t>
            </a:r>
            <a:endParaRPr lang="en-US" dirty="0"/>
          </a:p>
        </p:txBody>
      </p:sp>
      <p:sp>
        <p:nvSpPr>
          <p:cNvPr id="4" name="Slide Number Placeholder 3"/>
          <p:cNvSpPr>
            <a:spLocks noGrp="1"/>
          </p:cNvSpPr>
          <p:nvPr>
            <p:ph type="sldNum" sz="quarter" idx="10"/>
          </p:nvPr>
        </p:nvSpPr>
        <p:spPr/>
        <p:txBody>
          <a:bodyPr/>
          <a:lstStyle/>
          <a:p>
            <a:fld id="{D9F8DF1C-2AEA-CC49-8C49-A6E8F3BD1723}" type="slidenum">
              <a:rPr lang="en-US" smtClean="0"/>
              <a:t>13</a:t>
            </a:fld>
            <a:endParaRPr lang="en-US"/>
          </a:p>
        </p:txBody>
      </p:sp>
    </p:spTree>
    <p:extLst>
      <p:ext uri="{BB962C8B-B14F-4D97-AF65-F5344CB8AC3E}">
        <p14:creationId xmlns:p14="http://schemas.microsoft.com/office/powerpoint/2010/main" val="335070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8DF1C-2AEA-CC49-8C49-A6E8F3BD1723}" type="slidenum">
              <a:rPr lang="en-US" smtClean="0"/>
              <a:t>42</a:t>
            </a:fld>
            <a:endParaRPr lang="en-US"/>
          </a:p>
        </p:txBody>
      </p:sp>
    </p:spTree>
    <p:extLst>
      <p:ext uri="{BB962C8B-B14F-4D97-AF65-F5344CB8AC3E}">
        <p14:creationId xmlns:p14="http://schemas.microsoft.com/office/powerpoint/2010/main" val="262645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waiving</a:t>
            </a:r>
            <a:r>
              <a:rPr lang="en-US" baseline="0" dirty="0"/>
              <a:t> the </a:t>
            </a:r>
            <a:r>
              <a:rPr lang="en-US" baseline="0" dirty="0" err="1"/>
              <a:t>voir</a:t>
            </a:r>
            <a:r>
              <a:rPr lang="en-US" baseline="0" dirty="0"/>
              <a:t> dire too? See R v Park, [1981] SCJ No 63 basically b/c SCC dodged the questions whether voluntariness can be admitted pursuant to s.655 but agreed that statement </a:t>
            </a:r>
            <a:r>
              <a:rPr lang="en-US" baseline="0" dirty="0" err="1"/>
              <a:t>voir</a:t>
            </a:r>
            <a:r>
              <a:rPr lang="en-US" baseline="0" dirty="0"/>
              <a:t> dire can be waived at common law. </a:t>
            </a:r>
            <a:endParaRPr lang="en-US" dirty="0"/>
          </a:p>
        </p:txBody>
      </p:sp>
      <p:sp>
        <p:nvSpPr>
          <p:cNvPr id="4" name="Slide Number Placeholder 3"/>
          <p:cNvSpPr>
            <a:spLocks noGrp="1"/>
          </p:cNvSpPr>
          <p:nvPr>
            <p:ph type="sldNum" sz="quarter" idx="10"/>
          </p:nvPr>
        </p:nvSpPr>
        <p:spPr/>
        <p:txBody>
          <a:bodyPr/>
          <a:lstStyle/>
          <a:p>
            <a:fld id="{D9F8DF1C-2AEA-CC49-8C49-A6E8F3BD1723}" type="slidenum">
              <a:rPr lang="en-US" smtClean="0"/>
              <a:t>47</a:t>
            </a:fld>
            <a:endParaRPr lang="en-US"/>
          </a:p>
        </p:txBody>
      </p:sp>
    </p:spTree>
    <p:extLst>
      <p:ext uri="{BB962C8B-B14F-4D97-AF65-F5344CB8AC3E}">
        <p14:creationId xmlns:p14="http://schemas.microsoft.com/office/powerpoint/2010/main" val="393645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wary of </a:t>
            </a:r>
            <a:r>
              <a:rPr lang="en-US" dirty="0" err="1"/>
              <a:t>defence’s</a:t>
            </a:r>
            <a:r>
              <a:rPr lang="en-US" dirty="0"/>
              <a:t> offer</a:t>
            </a:r>
            <a:r>
              <a:rPr lang="en-US" baseline="0" dirty="0"/>
              <a:t> to admit voluntariness if only using for cross… a principled approach is that it’s either voluntary or not- the purpose for which the crown wishes to use the statement is not a factor in determining voluntariness. </a:t>
            </a:r>
            <a:endParaRPr lang="en-US" dirty="0"/>
          </a:p>
        </p:txBody>
      </p:sp>
      <p:sp>
        <p:nvSpPr>
          <p:cNvPr id="4" name="Slide Number Placeholder 3"/>
          <p:cNvSpPr>
            <a:spLocks noGrp="1"/>
          </p:cNvSpPr>
          <p:nvPr>
            <p:ph type="sldNum" sz="quarter" idx="10"/>
          </p:nvPr>
        </p:nvSpPr>
        <p:spPr/>
        <p:txBody>
          <a:bodyPr/>
          <a:lstStyle/>
          <a:p>
            <a:fld id="{D9F8DF1C-2AEA-CC49-8C49-A6E8F3BD1723}" type="slidenum">
              <a:rPr lang="en-US" smtClean="0"/>
              <a:t>48</a:t>
            </a:fld>
            <a:endParaRPr lang="en-US"/>
          </a:p>
        </p:txBody>
      </p:sp>
    </p:spTree>
    <p:extLst>
      <p:ext uri="{BB962C8B-B14F-4D97-AF65-F5344CB8AC3E}">
        <p14:creationId xmlns:p14="http://schemas.microsoft.com/office/powerpoint/2010/main" val="3211532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B6B8F63-6703-4341-9698-A907331F547E}" type="datetime2">
              <a:rPr lang="en-US" smtClean="0"/>
              <a:t>Wednesday, March 8, 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0610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75EB1-6C91-4895-A117-5F0ED84AE30A}" type="datetime2">
              <a:rPr lang="en-US" smtClean="0"/>
              <a:t>Wednesday, March 8,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28696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5322988-BB22-41D1-AA14-7BB168ACFF6F}" type="datetime2">
              <a:rPr lang="en-US" smtClean="0"/>
              <a:t>Wednesday, March 8,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706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D9AD5B5-0AF6-4661-9766-3B28D3E2A5D9}" type="datetime2">
              <a:rPr lang="en-US" smtClean="0"/>
              <a:t>Wednesday, March 8,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701171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5B529-B70F-4D7D-81C9-BDCBD1FDCBD7}" type="datetime2">
              <a:rPr lang="en-US" smtClean="0"/>
              <a:t>Wednesday, March 8,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132367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251ECFD-C062-40DD-8F94-4A6B902D58A9}" type="datetime2">
              <a:rPr lang="en-US" smtClean="0"/>
              <a:t>Wednesday, March 8,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250300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56AF51D-4DFC-4E84-9ACD-9969C4E59B94}" type="datetime2">
              <a:rPr lang="en-US" smtClean="0"/>
              <a:t>Wednesday, March 8,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400583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B1AE1983-9B8A-46E7-9A05-A93195F06030}" type="datetime2">
              <a:rPr lang="en-US" smtClean="0"/>
              <a:t>Wednesday, March 8, 2023</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2393786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FA67B-CD21-421C-BDFC-D9839EEC07FF}" type="datetime2">
              <a:rPr lang="en-US" smtClean="0"/>
              <a:t>Wednesday, March 8, 2023</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410769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DC1B8-BF64-4840-847F-0242765FAD26}" type="datetime2">
              <a:rPr lang="en-US" smtClean="0"/>
              <a:t>Wednesday, March 8,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18718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13CCC-2D5A-4915-A7F6-360EC764F305}" type="datetime2">
              <a:rPr lang="en-US" smtClean="0"/>
              <a:t>Wednesday, March 8,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53158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B30176-9BD5-4D42-BE5D-D37A4670682C}" type="datetime2">
              <a:rPr lang="en-US" smtClean="0"/>
              <a:t>Wednesday, March 8,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21159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355542-6869-4C6A-A61F-71A85949023F}" type="datetime2">
              <a:rPr lang="en-US" smtClean="0"/>
              <a:t>Wednesday, March 8,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06400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5BD23-15F0-4F9F-BE53-1F9171E83E46}" type="datetime2">
              <a:rPr lang="en-US" smtClean="0"/>
              <a:t>Wednesday, March 8,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06221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AEAA685-EC42-438A-BCB6-B6230DA6F23C}" type="datetime2">
              <a:rPr lang="en-US" smtClean="0"/>
              <a:t>Wednesday, March 8,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70208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82618-9134-43FA-A0F8-721E82C07174}" type="datetime2">
              <a:rPr lang="en-US" smtClean="0"/>
              <a:t>Wednesday, March 8,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33424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0B928A-FFC4-4E26-82BD-64917E2A76E7}" type="datetime2">
              <a:rPr lang="en-US" smtClean="0"/>
              <a:t>Wednesday, March 8,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25796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CC0A8E79-0C91-49BF-B417-86E05DB0352A}" type="datetime2">
              <a:rPr lang="en-US" smtClean="0"/>
              <a:t>Wednesday, March 8, 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163488840"/>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ickpoetsuperhero.blogspot.com/2019/05/confession-tuesday-clumsy-as-newborn.html"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cpedia.org/handwriting/a/authority.html"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lickr.com/photos/schoko-riegel/6970059725"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canlii.ca/t/525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canlii.ca/t/1f9l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canlii.ca/t/1mjl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xpixel.net/Needle-The-Syringe-The-Test-Blood-Hospital-1291172"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anq.me/tag/condoms/"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hvoices.live/category/writing-communication/poetry/i-remember/"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canlii.org/en/on/onsc/doc/2015/2015onsc1346/2015onsc1346.html#par5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foto.wuestenigel.com/hand-holding-health-insurance-for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flickr.com/photos/jdhancock/291678518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ll.stackexchange.com/questions/8374/when-should-i-use-caution-instead-of-warning-and-vice-versa"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33036" y="1913001"/>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8" name="Picture 7" descr="Homer Simpson in a Christian-style confessional &#10;&#10;Description automatically generated with medium confidence">
            <a:extLst>
              <a:ext uri="{FF2B5EF4-FFF2-40B4-BE49-F238E27FC236}">
                <a16:creationId xmlns:a16="http://schemas.microsoft.com/office/drawing/2014/main" id="{E1C77D28-FF27-401D-8D05-CA87841A59F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866" r="24120" b="-1"/>
          <a:stretch/>
        </p:blipFill>
        <p:spPr>
          <a:xfrm>
            <a:off x="317502" y="402166"/>
            <a:ext cx="3699714"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16"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5" name="Title 4">
            <a:extLst>
              <a:ext uri="{FF2B5EF4-FFF2-40B4-BE49-F238E27FC236}">
                <a16:creationId xmlns:a16="http://schemas.microsoft.com/office/drawing/2014/main" id="{2E9BE3FF-4595-421C-A2B4-40B2DC763144}"/>
              </a:ext>
            </a:extLst>
          </p:cNvPr>
          <p:cNvSpPr>
            <a:spLocks noGrp="1"/>
          </p:cNvSpPr>
          <p:nvPr>
            <p:ph type="ctrTitle"/>
          </p:nvPr>
        </p:nvSpPr>
        <p:spPr>
          <a:xfrm>
            <a:off x="4271295" y="1241266"/>
            <a:ext cx="4071414" cy="3153753"/>
          </a:xfrm>
        </p:spPr>
        <p:txBody>
          <a:bodyPr>
            <a:normAutofit/>
          </a:bodyPr>
          <a:lstStyle/>
          <a:p>
            <a:r>
              <a:rPr lang="en-CA" dirty="0"/>
              <a:t>Voluntariness </a:t>
            </a:r>
            <a:r>
              <a:rPr lang="en-CA" sz="2400" i="1" dirty="0"/>
              <a:t>aka the confessions rule</a:t>
            </a:r>
            <a:r>
              <a:rPr lang="en-CA" dirty="0"/>
              <a:t>	</a:t>
            </a:r>
          </a:p>
        </p:txBody>
      </p:sp>
      <p:sp>
        <p:nvSpPr>
          <p:cNvPr id="6" name="Subtitle 5">
            <a:extLst>
              <a:ext uri="{FF2B5EF4-FFF2-40B4-BE49-F238E27FC236}">
                <a16:creationId xmlns:a16="http://schemas.microsoft.com/office/drawing/2014/main" id="{6C1F3267-5BFF-4973-9EFE-1015189CDBB7}"/>
              </a:ext>
            </a:extLst>
          </p:cNvPr>
          <p:cNvSpPr>
            <a:spLocks noGrp="1"/>
          </p:cNvSpPr>
          <p:nvPr>
            <p:ph type="subTitle" idx="1"/>
          </p:nvPr>
        </p:nvSpPr>
        <p:spPr>
          <a:xfrm>
            <a:off x="4271295" y="4591665"/>
            <a:ext cx="4071414" cy="1622322"/>
          </a:xfrm>
        </p:spPr>
        <p:txBody>
          <a:bodyPr>
            <a:normAutofit/>
          </a:bodyPr>
          <a:lstStyle/>
          <a:p>
            <a:r>
              <a:rPr lang="en-CA" dirty="0"/>
              <a:t>MCM #148 </a:t>
            </a:r>
          </a:p>
          <a:p>
            <a:r>
              <a:rPr lang="en-CA" dirty="0"/>
              <a:t>8mar2023</a:t>
            </a:r>
          </a:p>
          <a:p>
            <a:r>
              <a:rPr lang="en-CA" dirty="0"/>
              <a:t>Mack &amp; Tansey</a:t>
            </a:r>
          </a:p>
        </p:txBody>
      </p:sp>
      <p:sp>
        <p:nvSpPr>
          <p:cNvPr id="18" name="Rectangle 17">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B140FDE8-29B7-4393-92C3-2CFA3BB2734C}"/>
              </a:ext>
            </a:extLst>
          </p:cNvPr>
          <p:cNvSpPr>
            <a:spLocks noGrp="1"/>
          </p:cNvSpPr>
          <p:nvPr>
            <p:ph type="sldNum" sz="quarter" idx="12"/>
          </p:nvPr>
        </p:nvSpPr>
        <p:spPr>
          <a:xfrm>
            <a:off x="7757031" y="295729"/>
            <a:ext cx="628649" cy="767687"/>
          </a:xfrm>
        </p:spPr>
        <p:txBody>
          <a:bodyPr>
            <a:normAutofit/>
          </a:bodyPr>
          <a:lstStyle/>
          <a:p>
            <a:pPr>
              <a:spcAft>
                <a:spcPts val="600"/>
              </a:spcAft>
            </a:pPr>
            <a:fld id="{1789C0F2-17E0-497A-9BBE-0C73201AAFE3}" type="slidenum">
              <a:rPr lang="en-US" smtClean="0"/>
              <a:pPr>
                <a:spcAft>
                  <a:spcPts val="600"/>
                </a:spcAft>
              </a:pPr>
              <a:t>1</a:t>
            </a:fld>
            <a:endParaRPr lang="en-US" dirty="0"/>
          </a:p>
        </p:txBody>
      </p:sp>
      <p:sp>
        <p:nvSpPr>
          <p:cNvPr id="9" name="TextBox 8">
            <a:extLst>
              <a:ext uri="{FF2B5EF4-FFF2-40B4-BE49-F238E27FC236}">
                <a16:creationId xmlns:a16="http://schemas.microsoft.com/office/drawing/2014/main" id="{F3AC0CE6-97FC-4C7E-95CE-E03BC2D9A08A}"/>
              </a:ext>
            </a:extLst>
          </p:cNvPr>
          <p:cNvSpPr txBox="1"/>
          <p:nvPr/>
        </p:nvSpPr>
        <p:spPr>
          <a:xfrm>
            <a:off x="6434604" y="6657945"/>
            <a:ext cx="270939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stickpoetsuperhero.blogspot.com/2019/05/confession-tuesday-clumsy-as-newborn.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19170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09DD-6C13-46BA-943A-21A102035417}"/>
              </a:ext>
            </a:extLst>
          </p:cNvPr>
          <p:cNvSpPr>
            <a:spLocks noGrp="1"/>
          </p:cNvSpPr>
          <p:nvPr>
            <p:ph type="title"/>
          </p:nvPr>
        </p:nvSpPr>
        <p:spPr/>
        <p:txBody>
          <a:bodyPr/>
          <a:lstStyle/>
          <a:p>
            <a:r>
              <a:rPr lang="en-CA" dirty="0"/>
              <a:t>What if no caution given? </a:t>
            </a:r>
          </a:p>
        </p:txBody>
      </p:sp>
      <p:sp>
        <p:nvSpPr>
          <p:cNvPr id="3" name="Content Placeholder 2">
            <a:extLst>
              <a:ext uri="{FF2B5EF4-FFF2-40B4-BE49-F238E27FC236}">
                <a16:creationId xmlns:a16="http://schemas.microsoft.com/office/drawing/2014/main" id="{21987770-7999-4417-9233-98BFD40BA00D}"/>
              </a:ext>
            </a:extLst>
          </p:cNvPr>
          <p:cNvSpPr>
            <a:spLocks noGrp="1"/>
          </p:cNvSpPr>
          <p:nvPr>
            <p:ph idx="1"/>
          </p:nvPr>
        </p:nvSpPr>
        <p:spPr/>
        <p:txBody>
          <a:bodyPr>
            <a:normAutofit lnSpcReduction="10000"/>
          </a:bodyPr>
          <a:lstStyle/>
          <a:p>
            <a:pPr algn="just"/>
            <a:r>
              <a:rPr lang="en-CA" b="0" i="0" dirty="0">
                <a:effectLst/>
              </a:rPr>
              <a:t>While the absence of a </a:t>
            </a:r>
            <a:r>
              <a:rPr lang="en-CA" i="0" dirty="0">
                <a:effectLst/>
              </a:rPr>
              <a:t>caution</a:t>
            </a:r>
            <a:r>
              <a:rPr lang="en-CA" b="0" i="0" dirty="0">
                <a:effectLst/>
              </a:rPr>
              <a:t> will not render a statement involuntary, its presence will not transform the statement into a voluntary one. It is just one factor to consider in the contextual analysis: </a:t>
            </a:r>
            <a:r>
              <a:rPr lang="en-CA" b="0" i="1" dirty="0">
                <a:effectLst/>
              </a:rPr>
              <a:t>Daley</a:t>
            </a:r>
            <a:r>
              <a:rPr lang="en-CA" b="0" i="0" dirty="0">
                <a:effectLst/>
              </a:rPr>
              <a:t>, 2015 ONSC 7164 @46; </a:t>
            </a:r>
            <a:r>
              <a:rPr lang="en-CA" b="0" i="1" dirty="0">
                <a:effectLst/>
              </a:rPr>
              <a:t>EB</a:t>
            </a:r>
            <a:r>
              <a:rPr lang="en-CA" dirty="0"/>
              <a:t>, </a:t>
            </a:r>
            <a:r>
              <a:rPr lang="en-CA" b="0" i="0" dirty="0">
                <a:effectLst/>
              </a:rPr>
              <a:t>2011 ONCA 194 @88</a:t>
            </a:r>
          </a:p>
          <a:p>
            <a:pPr algn="just"/>
            <a:r>
              <a:rPr lang="en-CA" b="0" i="0" dirty="0">
                <a:effectLst/>
              </a:rPr>
              <a:t>The mere fact that a warning was given is not necessarily decisive in favour of admissibility but, on the other hand, the absence of a warning should not bind the hands of the Court so as to compel it to rule out a statement: </a:t>
            </a:r>
            <a:r>
              <a:rPr lang="en-US" i="1" dirty="0" err="1"/>
              <a:t>Butorac</a:t>
            </a:r>
            <a:r>
              <a:rPr lang="en-US" i="1" dirty="0"/>
              <a:t>, </a:t>
            </a:r>
            <a:r>
              <a:rPr lang="en-CA" b="0" i="0" dirty="0">
                <a:solidFill>
                  <a:srgbClr val="212121"/>
                </a:solidFill>
                <a:effectLst/>
              </a:rPr>
              <a:t>2010 BCSC 1173 </a:t>
            </a:r>
            <a:r>
              <a:rPr lang="en-US" dirty="0"/>
              <a:t>@58</a:t>
            </a:r>
            <a:endParaRPr lang="en-CA" b="0" i="0" dirty="0">
              <a:effectLst/>
            </a:endParaRPr>
          </a:p>
          <a:p>
            <a:r>
              <a:rPr lang="en-CA" b="1" dirty="0"/>
              <a:t>Note</a:t>
            </a:r>
            <a:r>
              <a:rPr lang="en-CA" dirty="0"/>
              <a:t>: </a:t>
            </a:r>
            <a:r>
              <a:rPr lang="en-CA" i="1" dirty="0"/>
              <a:t>Daley-</a:t>
            </a:r>
            <a:r>
              <a:rPr lang="en-CA" dirty="0"/>
              <a:t> no </a:t>
            </a:r>
            <a:r>
              <a:rPr lang="en-CA" i="1" dirty="0"/>
              <a:t>Charter</a:t>
            </a:r>
            <a:r>
              <a:rPr lang="en-CA" dirty="0"/>
              <a:t> application caution just considered as factor</a:t>
            </a:r>
          </a:p>
        </p:txBody>
      </p:sp>
      <p:sp>
        <p:nvSpPr>
          <p:cNvPr id="4" name="Slide Number Placeholder 3">
            <a:extLst>
              <a:ext uri="{FF2B5EF4-FFF2-40B4-BE49-F238E27FC236}">
                <a16:creationId xmlns:a16="http://schemas.microsoft.com/office/drawing/2014/main" id="{881D04E4-7FD2-435B-A4DD-DA3626D32085}"/>
              </a:ext>
            </a:extLst>
          </p:cNvPr>
          <p:cNvSpPr>
            <a:spLocks noGrp="1"/>
          </p:cNvSpPr>
          <p:nvPr>
            <p:ph type="sldNum" sz="quarter" idx="12"/>
          </p:nvPr>
        </p:nvSpPr>
        <p:spPr/>
        <p:txBody>
          <a:bodyPr/>
          <a:lstStyle/>
          <a:p>
            <a:fld id="{1789C0F2-17E0-497A-9BBE-0C73201AAFE3}" type="slidenum">
              <a:rPr lang="en-US" smtClean="0"/>
              <a:pPr/>
              <a:t>10</a:t>
            </a:fld>
            <a:endParaRPr lang="en-US" dirty="0"/>
          </a:p>
        </p:txBody>
      </p:sp>
    </p:spTree>
    <p:extLst>
      <p:ext uri="{BB962C8B-B14F-4D97-AF65-F5344CB8AC3E}">
        <p14:creationId xmlns:p14="http://schemas.microsoft.com/office/powerpoint/2010/main" val="399456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Proving the Statement </a:t>
            </a:r>
          </a:p>
        </p:txBody>
      </p:sp>
      <p:sp>
        <p:nvSpPr>
          <p:cNvPr id="2" name="Content Placeholder 1"/>
          <p:cNvSpPr>
            <a:spLocks noGrp="1"/>
          </p:cNvSpPr>
          <p:nvPr>
            <p:ph idx="1"/>
          </p:nvPr>
        </p:nvSpPr>
        <p:spPr/>
        <p:txBody>
          <a:bodyPr/>
          <a:lstStyle/>
          <a:p>
            <a:r>
              <a:rPr lang="en-US" dirty="0"/>
              <a:t>What kind of utterance is it and does it matter?</a:t>
            </a:r>
          </a:p>
          <a:p>
            <a:pPr lvl="1"/>
            <a:r>
              <a:rPr lang="en-US" dirty="0"/>
              <a:t>Notebook statement?</a:t>
            </a:r>
          </a:p>
          <a:p>
            <a:pPr lvl="1"/>
            <a:r>
              <a:rPr lang="en-US" dirty="0"/>
              <a:t>Audio? [rare, but think 911 by complainant where </a:t>
            </a:r>
            <a:r>
              <a:rPr lang="en-US" dirty="0" err="1"/>
              <a:t>acc</a:t>
            </a:r>
            <a:r>
              <a:rPr lang="en-US" dirty="0"/>
              <a:t> can be heard in the background or better takes the phone]</a:t>
            </a:r>
          </a:p>
          <a:p>
            <a:pPr lvl="1"/>
            <a:r>
              <a:rPr lang="en-US" dirty="0"/>
              <a:t>Video with audio</a:t>
            </a:r>
          </a:p>
          <a:p>
            <a:pPr lvl="1"/>
            <a:r>
              <a:rPr lang="en-US" dirty="0"/>
              <a:t>Consider body worn and in car cameras</a:t>
            </a:r>
          </a:p>
        </p:txBody>
      </p:sp>
      <p:sp>
        <p:nvSpPr>
          <p:cNvPr id="4" name="Slide Number Placeholder 3">
            <a:extLst>
              <a:ext uri="{FF2B5EF4-FFF2-40B4-BE49-F238E27FC236}">
                <a16:creationId xmlns:a16="http://schemas.microsoft.com/office/drawing/2014/main" id="{83B75929-308D-4629-B074-B65FC7DA084E}"/>
              </a:ext>
            </a:extLst>
          </p:cNvPr>
          <p:cNvSpPr>
            <a:spLocks noGrp="1"/>
          </p:cNvSpPr>
          <p:nvPr>
            <p:ph type="sldNum" sz="quarter" idx="12"/>
          </p:nvPr>
        </p:nvSpPr>
        <p:spPr/>
        <p:txBody>
          <a:bodyPr/>
          <a:lstStyle/>
          <a:p>
            <a:fld id="{1789C0F2-17E0-497A-9BBE-0C73201AAFE3}" type="slidenum">
              <a:rPr lang="en-US" smtClean="0"/>
              <a:pPr/>
              <a:t>11</a:t>
            </a:fld>
            <a:endParaRPr lang="en-US" dirty="0"/>
          </a:p>
        </p:txBody>
      </p:sp>
    </p:spTree>
    <p:extLst>
      <p:ext uri="{BB962C8B-B14F-4D97-AF65-F5344CB8AC3E}">
        <p14:creationId xmlns:p14="http://schemas.microsoft.com/office/powerpoint/2010/main" val="391279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Proving the Statement</a:t>
            </a:r>
          </a:p>
        </p:txBody>
      </p:sp>
      <p:sp>
        <p:nvSpPr>
          <p:cNvPr id="2" name="Content Placeholder 1"/>
          <p:cNvSpPr>
            <a:spLocks noGrp="1"/>
          </p:cNvSpPr>
          <p:nvPr>
            <p:ph idx="1"/>
          </p:nvPr>
        </p:nvSpPr>
        <p:spPr/>
        <p:txBody>
          <a:bodyPr/>
          <a:lstStyle/>
          <a:p>
            <a:r>
              <a:rPr lang="en-US" dirty="0"/>
              <a:t>Crown must satisfy the court that: </a:t>
            </a:r>
          </a:p>
          <a:p>
            <a:pPr lvl="1"/>
            <a:r>
              <a:rPr lang="en-US" dirty="0"/>
              <a:t>“some evidence” that the statement attributed to the accused was made by the accused</a:t>
            </a:r>
          </a:p>
          <a:p>
            <a:pPr lvl="1"/>
            <a:r>
              <a:rPr lang="en-US" dirty="0"/>
              <a:t>Burden is minimal</a:t>
            </a:r>
          </a:p>
          <a:p>
            <a:pPr lvl="1"/>
            <a:endParaRPr lang="en-US" dirty="0"/>
          </a:p>
          <a:p>
            <a:pPr marL="384048" lvl="1" indent="0">
              <a:buNone/>
            </a:pPr>
            <a:r>
              <a:rPr lang="en-US" i="1" dirty="0"/>
              <a:t>R v Montgomery</a:t>
            </a:r>
            <a:r>
              <a:rPr lang="en-US" dirty="0"/>
              <a:t>, [2011] OJ No 4031 (SCJ) @9</a:t>
            </a:r>
          </a:p>
          <a:p>
            <a:pPr marL="384048" lvl="1" indent="0">
              <a:buNone/>
            </a:pPr>
            <a:r>
              <a:rPr lang="en-US" i="1" dirty="0"/>
              <a:t>R v Mohamed</a:t>
            </a:r>
            <a:r>
              <a:rPr lang="en-US" dirty="0"/>
              <a:t>, [2012] OJ No 2441 (SCJ) @12</a:t>
            </a:r>
          </a:p>
        </p:txBody>
      </p:sp>
      <p:sp>
        <p:nvSpPr>
          <p:cNvPr id="4" name="Slide Number Placeholder 3">
            <a:extLst>
              <a:ext uri="{FF2B5EF4-FFF2-40B4-BE49-F238E27FC236}">
                <a16:creationId xmlns:a16="http://schemas.microsoft.com/office/drawing/2014/main" id="{831E68E9-C99B-4A93-A383-5BD9EAE4679D}"/>
              </a:ext>
            </a:extLst>
          </p:cNvPr>
          <p:cNvSpPr>
            <a:spLocks noGrp="1"/>
          </p:cNvSpPr>
          <p:nvPr>
            <p:ph type="sldNum" sz="quarter" idx="12"/>
          </p:nvPr>
        </p:nvSpPr>
        <p:spPr/>
        <p:txBody>
          <a:bodyPr/>
          <a:lstStyle/>
          <a:p>
            <a:fld id="{1789C0F2-17E0-497A-9BBE-0C73201AAFE3}" type="slidenum">
              <a:rPr lang="en-US" smtClean="0"/>
              <a:pPr/>
              <a:t>12</a:t>
            </a:fld>
            <a:endParaRPr lang="en-US" dirty="0"/>
          </a:p>
        </p:txBody>
      </p:sp>
    </p:spTree>
    <p:extLst>
      <p:ext uri="{BB962C8B-B14F-4D97-AF65-F5344CB8AC3E}">
        <p14:creationId xmlns:p14="http://schemas.microsoft.com/office/powerpoint/2010/main" val="6896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Proving the Statement</a:t>
            </a:r>
          </a:p>
        </p:txBody>
      </p:sp>
      <p:sp>
        <p:nvSpPr>
          <p:cNvPr id="2" name="Content Placeholder 1"/>
          <p:cNvSpPr>
            <a:spLocks noGrp="1"/>
          </p:cNvSpPr>
          <p:nvPr>
            <p:ph idx="1"/>
          </p:nvPr>
        </p:nvSpPr>
        <p:spPr/>
        <p:txBody>
          <a:bodyPr/>
          <a:lstStyle/>
          <a:p>
            <a:pPr algn="just"/>
            <a:r>
              <a:rPr lang="en-US" dirty="0"/>
              <a:t>Burden to prove some evidence that the statement was made is satisfied where the officer gives direct evidence of the making of the statement. </a:t>
            </a:r>
          </a:p>
          <a:p>
            <a:pPr algn="just"/>
            <a:r>
              <a:rPr lang="en-US" dirty="0"/>
              <a:t>Whether the officer is to be believed, and the weight given is matter for the trier of fact</a:t>
            </a:r>
          </a:p>
          <a:p>
            <a:pPr algn="just"/>
            <a:endParaRPr lang="en-US" dirty="0"/>
          </a:p>
          <a:p>
            <a:pPr marL="18288" indent="0">
              <a:buNone/>
            </a:pPr>
            <a:r>
              <a:rPr lang="en-US" i="1" dirty="0"/>
              <a:t>R v Park</a:t>
            </a:r>
            <a:r>
              <a:rPr lang="en-US" dirty="0"/>
              <a:t>, [1981] 2 SCR 64 (SCC)</a:t>
            </a:r>
          </a:p>
        </p:txBody>
      </p:sp>
      <p:sp>
        <p:nvSpPr>
          <p:cNvPr id="4" name="Slide Number Placeholder 3">
            <a:extLst>
              <a:ext uri="{FF2B5EF4-FFF2-40B4-BE49-F238E27FC236}">
                <a16:creationId xmlns:a16="http://schemas.microsoft.com/office/drawing/2014/main" id="{BA55A09E-2378-4236-A329-B39110D8B611}"/>
              </a:ext>
            </a:extLst>
          </p:cNvPr>
          <p:cNvSpPr>
            <a:spLocks noGrp="1"/>
          </p:cNvSpPr>
          <p:nvPr>
            <p:ph type="sldNum" sz="quarter" idx="12"/>
          </p:nvPr>
        </p:nvSpPr>
        <p:spPr/>
        <p:txBody>
          <a:bodyPr/>
          <a:lstStyle/>
          <a:p>
            <a:fld id="{1789C0F2-17E0-497A-9BBE-0C73201AAFE3}" type="slidenum">
              <a:rPr lang="en-US" smtClean="0"/>
              <a:pPr/>
              <a:t>13</a:t>
            </a:fld>
            <a:endParaRPr lang="en-US" dirty="0"/>
          </a:p>
        </p:txBody>
      </p:sp>
    </p:spTree>
    <p:extLst>
      <p:ext uri="{BB962C8B-B14F-4D97-AF65-F5344CB8AC3E}">
        <p14:creationId xmlns:p14="http://schemas.microsoft.com/office/powerpoint/2010/main" val="912444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1339-89F3-45DA-B258-7BB00988CB0B}"/>
              </a:ext>
            </a:extLst>
          </p:cNvPr>
          <p:cNvSpPr>
            <a:spLocks noGrp="1"/>
          </p:cNvSpPr>
          <p:nvPr>
            <p:ph type="title"/>
          </p:nvPr>
        </p:nvSpPr>
        <p:spPr/>
        <p:txBody>
          <a:bodyPr/>
          <a:lstStyle/>
          <a:p>
            <a:r>
              <a:rPr lang="en-US" dirty="0"/>
              <a:t>Proving the Statement </a:t>
            </a:r>
            <a:endParaRPr lang="en-CA" dirty="0"/>
          </a:p>
        </p:txBody>
      </p:sp>
      <p:sp>
        <p:nvSpPr>
          <p:cNvPr id="3" name="Content Placeholder 2">
            <a:extLst>
              <a:ext uri="{FF2B5EF4-FFF2-40B4-BE49-F238E27FC236}">
                <a16:creationId xmlns:a16="http://schemas.microsoft.com/office/drawing/2014/main" id="{9206175B-5C85-44FF-8142-0FEFA7C8ED9F}"/>
              </a:ext>
            </a:extLst>
          </p:cNvPr>
          <p:cNvSpPr>
            <a:spLocks noGrp="1"/>
          </p:cNvSpPr>
          <p:nvPr>
            <p:ph idx="1"/>
          </p:nvPr>
        </p:nvSpPr>
        <p:spPr/>
        <p:txBody>
          <a:bodyPr>
            <a:normAutofit lnSpcReduction="10000"/>
          </a:bodyPr>
          <a:lstStyle/>
          <a:p>
            <a:r>
              <a:rPr lang="en-CA" dirty="0">
                <a:solidFill>
                  <a:schemeClr val="bg2">
                    <a:lumMod val="25000"/>
                  </a:schemeClr>
                </a:solidFill>
              </a:rPr>
              <a:t>The state of the record is a factual consideration</a:t>
            </a:r>
          </a:p>
          <a:p>
            <a:pPr lvl="1"/>
            <a:r>
              <a:rPr lang="en-CA" b="0" i="0" dirty="0">
                <a:solidFill>
                  <a:schemeClr val="bg2">
                    <a:lumMod val="25000"/>
                  </a:schemeClr>
                </a:solidFill>
                <a:effectLst/>
              </a:rPr>
              <a:t>The ultimate weight to be accorded to a statement that is not video or audio-recorded is a matter for the trier of fact, and does not go to its admissibility: </a:t>
            </a:r>
            <a:r>
              <a:rPr lang="en-CA" b="0" i="1" dirty="0" err="1">
                <a:solidFill>
                  <a:schemeClr val="bg2">
                    <a:lumMod val="25000"/>
                  </a:schemeClr>
                </a:solidFill>
                <a:effectLst/>
              </a:rPr>
              <a:t>Forslund</a:t>
            </a:r>
            <a:r>
              <a:rPr lang="en-CA" b="0" i="0" dirty="0">
                <a:solidFill>
                  <a:schemeClr val="bg2">
                    <a:lumMod val="25000"/>
                  </a:schemeClr>
                </a:solidFill>
                <a:effectLst/>
              </a:rPr>
              <a:t>, 2007 BCSC 357 @21-33</a:t>
            </a:r>
            <a:endParaRPr lang="en-CA" dirty="0">
              <a:solidFill>
                <a:schemeClr val="bg2">
                  <a:lumMod val="25000"/>
                </a:schemeClr>
              </a:solidFill>
            </a:endParaRPr>
          </a:p>
          <a:p>
            <a:pPr marL="402336" lvl="1" indent="0">
              <a:buNone/>
            </a:pPr>
            <a:endParaRPr lang="en-CA" dirty="0">
              <a:solidFill>
                <a:schemeClr val="bg2">
                  <a:lumMod val="25000"/>
                </a:schemeClr>
              </a:solidFill>
            </a:endParaRPr>
          </a:p>
          <a:p>
            <a:pPr lvl="1"/>
            <a:r>
              <a:rPr lang="en-CA" dirty="0">
                <a:solidFill>
                  <a:schemeClr val="bg2">
                    <a:lumMod val="25000"/>
                  </a:schemeClr>
                </a:solidFill>
              </a:rPr>
              <a:t>As a general rule, however, the state of the record does not impact on admissibility – it is relevant at this stage, however, where the court is unable to determine if the statement was voluntary because the record is so deficient: </a:t>
            </a:r>
            <a:r>
              <a:rPr lang="en-CA" i="1" dirty="0" err="1">
                <a:solidFill>
                  <a:schemeClr val="bg2">
                    <a:lumMod val="25000"/>
                  </a:schemeClr>
                </a:solidFill>
              </a:rPr>
              <a:t>Khiari</a:t>
            </a:r>
            <a:r>
              <a:rPr lang="en-CA" dirty="0">
                <a:solidFill>
                  <a:schemeClr val="bg2">
                    <a:lumMod val="25000"/>
                  </a:schemeClr>
                </a:solidFill>
              </a:rPr>
              <a:t>, 2012 ONSC5549 @80-85, 92; </a:t>
            </a:r>
            <a:r>
              <a:rPr lang="en-CA" i="1" dirty="0">
                <a:solidFill>
                  <a:schemeClr val="bg2">
                    <a:lumMod val="25000"/>
                  </a:schemeClr>
                </a:solidFill>
              </a:rPr>
              <a:t>Morgan, </a:t>
            </a:r>
            <a:r>
              <a:rPr lang="en-CA" dirty="0">
                <a:solidFill>
                  <a:schemeClr val="bg2">
                    <a:lumMod val="25000"/>
                  </a:schemeClr>
                </a:solidFill>
              </a:rPr>
              <a:t>1997 </a:t>
            </a:r>
            <a:r>
              <a:rPr lang="en-CA" dirty="0" err="1">
                <a:solidFill>
                  <a:schemeClr val="bg2">
                    <a:lumMod val="25000"/>
                  </a:schemeClr>
                </a:solidFill>
              </a:rPr>
              <a:t>CarswellOnt</a:t>
            </a:r>
            <a:r>
              <a:rPr lang="en-CA" dirty="0">
                <a:solidFill>
                  <a:schemeClr val="bg2">
                    <a:lumMod val="25000"/>
                  </a:schemeClr>
                </a:solidFill>
              </a:rPr>
              <a:t> 5468 (SCJ) @73-75; </a:t>
            </a:r>
            <a:r>
              <a:rPr lang="en-CA" i="1" dirty="0">
                <a:solidFill>
                  <a:schemeClr val="bg2">
                    <a:lumMod val="25000"/>
                  </a:schemeClr>
                </a:solidFill>
              </a:rPr>
              <a:t>Franklin, </a:t>
            </a:r>
            <a:r>
              <a:rPr lang="en-CA" dirty="0">
                <a:solidFill>
                  <a:schemeClr val="bg2">
                    <a:lumMod val="25000"/>
                  </a:schemeClr>
                </a:solidFill>
              </a:rPr>
              <a:t>2011 BCPC 16 @70-71 </a:t>
            </a:r>
          </a:p>
          <a:p>
            <a:pPr lvl="1"/>
            <a:endParaRPr lang="en-CA" dirty="0"/>
          </a:p>
          <a:p>
            <a:endParaRPr lang="en-CA" dirty="0"/>
          </a:p>
        </p:txBody>
      </p:sp>
      <p:sp>
        <p:nvSpPr>
          <p:cNvPr id="4" name="Slide Number Placeholder 3">
            <a:extLst>
              <a:ext uri="{FF2B5EF4-FFF2-40B4-BE49-F238E27FC236}">
                <a16:creationId xmlns:a16="http://schemas.microsoft.com/office/drawing/2014/main" id="{C55E034D-ACAB-420F-933F-1A533DCECE3E}"/>
              </a:ext>
            </a:extLst>
          </p:cNvPr>
          <p:cNvSpPr>
            <a:spLocks noGrp="1"/>
          </p:cNvSpPr>
          <p:nvPr>
            <p:ph type="sldNum" sz="quarter" idx="12"/>
          </p:nvPr>
        </p:nvSpPr>
        <p:spPr/>
        <p:txBody>
          <a:bodyPr/>
          <a:lstStyle/>
          <a:p>
            <a:fld id="{1789C0F2-17E0-497A-9BBE-0C73201AAFE3}" type="slidenum">
              <a:rPr lang="en-US" smtClean="0"/>
              <a:pPr/>
              <a:t>14</a:t>
            </a:fld>
            <a:endParaRPr lang="en-US" dirty="0"/>
          </a:p>
        </p:txBody>
      </p:sp>
    </p:spTree>
    <p:extLst>
      <p:ext uri="{BB962C8B-B14F-4D97-AF65-F5344CB8AC3E}">
        <p14:creationId xmlns:p14="http://schemas.microsoft.com/office/powerpoint/2010/main" val="384035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A614-2D15-4326-A430-92173F469DA7}"/>
              </a:ext>
            </a:extLst>
          </p:cNvPr>
          <p:cNvSpPr>
            <a:spLocks noGrp="1"/>
          </p:cNvSpPr>
          <p:nvPr>
            <p:ph type="title"/>
          </p:nvPr>
        </p:nvSpPr>
        <p:spPr/>
        <p:txBody>
          <a:bodyPr/>
          <a:lstStyle/>
          <a:p>
            <a:r>
              <a:rPr lang="en-CA" dirty="0"/>
              <a:t>Proving the Statement</a:t>
            </a:r>
          </a:p>
        </p:txBody>
      </p:sp>
      <p:sp>
        <p:nvSpPr>
          <p:cNvPr id="3" name="Content Placeholder 2">
            <a:extLst>
              <a:ext uri="{FF2B5EF4-FFF2-40B4-BE49-F238E27FC236}">
                <a16:creationId xmlns:a16="http://schemas.microsoft.com/office/drawing/2014/main" id="{DD2A04CB-5524-4BF0-B1D5-A0A54EBC489F}"/>
              </a:ext>
            </a:extLst>
          </p:cNvPr>
          <p:cNvSpPr>
            <a:spLocks noGrp="1"/>
          </p:cNvSpPr>
          <p:nvPr>
            <p:ph idx="1"/>
          </p:nvPr>
        </p:nvSpPr>
        <p:spPr/>
        <p:txBody>
          <a:bodyPr/>
          <a:lstStyle/>
          <a:p>
            <a:pPr lvl="1"/>
            <a:r>
              <a:rPr lang="en-CA" dirty="0"/>
              <a:t>Informing this factual consideration are many factors including:</a:t>
            </a:r>
          </a:p>
          <a:p>
            <a:pPr lvl="2"/>
            <a:r>
              <a:rPr lang="en-CA" dirty="0"/>
              <a:t>The intention of the police/nature of the interaction</a:t>
            </a:r>
          </a:p>
          <a:p>
            <a:pPr lvl="2"/>
            <a:r>
              <a:rPr lang="en-CA" dirty="0"/>
              <a:t>The content of the conversation</a:t>
            </a:r>
          </a:p>
          <a:p>
            <a:pPr lvl="2"/>
            <a:r>
              <a:rPr lang="en-CA" dirty="0"/>
              <a:t>Contemporaneity of the recording</a:t>
            </a:r>
          </a:p>
          <a:p>
            <a:pPr lvl="2"/>
            <a:r>
              <a:rPr lang="en-CA" dirty="0"/>
              <a:t>Whether there is any evidence contradicting or confirming the officer</a:t>
            </a:r>
          </a:p>
          <a:p>
            <a:pPr marL="594360" lvl="2" indent="0">
              <a:buNone/>
            </a:pPr>
            <a:r>
              <a:rPr lang="en-CA" i="1" dirty="0"/>
              <a:t>Mohammed, </a:t>
            </a:r>
            <a:r>
              <a:rPr lang="en-CA" dirty="0"/>
              <a:t>2012 ONSC 1784 @6-20; </a:t>
            </a:r>
            <a:r>
              <a:rPr lang="en-CA" i="1" dirty="0"/>
              <a:t>Menezes, </a:t>
            </a:r>
            <a:r>
              <a:rPr lang="en-CA" dirty="0"/>
              <a:t>2001 </a:t>
            </a:r>
            <a:r>
              <a:rPr lang="en-CA" dirty="0" err="1"/>
              <a:t>CarswellOnt</a:t>
            </a:r>
            <a:r>
              <a:rPr lang="en-CA" dirty="0"/>
              <a:t> 3374</a:t>
            </a:r>
            <a:r>
              <a:rPr lang="en-CA" i="1" dirty="0"/>
              <a:t> </a:t>
            </a:r>
            <a:r>
              <a:rPr lang="en-CA" dirty="0"/>
              <a:t>@23-30; </a:t>
            </a:r>
            <a:r>
              <a:rPr lang="en-CA" i="1" dirty="0" err="1"/>
              <a:t>Butorac</a:t>
            </a:r>
            <a:r>
              <a:rPr lang="en-CA" dirty="0">
                <a:solidFill>
                  <a:srgbClr val="212121"/>
                </a:solidFill>
              </a:rPr>
              <a:t>, </a:t>
            </a:r>
            <a:r>
              <a:rPr lang="en-CA" b="0" i="0" dirty="0">
                <a:solidFill>
                  <a:srgbClr val="212121"/>
                </a:solidFill>
                <a:effectLst/>
              </a:rPr>
              <a:t>2010 BCSC 1173 </a:t>
            </a:r>
            <a:r>
              <a:rPr lang="en-CA" dirty="0"/>
              <a:t>@65-69; </a:t>
            </a:r>
            <a:r>
              <a:rPr lang="en-CA" i="1" dirty="0"/>
              <a:t>Sahota, </a:t>
            </a:r>
            <a:r>
              <a:rPr lang="en-CA" dirty="0"/>
              <a:t>2009 </a:t>
            </a:r>
            <a:r>
              <a:rPr lang="en-CA" dirty="0" err="1"/>
              <a:t>CarswellOnt</a:t>
            </a:r>
            <a:r>
              <a:rPr lang="en-CA" dirty="0"/>
              <a:t> 4989 @25-29 </a:t>
            </a:r>
          </a:p>
          <a:p>
            <a:endParaRPr lang="en-CA" dirty="0"/>
          </a:p>
        </p:txBody>
      </p:sp>
      <p:sp>
        <p:nvSpPr>
          <p:cNvPr id="4" name="Slide Number Placeholder 3">
            <a:extLst>
              <a:ext uri="{FF2B5EF4-FFF2-40B4-BE49-F238E27FC236}">
                <a16:creationId xmlns:a16="http://schemas.microsoft.com/office/drawing/2014/main" id="{4CE6340E-9BC3-408B-A1E2-7E1FDBF96FBF}"/>
              </a:ext>
            </a:extLst>
          </p:cNvPr>
          <p:cNvSpPr>
            <a:spLocks noGrp="1"/>
          </p:cNvSpPr>
          <p:nvPr>
            <p:ph type="sldNum" sz="quarter" idx="12"/>
          </p:nvPr>
        </p:nvSpPr>
        <p:spPr/>
        <p:txBody>
          <a:bodyPr/>
          <a:lstStyle/>
          <a:p>
            <a:fld id="{1789C0F2-17E0-497A-9BBE-0C73201AAFE3}" type="slidenum">
              <a:rPr lang="en-US" smtClean="0"/>
              <a:pPr/>
              <a:t>15</a:t>
            </a:fld>
            <a:endParaRPr lang="en-US" dirty="0"/>
          </a:p>
        </p:txBody>
      </p:sp>
    </p:spTree>
    <p:extLst>
      <p:ext uri="{BB962C8B-B14F-4D97-AF65-F5344CB8AC3E}">
        <p14:creationId xmlns:p14="http://schemas.microsoft.com/office/powerpoint/2010/main" val="3213814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whiteboard with the word authority written in blue with hand underlining the word&#10;&#10;&#10;Description automatically generated">
            <a:extLst>
              <a:ext uri="{FF2B5EF4-FFF2-40B4-BE49-F238E27FC236}">
                <a16:creationId xmlns:a16="http://schemas.microsoft.com/office/drawing/2014/main" id="{C395439A-2314-4BCE-9925-3F6DDCADC33D}"/>
              </a:ext>
            </a:extLst>
          </p:cNvPr>
          <p:cNvPicPr>
            <a:picLocks noChangeAspect="1"/>
          </p:cNvPicPr>
          <p:nvPr/>
        </p:nvPicPr>
        <p:blipFill rotWithShape="1">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30012"/>
          <a:stretch/>
        </p:blipFill>
        <p:spPr>
          <a:xfrm>
            <a:off x="357813" y="466162"/>
            <a:ext cx="8428374"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128074"/>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9144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D8E91CC-E9F8-42F5-9C07-65EDC736FC81}"/>
              </a:ext>
            </a:extLst>
          </p:cNvPr>
          <p:cNvSpPr>
            <a:spLocks noGrp="1"/>
          </p:cNvSpPr>
          <p:nvPr>
            <p:ph type="title"/>
          </p:nvPr>
        </p:nvSpPr>
        <p:spPr>
          <a:xfrm>
            <a:off x="866216" y="4110824"/>
            <a:ext cx="3761443" cy="1908975"/>
          </a:xfrm>
        </p:spPr>
        <p:txBody>
          <a:bodyPr>
            <a:normAutofit/>
          </a:bodyPr>
          <a:lstStyle/>
          <a:p>
            <a:r>
              <a:rPr lang="en-CA">
                <a:solidFill>
                  <a:schemeClr val="tx1"/>
                </a:solidFill>
              </a:rPr>
              <a:t>Person in Authority</a:t>
            </a:r>
          </a:p>
        </p:txBody>
      </p:sp>
      <p:sp>
        <p:nvSpPr>
          <p:cNvPr id="3" name="Content Placeholder 2">
            <a:extLst>
              <a:ext uri="{FF2B5EF4-FFF2-40B4-BE49-F238E27FC236}">
                <a16:creationId xmlns:a16="http://schemas.microsoft.com/office/drawing/2014/main" id="{291B0304-F47A-4A99-8CB5-01374519E9D4}"/>
              </a:ext>
            </a:extLst>
          </p:cNvPr>
          <p:cNvSpPr>
            <a:spLocks noGrp="1"/>
          </p:cNvSpPr>
          <p:nvPr>
            <p:ph idx="1"/>
          </p:nvPr>
        </p:nvSpPr>
        <p:spPr>
          <a:xfrm>
            <a:off x="4781920" y="4110824"/>
            <a:ext cx="3579382" cy="1908976"/>
          </a:xfrm>
        </p:spPr>
        <p:txBody>
          <a:bodyPr anchor="ctr">
            <a:normAutofit/>
          </a:bodyPr>
          <a:lstStyle/>
          <a:p>
            <a:pPr>
              <a:lnSpc>
                <a:spcPct val="90000"/>
              </a:lnSpc>
            </a:pPr>
            <a:r>
              <a:rPr lang="en-CA" sz="1400" dirty="0">
                <a:solidFill>
                  <a:schemeClr val="tx1"/>
                </a:solidFill>
              </a:rPr>
              <a:t>Someone who is formally engaged in the arrest, detention, examination or prosecution of the accused or who is acting at the behest of the state and could influence control over the proceedings against them: </a:t>
            </a:r>
            <a:r>
              <a:rPr lang="en-CA" sz="1400" i="1" dirty="0">
                <a:solidFill>
                  <a:schemeClr val="tx1"/>
                </a:solidFill>
              </a:rPr>
              <a:t>Hodgson</a:t>
            </a:r>
            <a:r>
              <a:rPr lang="en-CA" sz="1400" dirty="0">
                <a:solidFill>
                  <a:schemeClr val="tx1"/>
                </a:solidFill>
              </a:rPr>
              <a:t>, 1998 SCJ No 66 @32-34</a:t>
            </a:r>
          </a:p>
          <a:p>
            <a:pPr marL="0" indent="0">
              <a:lnSpc>
                <a:spcPct val="90000"/>
              </a:lnSpc>
              <a:buNone/>
            </a:pPr>
            <a:endParaRPr lang="en-CA" sz="1400" dirty="0">
              <a:solidFill>
                <a:schemeClr val="tx1"/>
              </a:solidFill>
            </a:endParaRPr>
          </a:p>
        </p:txBody>
      </p:sp>
      <p:sp>
        <p:nvSpPr>
          <p:cNvPr id="4" name="Slide Number Placeholder 3">
            <a:extLst>
              <a:ext uri="{FF2B5EF4-FFF2-40B4-BE49-F238E27FC236}">
                <a16:creationId xmlns:a16="http://schemas.microsoft.com/office/drawing/2014/main" id="{32B65251-3C3D-4874-A7CC-F57E6FE70E28}"/>
              </a:ext>
            </a:extLst>
          </p:cNvPr>
          <p:cNvSpPr>
            <a:spLocks noGrp="1"/>
          </p:cNvSpPr>
          <p:nvPr>
            <p:ph type="sldNum" sz="quarter" idx="12"/>
          </p:nvPr>
        </p:nvSpPr>
        <p:spPr>
          <a:xfrm>
            <a:off x="8408842" y="6335752"/>
            <a:ext cx="628649" cy="430853"/>
          </a:xfrm>
        </p:spPr>
        <p:txBody>
          <a:bodyPr anchor="ctr">
            <a:normAutofit/>
          </a:bodyPr>
          <a:lstStyle/>
          <a:p>
            <a:pPr algn="r">
              <a:spcAft>
                <a:spcPts val="600"/>
              </a:spcAft>
            </a:pPr>
            <a:fld id="{1789C0F2-17E0-497A-9BBE-0C73201AAFE3}" type="slidenum">
              <a:rPr lang="en-US" sz="1600">
                <a:solidFill>
                  <a:schemeClr val="accent1"/>
                </a:solidFill>
              </a:rPr>
              <a:pPr algn="r">
                <a:spcAft>
                  <a:spcPts val="600"/>
                </a:spcAft>
              </a:pPr>
              <a:t>16</a:t>
            </a:fld>
            <a:endParaRPr lang="en-US" sz="1600">
              <a:solidFill>
                <a:schemeClr val="accent1"/>
              </a:solidFill>
            </a:endParaRPr>
          </a:p>
        </p:txBody>
      </p:sp>
      <p:sp>
        <p:nvSpPr>
          <p:cNvPr id="7" name="TextBox 6">
            <a:extLst>
              <a:ext uri="{FF2B5EF4-FFF2-40B4-BE49-F238E27FC236}">
                <a16:creationId xmlns:a16="http://schemas.microsoft.com/office/drawing/2014/main" id="{2D81185E-5948-464A-BA60-F9C11DBAACF5}"/>
              </a:ext>
            </a:extLst>
          </p:cNvPr>
          <p:cNvSpPr txBox="1"/>
          <p:nvPr/>
        </p:nvSpPr>
        <p:spPr>
          <a:xfrm>
            <a:off x="6463459" y="6657945"/>
            <a:ext cx="2680541"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picpedia.org/handwriting/a/authority.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232265814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7E9A-BAFD-4943-8C69-58745458DAC2}"/>
              </a:ext>
            </a:extLst>
          </p:cNvPr>
          <p:cNvSpPr>
            <a:spLocks noGrp="1"/>
          </p:cNvSpPr>
          <p:nvPr>
            <p:ph type="title"/>
          </p:nvPr>
        </p:nvSpPr>
        <p:spPr/>
        <p:txBody>
          <a:bodyPr/>
          <a:lstStyle/>
          <a:p>
            <a:r>
              <a:rPr lang="en-CA" dirty="0"/>
              <a:t>Person in Authority	</a:t>
            </a:r>
          </a:p>
        </p:txBody>
      </p:sp>
      <p:sp>
        <p:nvSpPr>
          <p:cNvPr id="3" name="Content Placeholder 2">
            <a:extLst>
              <a:ext uri="{FF2B5EF4-FFF2-40B4-BE49-F238E27FC236}">
                <a16:creationId xmlns:a16="http://schemas.microsoft.com/office/drawing/2014/main" id="{EB660C5B-A562-44B3-B7AB-3D2D5CB6C68F}"/>
              </a:ext>
            </a:extLst>
          </p:cNvPr>
          <p:cNvSpPr>
            <a:spLocks noGrp="1"/>
          </p:cNvSpPr>
          <p:nvPr>
            <p:ph idx="1"/>
          </p:nvPr>
        </p:nvSpPr>
        <p:spPr/>
        <p:txBody>
          <a:bodyPr/>
          <a:lstStyle/>
          <a:p>
            <a:r>
              <a:rPr lang="en-CA" dirty="0"/>
              <a:t>The mere fact that someone “may yield some personal authority over the accused is not sufficient to establish them as persons in authority” </a:t>
            </a:r>
          </a:p>
          <a:p>
            <a:r>
              <a:rPr lang="en-CA" dirty="0"/>
              <a:t>Accused must have a reasonable belief as to the ability of the receiver to influence the prosecution or investigation of the crime: </a:t>
            </a:r>
            <a:r>
              <a:rPr lang="en-CA" i="1" dirty="0"/>
              <a:t>Harrison</a:t>
            </a:r>
            <a:r>
              <a:rPr lang="en-CA" dirty="0"/>
              <a:t>, 2007 OJ No 3523 (SCJ) @54-77</a:t>
            </a:r>
          </a:p>
        </p:txBody>
      </p:sp>
      <p:sp>
        <p:nvSpPr>
          <p:cNvPr id="4" name="Slide Number Placeholder 3">
            <a:extLst>
              <a:ext uri="{FF2B5EF4-FFF2-40B4-BE49-F238E27FC236}">
                <a16:creationId xmlns:a16="http://schemas.microsoft.com/office/drawing/2014/main" id="{91D8478F-650B-409C-A8D6-7257CC112F6D}"/>
              </a:ext>
            </a:extLst>
          </p:cNvPr>
          <p:cNvSpPr>
            <a:spLocks noGrp="1"/>
          </p:cNvSpPr>
          <p:nvPr>
            <p:ph type="sldNum" sz="quarter" idx="12"/>
          </p:nvPr>
        </p:nvSpPr>
        <p:spPr/>
        <p:txBody>
          <a:bodyPr/>
          <a:lstStyle/>
          <a:p>
            <a:fld id="{1789C0F2-17E0-497A-9BBE-0C73201AAFE3}" type="slidenum">
              <a:rPr lang="en-US" smtClean="0"/>
              <a:pPr/>
              <a:t>17</a:t>
            </a:fld>
            <a:endParaRPr lang="en-US" dirty="0"/>
          </a:p>
        </p:txBody>
      </p:sp>
    </p:spTree>
    <p:extLst>
      <p:ext uri="{BB962C8B-B14F-4D97-AF65-F5344CB8AC3E}">
        <p14:creationId xmlns:p14="http://schemas.microsoft.com/office/powerpoint/2010/main" val="192875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Shape 72">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5"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0EADE0-7504-4210-B9F7-236C6FF2847B}"/>
              </a:ext>
            </a:extLst>
          </p:cNvPr>
          <p:cNvSpPr>
            <a:spLocks noGrp="1"/>
          </p:cNvSpPr>
          <p:nvPr>
            <p:ph type="title"/>
          </p:nvPr>
        </p:nvSpPr>
        <p:spPr>
          <a:xfrm>
            <a:off x="866216" y="973668"/>
            <a:ext cx="2206657" cy="1020232"/>
          </a:xfrm>
        </p:spPr>
        <p:txBody>
          <a:bodyPr>
            <a:normAutofit/>
          </a:bodyPr>
          <a:lstStyle/>
          <a:p>
            <a:pPr>
              <a:lnSpc>
                <a:spcPct val="90000"/>
              </a:lnSpc>
            </a:pPr>
            <a:r>
              <a:rPr lang="en-US" sz="2500" dirty="0">
                <a:solidFill>
                  <a:schemeClr val="tx1"/>
                </a:solidFill>
              </a:rPr>
              <a:t>Medical Professional?</a:t>
            </a:r>
            <a:endParaRPr lang="en-CA" sz="2500" dirty="0">
              <a:solidFill>
                <a:schemeClr val="tx1"/>
              </a:solidFill>
            </a:endParaRPr>
          </a:p>
        </p:txBody>
      </p:sp>
      <p:pic>
        <p:nvPicPr>
          <p:cNvPr id="1026" name="Picture 2" descr="Nick Riviera | Simpsons Wiki | Fandom">
            <a:extLst>
              <a:ext uri="{FF2B5EF4-FFF2-40B4-BE49-F238E27FC236}">
                <a16:creationId xmlns:a16="http://schemas.microsoft.com/office/drawing/2014/main" id="{2BC3EA4D-30BD-4765-86E5-114C749888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75" r="4014"/>
          <a:stretch/>
        </p:blipFill>
        <p:spPr bwMode="auto">
          <a:xfrm>
            <a:off x="3895955" y="803751"/>
            <a:ext cx="4793650" cy="5250498"/>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BEDD411-1E12-4DCA-8980-2A44A8AE55FA}"/>
              </a:ext>
            </a:extLst>
          </p:cNvPr>
          <p:cNvSpPr>
            <a:spLocks noGrp="1"/>
          </p:cNvSpPr>
          <p:nvPr>
            <p:ph idx="1"/>
          </p:nvPr>
        </p:nvSpPr>
        <p:spPr>
          <a:xfrm>
            <a:off x="866216" y="2120900"/>
            <a:ext cx="2350294" cy="3898900"/>
          </a:xfrm>
        </p:spPr>
        <p:txBody>
          <a:bodyPr>
            <a:normAutofit/>
          </a:bodyPr>
          <a:lstStyle/>
          <a:p>
            <a:r>
              <a:rPr lang="en-US" dirty="0">
                <a:solidFill>
                  <a:schemeClr val="tx1"/>
                </a:solidFill>
              </a:rPr>
              <a:t>No</a:t>
            </a:r>
          </a:p>
          <a:p>
            <a:r>
              <a:rPr lang="en-US" dirty="0">
                <a:solidFill>
                  <a:schemeClr val="tx1"/>
                </a:solidFill>
              </a:rPr>
              <a:t>Unless asking questions not medically necessary</a:t>
            </a:r>
          </a:p>
          <a:p>
            <a:r>
              <a:rPr lang="en-US" i="1" dirty="0">
                <a:solidFill>
                  <a:schemeClr val="tx1"/>
                </a:solidFill>
              </a:rPr>
              <a:t>MRB,</a:t>
            </a:r>
            <a:r>
              <a:rPr lang="en-US" dirty="0">
                <a:solidFill>
                  <a:schemeClr val="tx1"/>
                </a:solidFill>
              </a:rPr>
              <a:t>[1998] BCJ No 1197 (CA) @26-33</a:t>
            </a:r>
            <a:endParaRPr lang="en-US" i="1" dirty="0">
              <a:solidFill>
                <a:schemeClr val="tx1"/>
              </a:solidFill>
            </a:endParaRPr>
          </a:p>
        </p:txBody>
      </p:sp>
      <p:sp>
        <p:nvSpPr>
          <p:cNvPr id="83"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4" name="Slide Number Placeholder 3">
            <a:extLst>
              <a:ext uri="{FF2B5EF4-FFF2-40B4-BE49-F238E27FC236}">
                <a16:creationId xmlns:a16="http://schemas.microsoft.com/office/drawing/2014/main" id="{56CC74F8-B9D6-42D9-82D4-2158EBEB8708}"/>
              </a:ext>
            </a:extLst>
          </p:cNvPr>
          <p:cNvSpPr>
            <a:spLocks noGrp="1"/>
          </p:cNvSpPr>
          <p:nvPr>
            <p:ph type="sldNum" sz="quarter" idx="12"/>
          </p:nvPr>
        </p:nvSpPr>
        <p:spPr/>
        <p:txBody>
          <a:bodyPr/>
          <a:lstStyle/>
          <a:p>
            <a:fld id="{1789C0F2-17E0-497A-9BBE-0C73201AAFE3}" type="slidenum">
              <a:rPr lang="en-US" smtClean="0"/>
              <a:pPr/>
              <a:t>18</a:t>
            </a:fld>
            <a:endParaRPr lang="en-US" dirty="0"/>
          </a:p>
        </p:txBody>
      </p:sp>
    </p:spTree>
    <p:extLst>
      <p:ext uri="{BB962C8B-B14F-4D97-AF65-F5344CB8AC3E}">
        <p14:creationId xmlns:p14="http://schemas.microsoft.com/office/powerpoint/2010/main" val="26842184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5" name="Freeform: Shape 74">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7"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FCB659C-8A76-4F68-B1E4-9089BA3749EC}"/>
              </a:ext>
            </a:extLst>
          </p:cNvPr>
          <p:cNvSpPr>
            <a:spLocks noGrp="1"/>
          </p:cNvSpPr>
          <p:nvPr>
            <p:ph type="title"/>
          </p:nvPr>
        </p:nvSpPr>
        <p:spPr>
          <a:xfrm>
            <a:off x="866216" y="973668"/>
            <a:ext cx="2206657" cy="1020232"/>
          </a:xfrm>
        </p:spPr>
        <p:txBody>
          <a:bodyPr>
            <a:normAutofit/>
          </a:bodyPr>
          <a:lstStyle/>
          <a:p>
            <a:pPr>
              <a:lnSpc>
                <a:spcPct val="90000"/>
              </a:lnSpc>
            </a:pPr>
            <a:r>
              <a:rPr lang="en-US" sz="2200" dirty="0">
                <a:solidFill>
                  <a:schemeClr val="tx1"/>
                </a:solidFill>
              </a:rPr>
              <a:t>Undercover Police Officer</a:t>
            </a:r>
            <a:endParaRPr lang="en-CA" sz="2200" dirty="0">
              <a:solidFill>
                <a:schemeClr val="tx1"/>
              </a:solidFill>
            </a:endParaRPr>
          </a:p>
        </p:txBody>
      </p:sp>
      <p:sp>
        <p:nvSpPr>
          <p:cNvPr id="79" name="Rectangle 78">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4" name="Content Placeholder 2053">
            <a:extLst>
              <a:ext uri="{FF2B5EF4-FFF2-40B4-BE49-F238E27FC236}">
                <a16:creationId xmlns:a16="http://schemas.microsoft.com/office/drawing/2014/main" id="{CA6C4CF0-1E42-453A-9A28-4262DE819CBA}"/>
              </a:ext>
            </a:extLst>
          </p:cNvPr>
          <p:cNvSpPr>
            <a:spLocks noGrp="1"/>
          </p:cNvSpPr>
          <p:nvPr>
            <p:ph idx="1"/>
          </p:nvPr>
        </p:nvSpPr>
        <p:spPr>
          <a:xfrm>
            <a:off x="896328" y="2120900"/>
            <a:ext cx="2350294" cy="3898900"/>
          </a:xfrm>
        </p:spPr>
        <p:txBody>
          <a:bodyPr>
            <a:normAutofit/>
          </a:bodyPr>
          <a:lstStyle/>
          <a:p>
            <a:r>
              <a:rPr lang="en-US" dirty="0">
                <a:solidFill>
                  <a:schemeClr val="tx1"/>
                </a:solidFill>
              </a:rPr>
              <a:t>No</a:t>
            </a:r>
          </a:p>
          <a:p>
            <a:r>
              <a:rPr lang="en-US" i="1" dirty="0" err="1">
                <a:solidFill>
                  <a:schemeClr val="tx1"/>
                </a:solidFill>
              </a:rPr>
              <a:t>Grandinetti</a:t>
            </a:r>
            <a:r>
              <a:rPr lang="en-US" i="1" dirty="0">
                <a:solidFill>
                  <a:schemeClr val="tx1"/>
                </a:solidFill>
              </a:rPr>
              <a:t>, </a:t>
            </a:r>
            <a:r>
              <a:rPr lang="en-US" dirty="0">
                <a:solidFill>
                  <a:schemeClr val="tx1"/>
                </a:solidFill>
              </a:rPr>
              <a:t>2005 SCC 5 @40-44</a:t>
            </a:r>
          </a:p>
          <a:p>
            <a:pPr marL="0" indent="0">
              <a:buNone/>
            </a:pPr>
            <a:endParaRPr lang="en-US" dirty="0">
              <a:solidFill>
                <a:schemeClr val="tx1"/>
              </a:solidFill>
            </a:endParaRPr>
          </a:p>
          <a:p>
            <a:pPr marL="0" indent="0">
              <a:buNone/>
            </a:pPr>
            <a:r>
              <a:rPr lang="en-US" dirty="0">
                <a:solidFill>
                  <a:schemeClr val="tx1"/>
                </a:solidFill>
              </a:rPr>
              <a:t>BUT BEWARE….</a:t>
            </a:r>
          </a:p>
        </p:txBody>
      </p:sp>
      <p:sp>
        <p:nvSpPr>
          <p:cNvPr id="85"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2052" name="Picture 4" descr="Beverly Hills Cop: How Eddie Murphy Beat The Ghostbusters | Movies | Empire">
            <a:extLst>
              <a:ext uri="{FF2B5EF4-FFF2-40B4-BE49-F238E27FC236}">
                <a16:creationId xmlns:a16="http://schemas.microsoft.com/office/drawing/2014/main" id="{6B7A3D57-A3F4-4B2C-A9EB-7C137B4FF1A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90477" y="2484437"/>
            <a:ext cx="4933468" cy="27733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72DE66E-2113-4246-817C-450C850943A3}"/>
              </a:ext>
            </a:extLst>
          </p:cNvPr>
          <p:cNvSpPr>
            <a:spLocks noGrp="1"/>
          </p:cNvSpPr>
          <p:nvPr>
            <p:ph type="sldNum" sz="quarter" idx="12"/>
          </p:nvPr>
        </p:nvSpPr>
        <p:spPr/>
        <p:txBody>
          <a:bodyPr/>
          <a:lstStyle/>
          <a:p>
            <a:fld id="{1789C0F2-17E0-497A-9BBE-0C73201AAFE3}" type="slidenum">
              <a:rPr lang="en-US" smtClean="0"/>
              <a:pPr/>
              <a:t>19</a:t>
            </a:fld>
            <a:endParaRPr lang="en-US" dirty="0"/>
          </a:p>
        </p:txBody>
      </p:sp>
    </p:spTree>
    <p:extLst>
      <p:ext uri="{BB962C8B-B14F-4D97-AF65-F5344CB8AC3E}">
        <p14:creationId xmlns:p14="http://schemas.microsoft.com/office/powerpoint/2010/main" val="19440654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 calcmode="lin" valueType="num">
                                      <p:cBhvr additive="base">
                                        <p:cTn id="7" dur="500" fill="hold"/>
                                        <p:tgtEl>
                                          <p:spTgt spid="20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4">
                                            <p:txEl>
                                              <p:pRg st="1" end="1"/>
                                            </p:txEl>
                                          </p:spTgt>
                                        </p:tgtEl>
                                        <p:attrNameLst>
                                          <p:attrName>style.visibility</p:attrName>
                                        </p:attrNameLst>
                                      </p:cBhvr>
                                      <p:to>
                                        <p:strVal val="visible"/>
                                      </p:to>
                                    </p:set>
                                    <p:anim calcmode="lin" valueType="num">
                                      <p:cBhvr additive="base">
                                        <p:cTn id="11" dur="500" fill="hold"/>
                                        <p:tgtEl>
                                          <p:spTgt spid="205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4">
                                            <p:txEl>
                                              <p:pRg st="3" end="3"/>
                                            </p:txEl>
                                          </p:spTgt>
                                        </p:tgtEl>
                                        <p:attrNameLst>
                                          <p:attrName>style.visibility</p:attrName>
                                        </p:attrNameLst>
                                      </p:cBhvr>
                                      <p:to>
                                        <p:strVal val="visible"/>
                                      </p:to>
                                    </p:set>
                                    <p:anim calcmode="lin" valueType="num">
                                      <p:cBhvr additive="base">
                                        <p:cTn id="15" dur="500" fill="hold"/>
                                        <p:tgtEl>
                                          <p:spTgt spid="205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E044254D-BBB5-4D6F-99CD-7C334ABEF8C3}"/>
              </a:ext>
            </a:extLst>
          </p:cNvPr>
          <p:cNvSpPr>
            <a:spLocks noGrp="1"/>
          </p:cNvSpPr>
          <p:nvPr>
            <p:ph type="title"/>
          </p:nvPr>
        </p:nvSpPr>
        <p:spPr>
          <a:xfrm>
            <a:off x="750279" y="1209957"/>
            <a:ext cx="2275935" cy="4438087"/>
          </a:xfrm>
        </p:spPr>
        <p:txBody>
          <a:bodyPr anchor="ctr">
            <a:normAutofit/>
          </a:bodyPr>
          <a:lstStyle/>
          <a:p>
            <a:pPr algn="r"/>
            <a:r>
              <a:rPr lang="en-CA" sz="2800">
                <a:solidFill>
                  <a:schemeClr val="tx1"/>
                </a:solidFill>
              </a:rPr>
              <a:t>Defining the Terms	</a:t>
            </a: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75F70D-278A-4E0D-9C7D-02973370D37F}"/>
              </a:ext>
            </a:extLst>
          </p:cNvPr>
          <p:cNvSpPr>
            <a:spLocks noGrp="1"/>
          </p:cNvSpPr>
          <p:nvPr>
            <p:ph idx="1"/>
          </p:nvPr>
        </p:nvSpPr>
        <p:spPr>
          <a:xfrm>
            <a:off x="3508818" y="1059025"/>
            <a:ext cx="3976641" cy="4739950"/>
          </a:xfrm>
        </p:spPr>
        <p:txBody>
          <a:bodyPr anchor="ctr">
            <a:normAutofit/>
          </a:bodyPr>
          <a:lstStyle/>
          <a:p>
            <a:r>
              <a:rPr lang="en-CA">
                <a:solidFill>
                  <a:schemeClr val="tx1"/>
                </a:solidFill>
              </a:rPr>
              <a:t>Voluntariness = the confessions rule</a:t>
            </a:r>
          </a:p>
          <a:p>
            <a:endParaRPr lang="en-CA">
              <a:solidFill>
                <a:schemeClr val="tx1"/>
              </a:solidFill>
            </a:endParaRPr>
          </a:p>
        </p:txBody>
      </p:sp>
      <p:sp>
        <p:nvSpPr>
          <p:cNvPr id="4" name="Slide Number Placeholder 3">
            <a:extLst>
              <a:ext uri="{FF2B5EF4-FFF2-40B4-BE49-F238E27FC236}">
                <a16:creationId xmlns:a16="http://schemas.microsoft.com/office/drawing/2014/main" id="{1CC54E9A-F1A5-4D6C-B89E-66DC0A9DBAED}"/>
              </a:ext>
            </a:extLst>
          </p:cNvPr>
          <p:cNvSpPr>
            <a:spLocks noGrp="1"/>
          </p:cNvSpPr>
          <p:nvPr>
            <p:ph type="sldNum" sz="quarter" idx="12"/>
          </p:nvPr>
        </p:nvSpPr>
        <p:spPr>
          <a:xfrm>
            <a:off x="8263153" y="610622"/>
            <a:ext cx="514352" cy="766675"/>
          </a:xfrm>
        </p:spPr>
        <p:txBody>
          <a:bodyPr anchor="ctr">
            <a:normAutofit/>
          </a:bodyPr>
          <a:lstStyle/>
          <a:p>
            <a:pPr>
              <a:spcAft>
                <a:spcPts val="600"/>
              </a:spcAft>
            </a:pPr>
            <a:fld id="{1789C0F2-17E0-497A-9BBE-0C73201AAFE3}" type="slidenum">
              <a:rPr lang="en-US" sz="1700">
                <a:solidFill>
                  <a:srgbClr val="FFFFFF"/>
                </a:solidFill>
              </a:rPr>
              <a:pPr>
                <a:spcAft>
                  <a:spcPts val="600"/>
                </a:spcAft>
              </a:pPr>
              <a:t>2</a:t>
            </a:fld>
            <a:endParaRPr lang="en-US" sz="1700">
              <a:solidFill>
                <a:srgbClr val="FFFFFF"/>
              </a:solidFill>
            </a:endParaRPr>
          </a:p>
        </p:txBody>
      </p:sp>
    </p:spTree>
    <p:extLst>
      <p:ext uri="{BB962C8B-B14F-4D97-AF65-F5344CB8AC3E}">
        <p14:creationId xmlns:p14="http://schemas.microsoft.com/office/powerpoint/2010/main" val="2431526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a Mr Big chocolate bar in wrapper&#10;&#10;Description automatically generated">
            <a:extLst>
              <a:ext uri="{FF2B5EF4-FFF2-40B4-BE49-F238E27FC236}">
                <a16:creationId xmlns:a16="http://schemas.microsoft.com/office/drawing/2014/main" id="{6CBDE515-A338-4373-A930-F324EDD6938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998" r="28531"/>
          <a:stretch/>
        </p:blipFill>
        <p:spPr>
          <a:xfrm>
            <a:off x="357813" y="466162"/>
            <a:ext cx="8428374"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128074"/>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9144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Content Placeholder 2">
            <a:extLst>
              <a:ext uri="{FF2B5EF4-FFF2-40B4-BE49-F238E27FC236}">
                <a16:creationId xmlns:a16="http://schemas.microsoft.com/office/drawing/2014/main" id="{3CEDB479-90A9-475D-BFCA-F2CC1A91FEA1}"/>
              </a:ext>
            </a:extLst>
          </p:cNvPr>
          <p:cNvSpPr>
            <a:spLocks noGrp="1"/>
          </p:cNvSpPr>
          <p:nvPr>
            <p:ph idx="1"/>
          </p:nvPr>
        </p:nvSpPr>
        <p:spPr>
          <a:xfrm>
            <a:off x="928468" y="4110824"/>
            <a:ext cx="7432834" cy="1908976"/>
          </a:xfrm>
        </p:spPr>
        <p:txBody>
          <a:bodyPr anchor="ctr">
            <a:normAutofit/>
          </a:bodyPr>
          <a:lstStyle/>
          <a:p>
            <a:r>
              <a:rPr lang="en-CA" dirty="0">
                <a:solidFill>
                  <a:schemeClr val="tx1"/>
                </a:solidFill>
              </a:rPr>
              <a:t>If you have one of these go talk to someone immediately</a:t>
            </a:r>
          </a:p>
          <a:p>
            <a:r>
              <a:rPr lang="en-CA" dirty="0">
                <a:solidFill>
                  <a:schemeClr val="tx1"/>
                </a:solidFill>
              </a:rPr>
              <a:t>Presumptively inadmissible: </a:t>
            </a:r>
            <a:r>
              <a:rPr lang="en-CA" i="1" dirty="0">
                <a:solidFill>
                  <a:schemeClr val="tx1"/>
                </a:solidFill>
              </a:rPr>
              <a:t>Hart</a:t>
            </a:r>
            <a:r>
              <a:rPr lang="en-CA" dirty="0">
                <a:solidFill>
                  <a:schemeClr val="tx1"/>
                </a:solidFill>
              </a:rPr>
              <a:t>, 2014 SCC 52; </a:t>
            </a:r>
            <a:r>
              <a:rPr lang="en-CA" i="1" dirty="0">
                <a:solidFill>
                  <a:schemeClr val="tx1"/>
                </a:solidFill>
              </a:rPr>
              <a:t>Mack</a:t>
            </a:r>
            <a:r>
              <a:rPr lang="en-CA" dirty="0">
                <a:solidFill>
                  <a:schemeClr val="tx1"/>
                </a:solidFill>
              </a:rPr>
              <a:t>, 2014 SCC 58</a:t>
            </a:r>
          </a:p>
          <a:p>
            <a:pPr lvl="1"/>
            <a:r>
              <a:rPr lang="en-CA" b="0" i="0" dirty="0">
                <a:solidFill>
                  <a:schemeClr val="tx1"/>
                </a:solidFill>
                <a:effectLst/>
              </a:rPr>
              <a:t>presumption of inadmissibility will be overcome where the Crown can establish BOP that the probative value of the confession outweighs its prejudicial effect</a:t>
            </a:r>
            <a:endParaRPr lang="en-CA" dirty="0">
              <a:solidFill>
                <a:schemeClr val="tx1"/>
              </a:solidFill>
            </a:endParaRPr>
          </a:p>
        </p:txBody>
      </p:sp>
      <p:sp>
        <p:nvSpPr>
          <p:cNvPr id="4" name="Slide Number Placeholder 3">
            <a:extLst>
              <a:ext uri="{FF2B5EF4-FFF2-40B4-BE49-F238E27FC236}">
                <a16:creationId xmlns:a16="http://schemas.microsoft.com/office/drawing/2014/main" id="{20948C08-1ED1-4F85-B410-FE1B36DD6AB0}"/>
              </a:ext>
            </a:extLst>
          </p:cNvPr>
          <p:cNvSpPr>
            <a:spLocks noGrp="1"/>
          </p:cNvSpPr>
          <p:nvPr>
            <p:ph type="sldNum" sz="quarter" idx="12"/>
          </p:nvPr>
        </p:nvSpPr>
        <p:spPr>
          <a:xfrm>
            <a:off x="8408842" y="6335752"/>
            <a:ext cx="628649" cy="430853"/>
          </a:xfrm>
        </p:spPr>
        <p:txBody>
          <a:bodyPr anchor="ctr">
            <a:normAutofit/>
          </a:bodyPr>
          <a:lstStyle/>
          <a:p>
            <a:pPr algn="r">
              <a:spcAft>
                <a:spcPts val="600"/>
              </a:spcAft>
            </a:pPr>
            <a:fld id="{1789C0F2-17E0-497A-9BBE-0C73201AAFE3}" type="slidenum">
              <a:rPr lang="en-US" sz="1600">
                <a:solidFill>
                  <a:schemeClr val="accent1"/>
                </a:solidFill>
              </a:rPr>
              <a:pPr algn="r">
                <a:spcAft>
                  <a:spcPts val="600"/>
                </a:spcAft>
              </a:pPr>
              <a:t>20</a:t>
            </a:fld>
            <a:endParaRPr lang="en-US" sz="1600">
              <a:solidFill>
                <a:schemeClr val="accent1"/>
              </a:solidFill>
            </a:endParaRPr>
          </a:p>
        </p:txBody>
      </p:sp>
      <p:sp>
        <p:nvSpPr>
          <p:cNvPr id="7" name="TextBox 6">
            <a:extLst>
              <a:ext uri="{FF2B5EF4-FFF2-40B4-BE49-F238E27FC236}">
                <a16:creationId xmlns:a16="http://schemas.microsoft.com/office/drawing/2014/main" id="{31BD7BB9-E3C3-4126-9362-0A46BE3BF083}"/>
              </a:ext>
            </a:extLst>
          </p:cNvPr>
          <p:cNvSpPr txBox="1"/>
          <p:nvPr/>
        </p:nvSpPr>
        <p:spPr>
          <a:xfrm>
            <a:off x="6604523" y="6657945"/>
            <a:ext cx="253947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flickr.com/photos/schoko-riegel/6970059725">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324451618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83" name="Rectangle 3082">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3085"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087"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6FA038E5-B614-4EE7-A539-F425F9353294}"/>
              </a:ext>
            </a:extLst>
          </p:cNvPr>
          <p:cNvSpPr>
            <a:spLocks noGrp="1"/>
          </p:cNvSpPr>
          <p:nvPr>
            <p:ph type="title"/>
          </p:nvPr>
        </p:nvSpPr>
        <p:spPr>
          <a:xfrm>
            <a:off x="479323" y="629265"/>
            <a:ext cx="4554582" cy="1622322"/>
          </a:xfrm>
        </p:spPr>
        <p:txBody>
          <a:bodyPr>
            <a:normAutofit/>
          </a:bodyPr>
          <a:lstStyle/>
          <a:p>
            <a:r>
              <a:rPr lang="en-US">
                <a:solidFill>
                  <a:srgbClr val="FFFFFF"/>
                </a:solidFill>
              </a:rPr>
              <a:t>Employer?</a:t>
            </a:r>
            <a:endParaRPr lang="en-CA">
              <a:solidFill>
                <a:srgbClr val="FFFFFF"/>
              </a:solidFill>
            </a:endParaRPr>
          </a:p>
        </p:txBody>
      </p:sp>
      <p:pic>
        <p:nvPicPr>
          <p:cNvPr id="3078" name="Picture 6" descr="The Simpsons: People are comparing ousted Alabama governor to Mr. Burns |  EW.com">
            <a:extLst>
              <a:ext uri="{FF2B5EF4-FFF2-40B4-BE49-F238E27FC236}">
                <a16:creationId xmlns:a16="http://schemas.microsoft.com/office/drawing/2014/main" id="{048AC3BE-5B09-4290-8954-2B2A50159C49}"/>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9352" r="28802" b="-2"/>
          <a:stretch/>
        </p:blipFill>
        <p:spPr bwMode="auto">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3089" name="Rectangle 3088">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E39D7AA8-59ED-4FAE-89E5-0AB3107632CE}"/>
              </a:ext>
            </a:extLst>
          </p:cNvPr>
          <p:cNvSpPr>
            <a:spLocks noGrp="1"/>
          </p:cNvSpPr>
          <p:nvPr>
            <p:ph type="sldNum" sz="quarter" idx="12"/>
          </p:nvPr>
        </p:nvSpPr>
        <p:spPr>
          <a:xfrm>
            <a:off x="7764405" y="295729"/>
            <a:ext cx="628649" cy="767687"/>
          </a:xfrm>
        </p:spPr>
        <p:txBody>
          <a:bodyPr>
            <a:normAutofit/>
          </a:bodyPr>
          <a:lstStyle/>
          <a:p>
            <a:pPr>
              <a:spcAft>
                <a:spcPts val="600"/>
              </a:spcAft>
            </a:pPr>
            <a:fld id="{1789C0F2-17E0-497A-9BBE-0C73201AAFE3}" type="slidenum">
              <a:rPr lang="en-US">
                <a:solidFill>
                  <a:srgbClr val="FFFFFF"/>
                </a:solidFill>
              </a:rPr>
              <a:pPr>
                <a:spcAft>
                  <a:spcPts val="600"/>
                </a:spcAft>
              </a:pPr>
              <a:t>21</a:t>
            </a:fld>
            <a:endParaRPr lang="en-US">
              <a:solidFill>
                <a:srgbClr val="FFFFFF"/>
              </a:solidFill>
            </a:endParaRPr>
          </a:p>
        </p:txBody>
      </p:sp>
      <p:sp>
        <p:nvSpPr>
          <p:cNvPr id="3091" name="Oval 309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3" name="Oval 3092">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8470CB5-5A97-47A6-AB61-631B8D5DF2E8}"/>
              </a:ext>
            </a:extLst>
          </p:cNvPr>
          <p:cNvSpPr>
            <a:spLocks noGrp="1"/>
          </p:cNvSpPr>
          <p:nvPr>
            <p:ph idx="1"/>
          </p:nvPr>
        </p:nvSpPr>
        <p:spPr>
          <a:xfrm>
            <a:off x="479323" y="2418735"/>
            <a:ext cx="4554582" cy="3811740"/>
          </a:xfrm>
        </p:spPr>
        <p:txBody>
          <a:bodyPr anchor="ctr">
            <a:normAutofit lnSpcReduction="10000"/>
          </a:bodyPr>
          <a:lstStyle/>
          <a:p>
            <a:r>
              <a:rPr lang="en-US" dirty="0">
                <a:solidFill>
                  <a:srgbClr val="FFFFFF"/>
                </a:solidFill>
              </a:rPr>
              <a:t>Probably not…but maybe</a:t>
            </a:r>
          </a:p>
          <a:p>
            <a:r>
              <a:rPr lang="en-US" dirty="0">
                <a:solidFill>
                  <a:srgbClr val="FFFFFF"/>
                </a:solidFill>
              </a:rPr>
              <a:t>No</a:t>
            </a:r>
          </a:p>
          <a:p>
            <a:pPr lvl="1"/>
            <a:r>
              <a:rPr lang="en-US" i="1" dirty="0" err="1">
                <a:solidFill>
                  <a:srgbClr val="FFFFFF"/>
                </a:solidFill>
              </a:rPr>
              <a:t>Adeyokunn</a:t>
            </a:r>
            <a:r>
              <a:rPr lang="en-US" i="1" dirty="0">
                <a:solidFill>
                  <a:srgbClr val="FFFFFF"/>
                </a:solidFill>
              </a:rPr>
              <a:t>, 2011 ONSC 6380 (security officials at bank) </a:t>
            </a:r>
          </a:p>
          <a:p>
            <a:pPr lvl="1"/>
            <a:r>
              <a:rPr lang="en-US" i="1" dirty="0">
                <a:solidFill>
                  <a:srgbClr val="FFFFFF"/>
                </a:solidFill>
              </a:rPr>
              <a:t>Otto, </a:t>
            </a:r>
            <a:r>
              <a:rPr lang="en-US" dirty="0">
                <a:solidFill>
                  <a:srgbClr val="FFFFFF"/>
                </a:solidFill>
              </a:rPr>
              <a:t>2019 ONSC 3725 (statutorily compelled statement to College of Physicians and Surgeons)</a:t>
            </a:r>
          </a:p>
          <a:p>
            <a:pPr lvl="1"/>
            <a:r>
              <a:rPr lang="en-US" i="1" dirty="0">
                <a:solidFill>
                  <a:srgbClr val="FFFFFF"/>
                </a:solidFill>
              </a:rPr>
              <a:t>Foster, </a:t>
            </a:r>
            <a:r>
              <a:rPr lang="en-US" dirty="0">
                <a:solidFill>
                  <a:srgbClr val="FFFFFF"/>
                </a:solidFill>
              </a:rPr>
              <a:t>2017 ONCA 751 (security director) </a:t>
            </a:r>
          </a:p>
          <a:p>
            <a:r>
              <a:rPr lang="en-US" dirty="0">
                <a:solidFill>
                  <a:srgbClr val="FFFFFF"/>
                </a:solidFill>
              </a:rPr>
              <a:t>Yes</a:t>
            </a:r>
          </a:p>
          <a:p>
            <a:pPr lvl="1"/>
            <a:r>
              <a:rPr lang="en-US" i="1" dirty="0">
                <a:solidFill>
                  <a:srgbClr val="FFFFFF"/>
                </a:solidFill>
              </a:rPr>
              <a:t>Wilson, </a:t>
            </a:r>
            <a:r>
              <a:rPr lang="en-US" dirty="0">
                <a:solidFill>
                  <a:srgbClr val="FFFFFF"/>
                </a:solidFill>
              </a:rPr>
              <a:t>2015 ONSC 5831 (employer at bank) statement voluntary</a:t>
            </a:r>
          </a:p>
          <a:p>
            <a:endParaRPr lang="en-CA" dirty="0">
              <a:solidFill>
                <a:srgbClr val="FFFFFF"/>
              </a:solidFill>
            </a:endParaRPr>
          </a:p>
        </p:txBody>
      </p:sp>
    </p:spTree>
    <p:extLst>
      <p:ext uri="{BB962C8B-B14F-4D97-AF65-F5344CB8AC3E}">
        <p14:creationId xmlns:p14="http://schemas.microsoft.com/office/powerpoint/2010/main" val="279959004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11BF-F5A7-4AE2-BA47-D73DC92CFD40}"/>
              </a:ext>
            </a:extLst>
          </p:cNvPr>
          <p:cNvSpPr>
            <a:spLocks noGrp="1"/>
          </p:cNvSpPr>
          <p:nvPr>
            <p:ph type="title"/>
          </p:nvPr>
        </p:nvSpPr>
        <p:spPr/>
        <p:txBody>
          <a:bodyPr/>
          <a:lstStyle/>
          <a:p>
            <a:r>
              <a:rPr lang="en-US" dirty="0"/>
              <a:t>Victim’s Family Members???!?!</a:t>
            </a:r>
            <a:endParaRPr lang="en-CA" dirty="0"/>
          </a:p>
        </p:txBody>
      </p:sp>
      <p:sp>
        <p:nvSpPr>
          <p:cNvPr id="3" name="Content Placeholder 2">
            <a:extLst>
              <a:ext uri="{FF2B5EF4-FFF2-40B4-BE49-F238E27FC236}">
                <a16:creationId xmlns:a16="http://schemas.microsoft.com/office/drawing/2014/main" id="{0206F412-8A86-4CA2-8B45-F470C7C9C7B6}"/>
              </a:ext>
            </a:extLst>
          </p:cNvPr>
          <p:cNvSpPr>
            <a:spLocks noGrp="1"/>
          </p:cNvSpPr>
          <p:nvPr>
            <p:ph idx="1"/>
          </p:nvPr>
        </p:nvSpPr>
        <p:spPr/>
        <p:txBody>
          <a:bodyPr/>
          <a:lstStyle/>
          <a:p>
            <a:r>
              <a:rPr lang="en-US" dirty="0"/>
              <a:t>MAYBE </a:t>
            </a:r>
          </a:p>
          <a:p>
            <a:pPr lvl="1"/>
            <a:r>
              <a:rPr lang="en-US" i="1" dirty="0"/>
              <a:t>Harrison, [</a:t>
            </a:r>
            <a:r>
              <a:rPr lang="en-US" dirty="0"/>
              <a:t>2007] OJ No 3523 (SCJ) (sitting as summary conviction appeal)</a:t>
            </a:r>
          </a:p>
          <a:p>
            <a:pPr lvl="2"/>
            <a:r>
              <a:rPr lang="en-US" dirty="0"/>
              <a:t>Although odd facts</a:t>
            </a:r>
          </a:p>
          <a:p>
            <a:r>
              <a:rPr lang="en-US" dirty="0"/>
              <a:t>No</a:t>
            </a:r>
          </a:p>
          <a:p>
            <a:pPr lvl="1"/>
            <a:r>
              <a:rPr lang="en-US" i="1" dirty="0"/>
              <a:t>Hodgson</a:t>
            </a:r>
            <a:r>
              <a:rPr lang="en-US" dirty="0"/>
              <a:t>, 1998 SCJ No 66</a:t>
            </a:r>
          </a:p>
          <a:p>
            <a:pPr lvl="2"/>
            <a:r>
              <a:rPr lang="en-US" dirty="0"/>
              <a:t>Victim and family went to accused’s workplace to confront him- nothing to suggest that they were there on behalf of police or were even considering making a complaint</a:t>
            </a:r>
          </a:p>
          <a:p>
            <a:endParaRPr lang="en-CA" dirty="0"/>
          </a:p>
        </p:txBody>
      </p:sp>
      <p:sp>
        <p:nvSpPr>
          <p:cNvPr id="4" name="Slide Number Placeholder 3">
            <a:extLst>
              <a:ext uri="{FF2B5EF4-FFF2-40B4-BE49-F238E27FC236}">
                <a16:creationId xmlns:a16="http://schemas.microsoft.com/office/drawing/2014/main" id="{0FF06E68-9353-4520-B4B2-044E9FCC0D92}"/>
              </a:ext>
            </a:extLst>
          </p:cNvPr>
          <p:cNvSpPr>
            <a:spLocks noGrp="1"/>
          </p:cNvSpPr>
          <p:nvPr>
            <p:ph type="sldNum" sz="quarter" idx="12"/>
          </p:nvPr>
        </p:nvSpPr>
        <p:spPr/>
        <p:txBody>
          <a:bodyPr/>
          <a:lstStyle/>
          <a:p>
            <a:fld id="{1789C0F2-17E0-497A-9BBE-0C73201AAFE3}" type="slidenum">
              <a:rPr lang="en-US" smtClean="0"/>
              <a:pPr/>
              <a:t>22</a:t>
            </a:fld>
            <a:endParaRPr lang="en-US" dirty="0"/>
          </a:p>
        </p:txBody>
      </p:sp>
    </p:spTree>
    <p:extLst>
      <p:ext uri="{BB962C8B-B14F-4D97-AF65-F5344CB8AC3E}">
        <p14:creationId xmlns:p14="http://schemas.microsoft.com/office/powerpoint/2010/main" val="229859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71EA-DEF8-4DAA-978D-C929B1725472}"/>
              </a:ext>
            </a:extLst>
          </p:cNvPr>
          <p:cNvSpPr>
            <a:spLocks noGrp="1"/>
          </p:cNvSpPr>
          <p:nvPr>
            <p:ph type="title"/>
          </p:nvPr>
        </p:nvSpPr>
        <p:spPr/>
        <p:txBody>
          <a:bodyPr/>
          <a:lstStyle/>
          <a:p>
            <a:r>
              <a:rPr lang="en-CA" dirty="0"/>
              <a:t>Probation Officer </a:t>
            </a:r>
          </a:p>
        </p:txBody>
      </p:sp>
      <p:sp>
        <p:nvSpPr>
          <p:cNvPr id="3" name="Content Placeholder 2">
            <a:extLst>
              <a:ext uri="{FF2B5EF4-FFF2-40B4-BE49-F238E27FC236}">
                <a16:creationId xmlns:a16="http://schemas.microsoft.com/office/drawing/2014/main" id="{097FDACA-3AEC-48F1-BF52-523F3D5B612D}"/>
              </a:ext>
            </a:extLst>
          </p:cNvPr>
          <p:cNvSpPr>
            <a:spLocks noGrp="1"/>
          </p:cNvSpPr>
          <p:nvPr>
            <p:ph idx="1"/>
          </p:nvPr>
        </p:nvSpPr>
        <p:spPr/>
        <p:txBody>
          <a:bodyPr>
            <a:normAutofit lnSpcReduction="10000"/>
          </a:bodyPr>
          <a:lstStyle/>
          <a:p>
            <a:r>
              <a:rPr lang="en-CA" dirty="0"/>
              <a:t>No </a:t>
            </a:r>
          </a:p>
          <a:p>
            <a:pPr lvl="1"/>
            <a:r>
              <a:rPr lang="en-CA" i="1" dirty="0"/>
              <a:t>Benham</a:t>
            </a:r>
            <a:r>
              <a:rPr lang="en-CA" dirty="0"/>
              <a:t>, 2013 BCCA 276</a:t>
            </a:r>
          </a:p>
          <a:p>
            <a:pPr lvl="1"/>
            <a:r>
              <a:rPr lang="en-CA" i="1" dirty="0"/>
              <a:t>Brown</a:t>
            </a:r>
            <a:r>
              <a:rPr lang="en-CA" dirty="0"/>
              <a:t>, 2021 ONCA 836 @55 (gave phone number to probation officer prior to the shooting he was charged with took place) </a:t>
            </a:r>
          </a:p>
          <a:p>
            <a:pPr lvl="1"/>
            <a:r>
              <a:rPr lang="en-CA" i="1" dirty="0"/>
              <a:t>Charles</a:t>
            </a:r>
            <a:r>
              <a:rPr lang="en-CA" dirty="0"/>
              <a:t> 2013 ONSC 6704  (phone number provided to probation officer) </a:t>
            </a:r>
          </a:p>
          <a:p>
            <a:r>
              <a:rPr lang="en-CA" dirty="0"/>
              <a:t>Yes</a:t>
            </a:r>
          </a:p>
          <a:p>
            <a:pPr lvl="1"/>
            <a:r>
              <a:rPr lang="en-CA" b="0" i="1" dirty="0">
                <a:solidFill>
                  <a:srgbClr val="212121"/>
                </a:solidFill>
                <a:effectLst/>
              </a:rPr>
              <a:t>Smyth</a:t>
            </a:r>
            <a:r>
              <a:rPr lang="en-CA" b="0" i="0" dirty="0">
                <a:solidFill>
                  <a:srgbClr val="212121"/>
                </a:solidFill>
                <a:effectLst/>
              </a:rPr>
              <a:t> </a:t>
            </a:r>
            <a:r>
              <a:rPr lang="en-CA" b="0" i="0" dirty="0">
                <a:solidFill>
                  <a:schemeClr val="bg2">
                    <a:lumMod val="25000"/>
                  </a:schemeClr>
                </a:solidFill>
                <a:effectLst/>
              </a:rPr>
              <a:t>[2006] OJ No 5528 </a:t>
            </a:r>
            <a:r>
              <a:rPr lang="en-CA" b="0" i="0" dirty="0">
                <a:solidFill>
                  <a:srgbClr val="212121"/>
                </a:solidFill>
                <a:effectLst/>
              </a:rPr>
              <a:t>(SCJ)@28 probation officer, to whom an accused charged with murder had previously disclosed graphic deviant fantasies and urges, was a person in authority. </a:t>
            </a:r>
            <a:endParaRPr lang="en-CA" dirty="0"/>
          </a:p>
        </p:txBody>
      </p:sp>
      <p:sp>
        <p:nvSpPr>
          <p:cNvPr id="4" name="Slide Number Placeholder 3">
            <a:extLst>
              <a:ext uri="{FF2B5EF4-FFF2-40B4-BE49-F238E27FC236}">
                <a16:creationId xmlns:a16="http://schemas.microsoft.com/office/drawing/2014/main" id="{011BFFC1-B3E0-4851-85DF-73FDE115FAFE}"/>
              </a:ext>
            </a:extLst>
          </p:cNvPr>
          <p:cNvSpPr>
            <a:spLocks noGrp="1"/>
          </p:cNvSpPr>
          <p:nvPr>
            <p:ph type="sldNum" sz="quarter" idx="12"/>
          </p:nvPr>
        </p:nvSpPr>
        <p:spPr/>
        <p:txBody>
          <a:bodyPr/>
          <a:lstStyle/>
          <a:p>
            <a:fld id="{1789C0F2-17E0-497A-9BBE-0C73201AAFE3}" type="slidenum">
              <a:rPr lang="en-US" smtClean="0"/>
              <a:pPr/>
              <a:t>23</a:t>
            </a:fld>
            <a:endParaRPr lang="en-US" dirty="0"/>
          </a:p>
        </p:txBody>
      </p:sp>
    </p:spTree>
    <p:extLst>
      <p:ext uri="{BB962C8B-B14F-4D97-AF65-F5344CB8AC3E}">
        <p14:creationId xmlns:p14="http://schemas.microsoft.com/office/powerpoint/2010/main" val="3589697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C2E7-76B1-407C-994A-59C6D839F99B}"/>
              </a:ext>
            </a:extLst>
          </p:cNvPr>
          <p:cNvSpPr>
            <a:spLocks noGrp="1"/>
          </p:cNvSpPr>
          <p:nvPr>
            <p:ph type="title"/>
          </p:nvPr>
        </p:nvSpPr>
        <p:spPr/>
        <p:txBody>
          <a:bodyPr/>
          <a:lstStyle/>
          <a:p>
            <a:r>
              <a:rPr lang="en-CA" dirty="0"/>
              <a:t>Social Worker/CAS</a:t>
            </a:r>
          </a:p>
        </p:txBody>
      </p:sp>
      <p:sp>
        <p:nvSpPr>
          <p:cNvPr id="3" name="Content Placeholder 2">
            <a:extLst>
              <a:ext uri="{FF2B5EF4-FFF2-40B4-BE49-F238E27FC236}">
                <a16:creationId xmlns:a16="http://schemas.microsoft.com/office/drawing/2014/main" id="{BD3DCF9E-55D4-4505-A767-90DC3D3FE275}"/>
              </a:ext>
            </a:extLst>
          </p:cNvPr>
          <p:cNvSpPr>
            <a:spLocks noGrp="1"/>
          </p:cNvSpPr>
          <p:nvPr>
            <p:ph idx="1"/>
          </p:nvPr>
        </p:nvSpPr>
        <p:spPr/>
        <p:txBody>
          <a:bodyPr/>
          <a:lstStyle/>
          <a:p>
            <a:r>
              <a:rPr lang="en-CA" dirty="0"/>
              <a:t>Maybe</a:t>
            </a:r>
          </a:p>
          <a:p>
            <a:pPr lvl="1"/>
            <a:r>
              <a:rPr lang="en-CA" i="1" dirty="0" err="1"/>
              <a:t>Sweryda</a:t>
            </a:r>
            <a:r>
              <a:rPr lang="en-CA" dirty="0"/>
              <a:t>, 1987 ABCA 75 Social worker may be person in authority if accused reasonably believed that worker is investigating child abuse allegations that could lead to prosecution </a:t>
            </a:r>
          </a:p>
          <a:p>
            <a:r>
              <a:rPr lang="en-CA" dirty="0"/>
              <a:t>No</a:t>
            </a:r>
          </a:p>
          <a:p>
            <a:pPr lvl="1"/>
            <a:r>
              <a:rPr lang="en-CA" i="1" dirty="0" err="1"/>
              <a:t>Mondor</a:t>
            </a:r>
            <a:r>
              <a:rPr lang="en-CA" dirty="0"/>
              <a:t>, 2005 BCSC 292 where support worker had no authority to apprehend child</a:t>
            </a:r>
          </a:p>
        </p:txBody>
      </p:sp>
      <p:sp>
        <p:nvSpPr>
          <p:cNvPr id="4" name="Slide Number Placeholder 3">
            <a:extLst>
              <a:ext uri="{FF2B5EF4-FFF2-40B4-BE49-F238E27FC236}">
                <a16:creationId xmlns:a16="http://schemas.microsoft.com/office/drawing/2014/main" id="{10B8540C-D2B1-46FE-A180-8777F2671F9F}"/>
              </a:ext>
            </a:extLst>
          </p:cNvPr>
          <p:cNvSpPr>
            <a:spLocks noGrp="1"/>
          </p:cNvSpPr>
          <p:nvPr>
            <p:ph type="sldNum" sz="quarter" idx="12"/>
          </p:nvPr>
        </p:nvSpPr>
        <p:spPr/>
        <p:txBody>
          <a:bodyPr/>
          <a:lstStyle/>
          <a:p>
            <a:fld id="{1789C0F2-17E0-497A-9BBE-0C73201AAFE3}" type="slidenum">
              <a:rPr lang="en-US" smtClean="0"/>
              <a:pPr/>
              <a:t>24</a:t>
            </a:fld>
            <a:endParaRPr lang="en-US" dirty="0"/>
          </a:p>
        </p:txBody>
      </p:sp>
    </p:spTree>
    <p:extLst>
      <p:ext uri="{BB962C8B-B14F-4D97-AF65-F5344CB8AC3E}">
        <p14:creationId xmlns:p14="http://schemas.microsoft.com/office/powerpoint/2010/main" val="191038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D516-7BAE-4201-96F7-7AD4E0221193}"/>
              </a:ext>
            </a:extLst>
          </p:cNvPr>
          <p:cNvSpPr>
            <a:spLocks noGrp="1"/>
          </p:cNvSpPr>
          <p:nvPr>
            <p:ph type="title"/>
          </p:nvPr>
        </p:nvSpPr>
        <p:spPr/>
        <p:txBody>
          <a:bodyPr/>
          <a:lstStyle/>
          <a:p>
            <a:r>
              <a:rPr lang="en-CA" sz="2800" dirty="0"/>
              <a:t>Procedure on Person in Authority</a:t>
            </a:r>
          </a:p>
        </p:txBody>
      </p:sp>
      <p:sp>
        <p:nvSpPr>
          <p:cNvPr id="3" name="Content Placeholder 2">
            <a:extLst>
              <a:ext uri="{FF2B5EF4-FFF2-40B4-BE49-F238E27FC236}">
                <a16:creationId xmlns:a16="http://schemas.microsoft.com/office/drawing/2014/main" id="{9615D3A2-2C1C-4A79-AD74-CBBA3F561C46}"/>
              </a:ext>
            </a:extLst>
          </p:cNvPr>
          <p:cNvSpPr>
            <a:spLocks noGrp="1"/>
          </p:cNvSpPr>
          <p:nvPr>
            <p:ph idx="1"/>
          </p:nvPr>
        </p:nvSpPr>
        <p:spPr/>
        <p:txBody>
          <a:bodyPr/>
          <a:lstStyle/>
          <a:p>
            <a:r>
              <a:rPr lang="en-CA" dirty="0"/>
              <a:t>Accused must raise the issue as it is only the accused who knows they regarded the person to whom the statement was made as person in authority</a:t>
            </a:r>
          </a:p>
          <a:p>
            <a:r>
              <a:rPr lang="en-CA" dirty="0"/>
              <a:t>Evidential burden on accused demonstrating that “there is a valid issue for consideration”</a:t>
            </a:r>
          </a:p>
          <a:p>
            <a:r>
              <a:rPr lang="en-CA" dirty="0"/>
              <a:t>If evidential burden met then over to Crown (on persuasive burden) to demonstrate BARD that receiver of statement was not person in authority</a:t>
            </a:r>
          </a:p>
          <a:p>
            <a:r>
              <a:rPr lang="en-CA" dirty="0"/>
              <a:t>See </a:t>
            </a:r>
            <a:r>
              <a:rPr lang="en-CA" i="1" dirty="0"/>
              <a:t>Hodgson</a:t>
            </a:r>
            <a:r>
              <a:rPr lang="en-CA" dirty="0"/>
              <a:t> @48; SGT 2010 SCC 20 </a:t>
            </a:r>
          </a:p>
        </p:txBody>
      </p:sp>
      <p:sp>
        <p:nvSpPr>
          <p:cNvPr id="4" name="Slide Number Placeholder 3">
            <a:extLst>
              <a:ext uri="{FF2B5EF4-FFF2-40B4-BE49-F238E27FC236}">
                <a16:creationId xmlns:a16="http://schemas.microsoft.com/office/drawing/2014/main" id="{0F45B802-DA7A-47DC-AA5A-6C14E5886A61}"/>
              </a:ext>
            </a:extLst>
          </p:cNvPr>
          <p:cNvSpPr>
            <a:spLocks noGrp="1"/>
          </p:cNvSpPr>
          <p:nvPr>
            <p:ph type="sldNum" sz="quarter" idx="12"/>
          </p:nvPr>
        </p:nvSpPr>
        <p:spPr/>
        <p:txBody>
          <a:bodyPr/>
          <a:lstStyle/>
          <a:p>
            <a:fld id="{1789C0F2-17E0-497A-9BBE-0C73201AAFE3}" type="slidenum">
              <a:rPr lang="en-US" smtClean="0"/>
              <a:pPr/>
              <a:t>25</a:t>
            </a:fld>
            <a:endParaRPr lang="en-US" dirty="0"/>
          </a:p>
        </p:txBody>
      </p:sp>
    </p:spTree>
    <p:extLst>
      <p:ext uri="{BB962C8B-B14F-4D97-AF65-F5344CB8AC3E}">
        <p14:creationId xmlns:p14="http://schemas.microsoft.com/office/powerpoint/2010/main" val="809925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2" name="Rectangle 1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5" name="Title 4">
            <a:extLst>
              <a:ext uri="{FF2B5EF4-FFF2-40B4-BE49-F238E27FC236}">
                <a16:creationId xmlns:a16="http://schemas.microsoft.com/office/drawing/2014/main" id="{78C35D77-BFEA-472E-B16E-B8D61E8B9E1E}"/>
              </a:ext>
            </a:extLst>
          </p:cNvPr>
          <p:cNvSpPr>
            <a:spLocks noGrp="1"/>
          </p:cNvSpPr>
          <p:nvPr>
            <p:ph type="ctrTitle"/>
          </p:nvPr>
        </p:nvSpPr>
        <p:spPr>
          <a:xfrm>
            <a:off x="1262378" y="1169773"/>
            <a:ext cx="6619243" cy="2870161"/>
          </a:xfrm>
        </p:spPr>
        <p:txBody>
          <a:bodyPr anchor="b">
            <a:normAutofit/>
          </a:bodyPr>
          <a:lstStyle/>
          <a:p>
            <a:pPr algn="ctr"/>
            <a:r>
              <a:rPr lang="en-CA">
                <a:solidFill>
                  <a:schemeClr val="tx1"/>
                </a:solidFill>
              </a:rPr>
              <a:t>Voluntariness</a:t>
            </a:r>
          </a:p>
        </p:txBody>
      </p:sp>
      <p:sp>
        <p:nvSpPr>
          <p:cNvPr id="6" name="Subtitle 5">
            <a:extLst>
              <a:ext uri="{FF2B5EF4-FFF2-40B4-BE49-F238E27FC236}">
                <a16:creationId xmlns:a16="http://schemas.microsoft.com/office/drawing/2014/main" id="{6901848F-99D5-4102-A9DB-A0F606468840}"/>
              </a:ext>
            </a:extLst>
          </p:cNvPr>
          <p:cNvSpPr>
            <a:spLocks noGrp="1"/>
          </p:cNvSpPr>
          <p:nvPr>
            <p:ph type="subTitle" idx="1"/>
          </p:nvPr>
        </p:nvSpPr>
        <p:spPr>
          <a:xfrm>
            <a:off x="1262378" y="4293441"/>
            <a:ext cx="6619243" cy="1234148"/>
          </a:xfrm>
        </p:spPr>
        <p:txBody>
          <a:bodyPr>
            <a:normAutofit/>
          </a:bodyPr>
          <a:lstStyle/>
          <a:p>
            <a:pPr algn="ctr"/>
            <a:r>
              <a:rPr lang="en-CA" sz="1700"/>
              <a:t>The Test</a:t>
            </a:r>
          </a:p>
        </p:txBody>
      </p:sp>
      <p:cxnSp>
        <p:nvCxnSpPr>
          <p:cNvPr id="15" name="Straight Connector 1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18686" y="4166888"/>
            <a:ext cx="50662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D70DF1C-F29C-4A5F-8313-FE9AFF397461}"/>
              </a:ext>
            </a:extLst>
          </p:cNvPr>
          <p:cNvSpPr>
            <a:spLocks noGrp="1"/>
          </p:cNvSpPr>
          <p:nvPr>
            <p:ph type="sldNum" sz="quarter" idx="12"/>
          </p:nvPr>
        </p:nvSpPr>
        <p:spPr>
          <a:xfrm>
            <a:off x="8094518" y="6391838"/>
            <a:ext cx="628649" cy="304799"/>
          </a:xfrm>
        </p:spPr>
        <p:txBody>
          <a:bodyPr anchor="t">
            <a:normAutofit/>
          </a:bodyPr>
          <a:lstStyle/>
          <a:p>
            <a:pPr algn="r">
              <a:spcAft>
                <a:spcPts val="600"/>
              </a:spcAft>
            </a:pPr>
            <a:fld id="{1789C0F2-17E0-497A-9BBE-0C73201AAFE3}" type="slidenum">
              <a:rPr lang="en-US" sz="900">
                <a:solidFill>
                  <a:schemeClr val="accent1"/>
                </a:solidFill>
              </a:rPr>
              <a:pPr algn="r">
                <a:spcAft>
                  <a:spcPts val="600"/>
                </a:spcAft>
              </a:pPr>
              <a:t>26</a:t>
            </a:fld>
            <a:endParaRPr lang="en-US" sz="900">
              <a:solidFill>
                <a:schemeClr val="accent1"/>
              </a:solidFill>
            </a:endParaRPr>
          </a:p>
        </p:txBody>
      </p:sp>
    </p:spTree>
    <p:extLst>
      <p:ext uri="{BB962C8B-B14F-4D97-AF65-F5344CB8AC3E}">
        <p14:creationId xmlns:p14="http://schemas.microsoft.com/office/powerpoint/2010/main" val="227855910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err="1"/>
              <a:t>Oickle</a:t>
            </a:r>
            <a:endParaRPr lang="en-US" i="1" dirty="0"/>
          </a:p>
        </p:txBody>
      </p:sp>
      <p:sp>
        <p:nvSpPr>
          <p:cNvPr id="2" name="Content Placeholder 1"/>
          <p:cNvSpPr>
            <a:spLocks noGrp="1"/>
          </p:cNvSpPr>
          <p:nvPr>
            <p:ph idx="1"/>
          </p:nvPr>
        </p:nvSpPr>
        <p:spPr/>
        <p:txBody>
          <a:bodyPr/>
          <a:lstStyle/>
          <a:p>
            <a:r>
              <a:rPr lang="en-US" dirty="0"/>
              <a:t>Promises, threats &amp; inducements</a:t>
            </a:r>
          </a:p>
          <a:p>
            <a:r>
              <a:rPr lang="en-US" dirty="0"/>
              <a:t>Atmosphere of oppression</a:t>
            </a:r>
          </a:p>
          <a:p>
            <a:r>
              <a:rPr lang="en-US" dirty="0"/>
              <a:t>Operating mind</a:t>
            </a:r>
          </a:p>
          <a:p>
            <a:r>
              <a:rPr lang="en-US" dirty="0"/>
              <a:t>Improper police trickery</a:t>
            </a:r>
          </a:p>
        </p:txBody>
      </p:sp>
      <p:sp>
        <p:nvSpPr>
          <p:cNvPr id="4" name="Slide Number Placeholder 3">
            <a:extLst>
              <a:ext uri="{FF2B5EF4-FFF2-40B4-BE49-F238E27FC236}">
                <a16:creationId xmlns:a16="http://schemas.microsoft.com/office/drawing/2014/main" id="{7A39B011-6A4B-47C4-B133-45F799212ABA}"/>
              </a:ext>
            </a:extLst>
          </p:cNvPr>
          <p:cNvSpPr>
            <a:spLocks noGrp="1"/>
          </p:cNvSpPr>
          <p:nvPr>
            <p:ph type="sldNum" sz="quarter" idx="12"/>
          </p:nvPr>
        </p:nvSpPr>
        <p:spPr/>
        <p:txBody>
          <a:bodyPr/>
          <a:lstStyle/>
          <a:p>
            <a:fld id="{1789C0F2-17E0-497A-9BBE-0C73201AAFE3}" type="slidenum">
              <a:rPr lang="en-US" smtClean="0"/>
              <a:pPr/>
              <a:t>27</a:t>
            </a:fld>
            <a:endParaRPr lang="en-US" dirty="0"/>
          </a:p>
        </p:txBody>
      </p:sp>
    </p:spTree>
    <p:extLst>
      <p:ext uri="{BB962C8B-B14F-4D97-AF65-F5344CB8AC3E}">
        <p14:creationId xmlns:p14="http://schemas.microsoft.com/office/powerpoint/2010/main" val="877815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Promises, Threats &amp; Inducements</a:t>
            </a:r>
          </a:p>
        </p:txBody>
      </p:sp>
      <p:sp>
        <p:nvSpPr>
          <p:cNvPr id="3" name="Content Placeholder 2"/>
          <p:cNvSpPr>
            <a:spLocks noGrp="1"/>
          </p:cNvSpPr>
          <p:nvPr>
            <p:ph idx="1"/>
          </p:nvPr>
        </p:nvSpPr>
        <p:spPr/>
        <p:txBody>
          <a:bodyPr>
            <a:normAutofit fontScale="85000" lnSpcReduction="20000"/>
          </a:bodyPr>
          <a:lstStyle/>
          <a:p>
            <a:r>
              <a:rPr lang="en-CA" sz="2800" dirty="0"/>
              <a:t>Examples from </a:t>
            </a:r>
            <a:r>
              <a:rPr lang="en-CA" sz="2800" i="1" dirty="0"/>
              <a:t>Oickle</a:t>
            </a:r>
          </a:p>
          <a:p>
            <a:pPr lvl="1"/>
            <a:r>
              <a:rPr lang="en-CA" sz="2400" dirty="0"/>
              <a:t>Obvious explicit threats of torture</a:t>
            </a:r>
          </a:p>
          <a:p>
            <a:pPr marL="457200" lvl="1" indent="0">
              <a:buNone/>
            </a:pPr>
            <a:endParaRPr lang="en-CA" sz="2400" dirty="0"/>
          </a:p>
          <a:p>
            <a:pPr lvl="1"/>
            <a:r>
              <a:rPr lang="en-CA" sz="2400" dirty="0"/>
              <a:t>The “hope of leniency”, if you speak to us, the charge will be reduced, you will receive a lesser sentence</a:t>
            </a:r>
          </a:p>
          <a:p>
            <a:pPr marL="457200" lvl="1" indent="0">
              <a:buNone/>
            </a:pPr>
            <a:endParaRPr lang="en-CA" sz="2400" dirty="0"/>
          </a:p>
          <a:p>
            <a:pPr lvl="1"/>
            <a:r>
              <a:rPr lang="en-CA" sz="2400" dirty="0"/>
              <a:t>An explicit offer by the police to obtain lenient treatment in exchange for a confession is a strong inducement, and will almost always warrant exclusion</a:t>
            </a:r>
          </a:p>
          <a:p>
            <a:pPr lvl="1"/>
            <a:endParaRPr lang="en-CA" dirty="0"/>
          </a:p>
        </p:txBody>
      </p:sp>
      <p:sp>
        <p:nvSpPr>
          <p:cNvPr id="5" name="Slide Number Placeholder 4"/>
          <p:cNvSpPr>
            <a:spLocks noGrp="1"/>
          </p:cNvSpPr>
          <p:nvPr>
            <p:ph type="sldNum" sz="quarter" idx="12"/>
          </p:nvPr>
        </p:nvSpPr>
        <p:spPr/>
        <p:txBody>
          <a:bodyPr/>
          <a:lstStyle/>
          <a:p>
            <a:pPr>
              <a:defRPr/>
            </a:pPr>
            <a:fld id="{E23998F8-323C-1B44-B0F7-3FA3E710973C}" type="slidenum">
              <a:rPr lang="en-US" smtClean="0"/>
              <a:pPr>
                <a:defRPr/>
              </a:pPr>
              <a:t>28</a:t>
            </a:fld>
            <a:endParaRPr lang="en-US"/>
          </a:p>
        </p:txBody>
      </p:sp>
    </p:spTree>
    <p:extLst>
      <p:ext uri="{BB962C8B-B14F-4D97-AF65-F5344CB8AC3E}">
        <p14:creationId xmlns:p14="http://schemas.microsoft.com/office/powerpoint/2010/main" val="2226350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Atmosphere of Oppression </a:t>
            </a:r>
          </a:p>
        </p:txBody>
      </p:sp>
      <p:sp>
        <p:nvSpPr>
          <p:cNvPr id="3" name="Content Placeholder 2"/>
          <p:cNvSpPr>
            <a:spLocks noGrp="1"/>
          </p:cNvSpPr>
          <p:nvPr>
            <p:ph idx="1"/>
          </p:nvPr>
        </p:nvSpPr>
        <p:spPr/>
        <p:txBody>
          <a:bodyPr/>
          <a:lstStyle/>
          <a:p>
            <a:r>
              <a:rPr lang="en-CA" dirty="0"/>
              <a:t>Things that could create atmosphere of oppression: </a:t>
            </a:r>
          </a:p>
          <a:p>
            <a:pPr lvl="1"/>
            <a:r>
              <a:rPr lang="en-US" dirty="0"/>
              <a:t>depriving the suspect of food, clothing, water, sleep, or medical attention; </a:t>
            </a:r>
          </a:p>
          <a:p>
            <a:pPr lvl="1"/>
            <a:r>
              <a:rPr lang="en-US" dirty="0"/>
              <a:t>denying access to counsel;</a:t>
            </a:r>
          </a:p>
          <a:p>
            <a:pPr lvl="1"/>
            <a:r>
              <a:rPr lang="en-US" dirty="0"/>
              <a:t>excessively aggressive intimidating questioning for a prolonged period of time:</a:t>
            </a:r>
            <a:r>
              <a:rPr lang="en-CA" dirty="0"/>
              <a:t> </a:t>
            </a:r>
            <a:r>
              <a:rPr lang="en-CA" i="1" dirty="0">
                <a:hlinkClick r:id="rId2"/>
              </a:rPr>
              <a:t>Oickle</a:t>
            </a:r>
            <a:r>
              <a:rPr lang="en-CA" dirty="0">
                <a:hlinkClick r:id="rId2"/>
              </a:rPr>
              <a:t> </a:t>
            </a:r>
            <a:r>
              <a:rPr lang="en-US" dirty="0"/>
              <a:t>@60</a:t>
            </a:r>
            <a:endParaRPr lang="en-CA" dirty="0"/>
          </a:p>
        </p:txBody>
      </p:sp>
      <p:sp>
        <p:nvSpPr>
          <p:cNvPr id="5" name="Slide Number Placeholder 4"/>
          <p:cNvSpPr>
            <a:spLocks noGrp="1"/>
          </p:cNvSpPr>
          <p:nvPr>
            <p:ph type="sldNum" sz="quarter" idx="12"/>
          </p:nvPr>
        </p:nvSpPr>
        <p:spPr/>
        <p:txBody>
          <a:bodyPr/>
          <a:lstStyle/>
          <a:p>
            <a:pPr>
              <a:defRPr/>
            </a:pPr>
            <a:fld id="{E23998F8-323C-1B44-B0F7-3FA3E710973C}" type="slidenum">
              <a:rPr lang="en-US" smtClean="0"/>
              <a:pPr>
                <a:defRPr/>
              </a:pPr>
              <a:t>29</a:t>
            </a:fld>
            <a:endParaRPr lang="en-US"/>
          </a:p>
        </p:txBody>
      </p:sp>
    </p:spTree>
    <p:extLst>
      <p:ext uri="{BB962C8B-B14F-4D97-AF65-F5344CB8AC3E}">
        <p14:creationId xmlns:p14="http://schemas.microsoft.com/office/powerpoint/2010/main" val="262746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Will of the Accused</a:t>
            </a:r>
          </a:p>
        </p:txBody>
      </p:sp>
      <p:sp>
        <p:nvSpPr>
          <p:cNvPr id="3" name="Content Placeholder 2"/>
          <p:cNvSpPr>
            <a:spLocks noGrp="1"/>
          </p:cNvSpPr>
          <p:nvPr>
            <p:ph idx="1"/>
          </p:nvPr>
        </p:nvSpPr>
        <p:spPr/>
        <p:txBody>
          <a:bodyPr/>
          <a:lstStyle/>
          <a:p>
            <a:r>
              <a:rPr lang="en-CA" dirty="0"/>
              <a:t>The primary question to be answered under the confession rule is: </a:t>
            </a:r>
          </a:p>
          <a:p>
            <a:pPr lvl="1"/>
            <a:r>
              <a:rPr lang="en-CA" dirty="0"/>
              <a:t>Has the will of the accused been overborne by the conduct of the police: </a:t>
            </a:r>
            <a:r>
              <a:rPr lang="en-CA" i="1" dirty="0" err="1"/>
              <a:t>Oickle</a:t>
            </a:r>
            <a:r>
              <a:rPr lang="en-CA" i="1" dirty="0"/>
              <a:t>, </a:t>
            </a:r>
            <a:r>
              <a:rPr lang="en-CA" dirty="0"/>
              <a:t>2000 SCC 38 @57</a:t>
            </a:r>
          </a:p>
          <a:p>
            <a:pPr lvl="1"/>
            <a:endParaRPr lang="en-CA" dirty="0"/>
          </a:p>
          <a:p>
            <a:r>
              <a:rPr lang="en-CA" dirty="0"/>
              <a:t>The exercise of the will that is in question relates to the accused choice about whether to speak to police or not. </a:t>
            </a:r>
          </a:p>
          <a:p>
            <a:r>
              <a:rPr lang="en-CA" dirty="0"/>
              <a:t>That choice doesn’t have to be a good choice </a:t>
            </a:r>
          </a:p>
          <a:p>
            <a:endParaRPr lang="en-CA" dirty="0"/>
          </a:p>
        </p:txBody>
      </p:sp>
      <p:sp>
        <p:nvSpPr>
          <p:cNvPr id="5" name="Slide Number Placeholder 4"/>
          <p:cNvSpPr>
            <a:spLocks noGrp="1"/>
          </p:cNvSpPr>
          <p:nvPr>
            <p:ph type="sldNum" sz="quarter" idx="12"/>
          </p:nvPr>
        </p:nvSpPr>
        <p:spPr/>
        <p:txBody>
          <a:bodyPr/>
          <a:lstStyle/>
          <a:p>
            <a:pPr>
              <a:defRPr/>
            </a:pPr>
            <a:fld id="{E23998F8-323C-1B44-B0F7-3FA3E710973C}" type="slidenum">
              <a:rPr lang="en-US" smtClean="0"/>
              <a:pPr>
                <a:defRPr/>
              </a:pPr>
              <a:t>3</a:t>
            </a:fld>
            <a:endParaRPr lang="en-US"/>
          </a:p>
        </p:txBody>
      </p:sp>
    </p:spTree>
    <p:extLst>
      <p:ext uri="{BB962C8B-B14F-4D97-AF65-F5344CB8AC3E}">
        <p14:creationId xmlns:p14="http://schemas.microsoft.com/office/powerpoint/2010/main" val="3594212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Atmosphere of Oppression</a:t>
            </a:r>
          </a:p>
        </p:txBody>
      </p:sp>
      <p:sp>
        <p:nvSpPr>
          <p:cNvPr id="3" name="Content Placeholder 2"/>
          <p:cNvSpPr>
            <a:spLocks noGrp="1"/>
          </p:cNvSpPr>
          <p:nvPr>
            <p:ph idx="1"/>
          </p:nvPr>
        </p:nvSpPr>
        <p:spPr/>
        <p:txBody>
          <a:bodyPr>
            <a:normAutofit fontScale="70000" lnSpcReduction="20000"/>
          </a:bodyPr>
          <a:lstStyle/>
          <a:p>
            <a:r>
              <a:rPr lang="en-CA" sz="2800" dirty="0"/>
              <a:t>Scenario: Oppressive or Not?</a:t>
            </a:r>
          </a:p>
          <a:p>
            <a:pPr lvl="1"/>
            <a:r>
              <a:rPr lang="en-CA" sz="2400" dirty="0"/>
              <a:t>Accused charged with sex assault and under influence of crack and alcohol at time of arrest</a:t>
            </a:r>
          </a:p>
          <a:p>
            <a:pPr lvl="1"/>
            <a:r>
              <a:rPr lang="en-CA" sz="2400" dirty="0"/>
              <a:t>In cells @23:25</a:t>
            </a:r>
          </a:p>
          <a:p>
            <a:pPr lvl="1"/>
            <a:r>
              <a:rPr lang="en-CA" sz="2400" dirty="0"/>
              <a:t>Accused’s clothes removed for forensic tests and left naked in cell for 90minutes. </a:t>
            </a:r>
          </a:p>
          <a:p>
            <a:pPr lvl="1"/>
            <a:r>
              <a:rPr lang="en-CA" sz="2400" dirty="0"/>
              <a:t>Given light clothes, no underwear and shoes that didn’t fit</a:t>
            </a:r>
          </a:p>
          <a:p>
            <a:pPr lvl="1"/>
            <a:r>
              <a:rPr lang="en-CA" sz="2400" dirty="0"/>
              <a:t>@3:00 woken up for interview</a:t>
            </a:r>
          </a:p>
          <a:p>
            <a:pPr lvl="1"/>
            <a:r>
              <a:rPr lang="en-CA" sz="2400" dirty="0"/>
              <a:t>During interview he asked for warmer clothes and was refused</a:t>
            </a:r>
          </a:p>
        </p:txBody>
      </p:sp>
      <p:sp>
        <p:nvSpPr>
          <p:cNvPr id="5" name="Slide Number Placeholder 4"/>
          <p:cNvSpPr>
            <a:spLocks noGrp="1"/>
          </p:cNvSpPr>
          <p:nvPr>
            <p:ph type="sldNum" sz="quarter" idx="12"/>
          </p:nvPr>
        </p:nvSpPr>
        <p:spPr/>
        <p:txBody>
          <a:bodyPr/>
          <a:lstStyle/>
          <a:p>
            <a:pPr>
              <a:defRPr/>
            </a:pPr>
            <a:fld id="{E23998F8-323C-1B44-B0F7-3FA3E710973C}" type="slidenum">
              <a:rPr lang="en-US" smtClean="0"/>
              <a:pPr>
                <a:defRPr/>
              </a:pPr>
              <a:t>30</a:t>
            </a:fld>
            <a:endParaRPr lang="en-US"/>
          </a:p>
        </p:txBody>
      </p:sp>
    </p:spTree>
    <p:extLst>
      <p:ext uri="{BB962C8B-B14F-4D97-AF65-F5344CB8AC3E}">
        <p14:creationId xmlns:p14="http://schemas.microsoft.com/office/powerpoint/2010/main" val="254401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Oppression</a:t>
            </a:r>
          </a:p>
        </p:txBody>
      </p:sp>
      <p:sp>
        <p:nvSpPr>
          <p:cNvPr id="3" name="Content Placeholder 2"/>
          <p:cNvSpPr>
            <a:spLocks noGrp="1"/>
          </p:cNvSpPr>
          <p:nvPr>
            <p:ph idx="1"/>
          </p:nvPr>
        </p:nvSpPr>
        <p:spPr/>
        <p:txBody>
          <a:bodyPr/>
          <a:lstStyle/>
          <a:p>
            <a:r>
              <a:rPr lang="en-CA" dirty="0"/>
              <a:t>Oppressive and overbore the will of the accused: </a:t>
            </a:r>
            <a:r>
              <a:rPr lang="en-CA" i="1" dirty="0">
                <a:hlinkClick r:id="rId2"/>
              </a:rPr>
              <a:t>Holliet</a:t>
            </a:r>
            <a:r>
              <a:rPr lang="en-CA" dirty="0">
                <a:hlinkClick r:id="rId2"/>
              </a:rPr>
              <a:t> </a:t>
            </a:r>
            <a:r>
              <a:rPr lang="en-CA" dirty="0"/>
              <a:t>(ONCA)</a:t>
            </a:r>
          </a:p>
        </p:txBody>
      </p:sp>
      <p:sp>
        <p:nvSpPr>
          <p:cNvPr id="5" name="Slide Number Placeholder 4"/>
          <p:cNvSpPr>
            <a:spLocks noGrp="1"/>
          </p:cNvSpPr>
          <p:nvPr>
            <p:ph type="sldNum" sz="quarter" idx="12"/>
          </p:nvPr>
        </p:nvSpPr>
        <p:spPr/>
        <p:txBody>
          <a:bodyPr/>
          <a:lstStyle/>
          <a:p>
            <a:pPr>
              <a:defRPr/>
            </a:pPr>
            <a:fld id="{E23998F8-323C-1B44-B0F7-3FA3E710973C}" type="slidenum">
              <a:rPr lang="en-US" smtClean="0"/>
              <a:pPr>
                <a:defRPr/>
              </a:pPr>
              <a:t>31</a:t>
            </a:fld>
            <a:endParaRPr lang="en-US"/>
          </a:p>
        </p:txBody>
      </p:sp>
    </p:spTree>
    <p:extLst>
      <p:ext uri="{BB962C8B-B14F-4D97-AF65-F5344CB8AC3E}">
        <p14:creationId xmlns:p14="http://schemas.microsoft.com/office/powerpoint/2010/main" val="3672676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Police Trickery</a:t>
            </a:r>
          </a:p>
        </p:txBody>
      </p:sp>
      <p:sp>
        <p:nvSpPr>
          <p:cNvPr id="3" name="Content Placeholder 2"/>
          <p:cNvSpPr>
            <a:spLocks noGrp="1"/>
          </p:cNvSpPr>
          <p:nvPr>
            <p:ph idx="1"/>
          </p:nvPr>
        </p:nvSpPr>
        <p:spPr/>
        <p:txBody>
          <a:bodyPr/>
          <a:lstStyle/>
          <a:p>
            <a:r>
              <a:rPr lang="en-CA" dirty="0"/>
              <a:t>Police can use trickery as long as the trickery does not overbear the accused’s will</a:t>
            </a:r>
          </a:p>
          <a:p>
            <a:r>
              <a:rPr lang="en-CA" dirty="0"/>
              <a:t>Was it a dirty trick? </a:t>
            </a:r>
          </a:p>
          <a:p>
            <a:r>
              <a:rPr lang="en-CA" dirty="0"/>
              <a:t>Would the trick shock the community?</a:t>
            </a:r>
          </a:p>
        </p:txBody>
      </p:sp>
      <p:sp>
        <p:nvSpPr>
          <p:cNvPr id="5" name="Slide Number Placeholder 4"/>
          <p:cNvSpPr>
            <a:spLocks noGrp="1"/>
          </p:cNvSpPr>
          <p:nvPr>
            <p:ph type="sldNum" sz="quarter" idx="12"/>
          </p:nvPr>
        </p:nvSpPr>
        <p:spPr/>
        <p:txBody>
          <a:bodyPr/>
          <a:lstStyle/>
          <a:p>
            <a:pPr>
              <a:defRPr/>
            </a:pPr>
            <a:fld id="{E23998F8-323C-1B44-B0F7-3FA3E710973C}" type="slidenum">
              <a:rPr lang="en-US" smtClean="0"/>
              <a:pPr>
                <a:defRPr/>
              </a:pPr>
              <a:t>32</a:t>
            </a:fld>
            <a:endParaRPr lang="en-US"/>
          </a:p>
        </p:txBody>
      </p:sp>
    </p:spTree>
    <p:extLst>
      <p:ext uri="{BB962C8B-B14F-4D97-AF65-F5344CB8AC3E}">
        <p14:creationId xmlns:p14="http://schemas.microsoft.com/office/powerpoint/2010/main" val="67690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Trickery </a:t>
            </a:r>
          </a:p>
        </p:txBody>
      </p:sp>
      <p:sp>
        <p:nvSpPr>
          <p:cNvPr id="3" name="Content Placeholder 2"/>
          <p:cNvSpPr>
            <a:spLocks noGrp="1"/>
          </p:cNvSpPr>
          <p:nvPr>
            <p:ph idx="1"/>
          </p:nvPr>
        </p:nvSpPr>
        <p:spPr/>
        <p:txBody>
          <a:bodyPr>
            <a:normAutofit fontScale="77500" lnSpcReduction="20000"/>
          </a:bodyPr>
          <a:lstStyle/>
          <a:p>
            <a:r>
              <a:rPr lang="en-CA" sz="2800" dirty="0"/>
              <a:t>It must also be borne in mind that the investigation of crime and the detection of criminals is not a game to be governed by the </a:t>
            </a:r>
            <a:r>
              <a:rPr lang="en-CA" sz="2800" dirty="0" err="1">
                <a:highlight>
                  <a:srgbClr val="FFFF00"/>
                </a:highlight>
              </a:rPr>
              <a:t>Marquess</a:t>
            </a:r>
            <a:r>
              <a:rPr lang="en-CA" sz="2800" dirty="0">
                <a:highlight>
                  <a:srgbClr val="FFFF00"/>
                </a:highlight>
              </a:rPr>
              <a:t> of Queensbury </a:t>
            </a:r>
            <a:r>
              <a:rPr lang="en-CA" sz="2800" dirty="0"/>
              <a:t>rules. The authorities, in dealing with shrewd and often sophisticated criminals, </a:t>
            </a:r>
            <a:r>
              <a:rPr lang="en-CA" sz="2800" i="1" dirty="0"/>
              <a:t>must sometimes of necessity resort to tricks or other forms of deceit and should not through the rule be hampered in their work</a:t>
            </a:r>
            <a:r>
              <a:rPr lang="en-CA" sz="2800" dirty="0"/>
              <a:t>. What should be repressed vigorously is conduct on their part that shocks the community: </a:t>
            </a:r>
            <a:r>
              <a:rPr lang="en-CA" sz="2800" i="1" dirty="0">
                <a:hlinkClick r:id="rId2"/>
              </a:rPr>
              <a:t>Rothman</a:t>
            </a:r>
            <a:r>
              <a:rPr lang="en-CA" sz="2800" i="1" dirty="0"/>
              <a:t> </a:t>
            </a:r>
            <a:endParaRPr lang="en-CA" sz="2800" dirty="0"/>
          </a:p>
        </p:txBody>
      </p:sp>
      <p:sp>
        <p:nvSpPr>
          <p:cNvPr id="5" name="Slide Number Placeholder 4"/>
          <p:cNvSpPr>
            <a:spLocks noGrp="1"/>
          </p:cNvSpPr>
          <p:nvPr>
            <p:ph type="sldNum" sz="quarter" idx="12"/>
          </p:nvPr>
        </p:nvSpPr>
        <p:spPr/>
        <p:txBody>
          <a:bodyPr/>
          <a:lstStyle/>
          <a:p>
            <a:pPr>
              <a:defRPr/>
            </a:pPr>
            <a:fld id="{E23998F8-323C-1B44-B0F7-3FA3E710973C}" type="slidenum">
              <a:rPr lang="en-US" smtClean="0"/>
              <a:pPr>
                <a:defRPr/>
              </a:pPr>
              <a:t>33</a:t>
            </a:fld>
            <a:endParaRPr lang="en-US"/>
          </a:p>
        </p:txBody>
      </p:sp>
    </p:spTree>
    <p:extLst>
      <p:ext uri="{BB962C8B-B14F-4D97-AF65-F5344CB8AC3E}">
        <p14:creationId xmlns:p14="http://schemas.microsoft.com/office/powerpoint/2010/main" val="1558260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A733EBD-820A-4FA2-9A24-E3259DA7E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03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standing next to a book&#10;&#10;Description automatically generated with low confidence">
            <a:extLst>
              <a:ext uri="{FF2B5EF4-FFF2-40B4-BE49-F238E27FC236}">
                <a16:creationId xmlns:a16="http://schemas.microsoft.com/office/drawing/2014/main" id="{CB855DEF-D9AC-418E-BB6F-8098CC67E682}"/>
              </a:ext>
            </a:extLst>
          </p:cNvPr>
          <p:cNvPicPr>
            <a:picLocks noGrp="1" noChangeAspect="1"/>
          </p:cNvPicPr>
          <p:nvPr>
            <p:ph idx="1"/>
          </p:nvPr>
        </p:nvPicPr>
        <p:blipFill rotWithShape="1">
          <a:blip r:embed="rId2"/>
          <a:srcRect l="8605" r="12853"/>
          <a:stretch/>
        </p:blipFill>
        <p:spPr>
          <a:xfrm>
            <a:off x="482600" y="643467"/>
            <a:ext cx="8178799" cy="5571066"/>
          </a:xfrm>
          <a:prstGeom prst="rect">
            <a:avLst/>
          </a:prstGeom>
        </p:spPr>
      </p:pic>
      <p:sp>
        <p:nvSpPr>
          <p:cNvPr id="15" name="Rectangle 14">
            <a:extLst>
              <a:ext uri="{FF2B5EF4-FFF2-40B4-BE49-F238E27FC236}">
                <a16:creationId xmlns:a16="http://schemas.microsoft.com/office/drawing/2014/main" id="{6D4A187A-A5A0-48DF-94DB-432F7582D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4D574FF1-BEAF-404A-B972-66E0388914E2}"/>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a:spcAft>
                <a:spcPts val="600"/>
              </a:spcAft>
            </a:pPr>
            <a:fld id="{1789C0F2-17E0-497A-9BBE-0C73201AAFE3}" type="slidenum">
              <a:rPr lang="en-US">
                <a:solidFill>
                  <a:srgbClr val="FFFFFF"/>
                </a:solidFill>
              </a:rPr>
              <a:pPr>
                <a:spcAft>
                  <a:spcPts val="600"/>
                </a:spcAft>
              </a:pPr>
              <a:t>34</a:t>
            </a:fld>
            <a:endParaRPr lang="en-US">
              <a:solidFill>
                <a:srgbClr val="FFFFFF"/>
              </a:solidFill>
            </a:endParaRPr>
          </a:p>
        </p:txBody>
      </p:sp>
    </p:spTree>
    <p:extLst>
      <p:ext uri="{BB962C8B-B14F-4D97-AF65-F5344CB8AC3E}">
        <p14:creationId xmlns:p14="http://schemas.microsoft.com/office/powerpoint/2010/main" val="1451239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D70448AC-34D0-4703-A88D-5046AD5EB05A}"/>
              </a:ext>
            </a:extLst>
          </p:cNvPr>
          <p:cNvPicPr>
            <a:picLocks noChangeAspect="1"/>
          </p:cNvPicPr>
          <p:nvPr/>
        </p:nvPicPr>
        <p:blipFill rotWithShape="1">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000" r="-1"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8D489E29-742E-4D34-AB08-CE3217805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39864" y="1320127"/>
            <a:ext cx="3609635" cy="419548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81165" y="1641860"/>
            <a:ext cx="3153223" cy="1034728"/>
          </a:xfrm>
        </p:spPr>
        <p:txBody>
          <a:bodyPr>
            <a:normAutofit/>
          </a:bodyPr>
          <a:lstStyle/>
          <a:p>
            <a:r>
              <a:rPr lang="en-CA" sz="2400">
                <a:solidFill>
                  <a:schemeClr val="tx1"/>
                </a:solidFill>
              </a:rPr>
              <a:t>Trickery	</a:t>
            </a:r>
          </a:p>
        </p:txBody>
      </p:sp>
      <p:sp>
        <p:nvSpPr>
          <p:cNvPr id="5" name="Slide Number Placeholder 4"/>
          <p:cNvSpPr>
            <a:spLocks noGrp="1"/>
          </p:cNvSpPr>
          <p:nvPr>
            <p:ph type="sldNum" sz="quarter" idx="12"/>
          </p:nvPr>
        </p:nvSpPr>
        <p:spPr>
          <a:xfrm>
            <a:off x="8284464" y="295729"/>
            <a:ext cx="628649" cy="767687"/>
          </a:xfrm>
        </p:spPr>
        <p:txBody>
          <a:bodyPr>
            <a:normAutofit/>
          </a:bodyPr>
          <a:lstStyle/>
          <a:p>
            <a:pPr>
              <a:spcAft>
                <a:spcPts val="600"/>
              </a:spcAft>
              <a:defRPr/>
            </a:pPr>
            <a:fld id="{E23998F8-323C-1B44-B0F7-3FA3E710973C}" type="slidenum">
              <a:rPr lang="en-US">
                <a:solidFill>
                  <a:srgbClr val="FFFFFF"/>
                </a:solidFill>
              </a:rPr>
              <a:pPr>
                <a:spcAft>
                  <a:spcPts val="600"/>
                </a:spcAft>
                <a:defRPr/>
              </a:pPr>
              <a:t>35</a:t>
            </a:fld>
            <a:endParaRPr lang="en-US">
              <a:solidFill>
                <a:srgbClr val="FFFFFF"/>
              </a:solidFill>
            </a:endParaRPr>
          </a:p>
        </p:txBody>
      </p:sp>
      <p:sp>
        <p:nvSpPr>
          <p:cNvPr id="3" name="Content Placeholder 2"/>
          <p:cNvSpPr>
            <a:spLocks noGrp="1"/>
          </p:cNvSpPr>
          <p:nvPr>
            <p:ph idx="1"/>
          </p:nvPr>
        </p:nvSpPr>
        <p:spPr>
          <a:xfrm>
            <a:off x="4781164" y="2809812"/>
            <a:ext cx="3127035" cy="2384064"/>
          </a:xfrm>
        </p:spPr>
        <p:txBody>
          <a:bodyPr>
            <a:normAutofit/>
          </a:bodyPr>
          <a:lstStyle/>
          <a:p>
            <a:r>
              <a:rPr lang="en-CA" sz="1600"/>
              <a:t>Can the police pretend to be a priest? </a:t>
            </a:r>
          </a:p>
          <a:p>
            <a:r>
              <a:rPr lang="en-CA" sz="1600"/>
              <a:t>Can the police pretend to be a lawyer? </a:t>
            </a:r>
          </a:p>
          <a:p>
            <a:r>
              <a:rPr lang="en-CA" sz="1600"/>
              <a:t>Can the police inject a truth serum into a diabetic under the pretense that it was insulin? </a:t>
            </a:r>
          </a:p>
        </p:txBody>
      </p:sp>
    </p:spTree>
    <p:extLst>
      <p:ext uri="{BB962C8B-B14F-4D97-AF65-F5344CB8AC3E}">
        <p14:creationId xmlns:p14="http://schemas.microsoft.com/office/powerpoint/2010/main" val="1752635763"/>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1" name="Content Placeholder 10" descr="Background pattern&#10;&#10;Description automatically generated">
            <a:extLst>
              <a:ext uri="{FF2B5EF4-FFF2-40B4-BE49-F238E27FC236}">
                <a16:creationId xmlns:a16="http://schemas.microsoft.com/office/drawing/2014/main" id="{84B98C0F-D1BB-47B4-8027-2AD18426E236}"/>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916" r="8416" b="-1"/>
          <a:stretch/>
        </p:blipFill>
        <p:spPr>
          <a:xfrm>
            <a:off x="20" y="10"/>
            <a:ext cx="9143980" cy="6857990"/>
          </a:xfrm>
          <a:prstGeom prst="rect">
            <a:avLst/>
          </a:prstGeom>
        </p:spPr>
      </p:pic>
      <p:sp>
        <p:nvSpPr>
          <p:cNvPr id="4" name="Slide Number Placeholder 3">
            <a:extLst>
              <a:ext uri="{FF2B5EF4-FFF2-40B4-BE49-F238E27FC236}">
                <a16:creationId xmlns:a16="http://schemas.microsoft.com/office/drawing/2014/main" id="{28735DED-5107-45DC-86DC-3D01357EB281}"/>
              </a:ext>
            </a:extLst>
          </p:cNvPr>
          <p:cNvSpPr>
            <a:spLocks noGrp="1"/>
          </p:cNvSpPr>
          <p:nvPr>
            <p:ph type="sldNum" sz="quarter" idx="12"/>
          </p:nvPr>
        </p:nvSpPr>
        <p:spPr>
          <a:xfrm>
            <a:off x="8248011" y="6353984"/>
            <a:ext cx="628649" cy="342653"/>
          </a:xfrm>
        </p:spPr>
        <p:txBody>
          <a:bodyPr vert="horz" lIns="91440" tIns="45720" rIns="91440" bIns="45720" rtlCol="0" anchor="b">
            <a:normAutofit/>
          </a:bodyPr>
          <a:lstStyle/>
          <a:p>
            <a:pPr algn="r">
              <a:spcAft>
                <a:spcPts val="600"/>
              </a:spcAft>
            </a:pPr>
            <a:fld id="{1789C0F2-17E0-497A-9BBE-0C73201AAFE3}" type="slidenum">
              <a:rPr lang="en-US" sz="900">
                <a:solidFill>
                  <a:srgbClr val="FFFFFF"/>
                </a:solidFill>
              </a:rPr>
              <a:pPr algn="r">
                <a:spcAft>
                  <a:spcPts val="600"/>
                </a:spcAft>
              </a:pPr>
              <a:t>36</a:t>
            </a:fld>
            <a:endParaRPr lang="en-US" sz="900">
              <a:solidFill>
                <a:srgbClr val="FFFFFF"/>
              </a:solidFill>
            </a:endParaRPr>
          </a:p>
        </p:txBody>
      </p:sp>
      <p:sp>
        <p:nvSpPr>
          <p:cNvPr id="12" name="TextBox 11">
            <a:extLst>
              <a:ext uri="{FF2B5EF4-FFF2-40B4-BE49-F238E27FC236}">
                <a16:creationId xmlns:a16="http://schemas.microsoft.com/office/drawing/2014/main" id="{72DB6898-3852-46A2-9AB8-05D2F0DB9E57}"/>
              </a:ext>
            </a:extLst>
          </p:cNvPr>
          <p:cNvSpPr txBox="1"/>
          <p:nvPr/>
        </p:nvSpPr>
        <p:spPr>
          <a:xfrm>
            <a:off x="6434604" y="6657945"/>
            <a:ext cx="270939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danq.me/tag/condoms/">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367083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Operating Mind	</a:t>
            </a:r>
          </a:p>
        </p:txBody>
      </p:sp>
      <p:sp>
        <p:nvSpPr>
          <p:cNvPr id="3" name="Content Placeholder 2"/>
          <p:cNvSpPr>
            <a:spLocks noGrp="1"/>
          </p:cNvSpPr>
          <p:nvPr>
            <p:ph idx="1"/>
          </p:nvPr>
        </p:nvSpPr>
        <p:spPr/>
        <p:txBody>
          <a:bodyPr/>
          <a:lstStyle/>
          <a:p>
            <a:r>
              <a:rPr lang="en-CA" dirty="0"/>
              <a:t>Limited degree of cognitive ability to understand what he or she is saying </a:t>
            </a:r>
          </a:p>
          <a:p>
            <a:pPr lvl="1"/>
            <a:r>
              <a:rPr lang="en-CA" dirty="0"/>
              <a:t>And</a:t>
            </a:r>
          </a:p>
          <a:p>
            <a:r>
              <a:rPr lang="en-CA" dirty="0"/>
              <a:t>To comprehend that the evidence may be used in proceedings against them: </a:t>
            </a:r>
            <a:r>
              <a:rPr lang="en-CA" i="1" dirty="0"/>
              <a:t>Whittle</a:t>
            </a:r>
            <a:r>
              <a:rPr lang="en-CA" dirty="0"/>
              <a:t> @45</a:t>
            </a:r>
          </a:p>
        </p:txBody>
      </p:sp>
      <p:sp>
        <p:nvSpPr>
          <p:cNvPr id="5" name="Slide Number Placeholder 4"/>
          <p:cNvSpPr>
            <a:spLocks noGrp="1"/>
          </p:cNvSpPr>
          <p:nvPr>
            <p:ph type="sldNum" sz="quarter" idx="12"/>
          </p:nvPr>
        </p:nvSpPr>
        <p:spPr/>
        <p:txBody>
          <a:bodyPr/>
          <a:lstStyle/>
          <a:p>
            <a:pPr>
              <a:defRPr/>
            </a:pPr>
            <a:fld id="{E23998F8-323C-1B44-B0F7-3FA3E710973C}" type="slidenum">
              <a:rPr lang="en-US" smtClean="0"/>
              <a:pPr>
                <a:defRPr/>
              </a:pPr>
              <a:t>37</a:t>
            </a:fld>
            <a:endParaRPr lang="en-US"/>
          </a:p>
        </p:txBody>
      </p:sp>
    </p:spTree>
    <p:extLst>
      <p:ext uri="{BB962C8B-B14F-4D97-AF65-F5344CB8AC3E}">
        <p14:creationId xmlns:p14="http://schemas.microsoft.com/office/powerpoint/2010/main" val="1256787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4"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6"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Freeform: Shape 17">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6" name="Picture 5">
            <a:extLst>
              <a:ext uri="{FF2B5EF4-FFF2-40B4-BE49-F238E27FC236}">
                <a16:creationId xmlns:a16="http://schemas.microsoft.com/office/drawing/2014/main" id="{1F3422FE-0C8F-4AF8-84F0-ECDF8B890390}"/>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3669" y="2335710"/>
            <a:ext cx="3093988" cy="2204160"/>
          </a:xfrm>
          <a:prstGeom prst="rect">
            <a:avLst/>
          </a:prstGeom>
        </p:spPr>
      </p:pic>
      <p:sp>
        <p:nvSpPr>
          <p:cNvPr id="20" name="Rectangle 19">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BF9AC322-01BA-42B5-89C9-A4C9D0539E29}"/>
              </a:ext>
            </a:extLst>
          </p:cNvPr>
          <p:cNvSpPr>
            <a:spLocks noGrp="1"/>
          </p:cNvSpPr>
          <p:nvPr>
            <p:ph type="sldNum" sz="quarter" idx="12"/>
          </p:nvPr>
        </p:nvSpPr>
        <p:spPr>
          <a:xfrm>
            <a:off x="7764405" y="295729"/>
            <a:ext cx="628649" cy="767687"/>
          </a:xfrm>
        </p:spPr>
        <p:txBody>
          <a:bodyPr>
            <a:normAutofit/>
          </a:bodyPr>
          <a:lstStyle/>
          <a:p>
            <a:pPr>
              <a:spcAft>
                <a:spcPts val="600"/>
              </a:spcAft>
            </a:pPr>
            <a:fld id="{1789C0F2-17E0-497A-9BBE-0C73201AAFE3}" type="slidenum">
              <a:rPr lang="en-US">
                <a:solidFill>
                  <a:srgbClr val="FFFFFF"/>
                </a:solidFill>
              </a:rPr>
              <a:pPr>
                <a:spcAft>
                  <a:spcPts val="600"/>
                </a:spcAft>
              </a:pPr>
              <a:t>38</a:t>
            </a:fld>
            <a:endParaRPr lang="en-US">
              <a:solidFill>
                <a:srgbClr val="FFFFFF"/>
              </a:solidFill>
            </a:endParaRPr>
          </a:p>
        </p:txBody>
      </p:sp>
      <p:sp>
        <p:nvSpPr>
          <p:cNvPr id="22" name="Oval 21">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ADA1451-5D12-4E9F-984C-E7E899887A69}"/>
              </a:ext>
            </a:extLst>
          </p:cNvPr>
          <p:cNvSpPr>
            <a:spLocks noGrp="1"/>
          </p:cNvSpPr>
          <p:nvPr>
            <p:ph idx="1"/>
          </p:nvPr>
        </p:nvSpPr>
        <p:spPr>
          <a:xfrm>
            <a:off x="479323" y="838200"/>
            <a:ext cx="4554582" cy="5392275"/>
          </a:xfrm>
        </p:spPr>
        <p:txBody>
          <a:bodyPr anchor="ctr">
            <a:normAutofit/>
          </a:bodyPr>
          <a:lstStyle/>
          <a:p>
            <a:pPr>
              <a:lnSpc>
                <a:spcPct val="90000"/>
              </a:lnSpc>
            </a:pPr>
            <a:r>
              <a:rPr lang="en-US" sz="1700" dirty="0">
                <a:solidFill>
                  <a:srgbClr val="FFFFFF"/>
                </a:solidFill>
                <a:effectLst/>
                <a:ea typeface="Times New Roman" panose="02020603050405020304" pitchFamily="18" charset="0"/>
              </a:rPr>
              <a:t>Of course, one must remember that an interrogation is, by its very nature, susceptible to some friction between the police officer and the suspect.  Not very many accused persons walk in to an interview room and exclaim, “You got me:  I did it”.  We do not expect police officers to behave as they would at the family dining table.  Police officers are entitled to, and I think that most informed members of the public expect them to, employ legitimate tactics to ease the suspect in to talking.” </a:t>
            </a:r>
            <a:r>
              <a:rPr lang="en-US" sz="1700" i="1" dirty="0">
                <a:solidFill>
                  <a:srgbClr val="FFFFFF"/>
                </a:solidFill>
                <a:effectLst/>
                <a:ea typeface="Times New Roman" panose="02020603050405020304" pitchFamily="18" charset="0"/>
              </a:rPr>
              <a:t>O’Leary</a:t>
            </a:r>
            <a:r>
              <a:rPr lang="en-US" sz="1700" dirty="0">
                <a:solidFill>
                  <a:srgbClr val="FFFFFF"/>
                </a:solidFill>
                <a:effectLst/>
                <a:ea typeface="Times New Roman" panose="02020603050405020304" pitchFamily="18" charset="0"/>
              </a:rPr>
              <a:t>, </a:t>
            </a:r>
            <a:r>
              <a:rPr lang="en-US" sz="1700" strike="noStrike" dirty="0">
                <a:solidFill>
                  <a:srgbClr val="FFFFFF"/>
                </a:solidFill>
                <a:effectLst/>
                <a:ea typeface="Times New Roman" panose="02020603050405020304" pitchFamily="18" charset="0"/>
                <a:cs typeface="Segoe UI" panose="020B0502040204020203" pitchFamily="34" charset="0"/>
              </a:rPr>
              <a:t>2015 ONSC 1346</a:t>
            </a:r>
            <a:r>
              <a:rPr lang="en-US" sz="1700" dirty="0">
                <a:solidFill>
                  <a:srgbClr val="FFFFFF"/>
                </a:solidFill>
                <a:effectLst/>
                <a:ea typeface="Times New Roman" panose="02020603050405020304" pitchFamily="18" charset="0"/>
              </a:rPr>
              <a:t> @</a:t>
            </a:r>
            <a:r>
              <a:rPr lang="en-US" sz="1700" strike="noStrike" dirty="0">
                <a:solidFill>
                  <a:srgbClr val="FFFFFF"/>
                </a:solidFill>
                <a:effectLst/>
                <a:ea typeface="Times New Roman" panose="02020603050405020304" pitchFamily="18" charset="0"/>
                <a:cs typeface="Segoe UI" panose="020B0502040204020203" pitchFamily="34" charset="0"/>
                <a:hlinkClick r:id="rId4">
                  <a:extLst>
                    <a:ext uri="{A12FA001-AC4F-418D-AE19-62706E023703}">
                      <ahyp:hlinkClr xmlns:ahyp="http://schemas.microsoft.com/office/drawing/2018/hyperlinkcolor" val="tx"/>
                    </a:ext>
                  </a:extLst>
                </a:hlinkClick>
              </a:rPr>
              <a:t>50</a:t>
            </a:r>
            <a:r>
              <a:rPr lang="en-US" sz="1700" strike="noStrike" dirty="0">
                <a:solidFill>
                  <a:srgbClr val="FFFFFF"/>
                </a:solidFill>
                <a:effectLst/>
                <a:ea typeface="Times New Roman" panose="02020603050405020304" pitchFamily="18" charset="0"/>
                <a:cs typeface="Segoe UI" panose="020B0502040204020203" pitchFamily="34" charset="0"/>
              </a:rPr>
              <a:t>, aff’d 2017 ONCA 71</a:t>
            </a:r>
            <a:endParaRPr lang="en-CA" sz="1700" dirty="0">
              <a:solidFill>
                <a:srgbClr val="FFFFFF"/>
              </a:solidFill>
            </a:endParaRPr>
          </a:p>
        </p:txBody>
      </p:sp>
      <p:sp>
        <p:nvSpPr>
          <p:cNvPr id="7" name="TextBox 6">
            <a:extLst>
              <a:ext uri="{FF2B5EF4-FFF2-40B4-BE49-F238E27FC236}">
                <a16:creationId xmlns:a16="http://schemas.microsoft.com/office/drawing/2014/main" id="{8D59017F-DA7A-49AE-966F-4445EAFAF681}"/>
              </a:ext>
            </a:extLst>
          </p:cNvPr>
          <p:cNvSpPr txBox="1"/>
          <p:nvPr/>
        </p:nvSpPr>
        <p:spPr>
          <a:xfrm>
            <a:off x="5977116" y="4339815"/>
            <a:ext cx="2680541"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youthvoices.live/category/writing-communication/poetry/i-remember/">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1999696520"/>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7231-260E-4D07-A2AC-13A6DC6F175C}"/>
              </a:ext>
            </a:extLst>
          </p:cNvPr>
          <p:cNvSpPr>
            <a:spLocks noGrp="1"/>
          </p:cNvSpPr>
          <p:nvPr>
            <p:ph type="title"/>
          </p:nvPr>
        </p:nvSpPr>
        <p:spPr/>
        <p:txBody>
          <a:bodyPr/>
          <a:lstStyle/>
          <a:p>
            <a:r>
              <a:rPr lang="en-US" dirty="0"/>
              <a:t>When does the confessions rule not apply </a:t>
            </a:r>
            <a:endParaRPr lang="en-CA" dirty="0"/>
          </a:p>
        </p:txBody>
      </p:sp>
      <p:sp>
        <p:nvSpPr>
          <p:cNvPr id="3" name="Content Placeholder 2">
            <a:extLst>
              <a:ext uri="{FF2B5EF4-FFF2-40B4-BE49-F238E27FC236}">
                <a16:creationId xmlns:a16="http://schemas.microsoft.com/office/drawing/2014/main" id="{63297AD9-CEE7-450D-B448-54A4DC83922C}"/>
              </a:ext>
            </a:extLst>
          </p:cNvPr>
          <p:cNvSpPr>
            <a:spLocks noGrp="1"/>
          </p:cNvSpPr>
          <p:nvPr>
            <p:ph idx="1"/>
          </p:nvPr>
        </p:nvSpPr>
        <p:spPr/>
        <p:txBody>
          <a:bodyPr/>
          <a:lstStyle/>
          <a:p>
            <a:r>
              <a:rPr lang="en-US" i="1" dirty="0"/>
              <a:t>Actus reus</a:t>
            </a:r>
          </a:p>
          <a:p>
            <a:pPr lvl="1"/>
            <a:r>
              <a:rPr lang="en-US" dirty="0"/>
              <a:t>I refuse to blow in that ASD</a:t>
            </a:r>
          </a:p>
          <a:p>
            <a:pPr lvl="1"/>
            <a:r>
              <a:rPr lang="en-US" dirty="0"/>
              <a:t>Threat to “person in authority”</a:t>
            </a:r>
          </a:p>
          <a:p>
            <a:r>
              <a:rPr lang="en-US" dirty="0"/>
              <a:t>Tendered in the context of a </a:t>
            </a:r>
            <a:r>
              <a:rPr lang="en-US" i="1" dirty="0"/>
              <a:t>Charter</a:t>
            </a:r>
            <a:r>
              <a:rPr lang="en-US" dirty="0"/>
              <a:t> application </a:t>
            </a:r>
          </a:p>
          <a:p>
            <a:r>
              <a:rPr lang="en-US" dirty="0"/>
              <a:t>Statement not made to a person in authority</a:t>
            </a:r>
            <a:endParaRPr lang="en-CA" dirty="0"/>
          </a:p>
        </p:txBody>
      </p:sp>
      <p:sp>
        <p:nvSpPr>
          <p:cNvPr id="4" name="Slide Number Placeholder 3">
            <a:extLst>
              <a:ext uri="{FF2B5EF4-FFF2-40B4-BE49-F238E27FC236}">
                <a16:creationId xmlns:a16="http://schemas.microsoft.com/office/drawing/2014/main" id="{57700693-64AA-4AA5-BEB2-D2979E2813BE}"/>
              </a:ext>
            </a:extLst>
          </p:cNvPr>
          <p:cNvSpPr>
            <a:spLocks noGrp="1"/>
          </p:cNvSpPr>
          <p:nvPr>
            <p:ph type="sldNum" sz="quarter" idx="12"/>
          </p:nvPr>
        </p:nvSpPr>
        <p:spPr/>
        <p:txBody>
          <a:bodyPr/>
          <a:lstStyle/>
          <a:p>
            <a:fld id="{1789C0F2-17E0-497A-9BBE-0C73201AAFE3}" type="slidenum">
              <a:rPr lang="en-US" smtClean="0"/>
              <a:pPr/>
              <a:t>39</a:t>
            </a:fld>
            <a:endParaRPr lang="en-US" dirty="0"/>
          </a:p>
        </p:txBody>
      </p:sp>
    </p:spTree>
    <p:extLst>
      <p:ext uri="{BB962C8B-B14F-4D97-AF65-F5344CB8AC3E}">
        <p14:creationId xmlns:p14="http://schemas.microsoft.com/office/powerpoint/2010/main" val="225661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Truth and Fairness</a:t>
            </a:r>
          </a:p>
        </p:txBody>
      </p:sp>
      <p:sp>
        <p:nvSpPr>
          <p:cNvPr id="3" name="Content Placeholder 2"/>
          <p:cNvSpPr>
            <a:spLocks noGrp="1"/>
          </p:cNvSpPr>
          <p:nvPr>
            <p:ph idx="1"/>
          </p:nvPr>
        </p:nvSpPr>
        <p:spPr/>
        <p:txBody>
          <a:bodyPr>
            <a:normAutofit fontScale="77500" lnSpcReduction="20000"/>
          </a:bodyPr>
          <a:lstStyle/>
          <a:p>
            <a:r>
              <a:rPr lang="en-CA" sz="2400" dirty="0"/>
              <a:t>Right to silence does not mean that you have the right not to be spoken to</a:t>
            </a:r>
          </a:p>
          <a:p>
            <a:r>
              <a:rPr lang="en-CA" sz="2400" dirty="0"/>
              <a:t>Impossible for police to investigate anything if they can’t ask questions</a:t>
            </a:r>
          </a:p>
          <a:p>
            <a:pPr lvl="1" algn="just"/>
            <a:r>
              <a:rPr lang="en-CA" sz="2000" dirty="0"/>
              <a:t>One can readily appreciate that the police could hardly investigate crime without putting questions to persons from whom it is thought that useful information may be obtained. The person suspected of having committed the crime being investigated is no exception. Indeed, </a:t>
            </a:r>
            <a:r>
              <a:rPr lang="en-CA" sz="2000" b="1" dirty="0"/>
              <a:t>if the suspect in fact committed the crime, he or she is likely the person who has the most information to offer about the incident</a:t>
            </a:r>
            <a:r>
              <a:rPr lang="en-CA" sz="2000" dirty="0"/>
              <a:t>. Therefore, the common law also recognizes the importance of police interrogation in the investigation of crime: </a:t>
            </a:r>
            <a:r>
              <a:rPr lang="en-CA" sz="2000" i="1" dirty="0">
                <a:ea typeface="Tahoma" pitchFamily="34" charset="0"/>
                <a:cs typeface="Calibri" panose="020F0502020204030204" pitchFamily="34" charset="0"/>
              </a:rPr>
              <a:t>Singh, </a:t>
            </a:r>
            <a:r>
              <a:rPr lang="en-CA" sz="2000" dirty="0">
                <a:ea typeface="Tahoma" pitchFamily="34" charset="0"/>
                <a:cs typeface="Calibri" panose="020F0502020204030204" pitchFamily="34" charset="0"/>
              </a:rPr>
              <a:t>2007 SCC 48</a:t>
            </a:r>
            <a:r>
              <a:rPr lang="en-CA" sz="2000" i="1" dirty="0">
                <a:ea typeface="Tahoma" pitchFamily="34" charset="0"/>
                <a:cs typeface="Calibri" panose="020F0502020204030204" pitchFamily="34" charset="0"/>
              </a:rPr>
              <a:t> </a:t>
            </a:r>
            <a:r>
              <a:rPr lang="en-CA" sz="2000" dirty="0"/>
              <a:t>@28</a:t>
            </a:r>
          </a:p>
        </p:txBody>
      </p:sp>
      <p:sp>
        <p:nvSpPr>
          <p:cNvPr id="5" name="Slide Number Placeholder 4"/>
          <p:cNvSpPr>
            <a:spLocks noGrp="1"/>
          </p:cNvSpPr>
          <p:nvPr>
            <p:ph type="sldNum" sz="quarter" idx="12"/>
          </p:nvPr>
        </p:nvSpPr>
        <p:spPr/>
        <p:txBody>
          <a:bodyPr/>
          <a:lstStyle/>
          <a:p>
            <a:pPr>
              <a:defRPr/>
            </a:pPr>
            <a:fld id="{E23998F8-323C-1B44-B0F7-3FA3E710973C}" type="slidenum">
              <a:rPr lang="en-US" smtClean="0"/>
              <a:pPr>
                <a:defRPr/>
              </a:pPr>
              <a:t>4</a:t>
            </a:fld>
            <a:endParaRPr lang="en-US"/>
          </a:p>
        </p:txBody>
      </p:sp>
    </p:spTree>
    <p:extLst>
      <p:ext uri="{BB962C8B-B14F-4D97-AF65-F5344CB8AC3E}">
        <p14:creationId xmlns:p14="http://schemas.microsoft.com/office/powerpoint/2010/main" val="3302483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 name="Rectangle 2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3" name="Rectangle 3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a:extLst>
              <a:ext uri="{FF2B5EF4-FFF2-40B4-BE49-F238E27FC236}">
                <a16:creationId xmlns:a16="http://schemas.microsoft.com/office/drawing/2014/main" id="{AD09D78A-2110-4E1D-A03F-AA77789A5137}"/>
              </a:ext>
            </a:extLst>
          </p:cNvPr>
          <p:cNvSpPr>
            <a:spLocks noGrp="1"/>
          </p:cNvSpPr>
          <p:nvPr>
            <p:ph type="title"/>
          </p:nvPr>
        </p:nvSpPr>
        <p:spPr>
          <a:xfrm>
            <a:off x="5058696" y="1241266"/>
            <a:ext cx="3598607" cy="3153753"/>
          </a:xfrm>
        </p:spPr>
        <p:txBody>
          <a:bodyPr vert="horz" lIns="91440" tIns="45720" rIns="91440" bIns="45720" rtlCol="0" anchor="b">
            <a:normAutofit/>
          </a:bodyPr>
          <a:lstStyle/>
          <a:p>
            <a:r>
              <a:rPr lang="en-US" sz="5000" b="0" i="0" kern="1200" dirty="0">
                <a:solidFill>
                  <a:srgbClr val="EBEBEB"/>
                </a:solidFill>
                <a:latin typeface="+mj-lt"/>
                <a:ea typeface="+mj-ea"/>
                <a:cs typeface="+mj-cs"/>
              </a:rPr>
              <a:t>Mechanics of the </a:t>
            </a:r>
            <a:r>
              <a:rPr lang="en-US" sz="5000" b="0" i="1" kern="1200" dirty="0" err="1">
                <a:solidFill>
                  <a:srgbClr val="EBEBEB"/>
                </a:solidFill>
                <a:latin typeface="+mj-lt"/>
                <a:ea typeface="+mj-ea"/>
                <a:cs typeface="+mj-cs"/>
              </a:rPr>
              <a:t>voir</a:t>
            </a:r>
            <a:r>
              <a:rPr lang="en-US" sz="5000" b="0" i="0" kern="1200" dirty="0">
                <a:solidFill>
                  <a:srgbClr val="EBEBEB"/>
                </a:solidFill>
                <a:latin typeface="+mj-lt"/>
                <a:ea typeface="+mj-ea"/>
                <a:cs typeface="+mj-cs"/>
              </a:rPr>
              <a:t> </a:t>
            </a:r>
            <a:r>
              <a:rPr lang="en-US" sz="5000" b="0" i="1" kern="1200" dirty="0">
                <a:solidFill>
                  <a:srgbClr val="EBEBEB"/>
                </a:solidFill>
                <a:latin typeface="+mj-lt"/>
                <a:ea typeface="+mj-ea"/>
                <a:cs typeface="+mj-cs"/>
              </a:rPr>
              <a:t>dire</a:t>
            </a:r>
            <a:r>
              <a:rPr lang="en-US" sz="5000" b="0" i="0" kern="1200" dirty="0">
                <a:solidFill>
                  <a:srgbClr val="EBEBEB"/>
                </a:solidFill>
                <a:latin typeface="+mj-lt"/>
                <a:ea typeface="+mj-ea"/>
                <a:cs typeface="+mj-cs"/>
              </a:rPr>
              <a:t> </a:t>
            </a:r>
          </a:p>
        </p:txBody>
      </p:sp>
      <p:sp>
        <p:nvSpPr>
          <p:cNvPr id="37" name="Rectangle 36">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6" name="Graphic 25" descr="Repair">
            <a:extLst>
              <a:ext uri="{FF2B5EF4-FFF2-40B4-BE49-F238E27FC236}">
                <a16:creationId xmlns:a16="http://schemas.microsoft.com/office/drawing/2014/main" id="{3CFE2A40-FCE3-4B86-B5D3-4D01824C4E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323" y="1557603"/>
            <a:ext cx="3739677" cy="3739677"/>
          </a:xfrm>
          <a:prstGeom prst="roundRect">
            <a:avLst>
              <a:gd name="adj" fmla="val 1858"/>
            </a:avLst>
          </a:prstGeom>
          <a:effectLst>
            <a:outerShdw blurRad="50800" dist="50800" dir="5400000" algn="tl" rotWithShape="0">
              <a:srgbClr val="000000">
                <a:alpha val="43000"/>
              </a:srgbClr>
            </a:outerShdw>
          </a:effectLst>
        </p:spPr>
      </p:pic>
      <p:sp>
        <p:nvSpPr>
          <p:cNvPr id="2" name="Slide Number Placeholder 1">
            <a:extLst>
              <a:ext uri="{FF2B5EF4-FFF2-40B4-BE49-F238E27FC236}">
                <a16:creationId xmlns:a16="http://schemas.microsoft.com/office/drawing/2014/main" id="{83AF0F7D-B4F0-41D2-80A1-8663BA7CE204}"/>
              </a:ext>
            </a:extLst>
          </p:cNvPr>
          <p:cNvSpPr>
            <a:spLocks noGrp="1"/>
          </p:cNvSpPr>
          <p:nvPr>
            <p:ph type="sldNum" sz="quarter" idx="12"/>
          </p:nvPr>
        </p:nvSpPr>
        <p:spPr/>
        <p:txBody>
          <a:bodyPr/>
          <a:lstStyle/>
          <a:p>
            <a:fld id="{1789C0F2-17E0-497A-9BBE-0C73201AAFE3}" type="slidenum">
              <a:rPr lang="en-US" smtClean="0"/>
              <a:pPr/>
              <a:t>40</a:t>
            </a:fld>
            <a:endParaRPr lang="en-US" dirty="0"/>
          </a:p>
        </p:txBody>
      </p:sp>
    </p:spTree>
    <p:extLst>
      <p:ext uri="{BB962C8B-B14F-4D97-AF65-F5344CB8AC3E}">
        <p14:creationId xmlns:p14="http://schemas.microsoft.com/office/powerpoint/2010/main" val="672624547"/>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9A35-CB80-4496-B980-7F3D53609CAF}"/>
              </a:ext>
            </a:extLst>
          </p:cNvPr>
          <p:cNvSpPr>
            <a:spLocks noGrp="1"/>
          </p:cNvSpPr>
          <p:nvPr>
            <p:ph type="title"/>
          </p:nvPr>
        </p:nvSpPr>
        <p:spPr/>
        <p:txBody>
          <a:bodyPr/>
          <a:lstStyle/>
          <a:p>
            <a:r>
              <a:rPr lang="en-US" dirty="0"/>
              <a:t>Mechanics of the </a:t>
            </a:r>
            <a:r>
              <a:rPr lang="en-US" i="1" dirty="0" err="1"/>
              <a:t>voir</a:t>
            </a:r>
            <a:r>
              <a:rPr lang="en-US" dirty="0"/>
              <a:t> </a:t>
            </a:r>
            <a:r>
              <a:rPr lang="en-US" i="1" dirty="0"/>
              <a:t>dire</a:t>
            </a:r>
            <a:endParaRPr lang="en-CA" i="1" dirty="0"/>
          </a:p>
        </p:txBody>
      </p:sp>
      <p:sp>
        <p:nvSpPr>
          <p:cNvPr id="3" name="Content Placeholder 2">
            <a:extLst>
              <a:ext uri="{FF2B5EF4-FFF2-40B4-BE49-F238E27FC236}">
                <a16:creationId xmlns:a16="http://schemas.microsoft.com/office/drawing/2014/main" id="{2545CA53-2C59-4B5B-943E-67F8F6ABC957}"/>
              </a:ext>
            </a:extLst>
          </p:cNvPr>
          <p:cNvSpPr>
            <a:spLocks noGrp="1"/>
          </p:cNvSpPr>
          <p:nvPr>
            <p:ph idx="1"/>
          </p:nvPr>
        </p:nvSpPr>
        <p:spPr/>
        <p:txBody>
          <a:bodyPr/>
          <a:lstStyle/>
          <a:p>
            <a:r>
              <a:rPr lang="en-US" dirty="0"/>
              <a:t>Who do I call as a witness?</a:t>
            </a:r>
          </a:p>
          <a:p>
            <a:pPr lvl="1"/>
            <a:r>
              <a:rPr lang="en-US" dirty="0"/>
              <a:t>Why am I calling them?</a:t>
            </a:r>
          </a:p>
          <a:p>
            <a:r>
              <a:rPr lang="en-US" dirty="0"/>
              <a:t>Other evidence</a:t>
            </a:r>
          </a:p>
          <a:p>
            <a:pPr lvl="1"/>
            <a:r>
              <a:rPr lang="en-US" dirty="0"/>
              <a:t>Cell block video</a:t>
            </a:r>
          </a:p>
          <a:p>
            <a:pPr lvl="1"/>
            <a:r>
              <a:rPr lang="en-US" dirty="0"/>
              <a:t>Other surveillance video</a:t>
            </a:r>
          </a:p>
          <a:p>
            <a:pPr lvl="1"/>
            <a:r>
              <a:rPr lang="en-US" dirty="0"/>
              <a:t>Cell phones</a:t>
            </a:r>
          </a:p>
          <a:p>
            <a:pPr lvl="1"/>
            <a:r>
              <a:rPr lang="en-US" dirty="0"/>
              <a:t>Social media</a:t>
            </a:r>
            <a:endParaRPr lang="en-CA" dirty="0"/>
          </a:p>
        </p:txBody>
      </p:sp>
      <p:sp>
        <p:nvSpPr>
          <p:cNvPr id="4" name="Slide Number Placeholder 3">
            <a:extLst>
              <a:ext uri="{FF2B5EF4-FFF2-40B4-BE49-F238E27FC236}">
                <a16:creationId xmlns:a16="http://schemas.microsoft.com/office/drawing/2014/main" id="{E6AE62AB-35A5-42BA-AD70-9622032309D7}"/>
              </a:ext>
            </a:extLst>
          </p:cNvPr>
          <p:cNvSpPr>
            <a:spLocks noGrp="1"/>
          </p:cNvSpPr>
          <p:nvPr>
            <p:ph type="sldNum" sz="quarter" idx="12"/>
          </p:nvPr>
        </p:nvSpPr>
        <p:spPr/>
        <p:txBody>
          <a:bodyPr/>
          <a:lstStyle/>
          <a:p>
            <a:fld id="{1789C0F2-17E0-497A-9BBE-0C73201AAFE3}" type="slidenum">
              <a:rPr lang="en-US" smtClean="0"/>
              <a:pPr/>
              <a:t>41</a:t>
            </a:fld>
            <a:endParaRPr lang="en-US" dirty="0"/>
          </a:p>
        </p:txBody>
      </p:sp>
    </p:spTree>
    <p:extLst>
      <p:ext uri="{BB962C8B-B14F-4D97-AF65-F5344CB8AC3E}">
        <p14:creationId xmlns:p14="http://schemas.microsoft.com/office/powerpoint/2010/main" val="958627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 I really need to call everyone? </a:t>
            </a:r>
          </a:p>
        </p:txBody>
      </p:sp>
      <p:sp>
        <p:nvSpPr>
          <p:cNvPr id="2" name="Content Placeholder 1"/>
          <p:cNvSpPr>
            <a:spLocks noGrp="1"/>
          </p:cNvSpPr>
          <p:nvPr>
            <p:ph idx="1"/>
          </p:nvPr>
        </p:nvSpPr>
        <p:spPr/>
        <p:txBody>
          <a:bodyPr/>
          <a:lstStyle/>
          <a:p>
            <a:r>
              <a:rPr lang="en-US" dirty="0"/>
              <a:t>Yes</a:t>
            </a:r>
          </a:p>
          <a:p>
            <a:pPr lvl="1"/>
            <a:r>
              <a:rPr lang="en-US" dirty="0"/>
              <a:t>Absent an admission that a particular officer’s contact with the </a:t>
            </a:r>
            <a:r>
              <a:rPr lang="en-US" dirty="0" err="1"/>
              <a:t>acc</a:t>
            </a:r>
            <a:r>
              <a:rPr lang="en-US" dirty="0"/>
              <a:t> did not in ANY WAY impact or affect the voluntariness of the </a:t>
            </a:r>
            <a:r>
              <a:rPr lang="en-US" dirty="0" err="1"/>
              <a:t>acc’s</a:t>
            </a:r>
            <a:r>
              <a:rPr lang="en-US" dirty="0"/>
              <a:t> statement, call the officer</a:t>
            </a:r>
          </a:p>
          <a:p>
            <a:pPr lvl="1"/>
            <a:r>
              <a:rPr lang="en-US" dirty="0"/>
              <a:t>Defence often says “I don’t need to hear from everyone”	</a:t>
            </a:r>
          </a:p>
          <a:p>
            <a:pPr lvl="2"/>
            <a:r>
              <a:rPr lang="en-US" dirty="0"/>
              <a:t>Well the burden belongs to the Crown, so be wary if they say that but don’t give the admission; and</a:t>
            </a:r>
          </a:p>
          <a:p>
            <a:pPr lvl="2"/>
            <a:r>
              <a:rPr lang="en-US" dirty="0"/>
              <a:t>You may want or need those officers to speak to </a:t>
            </a:r>
            <a:r>
              <a:rPr lang="en-US" dirty="0" err="1"/>
              <a:t>demeanour</a:t>
            </a:r>
            <a:r>
              <a:rPr lang="en-US" dirty="0"/>
              <a:t> of accused and operating mind issues for example</a:t>
            </a:r>
          </a:p>
          <a:p>
            <a:pPr lvl="2"/>
            <a:endParaRPr lang="en-US" dirty="0"/>
          </a:p>
        </p:txBody>
      </p:sp>
      <p:sp>
        <p:nvSpPr>
          <p:cNvPr id="4" name="Slide Number Placeholder 3">
            <a:extLst>
              <a:ext uri="{FF2B5EF4-FFF2-40B4-BE49-F238E27FC236}">
                <a16:creationId xmlns:a16="http://schemas.microsoft.com/office/drawing/2014/main" id="{19A1ED48-02C9-4EEC-884A-E1E0FF06E1FD}"/>
              </a:ext>
            </a:extLst>
          </p:cNvPr>
          <p:cNvSpPr>
            <a:spLocks noGrp="1"/>
          </p:cNvSpPr>
          <p:nvPr>
            <p:ph type="sldNum" sz="quarter" idx="12"/>
          </p:nvPr>
        </p:nvSpPr>
        <p:spPr/>
        <p:txBody>
          <a:bodyPr/>
          <a:lstStyle/>
          <a:p>
            <a:fld id="{1789C0F2-17E0-497A-9BBE-0C73201AAFE3}" type="slidenum">
              <a:rPr lang="en-US" smtClean="0"/>
              <a:pPr/>
              <a:t>42</a:t>
            </a:fld>
            <a:endParaRPr lang="en-US" dirty="0"/>
          </a:p>
        </p:txBody>
      </p:sp>
    </p:spTree>
    <p:extLst>
      <p:ext uri="{BB962C8B-B14F-4D97-AF65-F5344CB8AC3E}">
        <p14:creationId xmlns:p14="http://schemas.microsoft.com/office/powerpoint/2010/main" val="561247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if I don’t call everyone? </a:t>
            </a:r>
          </a:p>
        </p:txBody>
      </p:sp>
      <p:sp>
        <p:nvSpPr>
          <p:cNvPr id="2" name="Content Placeholder 1"/>
          <p:cNvSpPr>
            <a:spLocks noGrp="1"/>
          </p:cNvSpPr>
          <p:nvPr>
            <p:ph idx="1"/>
          </p:nvPr>
        </p:nvSpPr>
        <p:spPr/>
        <p:txBody>
          <a:bodyPr/>
          <a:lstStyle/>
          <a:p>
            <a:r>
              <a:rPr lang="en-US" dirty="0"/>
              <a:t>Absence of evidence is not evidence that something occurred that impacted on the voluntariness of the </a:t>
            </a:r>
            <a:r>
              <a:rPr lang="en-US" dirty="0" err="1"/>
              <a:t>acc’s</a:t>
            </a:r>
            <a:r>
              <a:rPr lang="en-US" dirty="0"/>
              <a:t> statement</a:t>
            </a:r>
          </a:p>
          <a:p>
            <a:r>
              <a:rPr lang="en-US" dirty="0"/>
              <a:t>Especially absent the </a:t>
            </a:r>
            <a:r>
              <a:rPr lang="en-US" dirty="0" err="1"/>
              <a:t>acc</a:t>
            </a:r>
            <a:r>
              <a:rPr lang="en-US" dirty="0"/>
              <a:t> testifying </a:t>
            </a:r>
          </a:p>
          <a:p>
            <a:pPr marL="18288" indent="0">
              <a:buNone/>
            </a:pPr>
            <a:endParaRPr lang="en-US" dirty="0"/>
          </a:p>
        </p:txBody>
      </p:sp>
      <p:sp>
        <p:nvSpPr>
          <p:cNvPr id="4" name="Slide Number Placeholder 3">
            <a:extLst>
              <a:ext uri="{FF2B5EF4-FFF2-40B4-BE49-F238E27FC236}">
                <a16:creationId xmlns:a16="http://schemas.microsoft.com/office/drawing/2014/main" id="{4DCED5B1-78E4-42D5-9EAF-B7F58C7D0B8B}"/>
              </a:ext>
            </a:extLst>
          </p:cNvPr>
          <p:cNvSpPr>
            <a:spLocks noGrp="1"/>
          </p:cNvSpPr>
          <p:nvPr>
            <p:ph type="sldNum" sz="quarter" idx="12"/>
          </p:nvPr>
        </p:nvSpPr>
        <p:spPr/>
        <p:txBody>
          <a:bodyPr/>
          <a:lstStyle/>
          <a:p>
            <a:fld id="{1789C0F2-17E0-497A-9BBE-0C73201AAFE3}" type="slidenum">
              <a:rPr lang="en-US" smtClean="0"/>
              <a:pPr/>
              <a:t>43</a:t>
            </a:fld>
            <a:endParaRPr lang="en-US" dirty="0"/>
          </a:p>
        </p:txBody>
      </p:sp>
    </p:spTree>
    <p:extLst>
      <p:ext uri="{BB962C8B-B14F-4D97-AF65-F5344CB8AC3E}">
        <p14:creationId xmlns:p14="http://schemas.microsoft.com/office/powerpoint/2010/main" val="2943441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Someone not available? </a:t>
            </a:r>
          </a:p>
        </p:txBody>
      </p:sp>
      <p:sp>
        <p:nvSpPr>
          <p:cNvPr id="2" name="Content Placeholder 1"/>
          <p:cNvSpPr>
            <a:spLocks noGrp="1"/>
          </p:cNvSpPr>
          <p:nvPr>
            <p:ph idx="1"/>
          </p:nvPr>
        </p:nvSpPr>
        <p:spPr/>
        <p:txBody>
          <a:bodyPr/>
          <a:lstStyle/>
          <a:p>
            <a:r>
              <a:rPr lang="en-US" dirty="0"/>
              <a:t>Get other officers to comment on:</a:t>
            </a:r>
          </a:p>
          <a:p>
            <a:pPr lvl="1"/>
            <a:r>
              <a:rPr lang="en-US" dirty="0"/>
              <a:t>Whether they observe missing officer say/do anything to </a:t>
            </a:r>
            <a:r>
              <a:rPr lang="en-US" dirty="0" err="1"/>
              <a:t>acc</a:t>
            </a:r>
            <a:r>
              <a:rPr lang="en-US" dirty="0"/>
              <a:t> that was out of the ordinary</a:t>
            </a:r>
          </a:p>
          <a:p>
            <a:pPr lvl="1"/>
            <a:r>
              <a:rPr lang="en-US" dirty="0"/>
              <a:t>What they would have done if they observed that officer do something out of the ordinary</a:t>
            </a:r>
          </a:p>
          <a:p>
            <a:pPr lvl="1"/>
            <a:r>
              <a:rPr lang="en-US" dirty="0"/>
              <a:t>PREP your officers on this!</a:t>
            </a:r>
          </a:p>
        </p:txBody>
      </p:sp>
      <p:sp>
        <p:nvSpPr>
          <p:cNvPr id="4" name="Slide Number Placeholder 3">
            <a:extLst>
              <a:ext uri="{FF2B5EF4-FFF2-40B4-BE49-F238E27FC236}">
                <a16:creationId xmlns:a16="http://schemas.microsoft.com/office/drawing/2014/main" id="{3BFD09F9-F8D5-469C-B920-8B1251AFCC1C}"/>
              </a:ext>
            </a:extLst>
          </p:cNvPr>
          <p:cNvSpPr>
            <a:spLocks noGrp="1"/>
          </p:cNvSpPr>
          <p:nvPr>
            <p:ph type="sldNum" sz="quarter" idx="12"/>
          </p:nvPr>
        </p:nvSpPr>
        <p:spPr/>
        <p:txBody>
          <a:bodyPr/>
          <a:lstStyle/>
          <a:p>
            <a:fld id="{1789C0F2-17E0-497A-9BBE-0C73201AAFE3}" type="slidenum">
              <a:rPr lang="en-US" smtClean="0"/>
              <a:pPr/>
              <a:t>44</a:t>
            </a:fld>
            <a:endParaRPr lang="en-US" dirty="0"/>
          </a:p>
        </p:txBody>
      </p:sp>
    </p:spTree>
    <p:extLst>
      <p:ext uri="{BB962C8B-B14F-4D97-AF65-F5344CB8AC3E}">
        <p14:creationId xmlns:p14="http://schemas.microsoft.com/office/powerpoint/2010/main" val="2911584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the Cell Block Video</a:t>
            </a:r>
          </a:p>
        </p:txBody>
      </p:sp>
      <p:sp>
        <p:nvSpPr>
          <p:cNvPr id="2" name="Content Placeholder 1"/>
          <p:cNvSpPr>
            <a:spLocks noGrp="1"/>
          </p:cNvSpPr>
          <p:nvPr>
            <p:ph idx="1"/>
          </p:nvPr>
        </p:nvSpPr>
        <p:spPr/>
        <p:txBody>
          <a:bodyPr/>
          <a:lstStyle/>
          <a:p>
            <a:r>
              <a:rPr lang="en-US" dirty="0"/>
              <a:t>Know what’s on the video</a:t>
            </a:r>
          </a:p>
          <a:p>
            <a:r>
              <a:rPr lang="en-US" dirty="0"/>
              <a:t>Know how to navigate it</a:t>
            </a:r>
          </a:p>
          <a:p>
            <a:r>
              <a:rPr lang="en-US" dirty="0"/>
              <a:t>Play the parts that matter</a:t>
            </a:r>
          </a:p>
          <a:p>
            <a:pPr lvl="1"/>
            <a:r>
              <a:rPr lang="en-US" dirty="0"/>
              <a:t>Show how mundane and routine the process is</a:t>
            </a:r>
          </a:p>
        </p:txBody>
      </p:sp>
      <p:sp>
        <p:nvSpPr>
          <p:cNvPr id="4" name="Slide Number Placeholder 3">
            <a:extLst>
              <a:ext uri="{FF2B5EF4-FFF2-40B4-BE49-F238E27FC236}">
                <a16:creationId xmlns:a16="http://schemas.microsoft.com/office/drawing/2014/main" id="{AD2F013B-BDC6-4008-B277-6A5637181442}"/>
              </a:ext>
            </a:extLst>
          </p:cNvPr>
          <p:cNvSpPr>
            <a:spLocks noGrp="1"/>
          </p:cNvSpPr>
          <p:nvPr>
            <p:ph type="sldNum" sz="quarter" idx="12"/>
          </p:nvPr>
        </p:nvSpPr>
        <p:spPr/>
        <p:txBody>
          <a:bodyPr/>
          <a:lstStyle/>
          <a:p>
            <a:fld id="{1789C0F2-17E0-497A-9BBE-0C73201AAFE3}" type="slidenum">
              <a:rPr lang="en-US" smtClean="0"/>
              <a:pPr/>
              <a:t>45</a:t>
            </a:fld>
            <a:endParaRPr lang="en-US" dirty="0"/>
          </a:p>
        </p:txBody>
      </p:sp>
    </p:spTree>
    <p:extLst>
      <p:ext uri="{BB962C8B-B14F-4D97-AF65-F5344CB8AC3E}">
        <p14:creationId xmlns:p14="http://schemas.microsoft.com/office/powerpoint/2010/main" val="2332829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9" name="Rectangle 2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2" name="Rectangle 3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20B706E-6B12-478F-BA38-A7CDE9F1E27E}"/>
              </a:ext>
            </a:extLst>
          </p:cNvPr>
          <p:cNvSpPr>
            <a:spLocks noGrp="1"/>
          </p:cNvSpPr>
          <p:nvPr>
            <p:ph type="title"/>
          </p:nvPr>
        </p:nvSpPr>
        <p:spPr>
          <a:xfrm>
            <a:off x="5058696" y="1241266"/>
            <a:ext cx="3598607" cy="3153753"/>
          </a:xfrm>
        </p:spPr>
        <p:txBody>
          <a:bodyPr vert="horz" lIns="91440" tIns="45720" rIns="91440" bIns="45720" rtlCol="0" anchor="b">
            <a:normAutofit/>
          </a:bodyPr>
          <a:lstStyle/>
          <a:p>
            <a:r>
              <a:rPr lang="en-US" sz="5400" b="0" i="0" kern="1200">
                <a:solidFill>
                  <a:srgbClr val="EBEBEB"/>
                </a:solidFill>
                <a:latin typeface="+mj-lt"/>
                <a:ea typeface="+mj-ea"/>
                <a:cs typeface="+mj-cs"/>
              </a:rPr>
              <a:t>Tactics</a:t>
            </a:r>
          </a:p>
        </p:txBody>
      </p:sp>
      <p:sp>
        <p:nvSpPr>
          <p:cNvPr id="36" name="Rectangle 35">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5" name="Graphic 24" descr="Bullseye">
            <a:extLst>
              <a:ext uri="{FF2B5EF4-FFF2-40B4-BE49-F238E27FC236}">
                <a16:creationId xmlns:a16="http://schemas.microsoft.com/office/drawing/2014/main" id="{7F7CFAAD-CDEE-4C58-B198-6C75DAD386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323" y="1557603"/>
            <a:ext cx="3739677" cy="3739677"/>
          </a:xfrm>
          <a:prstGeom prst="roundRect">
            <a:avLst>
              <a:gd name="adj" fmla="val 1858"/>
            </a:avLst>
          </a:prstGeom>
          <a:effectLst>
            <a:outerShdw blurRad="50800" dist="50800" dir="5400000" algn="tl" rotWithShape="0">
              <a:srgbClr val="000000">
                <a:alpha val="43000"/>
              </a:srgbClr>
            </a:outerShdw>
          </a:effectLst>
        </p:spPr>
      </p:pic>
      <p:sp>
        <p:nvSpPr>
          <p:cNvPr id="3" name="Slide Number Placeholder 2">
            <a:extLst>
              <a:ext uri="{FF2B5EF4-FFF2-40B4-BE49-F238E27FC236}">
                <a16:creationId xmlns:a16="http://schemas.microsoft.com/office/drawing/2014/main" id="{78E35138-CA9E-4C2C-B593-CF02F607ECAE}"/>
              </a:ext>
            </a:extLst>
          </p:cNvPr>
          <p:cNvSpPr>
            <a:spLocks noGrp="1"/>
          </p:cNvSpPr>
          <p:nvPr>
            <p:ph type="sldNum" sz="quarter" idx="12"/>
          </p:nvPr>
        </p:nvSpPr>
        <p:spPr/>
        <p:txBody>
          <a:bodyPr/>
          <a:lstStyle/>
          <a:p>
            <a:fld id="{1789C0F2-17E0-497A-9BBE-0C73201AAFE3}" type="slidenum">
              <a:rPr lang="en-US" smtClean="0"/>
              <a:pPr/>
              <a:t>46</a:t>
            </a:fld>
            <a:endParaRPr lang="en-US" dirty="0"/>
          </a:p>
        </p:txBody>
      </p:sp>
    </p:spTree>
    <p:extLst>
      <p:ext uri="{BB962C8B-B14F-4D97-AF65-F5344CB8AC3E}">
        <p14:creationId xmlns:p14="http://schemas.microsoft.com/office/powerpoint/2010/main" val="1104553584"/>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358" y="927098"/>
            <a:ext cx="6343672" cy="709865"/>
          </a:xfrm>
        </p:spPr>
        <p:txBody>
          <a:bodyPr/>
          <a:lstStyle/>
          <a:p>
            <a:r>
              <a:rPr lang="en-US" dirty="0"/>
              <a:t>“Admitting” Voluntariness</a:t>
            </a:r>
          </a:p>
        </p:txBody>
      </p:sp>
      <p:sp>
        <p:nvSpPr>
          <p:cNvPr id="2" name="Content Placeholder 1"/>
          <p:cNvSpPr>
            <a:spLocks noGrp="1"/>
          </p:cNvSpPr>
          <p:nvPr>
            <p:ph idx="1"/>
          </p:nvPr>
        </p:nvSpPr>
        <p:spPr/>
        <p:txBody>
          <a:bodyPr/>
          <a:lstStyle/>
          <a:p>
            <a:r>
              <a:rPr lang="en-US" dirty="0"/>
              <a:t>Written admission</a:t>
            </a:r>
          </a:p>
          <a:p>
            <a:pPr lvl="1"/>
            <a:r>
              <a:rPr lang="en-US" dirty="0"/>
              <a:t>Identifying the statement</a:t>
            </a:r>
          </a:p>
          <a:p>
            <a:pPr lvl="1"/>
            <a:r>
              <a:rPr lang="en-US" dirty="0"/>
              <a:t>Admitting voluntariness </a:t>
            </a:r>
          </a:p>
          <a:p>
            <a:pPr lvl="1"/>
            <a:r>
              <a:rPr lang="en-US" dirty="0"/>
              <a:t>Waiving the </a:t>
            </a:r>
            <a:r>
              <a:rPr lang="en-US" i="1" dirty="0" err="1"/>
              <a:t>voir</a:t>
            </a:r>
            <a:r>
              <a:rPr lang="en-US" i="1" dirty="0"/>
              <a:t> dire</a:t>
            </a:r>
          </a:p>
        </p:txBody>
      </p:sp>
      <p:sp>
        <p:nvSpPr>
          <p:cNvPr id="4" name="Slide Number Placeholder 3">
            <a:extLst>
              <a:ext uri="{FF2B5EF4-FFF2-40B4-BE49-F238E27FC236}">
                <a16:creationId xmlns:a16="http://schemas.microsoft.com/office/drawing/2014/main" id="{0CBCE896-84BA-40AB-834E-3972432A3AF1}"/>
              </a:ext>
            </a:extLst>
          </p:cNvPr>
          <p:cNvSpPr>
            <a:spLocks noGrp="1"/>
          </p:cNvSpPr>
          <p:nvPr>
            <p:ph type="sldNum" sz="quarter" idx="12"/>
          </p:nvPr>
        </p:nvSpPr>
        <p:spPr/>
        <p:txBody>
          <a:bodyPr/>
          <a:lstStyle/>
          <a:p>
            <a:fld id="{1789C0F2-17E0-497A-9BBE-0C73201AAFE3}" type="slidenum">
              <a:rPr lang="en-US" smtClean="0"/>
              <a:pPr/>
              <a:t>47</a:t>
            </a:fld>
            <a:endParaRPr lang="en-US" dirty="0"/>
          </a:p>
        </p:txBody>
      </p:sp>
    </p:spTree>
    <p:extLst>
      <p:ext uri="{BB962C8B-B14F-4D97-AF65-F5344CB8AC3E}">
        <p14:creationId xmlns:p14="http://schemas.microsoft.com/office/powerpoint/2010/main" val="2671373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Identify what you want to do with the statement…</a:t>
            </a:r>
          </a:p>
        </p:txBody>
      </p:sp>
      <p:sp>
        <p:nvSpPr>
          <p:cNvPr id="2" name="Content Placeholder 1"/>
          <p:cNvSpPr>
            <a:spLocks noGrp="1"/>
          </p:cNvSpPr>
          <p:nvPr>
            <p:ph idx="1"/>
          </p:nvPr>
        </p:nvSpPr>
        <p:spPr/>
        <p:txBody>
          <a:bodyPr/>
          <a:lstStyle/>
          <a:p>
            <a:r>
              <a:rPr lang="en-US" dirty="0"/>
              <a:t>You don’t need to say this out loud – but you should know what you want to do with it (or have a plan) because things can change as the case </a:t>
            </a:r>
            <a:r>
              <a:rPr lang="en-US"/>
              <a:t>goes on</a:t>
            </a:r>
          </a:p>
          <a:p>
            <a:r>
              <a:rPr lang="en-US"/>
              <a:t>Cross</a:t>
            </a:r>
            <a:endParaRPr lang="en-US" dirty="0"/>
          </a:p>
          <a:p>
            <a:r>
              <a:rPr lang="en-US" dirty="0"/>
              <a:t>Case in chief</a:t>
            </a:r>
          </a:p>
          <a:p>
            <a:r>
              <a:rPr lang="en-US" dirty="0"/>
              <a:t>Force a witness onto the stand</a:t>
            </a:r>
          </a:p>
          <a:p>
            <a:pPr marL="18288" indent="0">
              <a:buNone/>
            </a:pPr>
            <a:endParaRPr lang="en-US" dirty="0"/>
          </a:p>
        </p:txBody>
      </p:sp>
      <p:sp>
        <p:nvSpPr>
          <p:cNvPr id="4" name="Slide Number Placeholder 3">
            <a:extLst>
              <a:ext uri="{FF2B5EF4-FFF2-40B4-BE49-F238E27FC236}">
                <a16:creationId xmlns:a16="http://schemas.microsoft.com/office/drawing/2014/main" id="{244891EA-59B5-4097-8FC7-BCE2C5D1FAA2}"/>
              </a:ext>
            </a:extLst>
          </p:cNvPr>
          <p:cNvSpPr>
            <a:spLocks noGrp="1"/>
          </p:cNvSpPr>
          <p:nvPr>
            <p:ph type="sldNum" sz="quarter" idx="12"/>
          </p:nvPr>
        </p:nvSpPr>
        <p:spPr/>
        <p:txBody>
          <a:bodyPr/>
          <a:lstStyle/>
          <a:p>
            <a:fld id="{1789C0F2-17E0-497A-9BBE-0C73201AAFE3}" type="slidenum">
              <a:rPr lang="en-US" smtClean="0"/>
              <a:pPr/>
              <a:t>48</a:t>
            </a:fld>
            <a:endParaRPr lang="en-US" dirty="0"/>
          </a:p>
        </p:txBody>
      </p:sp>
    </p:spTree>
    <p:extLst>
      <p:ext uri="{BB962C8B-B14F-4D97-AF65-F5344CB8AC3E}">
        <p14:creationId xmlns:p14="http://schemas.microsoft.com/office/powerpoint/2010/main" val="3810113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735B-2925-44E9-96E3-E32204886EDB}"/>
              </a:ext>
            </a:extLst>
          </p:cNvPr>
          <p:cNvSpPr>
            <a:spLocks noGrp="1"/>
          </p:cNvSpPr>
          <p:nvPr>
            <p:ph type="title"/>
          </p:nvPr>
        </p:nvSpPr>
        <p:spPr/>
        <p:txBody>
          <a:bodyPr/>
          <a:lstStyle/>
          <a:p>
            <a:r>
              <a:rPr lang="en-US" dirty="0"/>
              <a:t>What if the accused testifies?</a:t>
            </a:r>
            <a:endParaRPr lang="en-CA" dirty="0"/>
          </a:p>
        </p:txBody>
      </p:sp>
      <p:sp>
        <p:nvSpPr>
          <p:cNvPr id="3" name="Content Placeholder 2">
            <a:extLst>
              <a:ext uri="{FF2B5EF4-FFF2-40B4-BE49-F238E27FC236}">
                <a16:creationId xmlns:a16="http://schemas.microsoft.com/office/drawing/2014/main" id="{9275DB43-CFBD-424F-81A4-311B7BF0CB80}"/>
              </a:ext>
            </a:extLst>
          </p:cNvPr>
          <p:cNvSpPr>
            <a:spLocks noGrp="1"/>
          </p:cNvSpPr>
          <p:nvPr>
            <p:ph idx="1"/>
          </p:nvPr>
        </p:nvSpPr>
        <p:spPr/>
        <p:txBody>
          <a:bodyPr>
            <a:normAutofit/>
          </a:bodyPr>
          <a:lstStyle/>
          <a:p>
            <a:endParaRPr lang="en-CA" sz="1600" dirty="0">
              <a:effectLst/>
            </a:endParaRPr>
          </a:p>
          <a:p>
            <a:r>
              <a:rPr lang="en-US" sz="1600" dirty="0"/>
              <a:t>Cross him!</a:t>
            </a:r>
          </a:p>
          <a:p>
            <a:r>
              <a:rPr lang="en-US" sz="1600" dirty="0"/>
              <a:t>Ask if the statement is true</a:t>
            </a:r>
            <a:endParaRPr lang="en-CA" sz="1600" dirty="0"/>
          </a:p>
        </p:txBody>
      </p:sp>
      <p:sp>
        <p:nvSpPr>
          <p:cNvPr id="4" name="Slide Number Placeholder 3">
            <a:extLst>
              <a:ext uri="{FF2B5EF4-FFF2-40B4-BE49-F238E27FC236}">
                <a16:creationId xmlns:a16="http://schemas.microsoft.com/office/drawing/2014/main" id="{9FF4BCF4-53B8-4F07-9A46-EBCAE9DB753A}"/>
              </a:ext>
            </a:extLst>
          </p:cNvPr>
          <p:cNvSpPr>
            <a:spLocks noGrp="1"/>
          </p:cNvSpPr>
          <p:nvPr>
            <p:ph type="sldNum" sz="quarter" idx="12"/>
          </p:nvPr>
        </p:nvSpPr>
        <p:spPr/>
        <p:txBody>
          <a:bodyPr/>
          <a:lstStyle/>
          <a:p>
            <a:fld id="{1789C0F2-17E0-497A-9BBE-0C73201AAFE3}" type="slidenum">
              <a:rPr lang="en-US" smtClean="0"/>
              <a:pPr/>
              <a:t>49</a:t>
            </a:fld>
            <a:endParaRPr lang="en-US" dirty="0"/>
          </a:p>
        </p:txBody>
      </p:sp>
    </p:spTree>
    <p:extLst>
      <p:ext uri="{BB962C8B-B14F-4D97-AF65-F5344CB8AC3E}">
        <p14:creationId xmlns:p14="http://schemas.microsoft.com/office/powerpoint/2010/main" val="185249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7" name="Rectangle 26">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Rectangle 29">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FA247C97-BFF6-4264-907D-13047C71A4AF}"/>
              </a:ext>
            </a:extLst>
          </p:cNvPr>
          <p:cNvSpPr>
            <a:spLocks noGrp="1"/>
          </p:cNvSpPr>
          <p:nvPr>
            <p:ph type="title"/>
          </p:nvPr>
        </p:nvSpPr>
        <p:spPr>
          <a:xfrm>
            <a:off x="899553" y="2099733"/>
            <a:ext cx="6619244" cy="2677648"/>
          </a:xfrm>
        </p:spPr>
        <p:txBody>
          <a:bodyPr vert="horz" lIns="91440" tIns="45720" rIns="91440" bIns="45720" rtlCol="0" anchor="b">
            <a:normAutofit/>
          </a:bodyPr>
          <a:lstStyle/>
          <a:p>
            <a:r>
              <a:rPr lang="en-US" sz="5400">
                <a:solidFill>
                  <a:schemeClr val="tx2">
                    <a:lumMod val="75000"/>
                  </a:schemeClr>
                </a:solidFill>
              </a:rPr>
              <a:t>Preliminary Matters</a:t>
            </a:r>
          </a:p>
        </p:txBody>
      </p:sp>
      <p:sp>
        <p:nvSpPr>
          <p:cNvPr id="6" name="Text Placeholder 5">
            <a:extLst>
              <a:ext uri="{FF2B5EF4-FFF2-40B4-BE49-F238E27FC236}">
                <a16:creationId xmlns:a16="http://schemas.microsoft.com/office/drawing/2014/main" id="{098D0253-9F81-41C4-8B4A-10519A2D4B81}"/>
              </a:ext>
            </a:extLst>
          </p:cNvPr>
          <p:cNvSpPr>
            <a:spLocks noGrp="1"/>
          </p:cNvSpPr>
          <p:nvPr>
            <p:ph type="body" idx="1"/>
          </p:nvPr>
        </p:nvSpPr>
        <p:spPr>
          <a:xfrm>
            <a:off x="866216" y="4777380"/>
            <a:ext cx="6619243" cy="861420"/>
          </a:xfrm>
        </p:spPr>
        <p:txBody>
          <a:bodyPr vert="horz" lIns="91440" tIns="45720" rIns="91440" bIns="45720" rtlCol="0" anchor="t">
            <a:normAutofit/>
          </a:bodyPr>
          <a:lstStyle/>
          <a:p>
            <a:r>
              <a:rPr lang="en-US" sz="1800">
                <a:solidFill>
                  <a:schemeClr val="tx2"/>
                </a:solidFill>
              </a:rPr>
              <a:t>Contextual factors</a:t>
            </a:r>
          </a:p>
        </p:txBody>
      </p:sp>
      <p:sp>
        <p:nvSpPr>
          <p:cNvPr id="36" name="Rectangle 35">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C6BA71D0-2204-4B61-9DEA-1A9A9CB33F2D}"/>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a:spcAft>
                <a:spcPts val="600"/>
              </a:spcAft>
            </a:pPr>
            <a:fld id="{1789C0F2-17E0-497A-9BBE-0C73201AAFE3}"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1746378999"/>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Submissions: a good starting point</a:t>
            </a:r>
          </a:p>
        </p:txBody>
      </p:sp>
      <p:sp>
        <p:nvSpPr>
          <p:cNvPr id="2" name="Content Placeholder 1"/>
          <p:cNvSpPr>
            <a:spLocks noGrp="1"/>
          </p:cNvSpPr>
          <p:nvPr>
            <p:ph idx="1"/>
          </p:nvPr>
        </p:nvSpPr>
        <p:spPr/>
        <p:txBody>
          <a:bodyPr/>
          <a:lstStyle/>
          <a:p>
            <a:r>
              <a:rPr lang="en-US" dirty="0"/>
              <a:t>Stand up ask defence on the record what the issue really is? (so you can focus your submissions)</a:t>
            </a:r>
          </a:p>
          <a:p>
            <a:pPr marL="18288" indent="0">
              <a:buNone/>
            </a:pPr>
            <a:endParaRPr lang="en-US" dirty="0"/>
          </a:p>
        </p:txBody>
      </p:sp>
      <p:sp>
        <p:nvSpPr>
          <p:cNvPr id="4" name="Slide Number Placeholder 3">
            <a:extLst>
              <a:ext uri="{FF2B5EF4-FFF2-40B4-BE49-F238E27FC236}">
                <a16:creationId xmlns:a16="http://schemas.microsoft.com/office/drawing/2014/main" id="{36845618-88BF-4BB9-97C7-7C211A33B12B}"/>
              </a:ext>
            </a:extLst>
          </p:cNvPr>
          <p:cNvSpPr>
            <a:spLocks noGrp="1"/>
          </p:cNvSpPr>
          <p:nvPr>
            <p:ph type="sldNum" sz="quarter" idx="12"/>
          </p:nvPr>
        </p:nvSpPr>
        <p:spPr/>
        <p:txBody>
          <a:bodyPr/>
          <a:lstStyle/>
          <a:p>
            <a:fld id="{1789C0F2-17E0-497A-9BBE-0C73201AAFE3}" type="slidenum">
              <a:rPr lang="en-US" smtClean="0"/>
              <a:pPr/>
              <a:t>50</a:t>
            </a:fld>
            <a:endParaRPr lang="en-US" dirty="0"/>
          </a:p>
        </p:txBody>
      </p:sp>
    </p:spTree>
    <p:extLst>
      <p:ext uri="{BB962C8B-B14F-4D97-AF65-F5344CB8AC3E}">
        <p14:creationId xmlns:p14="http://schemas.microsoft.com/office/powerpoint/2010/main" val="1801272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Submissions: </a:t>
            </a:r>
            <a:r>
              <a:rPr lang="en-US" dirty="0" err="1"/>
              <a:t>sh</a:t>
            </a:r>
            <a:r>
              <a:rPr lang="en-US" dirty="0"/>
              <a:t>*t defence say</a:t>
            </a:r>
          </a:p>
        </p:txBody>
      </p:sp>
      <p:sp>
        <p:nvSpPr>
          <p:cNvPr id="2" name="Content Placeholder 1"/>
          <p:cNvSpPr>
            <a:spLocks noGrp="1"/>
          </p:cNvSpPr>
          <p:nvPr>
            <p:ph idx="1"/>
          </p:nvPr>
        </p:nvSpPr>
        <p:spPr/>
        <p:txBody>
          <a:bodyPr/>
          <a:lstStyle/>
          <a:p>
            <a:r>
              <a:rPr lang="en-US" dirty="0"/>
              <a:t>Small room, door closed, </a:t>
            </a:r>
            <a:r>
              <a:rPr lang="en-US" dirty="0" err="1"/>
              <a:t>acc</a:t>
            </a:r>
            <a:r>
              <a:rPr lang="en-US" dirty="0"/>
              <a:t> couldn’t leave, took his shoes, in a jumpsuit, pounded with questions…</a:t>
            </a:r>
          </a:p>
          <a:p>
            <a:pPr lvl="1"/>
            <a:r>
              <a:rPr lang="en-US" dirty="0"/>
              <a:t>Answer: test is atmosphere of oppression- above is true for EVERY in custody interview</a:t>
            </a:r>
          </a:p>
          <a:p>
            <a:r>
              <a:rPr lang="en-US" dirty="0" err="1"/>
              <a:t>Acc</a:t>
            </a:r>
            <a:r>
              <a:rPr lang="en-US" dirty="0"/>
              <a:t> said he didn’t want to talk, he said it 37 times</a:t>
            </a:r>
          </a:p>
          <a:p>
            <a:pPr lvl="1"/>
            <a:r>
              <a:rPr lang="en-US" dirty="0"/>
              <a:t>Answer: and yet </a:t>
            </a:r>
            <a:r>
              <a:rPr lang="en-US" dirty="0" err="1"/>
              <a:t>acc</a:t>
            </a:r>
            <a:r>
              <a:rPr lang="en-US" dirty="0"/>
              <a:t> kept engaging with officer</a:t>
            </a:r>
          </a:p>
          <a:p>
            <a:pPr marL="749808" lvl="2" indent="0">
              <a:buNone/>
            </a:pPr>
            <a:endParaRPr lang="en-US" dirty="0"/>
          </a:p>
        </p:txBody>
      </p:sp>
      <p:sp>
        <p:nvSpPr>
          <p:cNvPr id="4" name="Slide Number Placeholder 3">
            <a:extLst>
              <a:ext uri="{FF2B5EF4-FFF2-40B4-BE49-F238E27FC236}">
                <a16:creationId xmlns:a16="http://schemas.microsoft.com/office/drawing/2014/main" id="{9B22F039-5826-4C93-BAFE-270C2BC1302D}"/>
              </a:ext>
            </a:extLst>
          </p:cNvPr>
          <p:cNvSpPr>
            <a:spLocks noGrp="1"/>
          </p:cNvSpPr>
          <p:nvPr>
            <p:ph type="sldNum" sz="quarter" idx="12"/>
          </p:nvPr>
        </p:nvSpPr>
        <p:spPr/>
        <p:txBody>
          <a:bodyPr/>
          <a:lstStyle/>
          <a:p>
            <a:fld id="{1789C0F2-17E0-497A-9BBE-0C73201AAFE3}" type="slidenum">
              <a:rPr lang="en-US" smtClean="0"/>
              <a:pPr/>
              <a:t>51</a:t>
            </a:fld>
            <a:endParaRPr lang="en-US" dirty="0"/>
          </a:p>
        </p:txBody>
      </p:sp>
    </p:spTree>
    <p:extLst>
      <p:ext uri="{BB962C8B-B14F-4D97-AF65-F5344CB8AC3E}">
        <p14:creationId xmlns:p14="http://schemas.microsoft.com/office/powerpoint/2010/main" val="1656071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C796-F8E7-4C47-B693-016DA480286F}"/>
              </a:ext>
            </a:extLst>
          </p:cNvPr>
          <p:cNvSpPr>
            <a:spLocks noGrp="1"/>
          </p:cNvSpPr>
          <p:nvPr>
            <p:ph type="title"/>
          </p:nvPr>
        </p:nvSpPr>
        <p:spPr/>
        <p:txBody>
          <a:bodyPr/>
          <a:lstStyle/>
          <a:p>
            <a:r>
              <a:rPr lang="en-US" dirty="0"/>
              <a:t>Additional Considerations</a:t>
            </a:r>
            <a:endParaRPr lang="en-CA" dirty="0"/>
          </a:p>
        </p:txBody>
      </p:sp>
      <p:sp>
        <p:nvSpPr>
          <p:cNvPr id="3" name="Content Placeholder 2">
            <a:extLst>
              <a:ext uri="{FF2B5EF4-FFF2-40B4-BE49-F238E27FC236}">
                <a16:creationId xmlns:a16="http://schemas.microsoft.com/office/drawing/2014/main" id="{DC7036D5-63DF-4131-9E68-67908173AE68}"/>
              </a:ext>
            </a:extLst>
          </p:cNvPr>
          <p:cNvSpPr>
            <a:spLocks noGrp="1"/>
          </p:cNvSpPr>
          <p:nvPr>
            <p:ph idx="1"/>
          </p:nvPr>
        </p:nvSpPr>
        <p:spPr/>
        <p:txBody>
          <a:bodyPr/>
          <a:lstStyle/>
          <a:p>
            <a:r>
              <a:rPr lang="en-US" dirty="0"/>
              <a:t>YCJA</a:t>
            </a:r>
          </a:p>
          <a:p>
            <a:pPr lvl="1"/>
            <a:r>
              <a:rPr lang="en-US" dirty="0"/>
              <a:t>It exists there are additional requirements</a:t>
            </a:r>
            <a:endParaRPr lang="en-CA" dirty="0"/>
          </a:p>
        </p:txBody>
      </p:sp>
      <p:sp>
        <p:nvSpPr>
          <p:cNvPr id="4" name="Slide Number Placeholder 3">
            <a:extLst>
              <a:ext uri="{FF2B5EF4-FFF2-40B4-BE49-F238E27FC236}">
                <a16:creationId xmlns:a16="http://schemas.microsoft.com/office/drawing/2014/main" id="{DCCBC448-6B0B-41EF-AA2B-706A7BDE9B1F}"/>
              </a:ext>
            </a:extLst>
          </p:cNvPr>
          <p:cNvSpPr>
            <a:spLocks noGrp="1"/>
          </p:cNvSpPr>
          <p:nvPr>
            <p:ph type="sldNum" sz="quarter" idx="12"/>
          </p:nvPr>
        </p:nvSpPr>
        <p:spPr/>
        <p:txBody>
          <a:bodyPr/>
          <a:lstStyle/>
          <a:p>
            <a:fld id="{1789C0F2-17E0-497A-9BBE-0C73201AAFE3}" type="slidenum">
              <a:rPr lang="en-US" smtClean="0"/>
              <a:pPr/>
              <a:t>52</a:t>
            </a:fld>
            <a:endParaRPr lang="en-US" dirty="0"/>
          </a:p>
        </p:txBody>
      </p:sp>
    </p:spTree>
    <p:extLst>
      <p:ext uri="{BB962C8B-B14F-4D97-AF65-F5344CB8AC3E}">
        <p14:creationId xmlns:p14="http://schemas.microsoft.com/office/powerpoint/2010/main" val="84451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3"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5" name="Rectangle 34">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64D68F4F-2A36-4666-A450-94C18A707985}"/>
              </a:ext>
            </a:extLst>
          </p:cNvPr>
          <p:cNvSpPr>
            <a:spLocks noGrp="1"/>
          </p:cNvSpPr>
          <p:nvPr>
            <p:ph type="ctrTitle"/>
          </p:nvPr>
        </p:nvSpPr>
        <p:spPr>
          <a:xfrm>
            <a:off x="3956118" y="1143000"/>
            <a:ext cx="4701185" cy="3134032"/>
          </a:xfrm>
        </p:spPr>
        <p:txBody>
          <a:bodyPr>
            <a:normAutofit/>
          </a:bodyPr>
          <a:lstStyle/>
          <a:p>
            <a:r>
              <a:rPr lang="en-US" sz="5700">
                <a:solidFill>
                  <a:srgbClr val="EBEBEB"/>
                </a:solidFill>
              </a:rPr>
              <a:t>The End	</a:t>
            </a:r>
            <a:endParaRPr lang="en-CA" sz="5700">
              <a:solidFill>
                <a:srgbClr val="EBEBEB"/>
              </a:solidFill>
            </a:endParaRPr>
          </a:p>
        </p:txBody>
      </p:sp>
      <p:sp>
        <p:nvSpPr>
          <p:cNvPr id="4" name="Slide Number Placeholder 3">
            <a:extLst>
              <a:ext uri="{FF2B5EF4-FFF2-40B4-BE49-F238E27FC236}">
                <a16:creationId xmlns:a16="http://schemas.microsoft.com/office/drawing/2014/main" id="{825E65EF-E6C4-4181-A3A6-F5CB7CC24898}"/>
              </a:ext>
            </a:extLst>
          </p:cNvPr>
          <p:cNvSpPr>
            <a:spLocks noGrp="1"/>
          </p:cNvSpPr>
          <p:nvPr>
            <p:ph type="sldNum" sz="quarter" idx="12"/>
          </p:nvPr>
        </p:nvSpPr>
        <p:spPr>
          <a:xfrm>
            <a:off x="7757031" y="295729"/>
            <a:ext cx="628649" cy="767687"/>
          </a:xfrm>
        </p:spPr>
        <p:txBody>
          <a:bodyPr>
            <a:normAutofit/>
          </a:bodyPr>
          <a:lstStyle/>
          <a:p>
            <a:pPr>
              <a:spcAft>
                <a:spcPts val="600"/>
              </a:spcAft>
            </a:pPr>
            <a:fld id="{1789C0F2-17E0-497A-9BBE-0C73201AAFE3}" type="slidenum">
              <a:rPr lang="en-US">
                <a:solidFill>
                  <a:srgbClr val="FFFFFF"/>
                </a:solidFill>
              </a:rPr>
              <a:pPr>
                <a:spcAft>
                  <a:spcPts val="600"/>
                </a:spcAft>
              </a:pPr>
              <a:t>53</a:t>
            </a:fld>
            <a:endParaRPr lang="en-US">
              <a:solidFill>
                <a:srgbClr val="FFFFFF"/>
              </a:solidFill>
            </a:endParaRPr>
          </a:p>
        </p:txBody>
      </p:sp>
      <p:pic>
        <p:nvPicPr>
          <p:cNvPr id="26" name="Graphic 9" descr="Smiling Face with No Fill">
            <a:extLst>
              <a:ext uri="{FF2B5EF4-FFF2-40B4-BE49-F238E27FC236}">
                <a16:creationId xmlns:a16="http://schemas.microsoft.com/office/drawing/2014/main" id="{20313CB5-F604-4FE8-AD43-E5E5B49F07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323" y="2103294"/>
            <a:ext cx="2648296" cy="264829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15937858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4" name="Rectangle 2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4" name="Rectangle 3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8" name="Freeform: Shape 37">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40"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7922E29-9B88-4BF3-BEE7-D19612337D4D}"/>
              </a:ext>
            </a:extLst>
          </p:cNvPr>
          <p:cNvSpPr>
            <a:spLocks noGrp="1"/>
          </p:cNvSpPr>
          <p:nvPr>
            <p:ph type="title"/>
          </p:nvPr>
        </p:nvSpPr>
        <p:spPr>
          <a:xfrm>
            <a:off x="866216" y="973668"/>
            <a:ext cx="2206657" cy="1020232"/>
          </a:xfrm>
        </p:spPr>
        <p:txBody>
          <a:bodyPr vert="horz" lIns="91440" tIns="45720" rIns="91440" bIns="45720" rtlCol="0" anchor="ctr">
            <a:normAutofit/>
          </a:bodyPr>
          <a:lstStyle/>
          <a:p>
            <a:pPr>
              <a:lnSpc>
                <a:spcPct val="90000"/>
              </a:lnSpc>
            </a:pPr>
            <a:r>
              <a:rPr lang="en-US" sz="2800" b="0" i="0" kern="1200">
                <a:solidFill>
                  <a:srgbClr val="EBEBEB"/>
                </a:solidFill>
                <a:latin typeface="+mj-lt"/>
                <a:ea typeface="+mj-ea"/>
                <a:cs typeface="+mj-cs"/>
              </a:rPr>
              <a:t>Status of Declarant?</a:t>
            </a:r>
          </a:p>
        </p:txBody>
      </p:sp>
      <p:pic>
        <p:nvPicPr>
          <p:cNvPr id="16" name="Content Placeholder 15" descr="Text&#10;&#10;Description automatically generated with low confidence">
            <a:extLst>
              <a:ext uri="{FF2B5EF4-FFF2-40B4-BE49-F238E27FC236}">
                <a16:creationId xmlns:a16="http://schemas.microsoft.com/office/drawing/2014/main" id="{B68BA2AB-B907-4F05-9207-1E700F9ADF46}"/>
              </a:ext>
            </a:extLst>
          </p:cNvPr>
          <p:cNvPicPr>
            <a:picLocks noGrp="1" noChangeAspect="1"/>
          </p:cNvPicPr>
          <p:nvPr>
            <p:ph sz="half" idx="1"/>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95955" y="1853088"/>
            <a:ext cx="4793650" cy="3151824"/>
          </a:xfrm>
          <a:prstGeom prst="rect">
            <a:avLst/>
          </a:prstGeom>
        </p:spPr>
      </p:pic>
      <p:sp>
        <p:nvSpPr>
          <p:cNvPr id="42" name="Rectangle 41">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Oval 45">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Content Placeholder 17">
            <a:extLst>
              <a:ext uri="{FF2B5EF4-FFF2-40B4-BE49-F238E27FC236}">
                <a16:creationId xmlns:a16="http://schemas.microsoft.com/office/drawing/2014/main" id="{921C1DBF-4144-442F-B713-1B0F58D27187}"/>
              </a:ext>
            </a:extLst>
          </p:cNvPr>
          <p:cNvSpPr>
            <a:spLocks noGrp="1"/>
          </p:cNvSpPr>
          <p:nvPr>
            <p:ph sz="half" idx="2"/>
          </p:nvPr>
        </p:nvSpPr>
        <p:spPr>
          <a:xfrm>
            <a:off x="866216" y="2120900"/>
            <a:ext cx="2350294" cy="3898900"/>
          </a:xfrm>
        </p:spPr>
        <p:txBody>
          <a:bodyPr vert="horz" lIns="91440" tIns="45720" rIns="91440" bIns="45720" rtlCol="0">
            <a:normAutofit/>
          </a:bodyPr>
          <a:lstStyle/>
          <a:p>
            <a:r>
              <a:rPr lang="en-US" dirty="0">
                <a:solidFill>
                  <a:srgbClr val="FFFFFF"/>
                </a:solidFill>
              </a:rPr>
              <a:t>Detainee</a:t>
            </a:r>
          </a:p>
          <a:p>
            <a:r>
              <a:rPr lang="en-US" dirty="0">
                <a:solidFill>
                  <a:srgbClr val="FFFFFF"/>
                </a:solidFill>
              </a:rPr>
              <a:t>Person of interest</a:t>
            </a:r>
          </a:p>
          <a:p>
            <a:r>
              <a:rPr lang="en-US" dirty="0">
                <a:solidFill>
                  <a:srgbClr val="FFFFFF"/>
                </a:solidFill>
              </a:rPr>
              <a:t>Suspect</a:t>
            </a:r>
          </a:p>
          <a:p>
            <a:r>
              <a:rPr lang="en-US" dirty="0">
                <a:solidFill>
                  <a:srgbClr val="FFFFFF"/>
                </a:solidFill>
              </a:rPr>
              <a:t>Arrestee </a:t>
            </a:r>
          </a:p>
          <a:p>
            <a:r>
              <a:rPr lang="en-US" dirty="0">
                <a:solidFill>
                  <a:srgbClr val="FFFFFF"/>
                </a:solidFill>
              </a:rPr>
              <a:t>Witness</a:t>
            </a:r>
          </a:p>
          <a:p>
            <a:pPr marL="0" indent="0">
              <a:buNone/>
            </a:pPr>
            <a:endParaRPr lang="en-US" dirty="0">
              <a:solidFill>
                <a:srgbClr val="FFFFFF"/>
              </a:solidFill>
            </a:endParaRPr>
          </a:p>
          <a:p>
            <a:endParaRPr lang="en-US" dirty="0">
              <a:solidFill>
                <a:srgbClr val="FFFFFF"/>
              </a:solidFill>
            </a:endParaRPr>
          </a:p>
        </p:txBody>
      </p:sp>
      <p:sp>
        <p:nvSpPr>
          <p:cNvPr id="48"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4" name="Slide Number Placeholder 3">
            <a:extLst>
              <a:ext uri="{FF2B5EF4-FFF2-40B4-BE49-F238E27FC236}">
                <a16:creationId xmlns:a16="http://schemas.microsoft.com/office/drawing/2014/main" id="{B1A2C419-6E98-47C8-AFEF-7FE881AFF2DF}"/>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1789C0F2-17E0-497A-9BBE-0C73201AAFE3}" type="slidenum">
              <a:rPr lang="en-US">
                <a:solidFill>
                  <a:srgbClr val="FFFFFF"/>
                </a:solidFill>
              </a:rPr>
              <a:pPr defTabSz="914400">
                <a:spcAft>
                  <a:spcPts val="600"/>
                </a:spcAft>
              </a:pPr>
              <a:t>6</a:t>
            </a:fld>
            <a:endParaRPr lang="en-US">
              <a:solidFill>
                <a:srgbClr val="FFFFFF"/>
              </a:solidFill>
            </a:endParaRPr>
          </a:p>
        </p:txBody>
      </p:sp>
      <p:sp>
        <p:nvSpPr>
          <p:cNvPr id="17" name="TextBox 16">
            <a:extLst>
              <a:ext uri="{FF2B5EF4-FFF2-40B4-BE49-F238E27FC236}">
                <a16:creationId xmlns:a16="http://schemas.microsoft.com/office/drawing/2014/main" id="{BCF214D5-7080-4CFF-B5BD-648AED37658B}"/>
              </a:ext>
            </a:extLst>
          </p:cNvPr>
          <p:cNvSpPr txBox="1"/>
          <p:nvPr/>
        </p:nvSpPr>
        <p:spPr>
          <a:xfrm>
            <a:off x="6150128" y="4804857"/>
            <a:ext cx="253947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foto.wuestenigel.com/hand-holding-health-insurance-form/">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225724033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D501-4988-4CC0-9A9F-43A0037D6E4E}"/>
              </a:ext>
            </a:extLst>
          </p:cNvPr>
          <p:cNvSpPr>
            <a:spLocks noGrp="1"/>
          </p:cNvSpPr>
          <p:nvPr>
            <p:ph type="title"/>
          </p:nvPr>
        </p:nvSpPr>
        <p:spPr>
          <a:xfrm>
            <a:off x="674076" y="843311"/>
            <a:ext cx="6343672" cy="709865"/>
          </a:xfrm>
        </p:spPr>
        <p:txBody>
          <a:bodyPr/>
          <a:lstStyle/>
          <a:p>
            <a:r>
              <a:rPr lang="en-CA" sz="2800" dirty="0"/>
              <a:t>Witnesses and Persons of Interest </a:t>
            </a:r>
          </a:p>
        </p:txBody>
      </p:sp>
      <p:sp>
        <p:nvSpPr>
          <p:cNvPr id="3" name="Content Placeholder 2">
            <a:extLst>
              <a:ext uri="{FF2B5EF4-FFF2-40B4-BE49-F238E27FC236}">
                <a16:creationId xmlns:a16="http://schemas.microsoft.com/office/drawing/2014/main" id="{1E460F65-A320-4B5C-A1E6-32C3DD3DD36F}"/>
              </a:ext>
            </a:extLst>
          </p:cNvPr>
          <p:cNvSpPr>
            <a:spLocks noGrp="1"/>
          </p:cNvSpPr>
          <p:nvPr>
            <p:ph idx="1"/>
          </p:nvPr>
        </p:nvSpPr>
        <p:spPr/>
        <p:txBody>
          <a:bodyPr/>
          <a:lstStyle/>
          <a:p>
            <a:pPr algn="just"/>
            <a:r>
              <a:rPr lang="en-CA" b="0" i="0" dirty="0">
                <a:solidFill>
                  <a:srgbClr val="212121"/>
                </a:solidFill>
                <a:effectLst/>
              </a:rPr>
              <a:t>The </a:t>
            </a:r>
            <a:r>
              <a:rPr lang="en-CA" dirty="0">
                <a:solidFill>
                  <a:srgbClr val="212121"/>
                </a:solidFill>
              </a:rPr>
              <a:t>voluntariness</a:t>
            </a:r>
            <a:r>
              <a:rPr lang="en-CA" b="0" i="0" dirty="0">
                <a:solidFill>
                  <a:srgbClr val="212121"/>
                </a:solidFill>
                <a:effectLst/>
              </a:rPr>
              <a:t> rules, of course, traditionally </a:t>
            </a:r>
            <a:r>
              <a:rPr lang="en-CA" b="1" i="0" dirty="0">
                <a:solidFill>
                  <a:srgbClr val="212121"/>
                </a:solidFill>
                <a:effectLst/>
              </a:rPr>
              <a:t>apply only to accused persons</a:t>
            </a:r>
            <a:r>
              <a:rPr lang="en-CA" b="0" i="0" dirty="0">
                <a:solidFill>
                  <a:srgbClr val="212121"/>
                </a:solidFill>
                <a:effectLst/>
              </a:rPr>
              <a:t>. Mere witnesses, who have no likelihood of becoming accused persons have no need for the protections afforded by the rule. They are in no jeopardy of prosecution and thus of providing evidence against themselves. However, a person whom the police reasonably suspect may become an accused person must also be afforded the protection of the rule: </a:t>
            </a:r>
            <a:r>
              <a:rPr lang="en-CA" b="0" i="1" dirty="0" err="1">
                <a:solidFill>
                  <a:srgbClr val="212121"/>
                </a:solidFill>
                <a:effectLst/>
              </a:rPr>
              <a:t>Butorac</a:t>
            </a:r>
            <a:r>
              <a:rPr lang="en-CA" b="0" i="0" dirty="0">
                <a:solidFill>
                  <a:srgbClr val="212121"/>
                </a:solidFill>
                <a:effectLst/>
              </a:rPr>
              <a:t>, 2010 BCSC 1173 @53-54; </a:t>
            </a:r>
            <a:r>
              <a:rPr lang="en-CA" b="0" i="1" dirty="0">
                <a:solidFill>
                  <a:srgbClr val="212121"/>
                </a:solidFill>
                <a:effectLst/>
              </a:rPr>
              <a:t>JR</a:t>
            </a:r>
            <a:r>
              <a:rPr lang="en-CA" b="0" i="0" dirty="0">
                <a:solidFill>
                  <a:srgbClr val="212121"/>
                </a:solidFill>
                <a:effectLst/>
              </a:rPr>
              <a:t>, 2003 OJ No 718 (SCJ) @18</a:t>
            </a:r>
          </a:p>
          <a:p>
            <a:pPr algn="just"/>
            <a:endParaRPr lang="en-CA" b="0" i="0" dirty="0">
              <a:solidFill>
                <a:srgbClr val="212121"/>
              </a:solidFill>
              <a:effectLst/>
            </a:endParaRPr>
          </a:p>
          <a:p>
            <a:endParaRPr lang="en-CA" dirty="0"/>
          </a:p>
        </p:txBody>
      </p:sp>
      <p:sp>
        <p:nvSpPr>
          <p:cNvPr id="4" name="Slide Number Placeholder 3">
            <a:extLst>
              <a:ext uri="{FF2B5EF4-FFF2-40B4-BE49-F238E27FC236}">
                <a16:creationId xmlns:a16="http://schemas.microsoft.com/office/drawing/2014/main" id="{DD2F6B61-1036-4A97-ACCF-3180E4AC65F5}"/>
              </a:ext>
            </a:extLst>
          </p:cNvPr>
          <p:cNvSpPr>
            <a:spLocks noGrp="1"/>
          </p:cNvSpPr>
          <p:nvPr>
            <p:ph type="sldNum" sz="quarter" idx="12"/>
          </p:nvPr>
        </p:nvSpPr>
        <p:spPr/>
        <p:txBody>
          <a:bodyPr/>
          <a:lstStyle/>
          <a:p>
            <a:fld id="{1789C0F2-17E0-497A-9BBE-0C73201AAFE3}" type="slidenum">
              <a:rPr lang="en-US" smtClean="0"/>
              <a:pPr/>
              <a:t>7</a:t>
            </a:fld>
            <a:endParaRPr lang="en-US" dirty="0"/>
          </a:p>
        </p:txBody>
      </p:sp>
    </p:spTree>
    <p:extLst>
      <p:ext uri="{BB962C8B-B14F-4D97-AF65-F5344CB8AC3E}">
        <p14:creationId xmlns:p14="http://schemas.microsoft.com/office/powerpoint/2010/main" val="310080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Shape 13">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22292581-BBDE-4322-AE87-F5E11B3F847B}"/>
              </a:ext>
            </a:extLst>
          </p:cNvPr>
          <p:cNvSpPr>
            <a:spLocks noGrp="1"/>
          </p:cNvSpPr>
          <p:nvPr>
            <p:ph type="title"/>
          </p:nvPr>
        </p:nvSpPr>
        <p:spPr>
          <a:xfrm>
            <a:off x="479323" y="629265"/>
            <a:ext cx="4554582" cy="1622322"/>
          </a:xfrm>
        </p:spPr>
        <p:txBody>
          <a:bodyPr>
            <a:normAutofit/>
          </a:bodyPr>
          <a:lstStyle/>
          <a:p>
            <a:r>
              <a:rPr lang="en-CA">
                <a:solidFill>
                  <a:schemeClr val="tx1"/>
                </a:solidFill>
              </a:rPr>
              <a:t>Suspect </a:t>
            </a:r>
          </a:p>
        </p:txBody>
      </p:sp>
      <p:pic>
        <p:nvPicPr>
          <p:cNvPr id="6" name="Picture 5" descr="A picture containing a masc person with red paint on their hand suggesting that they were caught red handed">
            <a:extLst>
              <a:ext uri="{FF2B5EF4-FFF2-40B4-BE49-F238E27FC236}">
                <a16:creationId xmlns:a16="http://schemas.microsoft.com/office/drawing/2014/main" id="{782E38CB-C30F-4F47-99E7-0B42DFD95964}"/>
              </a:ext>
            </a:extLst>
          </p:cNvPr>
          <p:cNvPicPr>
            <a:picLocks noChangeAspect="1"/>
          </p:cNvPicPr>
          <p:nvPr/>
        </p:nvPicPr>
        <p:blipFill rotWithShape="1">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352" r="25102" b="1"/>
          <a:stretch/>
        </p:blipFill>
        <p:spPr>
          <a:xfrm>
            <a:off x="5563669" y="645106"/>
            <a:ext cx="3093988" cy="5585369"/>
          </a:xfrm>
          <a:prstGeom prst="rect">
            <a:avLst/>
          </a:prstGeom>
        </p:spPr>
      </p:pic>
      <p:sp>
        <p:nvSpPr>
          <p:cNvPr id="20" name="Rectangle 1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5B6CCABE-8CA8-431B-A794-4D638F84B552}"/>
              </a:ext>
            </a:extLst>
          </p:cNvPr>
          <p:cNvSpPr>
            <a:spLocks noGrp="1"/>
          </p:cNvSpPr>
          <p:nvPr>
            <p:ph type="sldNum" sz="quarter" idx="12"/>
          </p:nvPr>
        </p:nvSpPr>
        <p:spPr>
          <a:xfrm>
            <a:off x="7764405" y="295729"/>
            <a:ext cx="628649" cy="767687"/>
          </a:xfrm>
        </p:spPr>
        <p:txBody>
          <a:bodyPr>
            <a:normAutofit/>
          </a:bodyPr>
          <a:lstStyle/>
          <a:p>
            <a:pPr>
              <a:spcAft>
                <a:spcPts val="600"/>
              </a:spcAft>
            </a:pPr>
            <a:fld id="{1789C0F2-17E0-497A-9BBE-0C73201AAFE3}" type="slidenum">
              <a:rPr lang="en-US">
                <a:solidFill>
                  <a:srgbClr val="FFFFFF"/>
                </a:solidFill>
              </a:rPr>
              <a:pPr>
                <a:spcAft>
                  <a:spcPts val="600"/>
                </a:spcAft>
              </a:pPr>
              <a:t>8</a:t>
            </a:fld>
            <a:endParaRPr lang="en-US">
              <a:solidFill>
                <a:srgbClr val="FFFFFF"/>
              </a:solidFill>
            </a:endParaRPr>
          </a:p>
        </p:txBody>
      </p:sp>
      <p:sp>
        <p:nvSpPr>
          <p:cNvPr id="22" name="Oval 2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BA7FE84-A8FD-409B-8F81-DF5FDE38C533}"/>
              </a:ext>
            </a:extLst>
          </p:cNvPr>
          <p:cNvSpPr>
            <a:spLocks noGrp="1"/>
          </p:cNvSpPr>
          <p:nvPr>
            <p:ph idx="1"/>
          </p:nvPr>
        </p:nvSpPr>
        <p:spPr>
          <a:xfrm>
            <a:off x="479323" y="2418735"/>
            <a:ext cx="4554582" cy="3811740"/>
          </a:xfrm>
        </p:spPr>
        <p:txBody>
          <a:bodyPr anchor="ctr">
            <a:normAutofit/>
          </a:bodyPr>
          <a:lstStyle/>
          <a:p>
            <a:pPr>
              <a:lnSpc>
                <a:spcPct val="90000"/>
              </a:lnSpc>
            </a:pPr>
            <a:r>
              <a:rPr lang="en-CA" sz="1700" b="0" i="0" dirty="0">
                <a:solidFill>
                  <a:schemeClr val="tx1"/>
                </a:solidFill>
                <a:effectLst/>
              </a:rPr>
              <a:t>A person is a "suspect" when, objectively viewed, the information collected during an investigation tends to implicate him/her in the crime. It is an objective test, not a subjective one, that is to be applied to the totality of the information. An objective test better cares for the public interest in imposing duties on interrogating officers when the coercive power of the state is brought to bear on an individual in the context of a custodial interrogation: </a:t>
            </a:r>
            <a:r>
              <a:rPr lang="en-CA" sz="1700" b="0" i="1" dirty="0" err="1">
                <a:solidFill>
                  <a:schemeClr val="tx1"/>
                </a:solidFill>
                <a:effectLst/>
              </a:rPr>
              <a:t>Butorac</a:t>
            </a:r>
            <a:r>
              <a:rPr lang="en-CA" sz="1700" b="0" i="1" dirty="0">
                <a:solidFill>
                  <a:schemeClr val="tx1"/>
                </a:solidFill>
                <a:effectLst/>
              </a:rPr>
              <a:t>, </a:t>
            </a:r>
            <a:r>
              <a:rPr lang="en-CA" sz="1600" b="0" i="0" dirty="0">
                <a:solidFill>
                  <a:schemeClr val="tx1"/>
                </a:solidFill>
                <a:effectLst/>
              </a:rPr>
              <a:t>2010 BCSC 1173</a:t>
            </a:r>
            <a:r>
              <a:rPr lang="en-CA" sz="1700" dirty="0">
                <a:solidFill>
                  <a:schemeClr val="tx1"/>
                </a:solidFill>
              </a:rPr>
              <a:t> @53; </a:t>
            </a:r>
            <a:r>
              <a:rPr lang="en-CA" sz="1700" i="1" dirty="0">
                <a:solidFill>
                  <a:schemeClr val="tx1"/>
                </a:solidFill>
              </a:rPr>
              <a:t>Morrison</a:t>
            </a:r>
            <a:r>
              <a:rPr lang="en-CA" sz="1700" dirty="0">
                <a:solidFill>
                  <a:schemeClr val="tx1"/>
                </a:solidFill>
              </a:rPr>
              <a:t>, 2000 OJ No 5733 (SCJ) @18</a:t>
            </a:r>
            <a:endParaRPr lang="en-CA" sz="1700" b="0" i="0" dirty="0">
              <a:solidFill>
                <a:schemeClr val="tx1"/>
              </a:solidFill>
              <a:effectLst/>
            </a:endParaRPr>
          </a:p>
          <a:p>
            <a:pPr>
              <a:lnSpc>
                <a:spcPct val="90000"/>
              </a:lnSpc>
            </a:pPr>
            <a:endParaRPr lang="en-CA" sz="1700" dirty="0">
              <a:solidFill>
                <a:schemeClr val="tx1"/>
              </a:solidFill>
            </a:endParaRPr>
          </a:p>
        </p:txBody>
      </p:sp>
      <p:sp>
        <p:nvSpPr>
          <p:cNvPr id="7" name="TextBox 6">
            <a:extLst>
              <a:ext uri="{FF2B5EF4-FFF2-40B4-BE49-F238E27FC236}">
                <a16:creationId xmlns:a16="http://schemas.microsoft.com/office/drawing/2014/main" id="{0C732A53-C2CC-4911-AC02-29CF72C05909}"/>
              </a:ext>
            </a:extLst>
          </p:cNvPr>
          <p:cNvSpPr txBox="1"/>
          <p:nvPr/>
        </p:nvSpPr>
        <p:spPr>
          <a:xfrm>
            <a:off x="6118180" y="6030420"/>
            <a:ext cx="253947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www.flickr.com/photos/jdhancock/2916785189/">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35160186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4"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46"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BE2822E-5B49-4616-9F9A-FAE1CEEC76B4}"/>
              </a:ext>
            </a:extLst>
          </p:cNvPr>
          <p:cNvSpPr>
            <a:spLocks noGrp="1"/>
          </p:cNvSpPr>
          <p:nvPr>
            <p:ph type="title"/>
          </p:nvPr>
        </p:nvSpPr>
        <p:spPr>
          <a:xfrm>
            <a:off x="479323" y="629265"/>
            <a:ext cx="4554582" cy="1622322"/>
          </a:xfrm>
        </p:spPr>
        <p:txBody>
          <a:bodyPr>
            <a:normAutofit/>
          </a:bodyPr>
          <a:lstStyle/>
          <a:p>
            <a:r>
              <a:rPr lang="en-CA">
                <a:solidFill>
                  <a:srgbClr val="EBEBEB"/>
                </a:solidFill>
              </a:rPr>
              <a:t>Caution </a:t>
            </a:r>
          </a:p>
        </p:txBody>
      </p:sp>
      <p:sp>
        <p:nvSpPr>
          <p:cNvPr id="48" name="Freeform: Shape 47">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6" name="Picture 5" descr="A picture containing a stick person tripping over a rise on the floor. The sign reads &quot;caution watch your step&quot; &#10;">
            <a:extLst>
              <a:ext uri="{FF2B5EF4-FFF2-40B4-BE49-F238E27FC236}">
                <a16:creationId xmlns:a16="http://schemas.microsoft.com/office/drawing/2014/main" id="{21B530ED-B367-4CB1-AACE-1E3C1E108EB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324" r="18987" b="1"/>
          <a:stretch/>
        </p:blipFill>
        <p:spPr>
          <a:xfrm>
            <a:off x="5563669" y="970088"/>
            <a:ext cx="3093988" cy="4935405"/>
          </a:xfrm>
          <a:prstGeom prst="rect">
            <a:avLst/>
          </a:prstGeom>
        </p:spPr>
      </p:pic>
      <p:sp>
        <p:nvSpPr>
          <p:cNvPr id="50" name="Rectangle 49">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3FA036ED-FE66-47A4-81C0-121FDE738F9E}"/>
              </a:ext>
            </a:extLst>
          </p:cNvPr>
          <p:cNvSpPr>
            <a:spLocks noGrp="1"/>
          </p:cNvSpPr>
          <p:nvPr>
            <p:ph type="sldNum" sz="quarter" idx="12"/>
          </p:nvPr>
        </p:nvSpPr>
        <p:spPr>
          <a:xfrm>
            <a:off x="7764405" y="295729"/>
            <a:ext cx="628649" cy="767687"/>
          </a:xfrm>
        </p:spPr>
        <p:txBody>
          <a:bodyPr>
            <a:normAutofit/>
          </a:bodyPr>
          <a:lstStyle/>
          <a:p>
            <a:pPr>
              <a:spcAft>
                <a:spcPts val="600"/>
              </a:spcAft>
            </a:pPr>
            <a:fld id="{1789C0F2-17E0-497A-9BBE-0C73201AAFE3}" type="slidenum">
              <a:rPr lang="en-US">
                <a:solidFill>
                  <a:srgbClr val="FFFFFF"/>
                </a:solidFill>
              </a:rPr>
              <a:pPr>
                <a:spcAft>
                  <a:spcPts val="600"/>
                </a:spcAft>
              </a:pPr>
              <a:t>9</a:t>
            </a:fld>
            <a:endParaRPr lang="en-US">
              <a:solidFill>
                <a:srgbClr val="FFFFFF"/>
              </a:solidFill>
            </a:endParaRPr>
          </a:p>
        </p:txBody>
      </p:sp>
      <p:sp>
        <p:nvSpPr>
          <p:cNvPr id="52" name="Oval 51">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Oval 53">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81BF8D4-DEDA-4441-9B9F-B30877EB91E6}"/>
              </a:ext>
            </a:extLst>
          </p:cNvPr>
          <p:cNvSpPr>
            <a:spLocks noGrp="1"/>
          </p:cNvSpPr>
          <p:nvPr>
            <p:ph idx="1"/>
          </p:nvPr>
        </p:nvSpPr>
        <p:spPr>
          <a:xfrm>
            <a:off x="479323" y="2251587"/>
            <a:ext cx="4554582" cy="3978888"/>
          </a:xfrm>
        </p:spPr>
        <p:txBody>
          <a:bodyPr anchor="ctr">
            <a:normAutofit/>
          </a:bodyPr>
          <a:lstStyle/>
          <a:p>
            <a:r>
              <a:rPr lang="en-CA" b="0" i="0" dirty="0">
                <a:solidFill>
                  <a:srgbClr val="FFFFFF"/>
                </a:solidFill>
                <a:effectLst/>
              </a:rPr>
              <a:t>The caution should be given when a reasonably competent police investigator is in possession of information that should alert him or her to the "realistic prospect" that the person may be involved in the commission of a criminal offence: </a:t>
            </a:r>
            <a:r>
              <a:rPr lang="en-CA" b="0" i="1" dirty="0" err="1">
                <a:solidFill>
                  <a:srgbClr val="FFFFFF"/>
                </a:solidFill>
                <a:effectLst/>
              </a:rPr>
              <a:t>Butorac</a:t>
            </a:r>
            <a:r>
              <a:rPr lang="en-CA" b="0" i="1" dirty="0">
                <a:solidFill>
                  <a:srgbClr val="FFFFFF"/>
                </a:solidFill>
                <a:effectLst/>
              </a:rPr>
              <a:t>,</a:t>
            </a:r>
            <a:r>
              <a:rPr lang="en-CA" b="0" i="0" dirty="0">
                <a:solidFill>
                  <a:srgbClr val="212121"/>
                </a:solidFill>
                <a:effectLst/>
              </a:rPr>
              <a:t> </a:t>
            </a:r>
            <a:r>
              <a:rPr lang="en-CA" b="0" i="0" dirty="0">
                <a:solidFill>
                  <a:schemeClr val="tx1"/>
                </a:solidFill>
                <a:effectLst/>
              </a:rPr>
              <a:t>2010 BCSC 1173 </a:t>
            </a:r>
            <a:r>
              <a:rPr lang="en-CA" b="0" i="0" dirty="0">
                <a:solidFill>
                  <a:srgbClr val="FFFFFF"/>
                </a:solidFill>
                <a:effectLst/>
              </a:rPr>
              <a:t>@53; </a:t>
            </a:r>
            <a:r>
              <a:rPr lang="en-CA" b="0" i="1" dirty="0">
                <a:solidFill>
                  <a:srgbClr val="FFFFFF"/>
                </a:solidFill>
                <a:effectLst/>
              </a:rPr>
              <a:t>Worrall</a:t>
            </a:r>
            <a:r>
              <a:rPr lang="en-CA" b="0" i="0" dirty="0">
                <a:solidFill>
                  <a:srgbClr val="FFFFFF"/>
                </a:solidFill>
                <a:effectLst/>
              </a:rPr>
              <a:t>, 2002 OJ No 2711 @104</a:t>
            </a:r>
            <a:endParaRPr lang="en-CA" dirty="0">
              <a:solidFill>
                <a:srgbClr val="FFFFFF"/>
              </a:solidFill>
            </a:endParaRPr>
          </a:p>
        </p:txBody>
      </p:sp>
      <p:sp>
        <p:nvSpPr>
          <p:cNvPr id="7" name="TextBox 6">
            <a:extLst>
              <a:ext uri="{FF2B5EF4-FFF2-40B4-BE49-F238E27FC236}">
                <a16:creationId xmlns:a16="http://schemas.microsoft.com/office/drawing/2014/main" id="{285B2CAC-F28A-4ACE-B5A4-023DAF3C9AF9}"/>
              </a:ext>
            </a:extLst>
          </p:cNvPr>
          <p:cNvSpPr txBox="1"/>
          <p:nvPr/>
        </p:nvSpPr>
        <p:spPr>
          <a:xfrm>
            <a:off x="5977115" y="5705438"/>
            <a:ext cx="26805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ell.stackexchange.com/questions/8374/when-should-i-use-caution-instead-of-warning-and-vice-versa">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219393114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180107810E524EA74F73E9ECD3782B" ma:contentTypeVersion="13" ma:contentTypeDescription="Create a new document." ma:contentTypeScope="" ma:versionID="c358a48a46c6a0781680266d60ea1f15">
  <xsd:schema xmlns:xsd="http://www.w3.org/2001/XMLSchema" xmlns:xs="http://www.w3.org/2001/XMLSchema" xmlns:p="http://schemas.microsoft.com/office/2006/metadata/properties" xmlns:ns3="f1076e46-02bf-4f65-af46-5d84d76b7b63" xmlns:ns4="940a1174-ba3e-499e-a916-bd277f8618de" targetNamespace="http://schemas.microsoft.com/office/2006/metadata/properties" ma:root="true" ma:fieldsID="61dfb7caa043b3d5e704af14ad951d8d" ns3:_="" ns4:_="">
    <xsd:import namespace="f1076e46-02bf-4f65-af46-5d84d76b7b63"/>
    <xsd:import namespace="940a1174-ba3e-499e-a916-bd277f8618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76e46-02bf-4f65-af46-5d84d76b7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0a1174-ba3e-499e-a916-bd277f8618d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28EF31-E6D7-4633-AB29-13BD44F6F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76e46-02bf-4f65-af46-5d84d76b7b63"/>
    <ds:schemaRef ds:uri="940a1174-ba3e-499e-a916-bd277f861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53B1AA-458E-4734-BD5B-5E4356405D1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1516A48-6D2C-4939-91F1-806ADF0D69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373</TotalTime>
  <Words>2752</Words>
  <Application>Microsoft Office PowerPoint</Application>
  <PresentationFormat>On-screen Show (4:3)</PresentationFormat>
  <Paragraphs>286</Paragraphs>
  <Slides>53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Century Gothic</vt:lpstr>
      <vt:lpstr>Wingdings 3</vt:lpstr>
      <vt:lpstr>Ion Boardroom</vt:lpstr>
      <vt:lpstr>Voluntariness aka the confessions rule </vt:lpstr>
      <vt:lpstr>Defining the Terms </vt:lpstr>
      <vt:lpstr>Will of the Accused</vt:lpstr>
      <vt:lpstr>Truth and Fairness</vt:lpstr>
      <vt:lpstr>Preliminary Matters</vt:lpstr>
      <vt:lpstr>Status of Declarant?</vt:lpstr>
      <vt:lpstr>Witnesses and Persons of Interest </vt:lpstr>
      <vt:lpstr>Suspect </vt:lpstr>
      <vt:lpstr>Caution </vt:lpstr>
      <vt:lpstr>What if no caution given? </vt:lpstr>
      <vt:lpstr>Proving the Statement </vt:lpstr>
      <vt:lpstr>Proving the Statement</vt:lpstr>
      <vt:lpstr>Proving the Statement</vt:lpstr>
      <vt:lpstr>Proving the Statement </vt:lpstr>
      <vt:lpstr>Proving the Statement</vt:lpstr>
      <vt:lpstr>Person in Authority</vt:lpstr>
      <vt:lpstr>Person in Authority </vt:lpstr>
      <vt:lpstr>Medical Professional?</vt:lpstr>
      <vt:lpstr>Undercover Police Officer</vt:lpstr>
      <vt:lpstr>PowerPoint Presentation</vt:lpstr>
      <vt:lpstr>Employer?</vt:lpstr>
      <vt:lpstr>Victim’s Family Members???!?!</vt:lpstr>
      <vt:lpstr>Probation Officer </vt:lpstr>
      <vt:lpstr>Social Worker/CAS</vt:lpstr>
      <vt:lpstr>Procedure on Person in Authority</vt:lpstr>
      <vt:lpstr>Voluntariness</vt:lpstr>
      <vt:lpstr>Oickle</vt:lpstr>
      <vt:lpstr>Promises, Threats &amp; Inducements</vt:lpstr>
      <vt:lpstr>Atmosphere of Oppression </vt:lpstr>
      <vt:lpstr>Atmosphere of Oppression</vt:lpstr>
      <vt:lpstr>Oppression</vt:lpstr>
      <vt:lpstr>Police Trickery</vt:lpstr>
      <vt:lpstr>Trickery </vt:lpstr>
      <vt:lpstr>PowerPoint Presentation</vt:lpstr>
      <vt:lpstr>Trickery </vt:lpstr>
      <vt:lpstr>PowerPoint Presentation</vt:lpstr>
      <vt:lpstr>Operating Mind </vt:lpstr>
      <vt:lpstr>PowerPoint Presentation</vt:lpstr>
      <vt:lpstr>When does the confessions rule not apply </vt:lpstr>
      <vt:lpstr>Mechanics of the voir dire </vt:lpstr>
      <vt:lpstr>Mechanics of the voir dire</vt:lpstr>
      <vt:lpstr>Do I really need to call everyone? </vt:lpstr>
      <vt:lpstr>What if I don’t call everyone? </vt:lpstr>
      <vt:lpstr>Someone not available? </vt:lpstr>
      <vt:lpstr>Using the Cell Block Video</vt:lpstr>
      <vt:lpstr>Tactics</vt:lpstr>
      <vt:lpstr>“Admitting” Voluntariness</vt:lpstr>
      <vt:lpstr>Identify what you want to do with the statement…</vt:lpstr>
      <vt:lpstr>What if the accused testifies?</vt:lpstr>
      <vt:lpstr>Submissions: a good starting point</vt:lpstr>
      <vt:lpstr>Submissions: sh*t defence say</vt:lpstr>
      <vt:lpstr>Additional Considerations</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Voluntariness aka the confessions rule </dc:title>
  <dc:creator>Tansey, Louise (MAG)</dc:creator>
  <cp:lastModifiedBy>Tansey, Louise (MAG)</cp:lastModifiedBy>
  <cp:revision>4</cp:revision>
  <dcterms:created xsi:type="dcterms:W3CDTF">2023-03-07T02:45:40Z</dcterms:created>
  <dcterms:modified xsi:type="dcterms:W3CDTF">2023-03-08T21:45:35Z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0x0101006B180107810E524EA74F73E9ECD3782B</vt:lpwstr>
  </property>
  <property fmtid="{D5CDD505-2E9C-101B-9397-08002B2CF9AE}" pid="3" name="MSIP_Label_034a106e-6316-442c-ad35-738afd673d2b_Enabled">
    <vt:lpwstr>true</vt:lpwstr>
  </property>
  <property fmtid="{D5CDD505-2E9C-101B-9397-08002B2CF9AE}" pid="4" name="MSIP_Label_034a106e-6316-442c-ad35-738afd673d2b_SetDate">
    <vt:lpwstr>2023-03-07T04:19:54Z</vt:lpwstr>
  </property>
  <property fmtid="{D5CDD505-2E9C-101B-9397-08002B2CF9AE}" pid="5" name="MSIP_Label_034a106e-6316-442c-ad35-738afd673d2b_Method">
    <vt:lpwstr>Standard</vt:lpwstr>
  </property>
  <property fmtid="{D5CDD505-2E9C-101B-9397-08002B2CF9AE}" pid="6" name="MSIP_Label_034a106e-6316-442c-ad35-738afd673d2b_Name">
    <vt:lpwstr>034a106e-6316-442c-ad35-738afd673d2b</vt:lpwstr>
  </property>
  <property fmtid="{D5CDD505-2E9C-101B-9397-08002B2CF9AE}" pid="7" name="MSIP_Label_034a106e-6316-442c-ad35-738afd673d2b_SiteId">
    <vt:lpwstr>cddc1229-ac2a-4b97-b78a-0e5cacb5865c</vt:lpwstr>
  </property>
  <property fmtid="{D5CDD505-2E9C-101B-9397-08002B2CF9AE}" pid="8" name="MSIP_Label_034a106e-6316-442c-ad35-738afd673d2b_ActionId">
    <vt:lpwstr>ddc457dc-445e-4390-b787-d8fdf0c46d8e</vt:lpwstr>
  </property>
  <property fmtid="{D5CDD505-2E9C-101B-9397-08002B2CF9AE}" pid="9" name="MSIP_Label_034a106e-6316-442c-ad35-738afd673d2b_ContentBits">
    <vt:lpwstr>0</vt:lpwstr>
  </property>
</Properties>
</file>