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56" r:id="rId5"/>
    <p:sldId id="260" r:id="rId6"/>
    <p:sldId id="261" r:id="rId7"/>
    <p:sldId id="285" r:id="rId8"/>
    <p:sldId id="286" r:id="rId9"/>
    <p:sldId id="287" r:id="rId10"/>
    <p:sldId id="288" r:id="rId11"/>
    <p:sldId id="289" r:id="rId12"/>
    <p:sldId id="311" r:id="rId13"/>
    <p:sldId id="312" r:id="rId14"/>
    <p:sldId id="316" r:id="rId15"/>
    <p:sldId id="319" r:id="rId16"/>
    <p:sldId id="321" r:id="rId17"/>
    <p:sldId id="317" r:id="rId18"/>
    <p:sldId id="318" r:id="rId19"/>
    <p:sldId id="320" r:id="rId20"/>
    <p:sldId id="298" r:id="rId21"/>
    <p:sldId id="258" r:id="rId22"/>
    <p:sldId id="284" r:id="rId23"/>
    <p:sldId id="300" r:id="rId24"/>
    <p:sldId id="305" r:id="rId25"/>
    <p:sldId id="299" r:id="rId26"/>
    <p:sldId id="306" r:id="rId27"/>
    <p:sldId id="307" r:id="rId28"/>
    <p:sldId id="308" r:id="rId29"/>
    <p:sldId id="309" r:id="rId30"/>
    <p:sldId id="32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1E0AC6-CD54-49BA-872A-14378475EA13}">
          <p14:sldIdLst>
            <p14:sldId id="256"/>
            <p14:sldId id="260"/>
            <p14:sldId id="261"/>
            <p14:sldId id="285"/>
            <p14:sldId id="286"/>
            <p14:sldId id="287"/>
            <p14:sldId id="288"/>
            <p14:sldId id="289"/>
            <p14:sldId id="311"/>
            <p14:sldId id="312"/>
            <p14:sldId id="316"/>
            <p14:sldId id="319"/>
            <p14:sldId id="321"/>
            <p14:sldId id="317"/>
            <p14:sldId id="318"/>
            <p14:sldId id="320"/>
            <p14:sldId id="298"/>
            <p14:sldId id="258"/>
            <p14:sldId id="284"/>
            <p14:sldId id="300"/>
            <p14:sldId id="305"/>
            <p14:sldId id="299"/>
            <p14:sldId id="306"/>
            <p14:sldId id="307"/>
            <p14:sldId id="308"/>
            <p14:sldId id="309"/>
            <p14:sldId id="32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Tansey" initials="LT" lastIdx="1" clrIdx="0">
    <p:extLst>
      <p:ext uri="{19B8F6BF-5375-455C-9EA6-DF929625EA0E}">
        <p15:presenceInfo xmlns:p15="http://schemas.microsoft.com/office/powerpoint/2012/main" userId="S::Louise.Tansey@ontario.ca::388ce529-93ec-454c-9a47-d666ba1749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B1B2B-2CD2-40CB-ABA3-347F5159434B}" v="3" dt="2022-05-25T03:37:43.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44" autoAdjust="0"/>
  </p:normalViewPr>
  <p:slideViewPr>
    <p:cSldViewPr snapToGrid="0" snapToObjects="1">
      <p:cViewPr varScale="1">
        <p:scale>
          <a:sx n="59" d="100"/>
          <a:sy n="59" d="100"/>
        </p:scale>
        <p:origin x="11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sey, Louise (MAG)" userId="388ce529-93ec-454c-9a47-d666ba1749de" providerId="ADAL" clId="{0A7AF71B-30C3-4B69-AD2C-D12BD26AF53C}"/>
    <pc:docChg chg="custSel addSld delSld modSld modSection">
      <pc:chgData name="Tansey, Louise (MAG)" userId="388ce529-93ec-454c-9a47-d666ba1749de" providerId="ADAL" clId="{0A7AF71B-30C3-4B69-AD2C-D12BD26AF53C}" dt="2022-05-26T02:17:23.776" v="2010" actId="478"/>
      <pc:docMkLst>
        <pc:docMk/>
      </pc:docMkLst>
      <pc:sldChg chg="delSp modSp mod">
        <pc:chgData name="Tansey, Louise (MAG)" userId="388ce529-93ec-454c-9a47-d666ba1749de" providerId="ADAL" clId="{0A7AF71B-30C3-4B69-AD2C-D12BD26AF53C}" dt="2022-05-26T01:48:21.836" v="2" actId="478"/>
        <pc:sldMkLst>
          <pc:docMk/>
          <pc:sldMk cId="1018344661" sldId="256"/>
        </pc:sldMkLst>
        <pc:spChg chg="mod">
          <ac:chgData name="Tansey, Louise (MAG)" userId="388ce529-93ec-454c-9a47-d666ba1749de" providerId="ADAL" clId="{0A7AF71B-30C3-4B69-AD2C-D12BD26AF53C}" dt="2022-05-26T01:48:18.450" v="1" actId="20577"/>
          <ac:spMkLst>
            <pc:docMk/>
            <pc:sldMk cId="1018344661" sldId="256"/>
            <ac:spMk id="6" creationId="{5DCB26E0-B2F0-4905-A88F-92F08938E405}"/>
          </ac:spMkLst>
        </pc:spChg>
        <pc:grpChg chg="del">
          <ac:chgData name="Tansey, Louise (MAG)" userId="388ce529-93ec-454c-9a47-d666ba1749de" providerId="ADAL" clId="{0A7AF71B-30C3-4B69-AD2C-D12BD26AF53C}" dt="2022-05-26T01:48:21.836" v="2" actId="478"/>
          <ac:grpSpMkLst>
            <pc:docMk/>
            <pc:sldMk cId="1018344661" sldId="256"/>
            <ac:grpSpMk id="4" creationId="{13E43D8B-EB7C-4A24-8F3A-018A429D154E}"/>
          </ac:grpSpMkLst>
        </pc:grpChg>
      </pc:sldChg>
      <pc:sldChg chg="modNotesTx">
        <pc:chgData name="Tansey, Louise (MAG)" userId="388ce529-93ec-454c-9a47-d666ba1749de" providerId="ADAL" clId="{0A7AF71B-30C3-4B69-AD2C-D12BD26AF53C}" dt="2022-05-26T01:49:15.344" v="84" actId="20577"/>
        <pc:sldMkLst>
          <pc:docMk/>
          <pc:sldMk cId="870471249" sldId="260"/>
        </pc:sldMkLst>
      </pc:sldChg>
      <pc:sldChg chg="del">
        <pc:chgData name="Tansey, Louise (MAG)" userId="388ce529-93ec-454c-9a47-d666ba1749de" providerId="ADAL" clId="{0A7AF71B-30C3-4B69-AD2C-D12BD26AF53C}" dt="2022-05-26T02:16:48.996" v="2000" actId="47"/>
        <pc:sldMkLst>
          <pc:docMk/>
          <pc:sldMk cId="1028745430" sldId="314"/>
        </pc:sldMkLst>
      </pc:sldChg>
      <pc:sldChg chg="del">
        <pc:chgData name="Tansey, Louise (MAG)" userId="388ce529-93ec-454c-9a47-d666ba1749de" providerId="ADAL" clId="{0A7AF71B-30C3-4B69-AD2C-D12BD26AF53C}" dt="2022-05-26T02:16:49.922" v="2001" actId="47"/>
        <pc:sldMkLst>
          <pc:docMk/>
          <pc:sldMk cId="1966637146" sldId="315"/>
        </pc:sldMkLst>
      </pc:sldChg>
      <pc:sldChg chg="modSp mod modNotesTx">
        <pc:chgData name="Tansey, Louise (MAG)" userId="388ce529-93ec-454c-9a47-d666ba1749de" providerId="ADAL" clId="{0A7AF71B-30C3-4B69-AD2C-D12BD26AF53C}" dt="2022-05-26T02:06:02.526" v="536" actId="20577"/>
        <pc:sldMkLst>
          <pc:docMk/>
          <pc:sldMk cId="1715681054" sldId="319"/>
        </pc:sldMkLst>
        <pc:spChg chg="mod">
          <ac:chgData name="Tansey, Louise (MAG)" userId="388ce529-93ec-454c-9a47-d666ba1749de" providerId="ADAL" clId="{0A7AF71B-30C3-4B69-AD2C-D12BD26AF53C}" dt="2022-05-26T02:06:02.526" v="536" actId="20577"/>
          <ac:spMkLst>
            <pc:docMk/>
            <pc:sldMk cId="1715681054" sldId="319"/>
            <ac:spMk id="2" creationId="{C2A78D23-55B3-49B1-B0D0-47E39BC7CA07}"/>
          </ac:spMkLst>
        </pc:spChg>
        <pc:spChg chg="mod">
          <ac:chgData name="Tansey, Louise (MAG)" userId="388ce529-93ec-454c-9a47-d666ba1749de" providerId="ADAL" clId="{0A7AF71B-30C3-4B69-AD2C-D12BD26AF53C}" dt="2022-05-26T01:58:54.626" v="508" actId="20577"/>
          <ac:spMkLst>
            <pc:docMk/>
            <pc:sldMk cId="1715681054" sldId="319"/>
            <ac:spMk id="3" creationId="{8B4AAA7F-7E8A-490F-BA93-5D6026C1E90C}"/>
          </ac:spMkLst>
        </pc:spChg>
      </pc:sldChg>
      <pc:sldChg chg="modSp mod">
        <pc:chgData name="Tansey, Louise (MAG)" userId="388ce529-93ec-454c-9a47-d666ba1749de" providerId="ADAL" clId="{0A7AF71B-30C3-4B69-AD2C-D12BD26AF53C}" dt="2022-05-26T02:16:44.102" v="1999" actId="20577"/>
        <pc:sldMkLst>
          <pc:docMk/>
          <pc:sldMk cId="1827661603" sldId="320"/>
        </pc:sldMkLst>
        <pc:spChg chg="mod">
          <ac:chgData name="Tansey, Louise (MAG)" userId="388ce529-93ec-454c-9a47-d666ba1749de" providerId="ADAL" clId="{0A7AF71B-30C3-4B69-AD2C-D12BD26AF53C}" dt="2022-05-26T02:13:15.059" v="1263" actId="20577"/>
          <ac:spMkLst>
            <pc:docMk/>
            <pc:sldMk cId="1827661603" sldId="320"/>
            <ac:spMk id="2" creationId="{FB501A43-128A-43CB-89EF-97495E620E7C}"/>
          </ac:spMkLst>
        </pc:spChg>
        <pc:spChg chg="mod">
          <ac:chgData name="Tansey, Louise (MAG)" userId="388ce529-93ec-454c-9a47-d666ba1749de" providerId="ADAL" clId="{0A7AF71B-30C3-4B69-AD2C-D12BD26AF53C}" dt="2022-05-26T02:16:44.102" v="1999" actId="20577"/>
          <ac:spMkLst>
            <pc:docMk/>
            <pc:sldMk cId="1827661603" sldId="320"/>
            <ac:spMk id="3" creationId="{D2F80796-F38A-4784-8997-0610DADC8437}"/>
          </ac:spMkLst>
        </pc:spChg>
      </pc:sldChg>
      <pc:sldChg chg="modSp new mod modNotesTx">
        <pc:chgData name="Tansey, Louise (MAG)" userId="388ce529-93ec-454c-9a47-d666ba1749de" providerId="ADAL" clId="{0A7AF71B-30C3-4B69-AD2C-D12BD26AF53C}" dt="2022-05-26T02:12:30.981" v="1200" actId="20577"/>
        <pc:sldMkLst>
          <pc:docMk/>
          <pc:sldMk cId="2404768728" sldId="321"/>
        </pc:sldMkLst>
        <pc:spChg chg="mod">
          <ac:chgData name="Tansey, Louise (MAG)" userId="388ce529-93ec-454c-9a47-d666ba1749de" providerId="ADAL" clId="{0A7AF71B-30C3-4B69-AD2C-D12BD26AF53C}" dt="2022-05-26T02:06:11.670" v="554" actId="20577"/>
          <ac:spMkLst>
            <pc:docMk/>
            <pc:sldMk cId="2404768728" sldId="321"/>
            <ac:spMk id="2" creationId="{06B02DD8-65B6-46CB-B221-732DE9EE603D}"/>
          </ac:spMkLst>
        </pc:spChg>
        <pc:spChg chg="mod">
          <ac:chgData name="Tansey, Louise (MAG)" userId="388ce529-93ec-454c-9a47-d666ba1749de" providerId="ADAL" clId="{0A7AF71B-30C3-4B69-AD2C-D12BD26AF53C}" dt="2022-05-26T02:12:30.981" v="1200" actId="20577"/>
          <ac:spMkLst>
            <pc:docMk/>
            <pc:sldMk cId="2404768728" sldId="321"/>
            <ac:spMk id="3" creationId="{D9AA2736-4A61-4805-BB96-F124E195DF28}"/>
          </ac:spMkLst>
        </pc:spChg>
      </pc:sldChg>
      <pc:sldChg chg="addSp delSp modSp new mod modClrScheme chgLayout">
        <pc:chgData name="Tansey, Louise (MAG)" userId="388ce529-93ec-454c-9a47-d666ba1749de" providerId="ADAL" clId="{0A7AF71B-30C3-4B69-AD2C-D12BD26AF53C}" dt="2022-05-26T02:17:23.776" v="2010" actId="478"/>
        <pc:sldMkLst>
          <pc:docMk/>
          <pc:sldMk cId="2838801418" sldId="322"/>
        </pc:sldMkLst>
        <pc:spChg chg="del mod ord">
          <ac:chgData name="Tansey, Louise (MAG)" userId="388ce529-93ec-454c-9a47-d666ba1749de" providerId="ADAL" clId="{0A7AF71B-30C3-4B69-AD2C-D12BD26AF53C}" dt="2022-05-26T02:17:04.342" v="2003" actId="700"/>
          <ac:spMkLst>
            <pc:docMk/>
            <pc:sldMk cId="2838801418" sldId="322"/>
            <ac:spMk id="2" creationId="{41964291-1C63-44CB-8DD2-CD971761FE1D}"/>
          </ac:spMkLst>
        </pc:spChg>
        <pc:spChg chg="del mod ord">
          <ac:chgData name="Tansey, Louise (MAG)" userId="388ce529-93ec-454c-9a47-d666ba1749de" providerId="ADAL" clId="{0A7AF71B-30C3-4B69-AD2C-D12BD26AF53C}" dt="2022-05-26T02:17:04.342" v="2003" actId="700"/>
          <ac:spMkLst>
            <pc:docMk/>
            <pc:sldMk cId="2838801418" sldId="322"/>
            <ac:spMk id="3" creationId="{1976CB00-D2F1-4D76-B77B-097B29D6E571}"/>
          </ac:spMkLst>
        </pc:spChg>
        <pc:spChg chg="add mod ord">
          <ac:chgData name="Tansey, Louise (MAG)" userId="388ce529-93ec-454c-9a47-d666ba1749de" providerId="ADAL" clId="{0A7AF71B-30C3-4B69-AD2C-D12BD26AF53C}" dt="2022-05-26T02:17:18.235" v="2009" actId="700"/>
          <ac:spMkLst>
            <pc:docMk/>
            <pc:sldMk cId="2838801418" sldId="322"/>
            <ac:spMk id="4" creationId="{D1465C46-BC2A-469B-9DAB-4C723A76483C}"/>
          </ac:spMkLst>
        </pc:spChg>
        <pc:spChg chg="add del mod ord">
          <ac:chgData name="Tansey, Louise (MAG)" userId="388ce529-93ec-454c-9a47-d666ba1749de" providerId="ADAL" clId="{0A7AF71B-30C3-4B69-AD2C-D12BD26AF53C}" dt="2022-05-26T02:17:18.235" v="2009" actId="700"/>
          <ac:spMkLst>
            <pc:docMk/>
            <pc:sldMk cId="2838801418" sldId="322"/>
            <ac:spMk id="5" creationId="{0A5BC21C-F358-4EA4-ADC2-47FCABCE370B}"/>
          </ac:spMkLst>
        </pc:spChg>
        <pc:spChg chg="add del mod ord">
          <ac:chgData name="Tansey, Louise (MAG)" userId="388ce529-93ec-454c-9a47-d666ba1749de" providerId="ADAL" clId="{0A7AF71B-30C3-4B69-AD2C-D12BD26AF53C}" dt="2022-05-26T02:17:18.235" v="2009" actId="700"/>
          <ac:spMkLst>
            <pc:docMk/>
            <pc:sldMk cId="2838801418" sldId="322"/>
            <ac:spMk id="6" creationId="{3A9E0BD2-6757-4E1C-B457-B4D95C4FD5DB}"/>
          </ac:spMkLst>
        </pc:spChg>
        <pc:spChg chg="add del mod ord">
          <ac:chgData name="Tansey, Louise (MAG)" userId="388ce529-93ec-454c-9a47-d666ba1749de" providerId="ADAL" clId="{0A7AF71B-30C3-4B69-AD2C-D12BD26AF53C}" dt="2022-05-26T02:17:23.776" v="2010" actId="478"/>
          <ac:spMkLst>
            <pc:docMk/>
            <pc:sldMk cId="2838801418" sldId="322"/>
            <ac:spMk id="7" creationId="{DC6460A9-BFF7-4218-A0BA-861850134175}"/>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9-27T21:52:40.354"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E9FED-730E-4E41-BDBB-A5ACE3DC2388}" type="datetimeFigureOut">
              <a:rPr lang="en-CA" smtClean="0"/>
              <a:t>05/25/2022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45714-D16E-4167-85A2-CF753CCE7688}" type="slidenum">
              <a:rPr lang="en-CA" smtClean="0"/>
              <a:t>‹#›</a:t>
            </a:fld>
            <a:endParaRPr lang="en-CA"/>
          </a:p>
        </p:txBody>
      </p:sp>
    </p:spTree>
    <p:extLst>
      <p:ext uri="{BB962C8B-B14F-4D97-AF65-F5344CB8AC3E}">
        <p14:creationId xmlns:p14="http://schemas.microsoft.com/office/powerpoint/2010/main" val="3890407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anlii.ca/t/g7dzn"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canlii.ca/t/gj0bt"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anlii.org/en/bc/bcsc/doc/2010/2010bcsc1138/2010bcsc1138.html?resultIndex=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Part 1 of this 3 part series for more on warrants</a:t>
            </a:r>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2</a:t>
            </a:fld>
            <a:endParaRPr lang="en-CA"/>
          </a:p>
        </p:txBody>
      </p:sp>
    </p:spTree>
    <p:extLst>
      <p:ext uri="{BB962C8B-B14F-4D97-AF65-F5344CB8AC3E}">
        <p14:creationId xmlns:p14="http://schemas.microsoft.com/office/powerpoint/2010/main" val="2103835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Transmission data” is a defined term under s. 487.011. The definition </a:t>
            </a:r>
            <a:r>
              <a:rPr lang="en-US" sz="1200" u="sng" kern="1200" dirty="0">
                <a:solidFill>
                  <a:schemeClr val="tx1"/>
                </a:solidFill>
                <a:effectLst/>
                <a:latin typeface="+mn-lt"/>
                <a:ea typeface="+mn-ea"/>
                <a:cs typeface="+mn-cs"/>
              </a:rPr>
              <a:t>does not</a:t>
            </a:r>
            <a:r>
              <a:rPr lang="en-US" sz="1200" kern="1200" dirty="0">
                <a:solidFill>
                  <a:schemeClr val="tx1"/>
                </a:solidFill>
                <a:effectLst/>
                <a:latin typeface="+mn-lt"/>
                <a:ea typeface="+mn-ea"/>
                <a:cs typeface="+mn-cs"/>
              </a:rPr>
              <a:t> include customer name and address (CNA) information. Accordingly, section 487.015 does not allow for the production of CNA information. Given that </a:t>
            </a:r>
            <a:r>
              <a:rPr lang="en-US" sz="1200" i="1" kern="1200" dirty="0">
                <a:solidFill>
                  <a:schemeClr val="tx1"/>
                </a:solidFill>
                <a:effectLst/>
                <a:latin typeface="+mn-lt"/>
                <a:ea typeface="+mn-ea"/>
                <a:cs typeface="+mn-cs"/>
              </a:rPr>
              <a:t>R. v. Spencer</a:t>
            </a:r>
            <a:r>
              <a:rPr lang="en-US" sz="1200" kern="1200" dirty="0">
                <a:solidFill>
                  <a:schemeClr val="tx1"/>
                </a:solidFill>
                <a:effectLst/>
                <a:latin typeface="+mn-lt"/>
                <a:ea typeface="+mn-ea"/>
                <a:cs typeface="+mn-cs"/>
              </a:rPr>
              <a:t>, </a:t>
            </a:r>
            <a:r>
              <a:rPr lang="en-US" sz="1200" u="sng" strike="noStrike" kern="1200" dirty="0">
                <a:solidFill>
                  <a:schemeClr val="tx1"/>
                </a:solidFill>
                <a:effectLst/>
                <a:latin typeface="+mn-lt"/>
                <a:ea typeface="+mn-ea"/>
                <a:cs typeface="+mn-cs"/>
                <a:hlinkClick r:id="rId3"/>
              </a:rPr>
              <a:t>[2014] 2 S.C.R. 212</a:t>
            </a:r>
            <a:r>
              <a:rPr lang="en-US" sz="1200" kern="1200" dirty="0">
                <a:solidFill>
                  <a:schemeClr val="tx1"/>
                </a:solidFill>
                <a:effectLst/>
                <a:latin typeface="+mn-lt"/>
                <a:ea typeface="+mn-ea"/>
                <a:cs typeface="+mn-cs"/>
              </a:rPr>
              <a:t>, requires judicial authorization for the production of CNA information (associated to internet-based communications but perhaps not telephone-based communications: see </a:t>
            </a:r>
            <a:r>
              <a:rPr lang="en-US" sz="1200" i="1" kern="1200" dirty="0">
                <a:solidFill>
                  <a:schemeClr val="tx1"/>
                </a:solidFill>
                <a:effectLst/>
                <a:latin typeface="+mn-lt"/>
                <a:ea typeface="+mn-ea"/>
                <a:cs typeface="+mn-cs"/>
              </a:rPr>
              <a:t>HMQ v. </a:t>
            </a:r>
            <a:r>
              <a:rPr lang="en-US" sz="1200" i="1" kern="1200" dirty="0" err="1">
                <a:solidFill>
                  <a:schemeClr val="tx1"/>
                </a:solidFill>
                <a:effectLst/>
                <a:latin typeface="+mn-lt"/>
                <a:ea typeface="+mn-ea"/>
                <a:cs typeface="+mn-cs"/>
              </a:rPr>
              <a:t>Telus</a:t>
            </a:r>
            <a:r>
              <a:rPr lang="en-US" sz="1200" i="1" kern="1200" dirty="0">
                <a:solidFill>
                  <a:schemeClr val="tx1"/>
                </a:solidFill>
                <a:effectLst/>
                <a:latin typeface="+mn-lt"/>
                <a:ea typeface="+mn-ea"/>
                <a:cs typeface="+mn-cs"/>
              </a:rPr>
              <a:t>, </a:t>
            </a:r>
            <a:r>
              <a:rPr lang="en-US" sz="1200" u="sng" strike="noStrike" kern="1200" dirty="0">
                <a:solidFill>
                  <a:schemeClr val="tx1"/>
                </a:solidFill>
                <a:effectLst/>
                <a:latin typeface="+mn-lt"/>
                <a:ea typeface="+mn-ea"/>
                <a:cs typeface="+mn-cs"/>
                <a:hlinkClick r:id="rId4"/>
              </a:rPr>
              <a:t>2015 ONSC 3072</a:t>
            </a:r>
            <a:r>
              <a:rPr lang="en-US" sz="1200" kern="1200" dirty="0">
                <a:solidFill>
                  <a:schemeClr val="tx1"/>
                </a:solidFill>
                <a:effectLst/>
                <a:latin typeface="+mn-lt"/>
                <a:ea typeface="+mn-ea"/>
                <a:cs typeface="+mn-cs"/>
              </a:rPr>
              <a:t>), consideration must be given to alternative means of authorizing the production of CNA information. The most likely option is a general production order.</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trace communications production order is unique in that it is not addressed to a single record-holder; instead it is to be served successively on different communications service providers until the originator of the subject communication has been identified (s. 487.015(4)).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production order also has a unique reporting scheme, requiring that a written report be provided to the issuing justice, after the originator of the communication is identified or after the order expires (s. 487.015(6)). None of the other production orders require a post-execution report to justice: s. 487.0192(4).</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5</a:t>
            </a:fld>
            <a:endParaRPr lang="en-CA"/>
          </a:p>
        </p:txBody>
      </p:sp>
    </p:spTree>
    <p:extLst>
      <p:ext uri="{BB962C8B-B14F-4D97-AF65-F5344CB8AC3E}">
        <p14:creationId xmlns:p14="http://schemas.microsoft.com/office/powerpoint/2010/main" val="213222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Similar to the production order to trace communications, this order also includes the production of “transmission data” which does not allow for the production of customer name and address (CNA) information. Consideration must be given to alternative means of authorizing production of CNA information if it is required. The most likely option is a general production order.</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6</a:t>
            </a:fld>
            <a:endParaRPr lang="en-CA"/>
          </a:p>
        </p:txBody>
      </p:sp>
    </p:spTree>
    <p:extLst>
      <p:ext uri="{BB962C8B-B14F-4D97-AF65-F5344CB8AC3E}">
        <p14:creationId xmlns:p14="http://schemas.microsoft.com/office/powerpoint/2010/main" val="222393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CDR = call detail records</a:t>
            </a:r>
          </a:p>
          <a:p>
            <a:r>
              <a:rPr lang="en-US" dirty="0"/>
              <a:t>Seeking admissions about admissibility absent a witness</a:t>
            </a:r>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12</a:t>
            </a:fld>
            <a:endParaRPr lang="en-CA"/>
          </a:p>
        </p:txBody>
      </p:sp>
    </p:spTree>
    <p:extLst>
      <p:ext uri="{BB962C8B-B14F-4D97-AF65-F5344CB8AC3E}">
        <p14:creationId xmlns:p14="http://schemas.microsoft.com/office/powerpoint/2010/main" val="374723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0"/>
              </a:spcBef>
              <a:spcAft>
                <a:spcPts val="0"/>
              </a:spcAft>
            </a:pPr>
            <a:r>
              <a:rPr lang="en-CA" sz="1800" b="0" i="0" dirty="0">
                <a:solidFill>
                  <a:srgbClr val="000000"/>
                </a:solidFill>
                <a:effectLst/>
                <a:latin typeface="Segoe UI" panose="020B0502040204020203" pitchFamily="34" charset="0"/>
              </a:rPr>
              <a:t>Section 29 allows receipt of bank records by means of </a:t>
            </a:r>
            <a:r>
              <a:rPr lang="en-CA" sz="1800" b="1" i="0" dirty="0">
                <a:solidFill>
                  <a:srgbClr val="000000"/>
                </a:solidFill>
                <a:effectLst/>
                <a:latin typeface="Segoe UI" panose="020B0502040204020203" pitchFamily="34" charset="0"/>
              </a:rPr>
              <a:t>affidavit</a:t>
            </a:r>
            <a:r>
              <a:rPr lang="en-CA" sz="1800" b="0" i="0" dirty="0">
                <a:solidFill>
                  <a:srgbClr val="000000"/>
                </a:solidFill>
                <a:effectLst/>
                <a:latin typeface="Segoe UI" panose="020B0502040204020203" pitchFamily="34" charset="0"/>
              </a:rPr>
              <a:t>. Care should be given to the drafting of the affidavit and the limits of its contents. In </a:t>
            </a:r>
            <a:r>
              <a:rPr lang="en-CA" sz="1800" b="0" i="1" dirty="0">
                <a:solidFill>
                  <a:srgbClr val="000000"/>
                </a:solidFill>
                <a:effectLst/>
                <a:latin typeface="Segoe UI" panose="020B0502040204020203" pitchFamily="34" charset="0"/>
              </a:rPr>
              <a:t>R. v. Bath</a:t>
            </a:r>
            <a:r>
              <a:rPr lang="en-CA" sz="1800" b="0" i="0" dirty="0">
                <a:solidFill>
                  <a:srgbClr val="000000"/>
                </a:solidFill>
                <a:effectLst/>
                <a:latin typeface="Segoe UI" panose="020B0502040204020203" pitchFamily="34" charset="0"/>
              </a:rPr>
              <a:t>, </a:t>
            </a:r>
            <a:r>
              <a:rPr lang="en-CA" sz="1800" b="0" i="0" u="sng" strike="noStrike" dirty="0">
                <a:solidFill>
                  <a:srgbClr val="2A18AC"/>
                </a:solidFill>
                <a:effectLst/>
                <a:latin typeface="Segoe UI" panose="020B0502040204020203" pitchFamily="34" charset="0"/>
                <a:hlinkClick r:id="rId3"/>
              </a:rPr>
              <a:t>2010 BCSC 1138</a:t>
            </a:r>
            <a:r>
              <a:rPr lang="en-CA" sz="1800" b="0" i="0" dirty="0">
                <a:solidFill>
                  <a:srgbClr val="000000"/>
                </a:solidFill>
                <a:effectLst/>
                <a:latin typeface="Segoe UI" panose="020B0502040204020203" pitchFamily="34" charset="0"/>
              </a:rPr>
              <a:t> at paras. 22-31, the court admitted financial records by affidavit but struck out certain portions of the affidavit as the bank official had strayed into explanation and opinion that was not supported by the section. If the records require explanation, it is better to call the bank official as a witness at trial.</a:t>
            </a:r>
            <a:endParaRPr lang="en-CA" sz="1800" b="0" i="0" dirty="0">
              <a:solidFill>
                <a:srgbClr val="000000"/>
              </a:solidFill>
              <a:effectLst/>
              <a:latin typeface="Times New Roman" panose="02020603050405020304" pitchFamily="18" charset="0"/>
            </a:endParaRPr>
          </a:p>
          <a:p>
            <a:pPr algn="l">
              <a:spcBef>
                <a:spcPts val="0"/>
              </a:spcBef>
              <a:spcAft>
                <a:spcPts val="0"/>
              </a:spcAft>
            </a:pPr>
            <a:r>
              <a:rPr lang="en-CA" sz="1800" b="1" i="0" dirty="0">
                <a:solidFill>
                  <a:srgbClr val="000000"/>
                </a:solidFill>
                <a:effectLst/>
                <a:latin typeface="Segoe UI" panose="020B0502040204020203" pitchFamily="34" charset="0"/>
              </a:rPr>
              <a:t> </a:t>
            </a:r>
            <a:endParaRPr lang="en-CA" sz="1800" b="0" i="0" dirty="0">
              <a:solidFill>
                <a:srgbClr val="000000"/>
              </a:solidFill>
              <a:effectLst/>
              <a:latin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13</a:t>
            </a:fld>
            <a:endParaRPr lang="en-CA"/>
          </a:p>
        </p:txBody>
      </p:sp>
    </p:spTree>
    <p:extLst>
      <p:ext uri="{BB962C8B-B14F-4D97-AF65-F5344CB8AC3E}">
        <p14:creationId xmlns:p14="http://schemas.microsoft.com/office/powerpoint/2010/main" val="1930492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1B45714-D16E-4167-85A2-CF753CCE7688}" type="slidenum">
              <a:rPr lang="en-CA" smtClean="0"/>
              <a:t>20</a:t>
            </a:fld>
            <a:endParaRPr lang="en-CA"/>
          </a:p>
        </p:txBody>
      </p:sp>
    </p:spTree>
    <p:extLst>
      <p:ext uri="{BB962C8B-B14F-4D97-AF65-F5344CB8AC3E}">
        <p14:creationId xmlns:p14="http://schemas.microsoft.com/office/powerpoint/2010/main" val="719553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Workplace investigation</a:t>
            </a:r>
          </a:p>
          <a:p>
            <a:pPr marL="171450" indent="-171450">
              <a:buFont typeface="Arial" panose="020B0604020202020204" pitchFamily="34" charset="0"/>
              <a:buChar char="•"/>
            </a:pPr>
            <a:r>
              <a:rPr lang="en-US" dirty="0"/>
              <a:t>Why do you want it? What are you speculating is in there </a:t>
            </a:r>
          </a:p>
          <a:p>
            <a:pPr marL="171450" indent="-171450">
              <a:buFont typeface="Arial" panose="020B0604020202020204" pitchFamily="34" charset="0"/>
              <a:buChar char="•"/>
            </a:pPr>
            <a:r>
              <a:rPr lang="en-US" dirty="0"/>
              <a:t>Real evidence?</a:t>
            </a:r>
          </a:p>
          <a:p>
            <a:pPr marL="171450" indent="-171450">
              <a:buFont typeface="Arial" panose="020B0604020202020204" pitchFamily="34" charset="0"/>
              <a:buChar char="•"/>
            </a:pPr>
            <a:r>
              <a:rPr lang="en-US" dirty="0"/>
              <a:t>A witness?</a:t>
            </a:r>
          </a:p>
          <a:p>
            <a:pPr marL="171450" indent="-171450">
              <a:buFont typeface="Arial" panose="020B0604020202020204" pitchFamily="34" charset="0"/>
              <a:buChar char="•"/>
            </a:pPr>
            <a:r>
              <a:rPr lang="en-US" dirty="0"/>
              <a:t>Statement of the accused likely not usable (compulsion) </a:t>
            </a:r>
          </a:p>
          <a:p>
            <a:pPr marL="171450" indent="-171450">
              <a:buFont typeface="Arial" panose="020B0604020202020204" pitchFamily="34" charset="0"/>
              <a:buChar char="•"/>
            </a:pPr>
            <a:r>
              <a:rPr lang="en-US" dirty="0"/>
              <a:t>Prior ‘consistent’ statement of victim who cares</a:t>
            </a:r>
          </a:p>
        </p:txBody>
      </p:sp>
      <p:sp>
        <p:nvSpPr>
          <p:cNvPr id="4" name="Slide Number Placeholder 3"/>
          <p:cNvSpPr>
            <a:spLocks noGrp="1"/>
          </p:cNvSpPr>
          <p:nvPr>
            <p:ph type="sldNum" sz="quarter" idx="5"/>
          </p:nvPr>
        </p:nvSpPr>
        <p:spPr/>
        <p:txBody>
          <a:bodyPr/>
          <a:lstStyle/>
          <a:p>
            <a:fld id="{91B45714-D16E-4167-85A2-CF753CCE7688}" type="slidenum">
              <a:rPr lang="en-CA" smtClean="0"/>
              <a:t>24</a:t>
            </a:fld>
            <a:endParaRPr lang="en-CA"/>
          </a:p>
        </p:txBody>
      </p:sp>
    </p:spTree>
    <p:extLst>
      <p:ext uri="{BB962C8B-B14F-4D97-AF65-F5344CB8AC3E}">
        <p14:creationId xmlns:p14="http://schemas.microsoft.com/office/powerpoint/2010/main" val="2100981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5/25/2022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5/25/2022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5/25/2022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71613"/>
            <a:ext cx="8825658" cy="3305768"/>
          </a:xfrm>
        </p:spPr>
        <p:txBody>
          <a:bodyPr/>
          <a:lstStyle/>
          <a:p>
            <a:r>
              <a:rPr lang="en-US" sz="4400" dirty="0"/>
              <a:t>Production Orders</a:t>
            </a:r>
            <a:br>
              <a:rPr lang="en-US" sz="4400" dirty="0"/>
            </a:br>
            <a:br>
              <a:rPr lang="en-US" sz="4400" dirty="0"/>
            </a:br>
            <a:endParaRPr lang="en-US" sz="4400" dirty="0"/>
          </a:p>
        </p:txBody>
      </p:sp>
      <p:sp>
        <p:nvSpPr>
          <p:cNvPr id="3" name="Subtitle 2"/>
          <p:cNvSpPr>
            <a:spLocks noGrp="1"/>
          </p:cNvSpPr>
          <p:nvPr>
            <p:ph type="subTitle" idx="1"/>
          </p:nvPr>
        </p:nvSpPr>
        <p:spPr>
          <a:xfrm>
            <a:off x="1271931" y="3540412"/>
            <a:ext cx="8825658" cy="1328737"/>
          </a:xfrm>
        </p:spPr>
        <p:txBody>
          <a:bodyPr>
            <a:normAutofit/>
          </a:bodyPr>
          <a:lstStyle/>
          <a:p>
            <a:r>
              <a:rPr lang="en-US" sz="2000" dirty="0"/>
              <a:t>MCM #133:</a:t>
            </a:r>
          </a:p>
          <a:p>
            <a:r>
              <a:rPr lang="en-US" sz="2000" dirty="0"/>
              <a:t>27may2022: RADCLIFFE </a:t>
            </a:r>
            <a:r>
              <a:rPr lang="en-US" dirty="0"/>
              <a:t>&amp; Tansey &amp; MGM</a:t>
            </a:r>
          </a:p>
          <a:p>
            <a:r>
              <a:rPr lang="en-US"/>
              <a:t>Part 2 of 3</a:t>
            </a:r>
          </a:p>
          <a:p>
            <a:endParaRPr lang="en-US" dirty="0"/>
          </a:p>
        </p:txBody>
      </p:sp>
      <p:sp>
        <p:nvSpPr>
          <p:cNvPr id="11" name="Slide Number Placeholder 13">
            <a:extLst>
              <a:ext uri="{FF2B5EF4-FFF2-40B4-BE49-F238E27FC236}">
                <a16:creationId xmlns:a16="http://schemas.microsoft.com/office/drawing/2014/main" id="{2DED175C-4A89-40D8-8A66-079EFD9A0238}"/>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a:t>
            </a:fld>
            <a:endParaRPr lang="en-US" dirty="0"/>
          </a:p>
        </p:txBody>
      </p:sp>
    </p:spTree>
    <p:extLst>
      <p:ext uri="{BB962C8B-B14F-4D97-AF65-F5344CB8AC3E}">
        <p14:creationId xmlns:p14="http://schemas.microsoft.com/office/powerpoint/2010/main" val="101834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2847-CEFE-45A6-BF67-5893FFBEE8EF}"/>
              </a:ext>
            </a:extLst>
          </p:cNvPr>
          <p:cNvSpPr>
            <a:spLocks noGrp="1"/>
          </p:cNvSpPr>
          <p:nvPr>
            <p:ph type="title"/>
          </p:nvPr>
        </p:nvSpPr>
        <p:spPr>
          <a:xfrm>
            <a:off x="1154954" y="973668"/>
            <a:ext cx="9456339" cy="706964"/>
          </a:xfrm>
        </p:spPr>
        <p:txBody>
          <a:bodyPr/>
          <a:lstStyle/>
          <a:p>
            <a:r>
              <a:rPr lang="en-US" dirty="0"/>
              <a:t>Admissibility of Production Order Results</a:t>
            </a:r>
            <a:endParaRPr lang="en-CA" dirty="0"/>
          </a:p>
        </p:txBody>
      </p:sp>
      <p:sp>
        <p:nvSpPr>
          <p:cNvPr id="3" name="Content Placeholder 2">
            <a:extLst>
              <a:ext uri="{FF2B5EF4-FFF2-40B4-BE49-F238E27FC236}">
                <a16:creationId xmlns:a16="http://schemas.microsoft.com/office/drawing/2014/main" id="{CE00A90A-AD47-46AB-A9B1-ACB255AA0782}"/>
              </a:ext>
            </a:extLst>
          </p:cNvPr>
          <p:cNvSpPr>
            <a:spLocks noGrp="1"/>
          </p:cNvSpPr>
          <p:nvPr>
            <p:ph idx="1"/>
          </p:nvPr>
        </p:nvSpPr>
        <p:spPr/>
        <p:txBody>
          <a:bodyPr>
            <a:normAutofit fontScale="92500" lnSpcReduction="10000"/>
          </a:bodyPr>
          <a:lstStyle/>
          <a:p>
            <a:r>
              <a:rPr lang="en-CA" sz="2000" b="1" i="0" u="none" strike="noStrike" dirty="0">
                <a:solidFill>
                  <a:srgbClr val="000000"/>
                </a:solidFill>
                <a:effectLst/>
              </a:rPr>
              <a:t>487.0192 </a:t>
            </a:r>
            <a:r>
              <a:rPr lang="en-CA" sz="2000" b="1" i="0" dirty="0">
                <a:solidFill>
                  <a:srgbClr val="000000"/>
                </a:solidFill>
                <a:effectLst/>
              </a:rPr>
              <a:t>(5)</a:t>
            </a:r>
            <a:r>
              <a:rPr lang="en-CA" sz="2000" b="0" i="0" dirty="0">
                <a:solidFill>
                  <a:srgbClr val="333333"/>
                </a:solidFill>
                <a:effectLst/>
              </a:rPr>
              <a:t> Every copy of a document </a:t>
            </a:r>
            <a:r>
              <a:rPr lang="en-CA" sz="2000" b="0" i="0" u="sng" dirty="0">
                <a:solidFill>
                  <a:srgbClr val="333333"/>
                </a:solidFill>
                <a:effectLst/>
              </a:rPr>
              <a:t>produced</a:t>
            </a:r>
            <a:r>
              <a:rPr lang="en-CA" sz="2000" b="0" i="0" dirty="0">
                <a:solidFill>
                  <a:srgbClr val="333333"/>
                </a:solidFill>
                <a:effectLst/>
              </a:rPr>
              <a:t> under section 487.014 is admissible in evidence in proceedings under this or any other Act of Parliament on proof by affidavit that it is a true copy and has the same probative force as the document would have if it were proved in the ordinary way.</a:t>
            </a:r>
          </a:p>
          <a:p>
            <a:r>
              <a:rPr lang="en-CA" sz="2000" dirty="0">
                <a:solidFill>
                  <a:srgbClr val="333333"/>
                </a:solidFill>
              </a:rPr>
              <a:t>What does this mean? </a:t>
            </a:r>
          </a:p>
          <a:p>
            <a:pPr lvl="1"/>
            <a:r>
              <a:rPr lang="en-CA" sz="2000" dirty="0">
                <a:solidFill>
                  <a:srgbClr val="333333"/>
                </a:solidFill>
              </a:rPr>
              <a:t>You do not need to proceed via s30(3) or 31.1 of the </a:t>
            </a:r>
            <a:r>
              <a:rPr lang="en-CA" sz="2000" i="1" dirty="0">
                <a:solidFill>
                  <a:srgbClr val="333333"/>
                </a:solidFill>
              </a:rPr>
              <a:t>CEA</a:t>
            </a:r>
            <a:endParaRPr lang="en-CA" sz="2000" dirty="0">
              <a:solidFill>
                <a:srgbClr val="333333"/>
              </a:solidFill>
            </a:endParaRPr>
          </a:p>
          <a:p>
            <a:pPr lvl="1"/>
            <a:r>
              <a:rPr lang="en-CA" sz="2000" dirty="0">
                <a:solidFill>
                  <a:srgbClr val="333333"/>
                </a:solidFill>
              </a:rPr>
              <a:t>Check for an affidavit (request one if necessary)</a:t>
            </a:r>
          </a:p>
          <a:p>
            <a:pPr lvl="2"/>
            <a:r>
              <a:rPr lang="en-CA" sz="1800" dirty="0">
                <a:solidFill>
                  <a:srgbClr val="333333"/>
                </a:solidFill>
              </a:rPr>
              <a:t>There are no reported cases that exclude the results of a PO for this failure</a:t>
            </a:r>
          </a:p>
          <a:p>
            <a:pPr marL="457200" lvl="1" indent="0">
              <a:buNone/>
            </a:pPr>
            <a:endParaRPr lang="en-CA" dirty="0"/>
          </a:p>
        </p:txBody>
      </p:sp>
      <p:sp>
        <p:nvSpPr>
          <p:cNvPr id="4" name="Slide Number Placeholder 13">
            <a:extLst>
              <a:ext uri="{FF2B5EF4-FFF2-40B4-BE49-F238E27FC236}">
                <a16:creationId xmlns:a16="http://schemas.microsoft.com/office/drawing/2014/main" id="{CD8C6A39-A918-4E7B-A73F-879C891AF6A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10</a:t>
            </a:fld>
            <a:endParaRPr lang="en-US" dirty="0"/>
          </a:p>
        </p:txBody>
      </p:sp>
    </p:spTree>
    <p:extLst>
      <p:ext uri="{BB962C8B-B14F-4D97-AF65-F5344CB8AC3E}">
        <p14:creationId xmlns:p14="http://schemas.microsoft.com/office/powerpoint/2010/main" val="846559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2847-CEFE-45A6-BF67-5893FFBEE8EF}"/>
              </a:ext>
            </a:extLst>
          </p:cNvPr>
          <p:cNvSpPr>
            <a:spLocks noGrp="1"/>
          </p:cNvSpPr>
          <p:nvPr>
            <p:ph type="title"/>
          </p:nvPr>
        </p:nvSpPr>
        <p:spPr>
          <a:xfrm>
            <a:off x="1154954" y="973668"/>
            <a:ext cx="9456339" cy="706964"/>
          </a:xfrm>
        </p:spPr>
        <p:txBody>
          <a:bodyPr/>
          <a:lstStyle/>
          <a:p>
            <a:r>
              <a:rPr lang="en-US" dirty="0"/>
              <a:t>Admissibility of Production Order Results</a:t>
            </a:r>
            <a:endParaRPr lang="en-CA" dirty="0"/>
          </a:p>
        </p:txBody>
      </p:sp>
      <p:sp>
        <p:nvSpPr>
          <p:cNvPr id="3" name="Content Placeholder 2">
            <a:extLst>
              <a:ext uri="{FF2B5EF4-FFF2-40B4-BE49-F238E27FC236}">
                <a16:creationId xmlns:a16="http://schemas.microsoft.com/office/drawing/2014/main" id="{CE00A90A-AD47-46AB-A9B1-ACB255AA0782}"/>
              </a:ext>
            </a:extLst>
          </p:cNvPr>
          <p:cNvSpPr>
            <a:spLocks noGrp="1"/>
          </p:cNvSpPr>
          <p:nvPr>
            <p:ph idx="1"/>
          </p:nvPr>
        </p:nvSpPr>
        <p:spPr/>
        <p:txBody>
          <a:bodyPr>
            <a:normAutofit/>
          </a:bodyPr>
          <a:lstStyle/>
          <a:p>
            <a:r>
              <a:rPr lang="en-CA" sz="2000" b="1" i="0" dirty="0">
                <a:solidFill>
                  <a:srgbClr val="000000"/>
                </a:solidFill>
                <a:effectLst/>
              </a:rPr>
              <a:t>487.0192(6) </a:t>
            </a:r>
            <a:r>
              <a:rPr lang="en-CA" sz="2000" b="0" i="0" dirty="0">
                <a:solidFill>
                  <a:srgbClr val="000000"/>
                </a:solidFill>
                <a:effectLst/>
              </a:rPr>
              <a:t>A document that is </a:t>
            </a:r>
            <a:r>
              <a:rPr lang="en-CA" sz="2000" b="0" i="0" u="sng" dirty="0">
                <a:solidFill>
                  <a:srgbClr val="000000"/>
                </a:solidFill>
                <a:effectLst/>
              </a:rPr>
              <a:t>prepared</a:t>
            </a:r>
            <a:r>
              <a:rPr lang="en-CA" sz="2000" b="0" i="0" dirty="0">
                <a:solidFill>
                  <a:srgbClr val="000000"/>
                </a:solidFill>
                <a:effectLst/>
              </a:rPr>
              <a:t> from data for the purpose of production is considered an original for purposes of the </a:t>
            </a:r>
            <a:r>
              <a:rPr lang="en-CA" sz="2000" b="0" i="1" dirty="0">
                <a:solidFill>
                  <a:srgbClr val="000000"/>
                </a:solidFill>
                <a:effectLst/>
              </a:rPr>
              <a:t>Canada Evidence Act</a:t>
            </a:r>
            <a:endParaRPr lang="en-CA" sz="2000" dirty="0"/>
          </a:p>
          <a:p>
            <a:r>
              <a:rPr lang="en-CA" sz="2000" dirty="0">
                <a:solidFill>
                  <a:srgbClr val="333333"/>
                </a:solidFill>
              </a:rPr>
              <a:t>What does this mean?</a:t>
            </a:r>
          </a:p>
          <a:p>
            <a:pPr lvl="1"/>
            <a:r>
              <a:rPr lang="en-CA" sz="2000" dirty="0">
                <a:solidFill>
                  <a:srgbClr val="333333"/>
                </a:solidFill>
              </a:rPr>
              <a:t>You can proceed via s30(1) of the </a:t>
            </a:r>
            <a:r>
              <a:rPr lang="en-CA" sz="2000" i="1" dirty="0">
                <a:solidFill>
                  <a:srgbClr val="333333"/>
                </a:solidFill>
              </a:rPr>
              <a:t>CEA</a:t>
            </a:r>
            <a:r>
              <a:rPr lang="en-CA" sz="2000" dirty="0">
                <a:solidFill>
                  <a:srgbClr val="333333"/>
                </a:solidFill>
              </a:rPr>
              <a:t> (not s30(3))</a:t>
            </a:r>
          </a:p>
          <a:p>
            <a:pPr lvl="1"/>
            <a:r>
              <a:rPr lang="en-CA" sz="2000" dirty="0">
                <a:solidFill>
                  <a:srgbClr val="333333"/>
                </a:solidFill>
              </a:rPr>
              <a:t>Check for an affidavit that meets the requirements (or request one if necessary)</a:t>
            </a:r>
          </a:p>
          <a:p>
            <a:pPr marL="457200" lvl="1" indent="0">
              <a:buNone/>
            </a:pPr>
            <a:endParaRPr lang="en-CA" sz="2000" dirty="0"/>
          </a:p>
        </p:txBody>
      </p:sp>
      <p:sp>
        <p:nvSpPr>
          <p:cNvPr id="4" name="Slide Number Placeholder 13">
            <a:extLst>
              <a:ext uri="{FF2B5EF4-FFF2-40B4-BE49-F238E27FC236}">
                <a16:creationId xmlns:a16="http://schemas.microsoft.com/office/drawing/2014/main" id="{CD8C6A39-A918-4E7B-A73F-879C891AF6A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11</a:t>
            </a:fld>
            <a:endParaRPr lang="en-US" dirty="0"/>
          </a:p>
        </p:txBody>
      </p:sp>
    </p:spTree>
    <p:extLst>
      <p:ext uri="{BB962C8B-B14F-4D97-AF65-F5344CB8AC3E}">
        <p14:creationId xmlns:p14="http://schemas.microsoft.com/office/powerpoint/2010/main" val="3200420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78D23-55B3-49B1-B0D0-47E39BC7CA07}"/>
              </a:ext>
            </a:extLst>
          </p:cNvPr>
          <p:cNvSpPr>
            <a:spLocks noGrp="1"/>
          </p:cNvSpPr>
          <p:nvPr>
            <p:ph type="title"/>
          </p:nvPr>
        </p:nvSpPr>
        <p:spPr/>
        <p:txBody>
          <a:bodyPr/>
          <a:lstStyle/>
          <a:p>
            <a:r>
              <a:rPr lang="en-US" dirty="0"/>
              <a:t>Call Detail Records </a:t>
            </a:r>
            <a:endParaRPr lang="en-CA" dirty="0"/>
          </a:p>
        </p:txBody>
      </p:sp>
      <p:sp>
        <p:nvSpPr>
          <p:cNvPr id="3" name="Content Placeholder 2">
            <a:extLst>
              <a:ext uri="{FF2B5EF4-FFF2-40B4-BE49-F238E27FC236}">
                <a16:creationId xmlns:a16="http://schemas.microsoft.com/office/drawing/2014/main" id="{8B4AAA7F-7E8A-490F-BA93-5D6026C1E90C}"/>
              </a:ext>
            </a:extLst>
          </p:cNvPr>
          <p:cNvSpPr>
            <a:spLocks noGrp="1"/>
          </p:cNvSpPr>
          <p:nvPr>
            <p:ph idx="1"/>
          </p:nvPr>
        </p:nvSpPr>
        <p:spPr/>
        <p:txBody>
          <a:bodyPr>
            <a:normAutofit/>
          </a:bodyPr>
          <a:lstStyle/>
          <a:p>
            <a:r>
              <a:rPr lang="en-US" dirty="0">
                <a:solidFill>
                  <a:schemeClr val="tx1"/>
                </a:solidFill>
                <a:latin typeface="+mj-lt"/>
              </a:rPr>
              <a:t>Most common forms of records we deal with: CDRs and financial records</a:t>
            </a:r>
          </a:p>
          <a:p>
            <a:r>
              <a:rPr lang="en-US" dirty="0">
                <a:solidFill>
                  <a:schemeClr val="tx1"/>
                </a:solidFill>
                <a:latin typeface="+mj-lt"/>
              </a:rPr>
              <a:t>Lots of jurisprudence on routes of admissibility re: CDRs</a:t>
            </a:r>
          </a:p>
          <a:p>
            <a:r>
              <a:rPr lang="en-US" dirty="0">
                <a:solidFill>
                  <a:schemeClr val="tx1"/>
                </a:solidFill>
                <a:latin typeface="+mj-lt"/>
              </a:rPr>
              <a:t>CDRs are real evidence: see Mahmood, 2011 ONCA 639; </a:t>
            </a:r>
            <a:r>
              <a:rPr lang="en-US" dirty="0" err="1">
                <a:solidFill>
                  <a:schemeClr val="tx1"/>
                </a:solidFill>
                <a:latin typeface="+mj-lt"/>
              </a:rPr>
              <a:t>Fligliola</a:t>
            </a:r>
            <a:r>
              <a:rPr lang="en-US" dirty="0">
                <a:solidFill>
                  <a:schemeClr val="tx1"/>
                </a:solidFill>
                <a:latin typeface="+mj-lt"/>
              </a:rPr>
              <a:t>, 2012 ONSC 4486; Hamilton, 2011 ONCA 399</a:t>
            </a:r>
          </a:p>
          <a:p>
            <a:r>
              <a:rPr lang="en-US" dirty="0">
                <a:solidFill>
                  <a:schemeClr val="tx1"/>
                </a:solidFill>
                <a:latin typeface="+mj-lt"/>
              </a:rPr>
              <a:t>What does this mean?</a:t>
            </a:r>
          </a:p>
          <a:p>
            <a:pPr lvl="1"/>
            <a:r>
              <a:rPr lang="en-CA" sz="1800" dirty="0">
                <a:solidFill>
                  <a:schemeClr val="tx1"/>
                </a:solidFill>
                <a:effectLst/>
                <a:latin typeface="+mj-lt"/>
                <a:ea typeface="Calibri" panose="020F0502020204030204" pitchFamily="34" charset="0"/>
                <a:cs typeface="Calibri" panose="020F0502020204030204" pitchFamily="34" charset="0"/>
              </a:rPr>
              <a:t>If something is found to be “real evidence, it simply needs to be authenticated” before the trier of fact can then draw their own inferences from it: </a:t>
            </a:r>
            <a:r>
              <a:rPr lang="en-CA" sz="1800" i="1" dirty="0" err="1">
                <a:solidFill>
                  <a:schemeClr val="tx1"/>
                </a:solidFill>
                <a:effectLst/>
                <a:latin typeface="+mj-lt"/>
                <a:ea typeface="Calibri" panose="020F0502020204030204" pitchFamily="34" charset="0"/>
                <a:cs typeface="Calibri" panose="020F0502020204030204" pitchFamily="34" charset="0"/>
              </a:rPr>
              <a:t>Saturley</a:t>
            </a:r>
            <a:r>
              <a:rPr lang="en-CA" sz="1800" i="1" dirty="0">
                <a:solidFill>
                  <a:schemeClr val="tx1"/>
                </a:solidFill>
                <a:effectLst/>
                <a:latin typeface="+mj-lt"/>
                <a:ea typeface="Calibri" panose="020F0502020204030204" pitchFamily="34" charset="0"/>
                <a:cs typeface="Calibri" panose="020F0502020204030204" pitchFamily="34" charset="0"/>
              </a:rPr>
              <a:t> v CIBC World Markets, </a:t>
            </a:r>
            <a:r>
              <a:rPr lang="en-CA" sz="1800" dirty="0">
                <a:solidFill>
                  <a:schemeClr val="tx1"/>
                </a:solidFill>
                <a:effectLst/>
                <a:latin typeface="+mj-lt"/>
                <a:ea typeface="Calibri" panose="020F0502020204030204" pitchFamily="34" charset="0"/>
                <a:cs typeface="Calibri" panose="020F0502020204030204" pitchFamily="34" charset="0"/>
              </a:rPr>
              <a:t>2012 NSSC 226 @para </a:t>
            </a:r>
            <a:endParaRPr lang="en-US" sz="1800" dirty="0">
              <a:solidFill>
                <a:schemeClr val="tx1"/>
              </a:solidFill>
              <a:latin typeface="+mj-lt"/>
            </a:endParaRPr>
          </a:p>
          <a:p>
            <a:endParaRPr lang="en-CA" dirty="0"/>
          </a:p>
        </p:txBody>
      </p:sp>
    </p:spTree>
    <p:extLst>
      <p:ext uri="{BB962C8B-B14F-4D97-AF65-F5344CB8AC3E}">
        <p14:creationId xmlns:p14="http://schemas.microsoft.com/office/powerpoint/2010/main" val="1715681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2DD8-65B6-46CB-B221-732DE9EE603D}"/>
              </a:ext>
            </a:extLst>
          </p:cNvPr>
          <p:cNvSpPr>
            <a:spLocks noGrp="1"/>
          </p:cNvSpPr>
          <p:nvPr>
            <p:ph type="title"/>
          </p:nvPr>
        </p:nvSpPr>
        <p:spPr/>
        <p:txBody>
          <a:bodyPr/>
          <a:lstStyle/>
          <a:p>
            <a:r>
              <a:rPr lang="en-US" dirty="0"/>
              <a:t>Financial Records</a:t>
            </a:r>
            <a:endParaRPr lang="en-CA" dirty="0"/>
          </a:p>
        </p:txBody>
      </p:sp>
      <p:sp>
        <p:nvSpPr>
          <p:cNvPr id="3" name="Content Placeholder 2">
            <a:extLst>
              <a:ext uri="{FF2B5EF4-FFF2-40B4-BE49-F238E27FC236}">
                <a16:creationId xmlns:a16="http://schemas.microsoft.com/office/drawing/2014/main" id="{D9AA2736-4A61-4805-BB96-F124E195DF28}"/>
              </a:ext>
            </a:extLst>
          </p:cNvPr>
          <p:cNvSpPr>
            <a:spLocks noGrp="1"/>
          </p:cNvSpPr>
          <p:nvPr>
            <p:ph idx="1"/>
          </p:nvPr>
        </p:nvSpPr>
        <p:spPr/>
        <p:txBody>
          <a:bodyPr>
            <a:normAutofit fontScale="92500" lnSpcReduction="10000"/>
          </a:bodyPr>
          <a:lstStyle/>
          <a:p>
            <a:r>
              <a:rPr lang="en-US" dirty="0">
                <a:solidFill>
                  <a:schemeClr val="tx1"/>
                </a:solidFill>
              </a:rPr>
              <a:t>S29 CEA defines “financial institutions” but records not defined</a:t>
            </a:r>
          </a:p>
          <a:p>
            <a:pPr algn="just">
              <a:spcBef>
                <a:spcPts val="0"/>
              </a:spcBef>
              <a:spcAft>
                <a:spcPts val="0"/>
              </a:spcAft>
            </a:pPr>
            <a:r>
              <a:rPr lang="en-CA" sz="1800" b="0" i="0" dirty="0">
                <a:solidFill>
                  <a:schemeClr val="tx1"/>
                </a:solidFill>
                <a:effectLst/>
              </a:rPr>
              <a:t>The </a:t>
            </a:r>
            <a:r>
              <a:rPr lang="en-CA" sz="1800" i="0" dirty="0">
                <a:solidFill>
                  <a:schemeClr val="tx1"/>
                </a:solidFill>
                <a:effectLst/>
              </a:rPr>
              <a:t>preconditions to admissibility </a:t>
            </a:r>
            <a:r>
              <a:rPr lang="en-CA" sz="1800" b="0" i="0" dirty="0">
                <a:solidFill>
                  <a:schemeClr val="tx1"/>
                </a:solidFill>
                <a:effectLst/>
              </a:rPr>
              <a:t>are generally laid out in </a:t>
            </a:r>
            <a:r>
              <a:rPr lang="en-CA" dirty="0">
                <a:solidFill>
                  <a:schemeClr val="tx1"/>
                </a:solidFill>
              </a:rPr>
              <a:t>s</a:t>
            </a:r>
            <a:r>
              <a:rPr lang="en-CA" sz="1800" b="0" i="0" strike="noStrike" dirty="0">
                <a:solidFill>
                  <a:schemeClr val="tx1"/>
                </a:solidFill>
                <a:effectLst/>
              </a:rPr>
              <a:t>29(2) </a:t>
            </a:r>
            <a:r>
              <a:rPr lang="en-CA" sz="1800" b="0" i="1" strike="noStrike" dirty="0">
                <a:solidFill>
                  <a:schemeClr val="tx1"/>
                </a:solidFill>
                <a:effectLst/>
              </a:rPr>
              <a:t>CEA</a:t>
            </a:r>
            <a:r>
              <a:rPr lang="en-CA" sz="1800" b="0" i="1" dirty="0">
                <a:solidFill>
                  <a:schemeClr val="tx1"/>
                </a:solidFill>
                <a:effectLst/>
              </a:rPr>
              <a:t>. </a:t>
            </a:r>
            <a:r>
              <a:rPr lang="en-CA" sz="1800" b="0" i="0" dirty="0">
                <a:solidFill>
                  <a:schemeClr val="tx1"/>
                </a:solidFill>
                <a:effectLst/>
              </a:rPr>
              <a:t>These are:</a:t>
            </a:r>
          </a:p>
          <a:p>
            <a:pPr marL="762254" lvl="1" algn="just">
              <a:spcBef>
                <a:spcPts val="0"/>
              </a:spcBef>
              <a:buFont typeface="Arial" panose="020B0604020202020204" pitchFamily="34" charset="0"/>
              <a:buChar char="•"/>
            </a:pPr>
            <a:r>
              <a:rPr lang="en-CA" b="0" i="0" dirty="0">
                <a:solidFill>
                  <a:schemeClr val="tx1"/>
                </a:solidFill>
                <a:effectLst/>
              </a:rPr>
              <a:t>The book or record at the time of making the entry was one of the ordinary books or records of the institution;</a:t>
            </a:r>
          </a:p>
          <a:p>
            <a:pPr marL="762254" lvl="1" algn="just">
              <a:spcBef>
                <a:spcPts val="0"/>
              </a:spcBef>
              <a:buFont typeface="Arial" panose="020B0604020202020204" pitchFamily="34" charset="0"/>
              <a:buChar char="•"/>
            </a:pPr>
            <a:r>
              <a:rPr lang="en-CA" b="0" i="0" dirty="0">
                <a:solidFill>
                  <a:schemeClr val="tx1"/>
                </a:solidFill>
                <a:effectLst/>
              </a:rPr>
              <a:t>The entry was made in the usual and ordinary course of business;</a:t>
            </a:r>
          </a:p>
          <a:p>
            <a:pPr marL="762254" lvl="1" algn="just">
              <a:spcBef>
                <a:spcPts val="0"/>
              </a:spcBef>
              <a:buFont typeface="Arial" panose="020B0604020202020204" pitchFamily="34" charset="0"/>
              <a:buChar char="•"/>
            </a:pPr>
            <a:r>
              <a:rPr lang="en-CA" b="0" i="0" dirty="0">
                <a:solidFill>
                  <a:schemeClr val="tx1"/>
                </a:solidFill>
                <a:effectLst/>
              </a:rPr>
              <a:t>The book or record is in the custody or control of the financial institution; and</a:t>
            </a:r>
          </a:p>
          <a:p>
            <a:pPr marL="762254" lvl="1" algn="just">
              <a:spcBef>
                <a:spcPts val="0"/>
              </a:spcBef>
              <a:spcAft>
                <a:spcPts val="1000"/>
              </a:spcAft>
              <a:buFont typeface="Arial" panose="020B0604020202020204" pitchFamily="34" charset="0"/>
              <a:buChar char="•"/>
            </a:pPr>
            <a:r>
              <a:rPr lang="en-CA" b="0" i="0" dirty="0">
                <a:solidFill>
                  <a:schemeClr val="tx1"/>
                </a:solidFill>
                <a:effectLst/>
              </a:rPr>
              <a:t>The copy is a true copy (with proof being given by “any person employed by the financial institution that has knowledge of the book or record or the manager or accountant of the financial institution”.</a:t>
            </a:r>
          </a:p>
          <a:p>
            <a:r>
              <a:rPr lang="en-US" dirty="0">
                <a:solidFill>
                  <a:schemeClr val="tx1"/>
                </a:solidFill>
              </a:rPr>
              <a:t>Why does this matter? </a:t>
            </a:r>
          </a:p>
          <a:p>
            <a:pPr lvl="1"/>
            <a:r>
              <a:rPr lang="en-US" dirty="0">
                <a:solidFill>
                  <a:schemeClr val="tx1"/>
                </a:solidFill>
              </a:rPr>
              <a:t>S29 allows receipt of bank records by affidavit only (no need for a witness)</a:t>
            </a:r>
          </a:p>
          <a:p>
            <a:pPr lvl="1"/>
            <a:r>
              <a:rPr lang="en-US" dirty="0">
                <a:solidFill>
                  <a:schemeClr val="tx1"/>
                </a:solidFill>
              </a:rPr>
              <a:t>Care must be taken with contents of affidavit: see Bath, 2010 BCSC 1138 </a:t>
            </a:r>
          </a:p>
        </p:txBody>
      </p:sp>
    </p:spTree>
    <p:extLst>
      <p:ext uri="{BB962C8B-B14F-4D97-AF65-F5344CB8AC3E}">
        <p14:creationId xmlns:p14="http://schemas.microsoft.com/office/powerpoint/2010/main" val="240476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2847-CEFE-45A6-BF67-5893FFBEE8EF}"/>
              </a:ext>
            </a:extLst>
          </p:cNvPr>
          <p:cNvSpPr>
            <a:spLocks noGrp="1"/>
          </p:cNvSpPr>
          <p:nvPr>
            <p:ph type="title"/>
          </p:nvPr>
        </p:nvSpPr>
        <p:spPr>
          <a:xfrm>
            <a:off x="1154954" y="973668"/>
            <a:ext cx="9456339" cy="706964"/>
          </a:xfrm>
        </p:spPr>
        <p:txBody>
          <a:bodyPr/>
          <a:lstStyle/>
          <a:p>
            <a:r>
              <a:rPr lang="en-US" dirty="0"/>
              <a:t>Admissibility of Production Order Results</a:t>
            </a:r>
            <a:endParaRPr lang="en-CA" dirty="0"/>
          </a:p>
        </p:txBody>
      </p:sp>
      <p:sp>
        <p:nvSpPr>
          <p:cNvPr id="3" name="Content Placeholder 2">
            <a:extLst>
              <a:ext uri="{FF2B5EF4-FFF2-40B4-BE49-F238E27FC236}">
                <a16:creationId xmlns:a16="http://schemas.microsoft.com/office/drawing/2014/main" id="{CE00A90A-AD47-46AB-A9B1-ACB255AA0782}"/>
              </a:ext>
            </a:extLst>
          </p:cNvPr>
          <p:cNvSpPr>
            <a:spLocks noGrp="1"/>
          </p:cNvSpPr>
          <p:nvPr>
            <p:ph idx="1"/>
          </p:nvPr>
        </p:nvSpPr>
        <p:spPr/>
        <p:txBody>
          <a:bodyPr>
            <a:normAutofit/>
          </a:bodyPr>
          <a:lstStyle/>
          <a:p>
            <a:r>
              <a:rPr lang="en-CA" sz="2000" b="0" i="0" dirty="0">
                <a:solidFill>
                  <a:srgbClr val="000000"/>
                </a:solidFill>
                <a:effectLst/>
              </a:rPr>
              <a:t>Subpoena whomever </a:t>
            </a:r>
            <a:r>
              <a:rPr lang="en-CA" sz="2000" b="0" i="0" u="sng" dirty="0">
                <a:solidFill>
                  <a:srgbClr val="000000"/>
                </a:solidFill>
                <a:effectLst/>
              </a:rPr>
              <a:t>produced</a:t>
            </a:r>
            <a:r>
              <a:rPr lang="en-CA" sz="2000" b="0" i="0" dirty="0">
                <a:solidFill>
                  <a:srgbClr val="000000"/>
                </a:solidFill>
                <a:effectLst/>
              </a:rPr>
              <a:t> the copy or </a:t>
            </a:r>
            <a:r>
              <a:rPr lang="en-CA" sz="2000" b="0" i="0" u="sng" dirty="0">
                <a:solidFill>
                  <a:srgbClr val="000000"/>
                </a:solidFill>
                <a:effectLst/>
              </a:rPr>
              <a:t>prepared</a:t>
            </a:r>
            <a:r>
              <a:rPr lang="en-CA" sz="2000" b="0" i="0" dirty="0">
                <a:solidFill>
                  <a:srgbClr val="000000"/>
                </a:solidFill>
                <a:effectLst/>
              </a:rPr>
              <a:t> the data; OR</a:t>
            </a:r>
          </a:p>
          <a:p>
            <a:r>
              <a:rPr lang="en-CA" sz="2000" b="0" i="0" dirty="0">
                <a:solidFill>
                  <a:srgbClr val="000000"/>
                </a:solidFill>
                <a:effectLst/>
              </a:rPr>
              <a:t>Reques</a:t>
            </a:r>
            <a:r>
              <a:rPr lang="en-CA" sz="2000" dirty="0">
                <a:solidFill>
                  <a:srgbClr val="000000"/>
                </a:solidFill>
              </a:rPr>
              <a:t>t evidence to argue a hearsay exception:</a:t>
            </a:r>
            <a:endParaRPr lang="en-CA" sz="2000" b="0" i="0" dirty="0">
              <a:solidFill>
                <a:srgbClr val="000000"/>
              </a:solidFill>
              <a:effectLst/>
            </a:endParaRPr>
          </a:p>
          <a:p>
            <a:pPr lvl="1"/>
            <a:r>
              <a:rPr lang="en-CA" sz="2000" dirty="0">
                <a:solidFill>
                  <a:srgbClr val="000000"/>
                </a:solidFill>
              </a:rPr>
              <a:t>Statutory </a:t>
            </a:r>
            <a:r>
              <a:rPr lang="en-CA" sz="2000" b="0" i="0" dirty="0">
                <a:solidFill>
                  <a:srgbClr val="000000"/>
                </a:solidFill>
                <a:effectLst/>
              </a:rPr>
              <a:t>“business records” </a:t>
            </a:r>
            <a:r>
              <a:rPr lang="en-CA" sz="2000" dirty="0">
                <a:solidFill>
                  <a:srgbClr val="000000"/>
                </a:solidFill>
              </a:rPr>
              <a:t>exception = s30(1) or s30(3) of the </a:t>
            </a:r>
            <a:r>
              <a:rPr lang="en-CA" sz="2000" i="1" dirty="0">
                <a:solidFill>
                  <a:srgbClr val="000000"/>
                </a:solidFill>
              </a:rPr>
              <a:t>CEA</a:t>
            </a:r>
          </a:p>
          <a:p>
            <a:pPr lvl="1"/>
            <a:r>
              <a:rPr lang="en-CA" sz="2000" b="0" i="0" dirty="0">
                <a:solidFill>
                  <a:srgbClr val="000000"/>
                </a:solidFill>
                <a:effectLst/>
              </a:rPr>
              <a:t>Common law “business records” exception</a:t>
            </a:r>
          </a:p>
          <a:p>
            <a:pPr lvl="1"/>
            <a:r>
              <a:rPr lang="en-CA" sz="2000" dirty="0">
                <a:solidFill>
                  <a:srgbClr val="000000"/>
                </a:solidFill>
              </a:rPr>
              <a:t>Principled exception (threshold reliability and necessity)</a:t>
            </a:r>
            <a:endParaRPr lang="en-CA" sz="2000" b="0" i="0" dirty="0">
              <a:solidFill>
                <a:srgbClr val="000000"/>
              </a:solidFill>
              <a:effectLst/>
            </a:endParaRPr>
          </a:p>
        </p:txBody>
      </p:sp>
      <p:sp>
        <p:nvSpPr>
          <p:cNvPr id="4" name="Slide Number Placeholder 13">
            <a:extLst>
              <a:ext uri="{FF2B5EF4-FFF2-40B4-BE49-F238E27FC236}">
                <a16:creationId xmlns:a16="http://schemas.microsoft.com/office/drawing/2014/main" id="{CD8C6A39-A918-4E7B-A73F-879C891AF6A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14</a:t>
            </a:fld>
            <a:endParaRPr lang="en-US" dirty="0"/>
          </a:p>
        </p:txBody>
      </p:sp>
    </p:spTree>
    <p:extLst>
      <p:ext uri="{BB962C8B-B14F-4D97-AF65-F5344CB8AC3E}">
        <p14:creationId xmlns:p14="http://schemas.microsoft.com/office/powerpoint/2010/main" val="27710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2847-CEFE-45A6-BF67-5893FFBEE8EF}"/>
              </a:ext>
            </a:extLst>
          </p:cNvPr>
          <p:cNvSpPr>
            <a:spLocks noGrp="1"/>
          </p:cNvSpPr>
          <p:nvPr>
            <p:ph type="title"/>
          </p:nvPr>
        </p:nvSpPr>
        <p:spPr>
          <a:xfrm>
            <a:off x="1154954" y="973668"/>
            <a:ext cx="9456339" cy="706964"/>
          </a:xfrm>
        </p:spPr>
        <p:txBody>
          <a:bodyPr/>
          <a:lstStyle/>
          <a:p>
            <a:r>
              <a:rPr lang="en-US" dirty="0"/>
              <a:t>Admissibility of Production Order Results</a:t>
            </a:r>
            <a:endParaRPr lang="en-CA" dirty="0"/>
          </a:p>
        </p:txBody>
      </p:sp>
      <p:sp>
        <p:nvSpPr>
          <p:cNvPr id="3" name="Content Placeholder 2">
            <a:extLst>
              <a:ext uri="{FF2B5EF4-FFF2-40B4-BE49-F238E27FC236}">
                <a16:creationId xmlns:a16="http://schemas.microsoft.com/office/drawing/2014/main" id="{CE00A90A-AD47-46AB-A9B1-ACB255AA0782}"/>
              </a:ext>
            </a:extLst>
          </p:cNvPr>
          <p:cNvSpPr>
            <a:spLocks noGrp="1"/>
          </p:cNvSpPr>
          <p:nvPr>
            <p:ph idx="1"/>
          </p:nvPr>
        </p:nvSpPr>
        <p:spPr/>
        <p:txBody>
          <a:bodyPr>
            <a:normAutofit lnSpcReduction="10000"/>
          </a:bodyPr>
          <a:lstStyle/>
          <a:p>
            <a:r>
              <a:rPr lang="en-CA" sz="2000" b="0" i="0" dirty="0">
                <a:solidFill>
                  <a:srgbClr val="000000"/>
                </a:solidFill>
                <a:effectLst/>
              </a:rPr>
              <a:t>If the results qualify as “electronic documents” per s.31.8 of the </a:t>
            </a:r>
            <a:r>
              <a:rPr lang="en-CA" sz="2000" b="0" i="1" dirty="0">
                <a:solidFill>
                  <a:srgbClr val="000000"/>
                </a:solidFill>
                <a:effectLst/>
              </a:rPr>
              <a:t>CEA</a:t>
            </a:r>
          </a:p>
          <a:p>
            <a:r>
              <a:rPr lang="en-CA" sz="2000" dirty="0">
                <a:solidFill>
                  <a:srgbClr val="000000"/>
                </a:solidFill>
              </a:rPr>
              <a:t>You must s</a:t>
            </a:r>
            <a:r>
              <a:rPr lang="en-CA" sz="2000" b="0" i="0" dirty="0">
                <a:solidFill>
                  <a:srgbClr val="000000"/>
                </a:solidFill>
                <a:effectLst/>
              </a:rPr>
              <a:t>atisfy the two pre-conditions for admissibility of electronic documents found in CEA s31.1 and s31.2</a:t>
            </a:r>
          </a:p>
          <a:p>
            <a:r>
              <a:rPr lang="en-CA" sz="2000" dirty="0">
                <a:solidFill>
                  <a:srgbClr val="000000"/>
                </a:solidFill>
              </a:rPr>
              <a:t>s31.1 Authentication (</a:t>
            </a:r>
            <a:r>
              <a:rPr lang="en-CA" sz="2000" u="sng" dirty="0">
                <a:solidFill>
                  <a:srgbClr val="000000"/>
                </a:solidFill>
              </a:rPr>
              <a:t>identical</a:t>
            </a:r>
            <a:r>
              <a:rPr lang="en-CA" sz="2000" dirty="0">
                <a:solidFill>
                  <a:srgbClr val="000000"/>
                </a:solidFill>
              </a:rPr>
              <a:t> to the common law rule for paper documents)</a:t>
            </a:r>
          </a:p>
          <a:p>
            <a:r>
              <a:rPr lang="en-CA" sz="2000" b="0" i="0" dirty="0">
                <a:solidFill>
                  <a:srgbClr val="000000"/>
                </a:solidFill>
                <a:effectLst/>
              </a:rPr>
              <a:t>s31.2 Best Evidence Rule (</a:t>
            </a:r>
            <a:r>
              <a:rPr lang="en-CA" sz="2000" b="0" i="0" u="sng" dirty="0">
                <a:solidFill>
                  <a:srgbClr val="000000"/>
                </a:solidFill>
                <a:effectLst/>
              </a:rPr>
              <a:t>not identical</a:t>
            </a:r>
            <a:r>
              <a:rPr lang="en-CA" sz="2000" b="0" i="0" dirty="0">
                <a:solidFill>
                  <a:srgbClr val="000000"/>
                </a:solidFill>
                <a:effectLst/>
              </a:rPr>
              <a:t> to the common law rule)</a:t>
            </a:r>
          </a:p>
          <a:p>
            <a:pPr lvl="1"/>
            <a:r>
              <a:rPr lang="en-CA" sz="1800" dirty="0">
                <a:solidFill>
                  <a:srgbClr val="000000"/>
                </a:solidFill>
              </a:rPr>
              <a:t>Via evidence of “Integrity of the system” (e.g. </a:t>
            </a:r>
            <a:r>
              <a:rPr lang="en-CA" sz="1800" dirty="0" err="1">
                <a:solidFill>
                  <a:srgbClr val="000000"/>
                </a:solidFill>
              </a:rPr>
              <a:t>stmt</a:t>
            </a:r>
            <a:r>
              <a:rPr lang="en-CA" sz="1800" dirty="0">
                <a:solidFill>
                  <a:srgbClr val="000000"/>
                </a:solidFill>
              </a:rPr>
              <a:t> of “accuracy”)</a:t>
            </a:r>
          </a:p>
          <a:p>
            <a:pPr lvl="1"/>
            <a:r>
              <a:rPr lang="en-CA" sz="1800" b="0" i="0" dirty="0">
                <a:solidFill>
                  <a:srgbClr val="000000"/>
                </a:solidFill>
                <a:effectLst/>
              </a:rPr>
              <a:t>One of three presumptions from 31.3</a:t>
            </a:r>
          </a:p>
          <a:p>
            <a:pPr lvl="2"/>
            <a:r>
              <a:rPr lang="en-CA" sz="1600" dirty="0">
                <a:solidFill>
                  <a:srgbClr val="000000"/>
                </a:solidFill>
              </a:rPr>
              <a:t>System </a:t>
            </a:r>
            <a:r>
              <a:rPr lang="en-CA" sz="1600">
                <a:solidFill>
                  <a:srgbClr val="000000"/>
                </a:solidFill>
              </a:rPr>
              <a:t>operating properly; </a:t>
            </a:r>
            <a:r>
              <a:rPr lang="en-CA" sz="1600" dirty="0">
                <a:solidFill>
                  <a:srgbClr val="000000"/>
                </a:solidFill>
              </a:rPr>
              <a:t>Recorded by </a:t>
            </a:r>
            <a:r>
              <a:rPr lang="en-CA" sz="1600">
                <a:solidFill>
                  <a:srgbClr val="000000"/>
                </a:solidFill>
              </a:rPr>
              <a:t>adverse party; or Business </a:t>
            </a:r>
            <a:r>
              <a:rPr lang="en-CA" sz="1600" dirty="0">
                <a:solidFill>
                  <a:srgbClr val="000000"/>
                </a:solidFill>
              </a:rPr>
              <a:t>records</a:t>
            </a:r>
            <a:endParaRPr lang="en-CA" sz="1600" b="0" i="0" dirty="0">
              <a:solidFill>
                <a:srgbClr val="000000"/>
              </a:solidFill>
              <a:effectLst/>
            </a:endParaRPr>
          </a:p>
          <a:p>
            <a:pPr lvl="1"/>
            <a:endParaRPr lang="en-CA" sz="1800" b="0" i="0" dirty="0">
              <a:solidFill>
                <a:srgbClr val="000000"/>
              </a:solidFill>
              <a:effectLst/>
            </a:endParaRPr>
          </a:p>
        </p:txBody>
      </p:sp>
      <p:sp>
        <p:nvSpPr>
          <p:cNvPr id="4" name="Slide Number Placeholder 13">
            <a:extLst>
              <a:ext uri="{FF2B5EF4-FFF2-40B4-BE49-F238E27FC236}">
                <a16:creationId xmlns:a16="http://schemas.microsoft.com/office/drawing/2014/main" id="{CD8C6A39-A918-4E7B-A73F-879C891AF6A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15</a:t>
            </a:fld>
            <a:endParaRPr lang="en-US" dirty="0"/>
          </a:p>
        </p:txBody>
      </p:sp>
    </p:spTree>
    <p:extLst>
      <p:ext uri="{BB962C8B-B14F-4D97-AF65-F5344CB8AC3E}">
        <p14:creationId xmlns:p14="http://schemas.microsoft.com/office/powerpoint/2010/main" val="3885493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1A43-128A-43CB-89EF-97495E620E7C}"/>
              </a:ext>
            </a:extLst>
          </p:cNvPr>
          <p:cNvSpPr>
            <a:spLocks noGrp="1"/>
          </p:cNvSpPr>
          <p:nvPr>
            <p:ph type="title"/>
          </p:nvPr>
        </p:nvSpPr>
        <p:spPr/>
        <p:txBody>
          <a:bodyPr/>
          <a:lstStyle/>
          <a:p>
            <a:r>
              <a:rPr lang="en-US" dirty="0"/>
              <a:t>Presenting the PO Results in Court 	</a:t>
            </a:r>
            <a:endParaRPr lang="en-CA" dirty="0"/>
          </a:p>
        </p:txBody>
      </p:sp>
      <p:sp>
        <p:nvSpPr>
          <p:cNvPr id="3" name="Content Placeholder 2">
            <a:extLst>
              <a:ext uri="{FF2B5EF4-FFF2-40B4-BE49-F238E27FC236}">
                <a16:creationId xmlns:a16="http://schemas.microsoft.com/office/drawing/2014/main" id="{D2F80796-F38A-4784-8997-0610DADC8437}"/>
              </a:ext>
            </a:extLst>
          </p:cNvPr>
          <p:cNvSpPr>
            <a:spLocks noGrp="1"/>
          </p:cNvSpPr>
          <p:nvPr>
            <p:ph idx="1"/>
          </p:nvPr>
        </p:nvSpPr>
        <p:spPr/>
        <p:txBody>
          <a:bodyPr/>
          <a:lstStyle/>
          <a:p>
            <a:r>
              <a:rPr lang="en-US" dirty="0"/>
              <a:t>Filing a bunch of records with the Court in the format you received them is rarely helpful to the trier of fact</a:t>
            </a:r>
          </a:p>
          <a:p>
            <a:r>
              <a:rPr lang="en-US" dirty="0"/>
              <a:t>Consider: </a:t>
            </a:r>
          </a:p>
          <a:p>
            <a:pPr lvl="1"/>
            <a:r>
              <a:rPr lang="en-US" dirty="0"/>
              <a:t>What are you trying to prove with the record?</a:t>
            </a:r>
          </a:p>
          <a:p>
            <a:pPr lvl="1"/>
            <a:r>
              <a:rPr lang="en-US" dirty="0"/>
              <a:t>Is the entire record necessary to prove that element? </a:t>
            </a:r>
          </a:p>
          <a:p>
            <a:pPr lvl="1"/>
            <a:r>
              <a:rPr lang="en-US" dirty="0"/>
              <a:t>Do you need a witness to explain the records? (abbreviations, jargon, UTC, </a:t>
            </a:r>
            <a:r>
              <a:rPr lang="en-US" dirty="0" err="1"/>
              <a:t>etc</a:t>
            </a:r>
            <a:r>
              <a:rPr lang="en-US" dirty="0"/>
              <a:t>)</a:t>
            </a:r>
          </a:p>
          <a:p>
            <a:pPr lvl="1"/>
            <a:r>
              <a:rPr lang="en-US" dirty="0"/>
              <a:t>Even if you file entire record, consider a </a:t>
            </a:r>
            <a:r>
              <a:rPr lang="en-US" dirty="0" err="1"/>
              <a:t>powerpoint</a:t>
            </a:r>
            <a:r>
              <a:rPr lang="en-US" dirty="0"/>
              <a:t> or summary for the trier of fact?</a:t>
            </a:r>
          </a:p>
          <a:p>
            <a:pPr lvl="1"/>
            <a:endParaRPr lang="en-US" dirty="0"/>
          </a:p>
          <a:p>
            <a:endParaRPr lang="en-US" dirty="0"/>
          </a:p>
          <a:p>
            <a:endParaRPr lang="en-CA" dirty="0"/>
          </a:p>
        </p:txBody>
      </p:sp>
    </p:spTree>
    <p:extLst>
      <p:ext uri="{BB962C8B-B14F-4D97-AF65-F5344CB8AC3E}">
        <p14:creationId xmlns:p14="http://schemas.microsoft.com/office/powerpoint/2010/main" val="1827661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12F77-27EC-4370-9C0D-1AD93BF22632}"/>
              </a:ext>
            </a:extLst>
          </p:cNvPr>
          <p:cNvSpPr>
            <a:spLocks noGrp="1"/>
          </p:cNvSpPr>
          <p:nvPr>
            <p:ph type="title"/>
          </p:nvPr>
        </p:nvSpPr>
        <p:spPr/>
        <p:txBody>
          <a:bodyPr/>
          <a:lstStyle/>
          <a:p>
            <a:r>
              <a:rPr lang="en-US" dirty="0"/>
              <a:t>Scenarios</a:t>
            </a:r>
            <a:endParaRPr lang="en-CA" dirty="0"/>
          </a:p>
        </p:txBody>
      </p:sp>
      <p:sp>
        <p:nvSpPr>
          <p:cNvPr id="4" name="Text Placeholder 3">
            <a:extLst>
              <a:ext uri="{FF2B5EF4-FFF2-40B4-BE49-F238E27FC236}">
                <a16:creationId xmlns:a16="http://schemas.microsoft.com/office/drawing/2014/main" id="{6B2EEB0B-3172-4319-814D-2D0DD9EBA71D}"/>
              </a:ext>
            </a:extLst>
          </p:cNvPr>
          <p:cNvSpPr>
            <a:spLocks noGrp="1"/>
          </p:cNvSpPr>
          <p:nvPr>
            <p:ph type="body" idx="1"/>
          </p:nvPr>
        </p:nvSpPr>
        <p:spPr/>
        <p:txBody>
          <a:bodyPr/>
          <a:lstStyle/>
          <a:p>
            <a:r>
              <a:rPr lang="en-US" dirty="0"/>
              <a:t>Getting what you need</a:t>
            </a:r>
            <a:endParaRPr lang="en-CA" dirty="0"/>
          </a:p>
        </p:txBody>
      </p:sp>
      <p:sp>
        <p:nvSpPr>
          <p:cNvPr id="5" name="Slide Number Placeholder 13">
            <a:extLst>
              <a:ext uri="{FF2B5EF4-FFF2-40B4-BE49-F238E27FC236}">
                <a16:creationId xmlns:a16="http://schemas.microsoft.com/office/drawing/2014/main" id="{AD446F31-02E0-4815-A0BC-B8DEFD2928E2}"/>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17</a:t>
            </a:fld>
            <a:endParaRPr lang="en-US" dirty="0"/>
          </a:p>
        </p:txBody>
      </p:sp>
    </p:spTree>
    <p:extLst>
      <p:ext uri="{BB962C8B-B14F-4D97-AF65-F5344CB8AC3E}">
        <p14:creationId xmlns:p14="http://schemas.microsoft.com/office/powerpoint/2010/main" val="1411589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3" name="Content Placeholder 2"/>
          <p:cNvSpPr>
            <a:spLocks noGrp="1"/>
          </p:cNvSpPr>
          <p:nvPr>
            <p:ph idx="1"/>
          </p:nvPr>
        </p:nvSpPr>
        <p:spPr>
          <a:xfrm>
            <a:off x="600075" y="2603500"/>
            <a:ext cx="10575925" cy="3416300"/>
          </a:xfrm>
        </p:spPr>
        <p:txBody>
          <a:bodyPr>
            <a:normAutofit fontScale="92500" lnSpcReduction="20000"/>
          </a:bodyPr>
          <a:lstStyle/>
          <a:p>
            <a:pPr lvl="1"/>
            <a:r>
              <a:rPr lang="en-US" sz="1800" dirty="0"/>
              <a:t>Billy Badger is charged with the robbery of a pharmacy. Badger entered the pharmacy and flashed what appeared to be a firearm. He demanded cash and narcotics. As the pharmacist was gathering the items Badger received a phone call on his cell phone. Badger took the call and said “don’t fucking leave, I’ll be right out”. Badger then told the pharmacist to hurry up. Badger left with 450$ in cash and various pills (none of which were narcotics) placed in the bag by the pharmacist. </a:t>
            </a:r>
          </a:p>
          <a:p>
            <a:pPr lvl="1"/>
            <a:r>
              <a:rPr lang="en-US" sz="1800" dirty="0"/>
              <a:t>Upon exiting the store Badger is seen getting into the front passenger seat of a vehicle. </a:t>
            </a:r>
          </a:p>
          <a:p>
            <a:pPr lvl="1"/>
            <a:r>
              <a:rPr lang="en-US" sz="1800" dirty="0"/>
              <a:t>Patrol responds to the 911 call and reviews the store video. A still image is captured and a BOLO sent out. Within hours 2 officers recognize Badger from previous dealings. Badger is arrested 6 hours after the robbery by officers parked outside his last known address. His cell phone is seized. </a:t>
            </a:r>
          </a:p>
          <a:p>
            <a:pPr lvl="1"/>
            <a:r>
              <a:rPr lang="en-US" sz="1800" dirty="0"/>
              <a:t>Officers note that a vehicle matching the description of the suspect vehicle is parked nearby</a:t>
            </a:r>
          </a:p>
        </p:txBody>
      </p:sp>
      <p:sp>
        <p:nvSpPr>
          <p:cNvPr id="4" name="Slide Number Placeholder 13">
            <a:extLst>
              <a:ext uri="{FF2B5EF4-FFF2-40B4-BE49-F238E27FC236}">
                <a16:creationId xmlns:a16="http://schemas.microsoft.com/office/drawing/2014/main" id="{4B236AC0-62BB-4DC9-8F40-48F97AFD8105}"/>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18</a:t>
            </a:fld>
            <a:endParaRPr lang="en-US" dirty="0"/>
          </a:p>
        </p:txBody>
      </p:sp>
    </p:spTree>
    <p:extLst>
      <p:ext uri="{BB962C8B-B14F-4D97-AF65-F5344CB8AC3E}">
        <p14:creationId xmlns:p14="http://schemas.microsoft.com/office/powerpoint/2010/main" val="1777055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74A0-718E-4C2F-95A6-87DD6F35C9F1}"/>
              </a:ext>
            </a:extLst>
          </p:cNvPr>
          <p:cNvSpPr>
            <a:spLocks noGrp="1"/>
          </p:cNvSpPr>
          <p:nvPr>
            <p:ph type="title"/>
          </p:nvPr>
        </p:nvSpPr>
        <p:spPr/>
        <p:txBody>
          <a:bodyPr/>
          <a:lstStyle/>
          <a:p>
            <a:r>
              <a:rPr lang="en-US" dirty="0"/>
              <a:t>Scenario #1</a:t>
            </a:r>
            <a:endParaRPr lang="en-CA" dirty="0"/>
          </a:p>
        </p:txBody>
      </p:sp>
      <p:sp>
        <p:nvSpPr>
          <p:cNvPr id="3" name="Content Placeholder 2">
            <a:extLst>
              <a:ext uri="{FF2B5EF4-FFF2-40B4-BE49-F238E27FC236}">
                <a16:creationId xmlns:a16="http://schemas.microsoft.com/office/drawing/2014/main" id="{AB398BBC-9F0A-43A0-B770-3E891E71D5F8}"/>
              </a:ext>
            </a:extLst>
          </p:cNvPr>
          <p:cNvSpPr>
            <a:spLocks noGrp="1"/>
          </p:cNvSpPr>
          <p:nvPr>
            <p:ph idx="1"/>
          </p:nvPr>
        </p:nvSpPr>
        <p:spPr>
          <a:xfrm>
            <a:off x="1154954" y="2603500"/>
            <a:ext cx="10089309" cy="3416300"/>
          </a:xfrm>
        </p:spPr>
        <p:txBody>
          <a:bodyPr>
            <a:normAutofit/>
          </a:bodyPr>
          <a:lstStyle/>
          <a:p>
            <a:r>
              <a:rPr lang="en-US" sz="2000" dirty="0"/>
              <a:t>You are the Crown screening the file. </a:t>
            </a:r>
          </a:p>
          <a:p>
            <a:r>
              <a:rPr lang="en-US" sz="2000" dirty="0"/>
              <a:t>Only Badger has been charged. </a:t>
            </a:r>
          </a:p>
          <a:p>
            <a:r>
              <a:rPr lang="en-CA" sz="2000" dirty="0"/>
              <a:t>You notice that:</a:t>
            </a:r>
          </a:p>
          <a:p>
            <a:pPr lvl="1"/>
            <a:r>
              <a:rPr lang="en-CA" sz="1800" dirty="0"/>
              <a:t> the pharmacy video does not appear to be part of the file (only the still image used in the BOLO)</a:t>
            </a:r>
          </a:p>
          <a:p>
            <a:pPr lvl="1"/>
            <a:r>
              <a:rPr lang="en-CA" sz="1800" dirty="0"/>
              <a:t>the accused cell phone was seized no steps appear to have been taken in relation to that phone, other than a screen shot of the call history. </a:t>
            </a:r>
          </a:p>
          <a:p>
            <a:pPr lvl="1"/>
            <a:r>
              <a:rPr lang="en-CA" sz="1800" dirty="0"/>
              <a:t>The car does not appear to have been searched. </a:t>
            </a:r>
          </a:p>
          <a:p>
            <a:pPr lvl="1"/>
            <a:endParaRPr lang="en-CA" sz="1800" dirty="0"/>
          </a:p>
          <a:p>
            <a:pPr marL="0" indent="0">
              <a:buNone/>
            </a:pPr>
            <a:endParaRPr lang="en-CA" sz="2000" dirty="0"/>
          </a:p>
        </p:txBody>
      </p:sp>
      <p:sp>
        <p:nvSpPr>
          <p:cNvPr id="4" name="Slide Number Placeholder 13">
            <a:extLst>
              <a:ext uri="{FF2B5EF4-FFF2-40B4-BE49-F238E27FC236}">
                <a16:creationId xmlns:a16="http://schemas.microsoft.com/office/drawing/2014/main" id="{FC250482-9577-49BF-AD39-331E68CE960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19</a:t>
            </a:fld>
            <a:endParaRPr lang="en-US" dirty="0"/>
          </a:p>
        </p:txBody>
      </p:sp>
    </p:spTree>
    <p:extLst>
      <p:ext uri="{BB962C8B-B14F-4D97-AF65-F5344CB8AC3E}">
        <p14:creationId xmlns:p14="http://schemas.microsoft.com/office/powerpoint/2010/main" val="427552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Judicial Authorizations: Defining the Terms</a:t>
            </a:r>
          </a:p>
        </p:txBody>
      </p:sp>
      <p:sp>
        <p:nvSpPr>
          <p:cNvPr id="3" name="Content Placeholder 2"/>
          <p:cNvSpPr>
            <a:spLocks noGrp="1"/>
          </p:cNvSpPr>
          <p:nvPr>
            <p:ph idx="1"/>
          </p:nvPr>
        </p:nvSpPr>
        <p:spPr>
          <a:xfrm>
            <a:off x="1154954" y="2603500"/>
            <a:ext cx="9970246" cy="3416300"/>
          </a:xfrm>
        </p:spPr>
        <p:txBody>
          <a:bodyPr>
            <a:normAutofit/>
          </a:bodyPr>
          <a:lstStyle/>
          <a:p>
            <a:r>
              <a:rPr lang="en-US" sz="2400" b="1" dirty="0"/>
              <a:t>Production Order</a:t>
            </a:r>
          </a:p>
          <a:p>
            <a:pPr lvl="1"/>
            <a:r>
              <a:rPr lang="en-US" sz="2000" dirty="0"/>
              <a:t>Production orders compel third parties to produce documents or data in their possession and control that law enforcement requires for a criminal investigation.</a:t>
            </a:r>
            <a:endParaRPr lang="en-CA" sz="2000" dirty="0"/>
          </a:p>
          <a:p>
            <a:pPr lvl="1"/>
            <a:r>
              <a:rPr lang="en-US" sz="2000" dirty="0"/>
              <a:t>There are five different types of production orders available in the </a:t>
            </a:r>
            <a:r>
              <a:rPr lang="en-US" sz="2000" i="1" dirty="0"/>
              <a:t>Criminal Code</a:t>
            </a:r>
            <a:r>
              <a:rPr lang="en-US" sz="2000" dirty="0"/>
              <a:t> under sections 487.014 through 487.018. </a:t>
            </a:r>
          </a:p>
          <a:p>
            <a:r>
              <a:rPr lang="en-US" sz="2400" b="1" dirty="0"/>
              <a:t>Warrant</a:t>
            </a:r>
          </a:p>
          <a:p>
            <a:pPr lvl="1"/>
            <a:r>
              <a:rPr lang="en-US" sz="2000" dirty="0"/>
              <a:t>Warrants authorized police to search and seize items in a specified place</a:t>
            </a:r>
          </a:p>
        </p:txBody>
      </p:sp>
      <p:sp>
        <p:nvSpPr>
          <p:cNvPr id="4" name="Slide Number Placeholder 13">
            <a:extLst>
              <a:ext uri="{FF2B5EF4-FFF2-40B4-BE49-F238E27FC236}">
                <a16:creationId xmlns:a16="http://schemas.microsoft.com/office/drawing/2014/main" id="{F08CE34D-E359-43B7-B1C7-7C982294697B}"/>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a:t>
            </a:fld>
            <a:endParaRPr lang="en-US" dirty="0"/>
          </a:p>
        </p:txBody>
      </p:sp>
    </p:spTree>
    <p:extLst>
      <p:ext uri="{BB962C8B-B14F-4D97-AF65-F5344CB8AC3E}">
        <p14:creationId xmlns:p14="http://schemas.microsoft.com/office/powerpoint/2010/main" val="870471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6960-9BEE-4A89-8DA7-B04DAF0D5FAE}"/>
              </a:ext>
            </a:extLst>
          </p:cNvPr>
          <p:cNvSpPr>
            <a:spLocks noGrp="1"/>
          </p:cNvSpPr>
          <p:nvPr>
            <p:ph type="title"/>
          </p:nvPr>
        </p:nvSpPr>
        <p:spPr/>
        <p:txBody>
          <a:bodyPr/>
          <a:lstStyle/>
          <a:p>
            <a:r>
              <a:rPr lang="en-US" dirty="0"/>
              <a:t>Scenario #1</a:t>
            </a:r>
            <a:endParaRPr lang="en-CA" dirty="0"/>
          </a:p>
        </p:txBody>
      </p:sp>
      <p:sp>
        <p:nvSpPr>
          <p:cNvPr id="3" name="Content Placeholder 2">
            <a:extLst>
              <a:ext uri="{FF2B5EF4-FFF2-40B4-BE49-F238E27FC236}">
                <a16:creationId xmlns:a16="http://schemas.microsoft.com/office/drawing/2014/main" id="{1B615FA5-7E92-42A7-8FB2-555773930A11}"/>
              </a:ext>
            </a:extLst>
          </p:cNvPr>
          <p:cNvSpPr>
            <a:spLocks noGrp="1"/>
          </p:cNvSpPr>
          <p:nvPr>
            <p:ph idx="1"/>
          </p:nvPr>
        </p:nvSpPr>
        <p:spPr/>
        <p:txBody>
          <a:bodyPr>
            <a:normAutofit fontScale="92500" lnSpcReduction="20000"/>
          </a:bodyPr>
          <a:lstStyle/>
          <a:p>
            <a:r>
              <a:rPr lang="en-US" dirty="0"/>
              <a:t>Video</a:t>
            </a:r>
          </a:p>
          <a:p>
            <a:pPr lvl="1"/>
            <a:r>
              <a:rPr lang="en-US" dirty="0"/>
              <a:t>Screening request for video </a:t>
            </a:r>
          </a:p>
          <a:p>
            <a:pPr lvl="2"/>
            <a:r>
              <a:rPr lang="en-US" dirty="0"/>
              <a:t>Timing and urgency of the request</a:t>
            </a:r>
          </a:p>
          <a:p>
            <a:r>
              <a:rPr lang="en-US" dirty="0"/>
              <a:t>Cell phone </a:t>
            </a:r>
          </a:p>
          <a:p>
            <a:pPr lvl="1"/>
            <a:r>
              <a:rPr lang="en-US" dirty="0"/>
              <a:t>Warrant for the contents of the phone</a:t>
            </a:r>
          </a:p>
          <a:p>
            <a:pPr lvl="1"/>
            <a:r>
              <a:rPr lang="en-US" dirty="0"/>
              <a:t>Production order for the records </a:t>
            </a:r>
          </a:p>
          <a:p>
            <a:pPr lvl="2"/>
            <a:r>
              <a:rPr lang="en-US" dirty="0"/>
              <a:t>Why: got a call during the robbery. Contents of the calls and fact of getaway driver suggest a party. Incoming call during the robbery could provide </a:t>
            </a:r>
          </a:p>
          <a:p>
            <a:r>
              <a:rPr lang="en-US" dirty="0"/>
              <a:t>Car</a:t>
            </a:r>
          </a:p>
          <a:p>
            <a:pPr lvl="1"/>
            <a:r>
              <a:rPr lang="en-US" dirty="0"/>
              <a:t> Warrant </a:t>
            </a:r>
          </a:p>
          <a:p>
            <a:pPr lvl="2"/>
            <a:r>
              <a:rPr lang="en-US" dirty="0"/>
              <a:t>Why: Fingerprints and DNA of both parties and offence related property</a:t>
            </a:r>
          </a:p>
          <a:p>
            <a:pPr lvl="1"/>
            <a:endParaRPr lang="en-US" dirty="0"/>
          </a:p>
          <a:p>
            <a:endParaRPr lang="en-US" dirty="0"/>
          </a:p>
          <a:p>
            <a:pPr lvl="1"/>
            <a:endParaRPr lang="en-US" dirty="0"/>
          </a:p>
          <a:p>
            <a:endParaRPr lang="en-US" dirty="0"/>
          </a:p>
          <a:p>
            <a:endParaRPr lang="en-CA" dirty="0"/>
          </a:p>
        </p:txBody>
      </p:sp>
      <p:sp>
        <p:nvSpPr>
          <p:cNvPr id="4" name="Slide Number Placeholder 13">
            <a:extLst>
              <a:ext uri="{FF2B5EF4-FFF2-40B4-BE49-F238E27FC236}">
                <a16:creationId xmlns:a16="http://schemas.microsoft.com/office/drawing/2014/main" id="{950D1907-2E80-46AC-99C4-CB1584ABA856}"/>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20</a:t>
            </a:fld>
            <a:endParaRPr lang="en-US" dirty="0"/>
          </a:p>
        </p:txBody>
      </p:sp>
    </p:spTree>
    <p:extLst>
      <p:ext uri="{BB962C8B-B14F-4D97-AF65-F5344CB8AC3E}">
        <p14:creationId xmlns:p14="http://schemas.microsoft.com/office/powerpoint/2010/main" val="147141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C741D-9A3B-4A8F-B041-65F2DE70F722}"/>
              </a:ext>
            </a:extLst>
          </p:cNvPr>
          <p:cNvSpPr>
            <a:spLocks noGrp="1"/>
          </p:cNvSpPr>
          <p:nvPr>
            <p:ph type="title"/>
          </p:nvPr>
        </p:nvSpPr>
        <p:spPr/>
        <p:txBody>
          <a:bodyPr/>
          <a:lstStyle/>
          <a:p>
            <a:r>
              <a:rPr lang="en-US" dirty="0"/>
              <a:t>Pop Quiz?	</a:t>
            </a:r>
            <a:endParaRPr lang="en-CA" dirty="0"/>
          </a:p>
        </p:txBody>
      </p:sp>
      <p:sp>
        <p:nvSpPr>
          <p:cNvPr id="3" name="Content Placeholder 2">
            <a:extLst>
              <a:ext uri="{FF2B5EF4-FFF2-40B4-BE49-F238E27FC236}">
                <a16:creationId xmlns:a16="http://schemas.microsoft.com/office/drawing/2014/main" id="{E949ADBF-AD32-4555-9685-4C89C5600D52}"/>
              </a:ext>
            </a:extLst>
          </p:cNvPr>
          <p:cNvSpPr>
            <a:spLocks noGrp="1"/>
          </p:cNvSpPr>
          <p:nvPr>
            <p:ph idx="1"/>
          </p:nvPr>
        </p:nvSpPr>
        <p:spPr/>
        <p:txBody>
          <a:bodyPr/>
          <a:lstStyle/>
          <a:p>
            <a:r>
              <a:rPr lang="en-US" dirty="0"/>
              <a:t>You’ve obtained a search warrant for the car. Police have found what looks like blood. Do you need a warrant to do any analysis on the substance? </a:t>
            </a:r>
            <a:endParaRPr lang="en-CA" dirty="0"/>
          </a:p>
        </p:txBody>
      </p:sp>
      <p:sp>
        <p:nvSpPr>
          <p:cNvPr id="4" name="Slide Number Placeholder 13">
            <a:extLst>
              <a:ext uri="{FF2B5EF4-FFF2-40B4-BE49-F238E27FC236}">
                <a16:creationId xmlns:a16="http://schemas.microsoft.com/office/drawing/2014/main" id="{BE2CC211-69B7-4B97-B224-3F27D43B273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21</a:t>
            </a:fld>
            <a:endParaRPr lang="en-US" dirty="0"/>
          </a:p>
        </p:txBody>
      </p:sp>
    </p:spTree>
    <p:extLst>
      <p:ext uri="{BB962C8B-B14F-4D97-AF65-F5344CB8AC3E}">
        <p14:creationId xmlns:p14="http://schemas.microsoft.com/office/powerpoint/2010/main" val="206709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AD4B-CCE0-4120-B3FE-DEDBBF7D1E23}"/>
              </a:ext>
            </a:extLst>
          </p:cNvPr>
          <p:cNvSpPr>
            <a:spLocks noGrp="1"/>
          </p:cNvSpPr>
          <p:nvPr>
            <p:ph type="title"/>
          </p:nvPr>
        </p:nvSpPr>
        <p:spPr/>
        <p:txBody>
          <a:bodyPr/>
          <a:lstStyle/>
          <a:p>
            <a:r>
              <a:rPr lang="en-US" dirty="0"/>
              <a:t>Scenario #2</a:t>
            </a:r>
            <a:endParaRPr lang="en-CA" dirty="0"/>
          </a:p>
        </p:txBody>
      </p:sp>
      <p:sp>
        <p:nvSpPr>
          <p:cNvPr id="3" name="Content Placeholder 2">
            <a:extLst>
              <a:ext uri="{FF2B5EF4-FFF2-40B4-BE49-F238E27FC236}">
                <a16:creationId xmlns:a16="http://schemas.microsoft.com/office/drawing/2014/main" id="{331E70CB-617D-4EC2-A04A-014A033BD87C}"/>
              </a:ext>
            </a:extLst>
          </p:cNvPr>
          <p:cNvSpPr>
            <a:spLocks noGrp="1"/>
          </p:cNvSpPr>
          <p:nvPr>
            <p:ph idx="1"/>
          </p:nvPr>
        </p:nvSpPr>
        <p:spPr/>
        <p:txBody>
          <a:bodyPr>
            <a:normAutofit lnSpcReduction="10000"/>
          </a:bodyPr>
          <a:lstStyle/>
          <a:p>
            <a:r>
              <a:rPr lang="en-US" dirty="0" err="1"/>
              <a:t>Ms</a:t>
            </a:r>
            <a:r>
              <a:rPr lang="en-US" dirty="0"/>
              <a:t> Teacher works at an Ottawa high school. Another teacher, Mr Pushy at the school has been asking </a:t>
            </a:r>
            <a:r>
              <a:rPr lang="en-US" dirty="0" err="1"/>
              <a:t>Ms</a:t>
            </a:r>
            <a:r>
              <a:rPr lang="en-US" dirty="0"/>
              <a:t> T to go out socially with him. </a:t>
            </a:r>
            <a:r>
              <a:rPr lang="en-US" dirty="0" err="1"/>
              <a:t>Ms</a:t>
            </a:r>
            <a:r>
              <a:rPr lang="en-US" dirty="0"/>
              <a:t> T has refused. Mr Pushy has gotten pushier and has been making sexual comments about </a:t>
            </a:r>
            <a:r>
              <a:rPr lang="en-US" dirty="0" err="1"/>
              <a:t>Ms</a:t>
            </a:r>
            <a:r>
              <a:rPr lang="en-US" dirty="0"/>
              <a:t> Teacher’s appearance. On one occasion he has approached her from behind and hugged her while groping her breasts. This was captured on video. </a:t>
            </a:r>
            <a:r>
              <a:rPr lang="en-US" dirty="0" err="1"/>
              <a:t>Ms</a:t>
            </a:r>
            <a:r>
              <a:rPr lang="en-US" dirty="0"/>
              <a:t> Teacher reported the misconduct to the school. Subsequent to the investigation Mr Pushy followed </a:t>
            </a:r>
            <a:r>
              <a:rPr lang="en-US" dirty="0" err="1"/>
              <a:t>Ms</a:t>
            </a:r>
            <a:r>
              <a:rPr lang="en-US" dirty="0"/>
              <a:t> Teacher to her car after work one day, pushed her, called her names and threatened to harm her if she ever ‘fucked with his career again’. Another co-worker called police. </a:t>
            </a:r>
          </a:p>
          <a:p>
            <a:r>
              <a:rPr lang="en-US" dirty="0" err="1"/>
              <a:t>Ms</a:t>
            </a:r>
            <a:r>
              <a:rPr lang="en-US" dirty="0"/>
              <a:t> Teacher provided a statement to police. Mr Pushy is charged with a sexual assault, assault and uttering threats</a:t>
            </a:r>
            <a:endParaRPr lang="en-CA" dirty="0"/>
          </a:p>
        </p:txBody>
      </p:sp>
      <p:sp>
        <p:nvSpPr>
          <p:cNvPr id="4" name="Slide Number Placeholder 13">
            <a:extLst>
              <a:ext uri="{FF2B5EF4-FFF2-40B4-BE49-F238E27FC236}">
                <a16:creationId xmlns:a16="http://schemas.microsoft.com/office/drawing/2014/main" id="{565C954E-780C-437E-A9ED-FD7F7FADB0B7}"/>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22</a:t>
            </a:fld>
            <a:endParaRPr lang="en-US" dirty="0"/>
          </a:p>
        </p:txBody>
      </p:sp>
    </p:spTree>
    <p:extLst>
      <p:ext uri="{BB962C8B-B14F-4D97-AF65-F5344CB8AC3E}">
        <p14:creationId xmlns:p14="http://schemas.microsoft.com/office/powerpoint/2010/main" val="84951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BF2B2-790C-46F7-86EE-C9A5ACA76BF3}"/>
              </a:ext>
            </a:extLst>
          </p:cNvPr>
          <p:cNvSpPr>
            <a:spLocks noGrp="1"/>
          </p:cNvSpPr>
          <p:nvPr>
            <p:ph type="title"/>
          </p:nvPr>
        </p:nvSpPr>
        <p:spPr/>
        <p:txBody>
          <a:bodyPr/>
          <a:lstStyle/>
          <a:p>
            <a:r>
              <a:rPr lang="en-US" dirty="0"/>
              <a:t>Scenario #2</a:t>
            </a:r>
            <a:endParaRPr lang="en-CA" dirty="0"/>
          </a:p>
        </p:txBody>
      </p:sp>
      <p:sp>
        <p:nvSpPr>
          <p:cNvPr id="3" name="Content Placeholder 2">
            <a:extLst>
              <a:ext uri="{FF2B5EF4-FFF2-40B4-BE49-F238E27FC236}">
                <a16:creationId xmlns:a16="http://schemas.microsoft.com/office/drawing/2014/main" id="{FAB7D2DB-4116-40EB-8CC6-54DB3D180BE9}"/>
              </a:ext>
            </a:extLst>
          </p:cNvPr>
          <p:cNvSpPr>
            <a:spLocks noGrp="1"/>
          </p:cNvSpPr>
          <p:nvPr>
            <p:ph idx="1"/>
          </p:nvPr>
        </p:nvSpPr>
        <p:spPr/>
        <p:txBody>
          <a:bodyPr>
            <a:normAutofit/>
          </a:bodyPr>
          <a:lstStyle/>
          <a:p>
            <a:r>
              <a:rPr lang="en-US" sz="2000" dirty="0"/>
              <a:t>You are the Crown screening the file</a:t>
            </a:r>
          </a:p>
          <a:p>
            <a:r>
              <a:rPr lang="en-CA" sz="2000" dirty="0"/>
              <a:t>You notice that:</a:t>
            </a:r>
          </a:p>
          <a:p>
            <a:pPr lvl="1"/>
            <a:r>
              <a:rPr lang="en-CA" sz="1800" dirty="0"/>
              <a:t>The video does not appear to be part of the file. The officer’s notes reveal that they have asked for the video but the school has declined citing privacy interests of the minor students</a:t>
            </a:r>
          </a:p>
          <a:p>
            <a:pPr lvl="1"/>
            <a:r>
              <a:rPr lang="en-CA" sz="1800" dirty="0"/>
              <a:t>The school investigation into the workplace harassment complaint is not part of the Crown brief </a:t>
            </a:r>
          </a:p>
          <a:p>
            <a:pPr marL="457200" lvl="1" indent="0">
              <a:buNone/>
            </a:pPr>
            <a:endParaRPr lang="en-CA" sz="1800" dirty="0"/>
          </a:p>
          <a:p>
            <a:pPr lvl="1"/>
            <a:endParaRPr lang="en-CA" sz="1800" dirty="0"/>
          </a:p>
        </p:txBody>
      </p:sp>
      <p:sp>
        <p:nvSpPr>
          <p:cNvPr id="4" name="Slide Number Placeholder 13">
            <a:extLst>
              <a:ext uri="{FF2B5EF4-FFF2-40B4-BE49-F238E27FC236}">
                <a16:creationId xmlns:a16="http://schemas.microsoft.com/office/drawing/2014/main" id="{922ECF1F-7370-49C2-97DF-B3C5272B90AC}"/>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23</a:t>
            </a:fld>
            <a:endParaRPr lang="en-US" dirty="0"/>
          </a:p>
        </p:txBody>
      </p:sp>
    </p:spTree>
    <p:extLst>
      <p:ext uri="{BB962C8B-B14F-4D97-AF65-F5344CB8AC3E}">
        <p14:creationId xmlns:p14="http://schemas.microsoft.com/office/powerpoint/2010/main" val="1991755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7F5A-08D9-4138-A173-3C562A4C6DF4}"/>
              </a:ext>
            </a:extLst>
          </p:cNvPr>
          <p:cNvSpPr>
            <a:spLocks noGrp="1"/>
          </p:cNvSpPr>
          <p:nvPr>
            <p:ph type="title"/>
          </p:nvPr>
        </p:nvSpPr>
        <p:spPr/>
        <p:txBody>
          <a:bodyPr/>
          <a:lstStyle/>
          <a:p>
            <a:r>
              <a:rPr lang="en-US" dirty="0"/>
              <a:t>Scenario #2</a:t>
            </a:r>
            <a:endParaRPr lang="en-CA" dirty="0"/>
          </a:p>
        </p:txBody>
      </p:sp>
      <p:sp>
        <p:nvSpPr>
          <p:cNvPr id="3" name="Content Placeholder 2">
            <a:extLst>
              <a:ext uri="{FF2B5EF4-FFF2-40B4-BE49-F238E27FC236}">
                <a16:creationId xmlns:a16="http://schemas.microsoft.com/office/drawing/2014/main" id="{84A3F4E7-0E7C-4249-A8E2-422772BF809D}"/>
              </a:ext>
            </a:extLst>
          </p:cNvPr>
          <p:cNvSpPr>
            <a:spLocks noGrp="1"/>
          </p:cNvSpPr>
          <p:nvPr>
            <p:ph idx="1"/>
          </p:nvPr>
        </p:nvSpPr>
        <p:spPr/>
        <p:txBody>
          <a:bodyPr>
            <a:normAutofit/>
          </a:bodyPr>
          <a:lstStyle/>
          <a:p>
            <a:r>
              <a:rPr lang="en-US" sz="2400" dirty="0"/>
              <a:t>Video</a:t>
            </a:r>
            <a:endParaRPr lang="en-CA" sz="2400" dirty="0"/>
          </a:p>
          <a:p>
            <a:pPr lvl="1"/>
            <a:r>
              <a:rPr lang="en-CA" sz="2000" dirty="0"/>
              <a:t>Search warrant for the video</a:t>
            </a:r>
          </a:p>
          <a:p>
            <a:pPr lvl="2"/>
            <a:r>
              <a:rPr lang="en-CA" sz="1800" dirty="0"/>
              <a:t>Timing and urgency</a:t>
            </a:r>
          </a:p>
          <a:p>
            <a:r>
              <a:rPr lang="en-CA" sz="2400" dirty="0"/>
              <a:t> Workplace investigation </a:t>
            </a:r>
          </a:p>
          <a:p>
            <a:pPr lvl="1"/>
            <a:r>
              <a:rPr lang="en-CA" sz="2000" dirty="0"/>
              <a:t>Hint: 3</a:t>
            </a:r>
            <a:r>
              <a:rPr lang="en-CA" sz="2000" baseline="30000" dirty="0"/>
              <a:t>rd</a:t>
            </a:r>
            <a:r>
              <a:rPr lang="en-CA" sz="2000" dirty="0"/>
              <a:t> party record </a:t>
            </a:r>
            <a:endParaRPr lang="en-US" sz="2000" dirty="0"/>
          </a:p>
        </p:txBody>
      </p:sp>
      <p:sp>
        <p:nvSpPr>
          <p:cNvPr id="4" name="Slide Number Placeholder 13">
            <a:extLst>
              <a:ext uri="{FF2B5EF4-FFF2-40B4-BE49-F238E27FC236}">
                <a16:creationId xmlns:a16="http://schemas.microsoft.com/office/drawing/2014/main" id="{1D22BD98-4EA6-4A98-A919-6EF4BC66F26B}"/>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24</a:t>
            </a:fld>
            <a:endParaRPr lang="en-US" dirty="0"/>
          </a:p>
        </p:txBody>
      </p:sp>
    </p:spTree>
    <p:extLst>
      <p:ext uri="{BB962C8B-B14F-4D97-AF65-F5344CB8AC3E}">
        <p14:creationId xmlns:p14="http://schemas.microsoft.com/office/powerpoint/2010/main" val="3141795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542-30CE-4E89-A1D7-BC8B9BDF7DDE}"/>
              </a:ext>
            </a:extLst>
          </p:cNvPr>
          <p:cNvSpPr>
            <a:spLocks noGrp="1"/>
          </p:cNvSpPr>
          <p:nvPr>
            <p:ph type="title"/>
          </p:nvPr>
        </p:nvSpPr>
        <p:spPr/>
        <p:txBody>
          <a:bodyPr/>
          <a:lstStyle/>
          <a:p>
            <a:r>
              <a:rPr lang="en-US" dirty="0"/>
              <a:t>Scenario #3</a:t>
            </a:r>
            <a:endParaRPr lang="en-CA" dirty="0"/>
          </a:p>
        </p:txBody>
      </p:sp>
      <p:sp>
        <p:nvSpPr>
          <p:cNvPr id="3" name="Content Placeholder 2">
            <a:extLst>
              <a:ext uri="{FF2B5EF4-FFF2-40B4-BE49-F238E27FC236}">
                <a16:creationId xmlns:a16="http://schemas.microsoft.com/office/drawing/2014/main" id="{C159CE71-F505-466F-8BF3-EBE0EE544306}"/>
              </a:ext>
            </a:extLst>
          </p:cNvPr>
          <p:cNvSpPr>
            <a:spLocks noGrp="1"/>
          </p:cNvSpPr>
          <p:nvPr>
            <p:ph idx="1"/>
          </p:nvPr>
        </p:nvSpPr>
        <p:spPr/>
        <p:txBody>
          <a:bodyPr>
            <a:normAutofit/>
          </a:bodyPr>
          <a:lstStyle/>
          <a:p>
            <a:r>
              <a:rPr lang="en-US" sz="2000" dirty="0"/>
              <a:t>An elderly victim gets a cold call from a snow plow company about services for the upcoming winter. Victim agrees to services and makes an account to account transfer. Victim dealt with Mike and has a phone number for Mike. First snowfall, no plowing.  Mike’s number is no longer in service. </a:t>
            </a:r>
          </a:p>
          <a:p>
            <a:r>
              <a:rPr lang="en-US" sz="2000" dirty="0"/>
              <a:t>Police have received 3 similar complaints all linked to the same phone number. </a:t>
            </a:r>
          </a:p>
          <a:p>
            <a:endParaRPr lang="en-US" sz="2000" dirty="0"/>
          </a:p>
        </p:txBody>
      </p:sp>
      <p:sp>
        <p:nvSpPr>
          <p:cNvPr id="4" name="Slide Number Placeholder 13">
            <a:extLst>
              <a:ext uri="{FF2B5EF4-FFF2-40B4-BE49-F238E27FC236}">
                <a16:creationId xmlns:a16="http://schemas.microsoft.com/office/drawing/2014/main" id="{6BC35BF1-4EC6-4A91-B00A-D6E853F4BF1A}"/>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25</a:t>
            </a:fld>
            <a:endParaRPr lang="en-US" dirty="0"/>
          </a:p>
        </p:txBody>
      </p:sp>
    </p:spTree>
    <p:extLst>
      <p:ext uri="{BB962C8B-B14F-4D97-AF65-F5344CB8AC3E}">
        <p14:creationId xmlns:p14="http://schemas.microsoft.com/office/powerpoint/2010/main" val="1691863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6365-AADE-4823-A12B-F8D987098796}"/>
              </a:ext>
            </a:extLst>
          </p:cNvPr>
          <p:cNvSpPr>
            <a:spLocks noGrp="1"/>
          </p:cNvSpPr>
          <p:nvPr>
            <p:ph type="title"/>
          </p:nvPr>
        </p:nvSpPr>
        <p:spPr/>
        <p:txBody>
          <a:bodyPr/>
          <a:lstStyle/>
          <a:p>
            <a:r>
              <a:rPr lang="en-US" dirty="0"/>
              <a:t>Scenario #3	</a:t>
            </a:r>
            <a:endParaRPr lang="en-CA" dirty="0"/>
          </a:p>
        </p:txBody>
      </p:sp>
      <p:sp>
        <p:nvSpPr>
          <p:cNvPr id="3" name="Content Placeholder 2">
            <a:extLst>
              <a:ext uri="{FF2B5EF4-FFF2-40B4-BE49-F238E27FC236}">
                <a16:creationId xmlns:a16="http://schemas.microsoft.com/office/drawing/2014/main" id="{DB4209B8-3D39-460B-B909-3BFA69FA6358}"/>
              </a:ext>
            </a:extLst>
          </p:cNvPr>
          <p:cNvSpPr>
            <a:spLocks noGrp="1"/>
          </p:cNvSpPr>
          <p:nvPr>
            <p:ph idx="1"/>
          </p:nvPr>
        </p:nvSpPr>
        <p:spPr>
          <a:xfrm>
            <a:off x="1154954" y="2603500"/>
            <a:ext cx="9832134" cy="3416300"/>
          </a:xfrm>
        </p:spPr>
        <p:txBody>
          <a:bodyPr>
            <a:normAutofit lnSpcReduction="10000"/>
          </a:bodyPr>
          <a:lstStyle/>
          <a:p>
            <a:r>
              <a:rPr lang="en-US" sz="2000" dirty="0"/>
              <a:t>Police come to see you for advice on next steps.</a:t>
            </a:r>
          </a:p>
          <a:p>
            <a:pPr lvl="1"/>
            <a:r>
              <a:rPr lang="en-US" sz="1800" dirty="0"/>
              <a:t>Bank account number</a:t>
            </a:r>
          </a:p>
          <a:p>
            <a:pPr lvl="2"/>
            <a:r>
              <a:rPr lang="en-US" sz="1600" dirty="0"/>
              <a:t>Production order for financial data s487.018: </a:t>
            </a:r>
          </a:p>
          <a:p>
            <a:pPr lvl="3"/>
            <a:r>
              <a:rPr lang="en-US" sz="1400" dirty="0"/>
              <a:t>will provide you with name associated with account number, type of account, status and open and close dates </a:t>
            </a:r>
          </a:p>
          <a:p>
            <a:pPr lvl="2"/>
            <a:r>
              <a:rPr lang="en-US" sz="1600" dirty="0"/>
              <a:t>General production order for banking records</a:t>
            </a:r>
          </a:p>
          <a:p>
            <a:pPr lvl="1"/>
            <a:r>
              <a:rPr lang="en-US" sz="1800" dirty="0"/>
              <a:t>Phone number</a:t>
            </a:r>
          </a:p>
          <a:p>
            <a:pPr lvl="2"/>
            <a:r>
              <a:rPr lang="en-US" sz="1600" dirty="0"/>
              <a:t>How do you determine service provider? </a:t>
            </a:r>
          </a:p>
          <a:p>
            <a:pPr lvl="2"/>
            <a:r>
              <a:rPr lang="en-US" sz="1600" dirty="0"/>
              <a:t>REP in name associated with number? </a:t>
            </a:r>
          </a:p>
          <a:p>
            <a:pPr lvl="2"/>
            <a:r>
              <a:rPr lang="en-US" sz="1600" dirty="0"/>
              <a:t>General production order? </a:t>
            </a:r>
          </a:p>
          <a:p>
            <a:endParaRPr lang="en-CA" sz="2000" dirty="0"/>
          </a:p>
        </p:txBody>
      </p:sp>
      <p:sp>
        <p:nvSpPr>
          <p:cNvPr id="4" name="Slide Number Placeholder 13">
            <a:extLst>
              <a:ext uri="{FF2B5EF4-FFF2-40B4-BE49-F238E27FC236}">
                <a16:creationId xmlns:a16="http://schemas.microsoft.com/office/drawing/2014/main" id="{6E7A5F09-137C-4372-8E40-E52EFBD3DAC1}"/>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26</a:t>
            </a:fld>
            <a:endParaRPr lang="en-US" dirty="0"/>
          </a:p>
        </p:txBody>
      </p:sp>
    </p:spTree>
    <p:extLst>
      <p:ext uri="{BB962C8B-B14F-4D97-AF65-F5344CB8AC3E}">
        <p14:creationId xmlns:p14="http://schemas.microsoft.com/office/powerpoint/2010/main" val="210091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465C46-BC2A-469B-9DAB-4C723A76483C}"/>
              </a:ext>
            </a:extLst>
          </p:cNvPr>
          <p:cNvSpPr>
            <a:spLocks noGrp="1"/>
          </p:cNvSpPr>
          <p:nvPr>
            <p:ph type="title"/>
          </p:nvPr>
        </p:nvSpPr>
        <p:spPr/>
        <p:txBody>
          <a:bodyPr/>
          <a:lstStyle/>
          <a:p>
            <a:pPr algn="ctr"/>
            <a:r>
              <a:rPr lang="en-US" dirty="0"/>
              <a:t>Fin </a:t>
            </a:r>
            <a:endParaRPr lang="en-CA" dirty="0"/>
          </a:p>
        </p:txBody>
      </p:sp>
    </p:spTree>
    <p:extLst>
      <p:ext uri="{BB962C8B-B14F-4D97-AF65-F5344CB8AC3E}">
        <p14:creationId xmlns:p14="http://schemas.microsoft.com/office/powerpoint/2010/main" val="283880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Orders</a:t>
            </a:r>
          </a:p>
        </p:txBody>
      </p:sp>
      <p:sp>
        <p:nvSpPr>
          <p:cNvPr id="3" name="Content Placeholder 2"/>
          <p:cNvSpPr>
            <a:spLocks noGrp="1"/>
          </p:cNvSpPr>
          <p:nvPr>
            <p:ph idx="1"/>
          </p:nvPr>
        </p:nvSpPr>
        <p:spPr>
          <a:xfrm>
            <a:off x="1154954" y="2603500"/>
            <a:ext cx="10033746" cy="3416300"/>
          </a:xfrm>
        </p:spPr>
        <p:txBody>
          <a:bodyPr>
            <a:normAutofit/>
          </a:bodyPr>
          <a:lstStyle/>
          <a:p>
            <a:r>
              <a:rPr lang="en-US" sz="2400" dirty="0"/>
              <a:t>Production orders are used for two distinct reasons: </a:t>
            </a:r>
          </a:p>
          <a:p>
            <a:pPr lvl="1"/>
            <a:r>
              <a:rPr lang="en-US" sz="2000" i="1" dirty="0"/>
              <a:t>First</a:t>
            </a:r>
            <a:r>
              <a:rPr lang="en-US" sz="2000" dirty="0"/>
              <a:t>, to overcome s8 informational privacy interests of someone who has REP in information seized by getting judicial pre-authorization </a:t>
            </a:r>
          </a:p>
          <a:p>
            <a:pPr lvl="1"/>
            <a:r>
              <a:rPr lang="en-US" sz="2000" i="1" dirty="0"/>
              <a:t>Second</a:t>
            </a:r>
            <a:r>
              <a:rPr lang="en-US" sz="2000" dirty="0"/>
              <a:t>, compel an unwilling 3</a:t>
            </a:r>
            <a:r>
              <a:rPr lang="en-US" sz="2000" baseline="30000" dirty="0"/>
              <a:t>rd</a:t>
            </a:r>
            <a:r>
              <a:rPr lang="en-US" sz="2000" dirty="0"/>
              <a:t> party to produce it</a:t>
            </a:r>
          </a:p>
          <a:p>
            <a:pPr lvl="1"/>
            <a:endParaRPr lang="en-US" sz="2000" dirty="0"/>
          </a:p>
          <a:p>
            <a:r>
              <a:rPr lang="en-US" sz="2400" dirty="0"/>
              <a:t>Provisions respecting production orders are set out in ss487.014 to 487.0199</a:t>
            </a:r>
          </a:p>
          <a:p>
            <a:pPr lvl="1"/>
            <a:r>
              <a:rPr lang="en-US" sz="2000" dirty="0"/>
              <a:t>There are 5 different types of production orders.</a:t>
            </a:r>
          </a:p>
          <a:p>
            <a:pPr marL="0" indent="0">
              <a:buNone/>
            </a:pPr>
            <a:endParaRPr lang="en-US" sz="2400" dirty="0"/>
          </a:p>
          <a:p>
            <a:endParaRPr lang="en-US" sz="2400" dirty="0"/>
          </a:p>
        </p:txBody>
      </p:sp>
      <p:sp>
        <p:nvSpPr>
          <p:cNvPr id="4" name="Slide Number Placeholder 13">
            <a:extLst>
              <a:ext uri="{FF2B5EF4-FFF2-40B4-BE49-F238E27FC236}">
                <a16:creationId xmlns:a16="http://schemas.microsoft.com/office/drawing/2014/main" id="{C5BFE776-9917-4655-8B71-BD3D80222CBC}"/>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3</a:t>
            </a:fld>
            <a:endParaRPr lang="en-US" dirty="0"/>
          </a:p>
        </p:txBody>
      </p:sp>
    </p:spTree>
    <p:extLst>
      <p:ext uri="{BB962C8B-B14F-4D97-AF65-F5344CB8AC3E}">
        <p14:creationId xmlns:p14="http://schemas.microsoft.com/office/powerpoint/2010/main" val="19407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41F6-F3B6-4874-ABAA-CFF033A0DE61}"/>
              </a:ext>
            </a:extLst>
          </p:cNvPr>
          <p:cNvSpPr>
            <a:spLocks noGrp="1"/>
          </p:cNvSpPr>
          <p:nvPr>
            <p:ph type="title"/>
          </p:nvPr>
        </p:nvSpPr>
        <p:spPr/>
        <p:txBody>
          <a:bodyPr/>
          <a:lstStyle/>
          <a:p>
            <a:r>
              <a:rPr lang="en-US" sz="2400" dirty="0"/>
              <a:t>Types of Production Orders: General Production Order </a:t>
            </a:r>
            <a:endParaRPr lang="en-CA" sz="2400" dirty="0"/>
          </a:p>
        </p:txBody>
      </p:sp>
      <p:sp>
        <p:nvSpPr>
          <p:cNvPr id="3" name="Content Placeholder 2">
            <a:extLst>
              <a:ext uri="{FF2B5EF4-FFF2-40B4-BE49-F238E27FC236}">
                <a16:creationId xmlns:a16="http://schemas.microsoft.com/office/drawing/2014/main" id="{F75B4A5E-1B07-4869-B84B-C09B589D3D9B}"/>
              </a:ext>
            </a:extLst>
          </p:cNvPr>
          <p:cNvSpPr>
            <a:spLocks noGrp="1"/>
          </p:cNvSpPr>
          <p:nvPr>
            <p:ph idx="1"/>
          </p:nvPr>
        </p:nvSpPr>
        <p:spPr/>
        <p:txBody>
          <a:bodyPr/>
          <a:lstStyle/>
          <a:p>
            <a:r>
              <a:rPr lang="en-US" dirty="0"/>
              <a:t>General Production Orders (s487.014)</a:t>
            </a:r>
          </a:p>
          <a:p>
            <a:pPr lvl="1"/>
            <a:r>
              <a:rPr lang="en-US" dirty="0"/>
              <a:t>To compel a person to produce copies of a document in their possession or control and/or to generate a document based on data in their possession or control </a:t>
            </a:r>
          </a:p>
          <a:p>
            <a:pPr lvl="2"/>
            <a:r>
              <a:rPr lang="en-US" b="1" dirty="0"/>
              <a:t>NOTE</a:t>
            </a:r>
            <a:r>
              <a:rPr lang="en-US" dirty="0"/>
              <a:t>: if you want originals and not copies you need a search warrant. </a:t>
            </a:r>
          </a:p>
          <a:p>
            <a:pPr lvl="1"/>
            <a:r>
              <a:rPr lang="en-US" dirty="0"/>
              <a:t>To obtain a general production order, the applicant’s sworn evidence must establish reasonable grounds to believe that the preconditions for issuance have been met. (</a:t>
            </a:r>
          </a:p>
          <a:p>
            <a:pPr lvl="2"/>
            <a:r>
              <a:rPr lang="en-US" b="1" dirty="0"/>
              <a:t>NOTE</a:t>
            </a:r>
            <a:r>
              <a:rPr lang="en-US" dirty="0"/>
              <a:t>: the other production orders are available on the lower standard of reasonable suspicion.)</a:t>
            </a:r>
            <a:endParaRPr lang="en-CA" dirty="0"/>
          </a:p>
          <a:p>
            <a:pPr lvl="1"/>
            <a:endParaRPr lang="en-CA" dirty="0"/>
          </a:p>
        </p:txBody>
      </p:sp>
      <p:sp>
        <p:nvSpPr>
          <p:cNvPr id="4" name="Slide Number Placeholder 13">
            <a:extLst>
              <a:ext uri="{FF2B5EF4-FFF2-40B4-BE49-F238E27FC236}">
                <a16:creationId xmlns:a16="http://schemas.microsoft.com/office/drawing/2014/main" id="{89898391-FAAC-4548-9402-271A59CDF57C}"/>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4</a:t>
            </a:fld>
            <a:endParaRPr lang="en-US" dirty="0"/>
          </a:p>
        </p:txBody>
      </p:sp>
    </p:spTree>
    <p:extLst>
      <p:ext uri="{BB962C8B-B14F-4D97-AF65-F5344CB8AC3E}">
        <p14:creationId xmlns:p14="http://schemas.microsoft.com/office/powerpoint/2010/main" val="10859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28CF0-F5F6-4BFD-98C0-07C03118D5A5}"/>
              </a:ext>
            </a:extLst>
          </p:cNvPr>
          <p:cNvSpPr>
            <a:spLocks noGrp="1"/>
          </p:cNvSpPr>
          <p:nvPr>
            <p:ph type="title"/>
          </p:nvPr>
        </p:nvSpPr>
        <p:spPr>
          <a:xfrm>
            <a:off x="1154954" y="973668"/>
            <a:ext cx="8761413" cy="706964"/>
          </a:xfrm>
        </p:spPr>
        <p:txBody>
          <a:bodyPr/>
          <a:lstStyle/>
          <a:p>
            <a:r>
              <a:rPr lang="en-US" sz="2400" dirty="0"/>
              <a:t>Types of Production Orders: Trace Communications </a:t>
            </a:r>
            <a:endParaRPr lang="en-CA" sz="2400" dirty="0"/>
          </a:p>
        </p:txBody>
      </p:sp>
      <p:sp>
        <p:nvSpPr>
          <p:cNvPr id="3" name="Content Placeholder 2">
            <a:extLst>
              <a:ext uri="{FF2B5EF4-FFF2-40B4-BE49-F238E27FC236}">
                <a16:creationId xmlns:a16="http://schemas.microsoft.com/office/drawing/2014/main" id="{9961B5A3-3253-487F-AD48-A7C0075E1BE4}"/>
              </a:ext>
            </a:extLst>
          </p:cNvPr>
          <p:cNvSpPr>
            <a:spLocks noGrp="1"/>
          </p:cNvSpPr>
          <p:nvPr>
            <p:ph idx="1"/>
          </p:nvPr>
        </p:nvSpPr>
        <p:spPr/>
        <p:txBody>
          <a:bodyPr/>
          <a:lstStyle/>
          <a:p>
            <a:r>
              <a:rPr lang="en-US" dirty="0"/>
              <a:t>Trace Communication s487.015</a:t>
            </a:r>
          </a:p>
          <a:p>
            <a:pPr lvl="1"/>
            <a:r>
              <a:rPr lang="en-US" dirty="0"/>
              <a:t>Rarely used production order to trace communications </a:t>
            </a:r>
          </a:p>
          <a:p>
            <a:pPr lvl="1"/>
            <a:r>
              <a:rPr lang="en-US" dirty="0"/>
              <a:t>requires the production of document containing “transmission data” which will help to identify a device or person involved in the transmission of a communication (telephone call, e-mail message or other digital communication) which has been sent or received in the past. </a:t>
            </a:r>
          </a:p>
          <a:p>
            <a:pPr lvl="1"/>
            <a:r>
              <a:rPr lang="en-US" dirty="0">
                <a:solidFill>
                  <a:schemeClr val="tx1"/>
                </a:solidFill>
              </a:rPr>
              <a:t>Transmission data” is a defined term under s. 487.011. The definition </a:t>
            </a:r>
            <a:r>
              <a:rPr lang="en-US" b="1" u="sng" dirty="0">
                <a:solidFill>
                  <a:schemeClr val="tx1"/>
                </a:solidFill>
              </a:rPr>
              <a:t>does not</a:t>
            </a:r>
            <a:r>
              <a:rPr lang="en-US" b="1" dirty="0">
                <a:solidFill>
                  <a:schemeClr val="tx1"/>
                </a:solidFill>
              </a:rPr>
              <a:t> </a:t>
            </a:r>
            <a:r>
              <a:rPr lang="en-US" dirty="0">
                <a:solidFill>
                  <a:schemeClr val="tx1"/>
                </a:solidFill>
              </a:rPr>
              <a:t>include customer name and address (CNA) information</a:t>
            </a:r>
            <a:endParaRPr lang="en-US" dirty="0"/>
          </a:p>
          <a:p>
            <a:pPr lvl="1"/>
            <a:r>
              <a:rPr lang="en-US" dirty="0"/>
              <a:t>Issued on the basis of a reasonable suspicion </a:t>
            </a:r>
            <a:endParaRPr lang="en-CA" dirty="0"/>
          </a:p>
        </p:txBody>
      </p:sp>
      <p:sp>
        <p:nvSpPr>
          <p:cNvPr id="4" name="Slide Number Placeholder 13">
            <a:extLst>
              <a:ext uri="{FF2B5EF4-FFF2-40B4-BE49-F238E27FC236}">
                <a16:creationId xmlns:a16="http://schemas.microsoft.com/office/drawing/2014/main" id="{1B15116A-8597-4878-977E-0E8FD98FFBF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5</a:t>
            </a:fld>
            <a:endParaRPr lang="en-US" dirty="0"/>
          </a:p>
        </p:txBody>
      </p:sp>
    </p:spTree>
    <p:extLst>
      <p:ext uri="{BB962C8B-B14F-4D97-AF65-F5344CB8AC3E}">
        <p14:creationId xmlns:p14="http://schemas.microsoft.com/office/powerpoint/2010/main" val="408931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2B7B-89E6-4581-B3A4-CB274E25DAC1}"/>
              </a:ext>
            </a:extLst>
          </p:cNvPr>
          <p:cNvSpPr>
            <a:spLocks noGrp="1"/>
          </p:cNvSpPr>
          <p:nvPr>
            <p:ph type="title"/>
          </p:nvPr>
        </p:nvSpPr>
        <p:spPr/>
        <p:txBody>
          <a:bodyPr/>
          <a:lstStyle/>
          <a:p>
            <a:r>
              <a:rPr lang="en-US" sz="2800" dirty="0"/>
              <a:t>Types of Production Orders: Transmission Data </a:t>
            </a:r>
            <a:endParaRPr lang="en-CA" sz="2800" dirty="0"/>
          </a:p>
        </p:txBody>
      </p:sp>
      <p:sp>
        <p:nvSpPr>
          <p:cNvPr id="3" name="Content Placeholder 2">
            <a:extLst>
              <a:ext uri="{FF2B5EF4-FFF2-40B4-BE49-F238E27FC236}">
                <a16:creationId xmlns:a16="http://schemas.microsoft.com/office/drawing/2014/main" id="{997AF20A-A198-4313-B287-4BD3FF000083}"/>
              </a:ext>
            </a:extLst>
          </p:cNvPr>
          <p:cNvSpPr>
            <a:spLocks noGrp="1"/>
          </p:cNvSpPr>
          <p:nvPr>
            <p:ph idx="1"/>
          </p:nvPr>
        </p:nvSpPr>
        <p:spPr/>
        <p:txBody>
          <a:bodyPr>
            <a:normAutofit/>
          </a:bodyPr>
          <a:lstStyle/>
          <a:p>
            <a:r>
              <a:rPr lang="en-US" sz="2000" dirty="0"/>
              <a:t>Transmission Data s487.016</a:t>
            </a:r>
          </a:p>
          <a:p>
            <a:pPr lvl="1"/>
            <a:r>
              <a:rPr lang="en-US" sz="1800" dirty="0"/>
              <a:t>Transmission data is defined in s. 487.011, and will typically include the dates and times, durations, types, volumes, and origins and destinations of historical communications (essentially all information respecting historical communications </a:t>
            </a:r>
            <a:r>
              <a:rPr lang="en-US" sz="1800" i="1" dirty="0"/>
              <a:t>except</a:t>
            </a:r>
            <a:r>
              <a:rPr lang="en-US" sz="1800" dirty="0"/>
              <a:t> their contents).</a:t>
            </a:r>
          </a:p>
          <a:p>
            <a:pPr lvl="1"/>
            <a:r>
              <a:rPr lang="en-US" sz="1800" dirty="0"/>
              <a:t>Order issued on basis of reasonable suspicion </a:t>
            </a:r>
          </a:p>
          <a:p>
            <a:pPr lvl="1"/>
            <a:r>
              <a:rPr lang="en-US" sz="1800" dirty="0"/>
              <a:t>This order does not apply to prospective or “real time” communications. To acquire transmission data in the future, a transmission data recorder </a:t>
            </a:r>
            <a:r>
              <a:rPr lang="en-US" sz="1800" i="1" dirty="0"/>
              <a:t>warrant</a:t>
            </a:r>
            <a:r>
              <a:rPr lang="en-US" sz="1800" dirty="0"/>
              <a:t> should be sought instead: s. 492.2.</a:t>
            </a:r>
            <a:endParaRPr lang="en-CA" sz="1800" dirty="0"/>
          </a:p>
          <a:p>
            <a:endParaRPr lang="en-CA" sz="2000" dirty="0"/>
          </a:p>
        </p:txBody>
      </p:sp>
      <p:sp>
        <p:nvSpPr>
          <p:cNvPr id="4" name="Slide Number Placeholder 13">
            <a:extLst>
              <a:ext uri="{FF2B5EF4-FFF2-40B4-BE49-F238E27FC236}">
                <a16:creationId xmlns:a16="http://schemas.microsoft.com/office/drawing/2014/main" id="{D46644F6-EA0D-4D8E-86DE-8E7FAF794C65}"/>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6</a:t>
            </a:fld>
            <a:endParaRPr lang="en-US" dirty="0"/>
          </a:p>
        </p:txBody>
      </p:sp>
    </p:spTree>
    <p:extLst>
      <p:ext uri="{BB962C8B-B14F-4D97-AF65-F5344CB8AC3E}">
        <p14:creationId xmlns:p14="http://schemas.microsoft.com/office/powerpoint/2010/main" val="98390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3F2-F829-4405-A990-8936A2CE5E50}"/>
              </a:ext>
            </a:extLst>
          </p:cNvPr>
          <p:cNvSpPr>
            <a:spLocks noGrp="1"/>
          </p:cNvSpPr>
          <p:nvPr>
            <p:ph type="title"/>
          </p:nvPr>
        </p:nvSpPr>
        <p:spPr/>
        <p:txBody>
          <a:bodyPr/>
          <a:lstStyle/>
          <a:p>
            <a:r>
              <a:rPr lang="en-US" sz="2800" dirty="0"/>
              <a:t>Types of Production Orders: Tracking Data </a:t>
            </a:r>
            <a:endParaRPr lang="en-CA" sz="2800" dirty="0"/>
          </a:p>
        </p:txBody>
      </p:sp>
      <p:sp>
        <p:nvSpPr>
          <p:cNvPr id="3" name="Content Placeholder 2">
            <a:extLst>
              <a:ext uri="{FF2B5EF4-FFF2-40B4-BE49-F238E27FC236}">
                <a16:creationId xmlns:a16="http://schemas.microsoft.com/office/drawing/2014/main" id="{954193B2-63CF-4B34-97BF-3C1C7478D2F4}"/>
              </a:ext>
            </a:extLst>
          </p:cNvPr>
          <p:cNvSpPr>
            <a:spLocks noGrp="1"/>
          </p:cNvSpPr>
          <p:nvPr>
            <p:ph idx="1"/>
          </p:nvPr>
        </p:nvSpPr>
        <p:spPr/>
        <p:txBody>
          <a:bodyPr>
            <a:normAutofit/>
          </a:bodyPr>
          <a:lstStyle/>
          <a:p>
            <a:r>
              <a:rPr lang="en-US" sz="2400" dirty="0"/>
              <a:t>Tracking Data s487.017</a:t>
            </a:r>
          </a:p>
          <a:p>
            <a:pPr lvl="1"/>
            <a:r>
              <a:rPr lang="en-US" sz="2000" dirty="0"/>
              <a:t>tracking data”, means data that reveal the location of a transaction, individual, or thing </a:t>
            </a:r>
          </a:p>
          <a:p>
            <a:pPr lvl="1"/>
            <a:r>
              <a:rPr lang="en-US" sz="2000" dirty="0"/>
              <a:t>Does not relate to real time tracking. To track a thing or individual in the future (</a:t>
            </a:r>
            <a:r>
              <a:rPr lang="en-US" sz="2000" dirty="0" err="1"/>
              <a:t>ie</a:t>
            </a:r>
            <a:r>
              <a:rPr lang="en-US" sz="2000" dirty="0"/>
              <a:t> real time) a tracking warrant is required (s492.1(1)(2))</a:t>
            </a:r>
            <a:endParaRPr lang="en-CA" sz="2000" dirty="0"/>
          </a:p>
          <a:p>
            <a:pPr lvl="1"/>
            <a:r>
              <a:rPr lang="en-CA" sz="2000" dirty="0"/>
              <a:t>Order is issued on the basis of a reasonable suspicion </a:t>
            </a:r>
            <a:endParaRPr lang="en-US" sz="2000" dirty="0"/>
          </a:p>
        </p:txBody>
      </p:sp>
      <p:sp>
        <p:nvSpPr>
          <p:cNvPr id="4" name="Slide Number Placeholder 13">
            <a:extLst>
              <a:ext uri="{FF2B5EF4-FFF2-40B4-BE49-F238E27FC236}">
                <a16:creationId xmlns:a16="http://schemas.microsoft.com/office/drawing/2014/main" id="{65A774C9-86C1-4E02-8F25-73C31071D066}"/>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7</a:t>
            </a:fld>
            <a:endParaRPr lang="en-US" dirty="0"/>
          </a:p>
        </p:txBody>
      </p:sp>
    </p:spTree>
    <p:extLst>
      <p:ext uri="{BB962C8B-B14F-4D97-AF65-F5344CB8AC3E}">
        <p14:creationId xmlns:p14="http://schemas.microsoft.com/office/powerpoint/2010/main" val="38274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32A8B-3343-4FD4-8B16-BC55B5984D30}"/>
              </a:ext>
            </a:extLst>
          </p:cNvPr>
          <p:cNvSpPr>
            <a:spLocks noGrp="1"/>
          </p:cNvSpPr>
          <p:nvPr>
            <p:ph type="title"/>
          </p:nvPr>
        </p:nvSpPr>
        <p:spPr/>
        <p:txBody>
          <a:bodyPr/>
          <a:lstStyle/>
          <a:p>
            <a:r>
              <a:rPr lang="en-US" sz="3200" dirty="0"/>
              <a:t>Types of Production Orders: Financial Data </a:t>
            </a:r>
            <a:endParaRPr lang="en-CA" sz="3200" dirty="0"/>
          </a:p>
        </p:txBody>
      </p:sp>
      <p:sp>
        <p:nvSpPr>
          <p:cNvPr id="3" name="Content Placeholder 2">
            <a:extLst>
              <a:ext uri="{FF2B5EF4-FFF2-40B4-BE49-F238E27FC236}">
                <a16:creationId xmlns:a16="http://schemas.microsoft.com/office/drawing/2014/main" id="{EC3EF9B5-2AF0-41FC-BC17-5B636989567B}"/>
              </a:ext>
            </a:extLst>
          </p:cNvPr>
          <p:cNvSpPr>
            <a:spLocks noGrp="1"/>
          </p:cNvSpPr>
          <p:nvPr>
            <p:ph idx="1"/>
          </p:nvPr>
        </p:nvSpPr>
        <p:spPr/>
        <p:txBody>
          <a:bodyPr>
            <a:normAutofit/>
          </a:bodyPr>
          <a:lstStyle/>
          <a:p>
            <a:r>
              <a:rPr lang="en-US" sz="2400" dirty="0"/>
              <a:t>Financial Data s487.018</a:t>
            </a:r>
          </a:p>
          <a:p>
            <a:pPr lvl="1"/>
            <a:r>
              <a:rPr lang="en-US" sz="2000" dirty="0"/>
              <a:t>To compel data revealing financial account holder and account number information.</a:t>
            </a:r>
          </a:p>
          <a:p>
            <a:pPr lvl="1"/>
            <a:r>
              <a:rPr lang="en-US" sz="2000" dirty="0"/>
              <a:t>Order is issued on the basis of a reasonable suspicion </a:t>
            </a:r>
          </a:p>
          <a:p>
            <a:pPr lvl="1"/>
            <a:r>
              <a:rPr lang="en-US" sz="2000" dirty="0"/>
              <a:t>It is an error to use the financial data production order to obtain any other financial information, such as transaction histories or account statements. For anything beyond account number and account-holder information, a general production order is needed</a:t>
            </a:r>
            <a:endParaRPr lang="en-CA" sz="2000" dirty="0"/>
          </a:p>
        </p:txBody>
      </p:sp>
      <p:sp>
        <p:nvSpPr>
          <p:cNvPr id="4" name="Slide Number Placeholder 13">
            <a:extLst>
              <a:ext uri="{FF2B5EF4-FFF2-40B4-BE49-F238E27FC236}">
                <a16:creationId xmlns:a16="http://schemas.microsoft.com/office/drawing/2014/main" id="{B39BFABF-E0D4-4D7F-AC7C-EC54C5CB310F}"/>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8</a:t>
            </a:fld>
            <a:endParaRPr lang="en-US" dirty="0"/>
          </a:p>
        </p:txBody>
      </p:sp>
    </p:spTree>
    <p:extLst>
      <p:ext uri="{BB962C8B-B14F-4D97-AF65-F5344CB8AC3E}">
        <p14:creationId xmlns:p14="http://schemas.microsoft.com/office/powerpoint/2010/main" val="3674243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FA77D-2B6E-4882-98C8-4CAE285320E3}"/>
              </a:ext>
            </a:extLst>
          </p:cNvPr>
          <p:cNvSpPr>
            <a:spLocks noGrp="1"/>
          </p:cNvSpPr>
          <p:nvPr>
            <p:ph type="title"/>
          </p:nvPr>
        </p:nvSpPr>
        <p:spPr/>
        <p:txBody>
          <a:bodyPr/>
          <a:lstStyle/>
          <a:p>
            <a:r>
              <a:rPr lang="en-US" dirty="0"/>
              <a:t>Voluntary Production </a:t>
            </a:r>
            <a:endParaRPr lang="en-CA" dirty="0"/>
          </a:p>
        </p:txBody>
      </p:sp>
      <p:sp>
        <p:nvSpPr>
          <p:cNvPr id="3" name="Content Placeholder 2">
            <a:extLst>
              <a:ext uri="{FF2B5EF4-FFF2-40B4-BE49-F238E27FC236}">
                <a16:creationId xmlns:a16="http://schemas.microsoft.com/office/drawing/2014/main" id="{7C7E7EA5-E1A8-430D-8D99-F725480E9913}"/>
              </a:ext>
            </a:extLst>
          </p:cNvPr>
          <p:cNvSpPr>
            <a:spLocks noGrp="1"/>
          </p:cNvSpPr>
          <p:nvPr>
            <p:ph idx="1"/>
          </p:nvPr>
        </p:nvSpPr>
        <p:spPr/>
        <p:txBody>
          <a:bodyPr>
            <a:normAutofit/>
          </a:bodyPr>
          <a:lstStyle/>
          <a:p>
            <a:r>
              <a:rPr lang="en-CA" sz="2000" dirty="0"/>
              <a:t>Section 487.014</a:t>
            </a:r>
          </a:p>
          <a:p>
            <a:pPr lvl="1"/>
            <a:r>
              <a:rPr lang="en-CA" dirty="0"/>
              <a:t>Clarifies that a production order is not necessary for a peace officer to ask a person to voluntarily produce documents or data that he/she is not prohibited from producing</a:t>
            </a:r>
          </a:p>
        </p:txBody>
      </p:sp>
      <p:sp>
        <p:nvSpPr>
          <p:cNvPr id="4" name="Slide Number Placeholder 13">
            <a:extLst>
              <a:ext uri="{FF2B5EF4-FFF2-40B4-BE49-F238E27FC236}">
                <a16:creationId xmlns:a16="http://schemas.microsoft.com/office/drawing/2014/main" id="{BABB8FD4-3C5C-4693-BBCC-7421AC480FA0}"/>
              </a:ext>
            </a:extLst>
          </p:cNvPr>
          <p:cNvSpPr>
            <a:spLocks noGrp="1"/>
          </p:cNvSpPr>
          <p:nvPr>
            <p:ph type="sldNum" sz="quarter" idx="12"/>
          </p:nvPr>
        </p:nvSpPr>
        <p:spPr>
          <a:xfrm>
            <a:off x="10352540" y="295729"/>
            <a:ext cx="838199" cy="767687"/>
          </a:xfrm>
        </p:spPr>
        <p:txBody>
          <a:bodyPr/>
          <a:lstStyle/>
          <a:p>
            <a:fld id="{CA8B1EE1-5BEC-984B-B66B-76A91FF524C9}" type="slidenum">
              <a:rPr lang="en-US" smtClean="0"/>
              <a:pPr/>
              <a:t>9</a:t>
            </a:fld>
            <a:endParaRPr lang="en-US" dirty="0"/>
          </a:p>
        </p:txBody>
      </p:sp>
    </p:spTree>
    <p:extLst>
      <p:ext uri="{BB962C8B-B14F-4D97-AF65-F5344CB8AC3E}">
        <p14:creationId xmlns:p14="http://schemas.microsoft.com/office/powerpoint/2010/main" val="3506322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180107810E524EA74F73E9ECD3782B" ma:contentTypeVersion="13" ma:contentTypeDescription="Create a new document." ma:contentTypeScope="" ma:versionID="c358a48a46c6a0781680266d60ea1f15">
  <xsd:schema xmlns:xsd="http://www.w3.org/2001/XMLSchema" xmlns:xs="http://www.w3.org/2001/XMLSchema" xmlns:p="http://schemas.microsoft.com/office/2006/metadata/properties" xmlns:ns3="f1076e46-02bf-4f65-af46-5d84d76b7b63" xmlns:ns4="940a1174-ba3e-499e-a916-bd277f8618de" targetNamespace="http://schemas.microsoft.com/office/2006/metadata/properties" ma:root="true" ma:fieldsID="61dfb7caa043b3d5e704af14ad951d8d" ns3:_="" ns4:_="">
    <xsd:import namespace="f1076e46-02bf-4f65-af46-5d84d76b7b63"/>
    <xsd:import namespace="940a1174-ba3e-499e-a916-bd277f8618d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076e46-02bf-4f65-af46-5d84d76b7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0a1174-ba3e-499e-a916-bd277f8618d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13C61E-B5AD-415B-87CC-293C64D7C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076e46-02bf-4f65-af46-5d84d76b7b63"/>
    <ds:schemaRef ds:uri="940a1174-ba3e-499e-a916-bd277f8618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FF99E9-C361-4CE5-AB62-ADC430FC16DE}">
  <ds:schemaRefs>
    <ds:schemaRef ds:uri="http://schemas.microsoft.com/office/infopath/2007/PartnerControls"/>
    <ds:schemaRef ds:uri="http://purl.org/dc/elements/1.1/"/>
    <ds:schemaRef ds:uri="http://schemas.microsoft.com/office/2006/metadata/properties"/>
    <ds:schemaRef ds:uri="940a1174-ba3e-499e-a916-bd277f8618de"/>
    <ds:schemaRef ds:uri="f1076e46-02bf-4f65-af46-5d84d76b7b6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272F97F6-7CE6-4B63-98E0-73F2A75D3F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MCM </Template>
  <TotalTime>431</TotalTime>
  <Words>2513</Words>
  <Application>Microsoft Office PowerPoint</Application>
  <PresentationFormat>Widescreen</PresentationFormat>
  <Paragraphs>199</Paragraphs>
  <Slides>27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Segoe UI</vt:lpstr>
      <vt:lpstr>Times New Roman</vt:lpstr>
      <vt:lpstr>Wingdings 3</vt:lpstr>
      <vt:lpstr>Ion Boardroom</vt:lpstr>
      <vt:lpstr>Production Orders  </vt:lpstr>
      <vt:lpstr>Judicial Authorizations: Defining the Terms</vt:lpstr>
      <vt:lpstr>Production Orders</vt:lpstr>
      <vt:lpstr>Types of Production Orders: General Production Order </vt:lpstr>
      <vt:lpstr>Types of Production Orders: Trace Communications </vt:lpstr>
      <vt:lpstr>Types of Production Orders: Transmission Data </vt:lpstr>
      <vt:lpstr>Types of Production Orders: Tracking Data </vt:lpstr>
      <vt:lpstr>Types of Production Orders: Financial Data </vt:lpstr>
      <vt:lpstr>Voluntary Production </vt:lpstr>
      <vt:lpstr>Admissibility of Production Order Results</vt:lpstr>
      <vt:lpstr>Admissibility of Production Order Results</vt:lpstr>
      <vt:lpstr>Call Detail Records </vt:lpstr>
      <vt:lpstr>Financial Records</vt:lpstr>
      <vt:lpstr>Admissibility of Production Order Results</vt:lpstr>
      <vt:lpstr>Admissibility of Production Order Results</vt:lpstr>
      <vt:lpstr>Presenting the PO Results in Court  </vt:lpstr>
      <vt:lpstr>Scenarios</vt:lpstr>
      <vt:lpstr>Scenario #1</vt:lpstr>
      <vt:lpstr>Scenario #1</vt:lpstr>
      <vt:lpstr>Scenario #1</vt:lpstr>
      <vt:lpstr>Pop Quiz? </vt:lpstr>
      <vt:lpstr>Scenario #2</vt:lpstr>
      <vt:lpstr>Scenario #2</vt:lpstr>
      <vt:lpstr>Scenario #2</vt:lpstr>
      <vt:lpstr>Scenario #3</vt:lpstr>
      <vt:lpstr>Scenario #3 </vt:lpstr>
      <vt:lpstr>Fin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What You Need: Warrants &amp; Production Orders</dc:title>
  <dc:creator>Louise Tansey</dc:creator>
  <cp:lastModifiedBy>Tansey, Louise (MAG)</cp:lastModifiedBy>
  <cp:revision>16</cp:revision>
  <dcterms:created xsi:type="dcterms:W3CDTF">2020-09-28T00:28:07Z</dcterms:created>
  <dcterms:modified xsi:type="dcterms:W3CDTF">2022-05-26T02:17:29Z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0x0101006B180107810E524EA74F73E9ECD3782B</vt:lpwstr>
  </property>
  <property fmtid="{D5CDD505-2E9C-101B-9397-08002B2CF9AE}" pid="3" name="MSIP_Label_034a106e-6316-442c-ad35-738afd673d2b_Enabled">
    <vt:lpwstr>true</vt:lpwstr>
  </property>
  <property fmtid="{D5CDD505-2E9C-101B-9397-08002B2CF9AE}" pid="4" name="MSIP_Label_034a106e-6316-442c-ad35-738afd673d2b_SetDate">
    <vt:lpwstr>2022-05-25T03:34:00Z</vt:lpwstr>
  </property>
  <property fmtid="{D5CDD505-2E9C-101B-9397-08002B2CF9AE}" pid="5" name="MSIP_Label_034a106e-6316-442c-ad35-738afd673d2b_Method">
    <vt:lpwstr>Standard</vt:lpwstr>
  </property>
  <property fmtid="{D5CDD505-2E9C-101B-9397-08002B2CF9AE}" pid="6" name="MSIP_Label_034a106e-6316-442c-ad35-738afd673d2b_Name">
    <vt:lpwstr>034a106e-6316-442c-ad35-738afd673d2b</vt:lpwstr>
  </property>
  <property fmtid="{D5CDD505-2E9C-101B-9397-08002B2CF9AE}" pid="7" name="MSIP_Label_034a106e-6316-442c-ad35-738afd673d2b_SiteId">
    <vt:lpwstr>cddc1229-ac2a-4b97-b78a-0e5cacb5865c</vt:lpwstr>
  </property>
  <property fmtid="{D5CDD505-2E9C-101B-9397-08002B2CF9AE}" pid="8" name="MSIP_Label_034a106e-6316-442c-ad35-738afd673d2b_ActionId">
    <vt:lpwstr>7f5b91f1-ba7a-4819-a496-e5fcba6eb7e9</vt:lpwstr>
  </property>
  <property fmtid="{D5CDD505-2E9C-101B-9397-08002B2CF9AE}" pid="9" name="MSIP_Label_034a106e-6316-442c-ad35-738afd673d2b_ContentBits">
    <vt:lpwstr>0</vt:lpwstr>
  </property>
</Properties>
</file>