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260" r:id="rId6"/>
    <p:sldId id="261" r:id="rId7"/>
    <p:sldId id="262" r:id="rId8"/>
    <p:sldId id="293" r:id="rId9"/>
    <p:sldId id="264" r:id="rId10"/>
    <p:sldId id="265" r:id="rId11"/>
    <p:sldId id="266" r:id="rId12"/>
    <p:sldId id="267" r:id="rId13"/>
    <p:sldId id="268" r:id="rId14"/>
    <p:sldId id="289" r:id="rId15"/>
    <p:sldId id="276" r:id="rId16"/>
    <p:sldId id="257" r:id="rId17"/>
    <p:sldId id="259" r:id="rId18"/>
    <p:sldId id="277" r:id="rId19"/>
    <p:sldId id="258" r:id="rId20"/>
    <p:sldId id="291" r:id="rId21"/>
    <p:sldId id="292" r:id="rId22"/>
    <p:sldId id="278" r:id="rId23"/>
    <p:sldId id="279" r:id="rId24"/>
    <p:sldId id="280" r:id="rId25"/>
    <p:sldId id="281" r:id="rId26"/>
    <p:sldId id="282" r:id="rId27"/>
    <p:sldId id="283" r:id="rId28"/>
    <p:sldId id="284" r:id="rId29"/>
    <p:sldId id="285" r:id="rId30"/>
    <p:sldId id="286" r:id="rId31"/>
    <p:sldId id="287" r:id="rId32"/>
    <p:sldId id="269" r:id="rId33"/>
    <p:sldId id="270" r:id="rId34"/>
    <p:sldId id="271" r:id="rId35"/>
    <p:sldId id="272" r:id="rId36"/>
    <p:sldId id="273" r:id="rId37"/>
    <p:sldId id="274" r:id="rId38"/>
    <p:sldId id="275" r:id="rId39"/>
    <p:sldId id="29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EF977-7D08-4A2E-8844-7DE9518A5966}" type="datetimeFigureOut">
              <a:rPr lang="en-CA" smtClean="0"/>
              <a:t>06/03/2021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D69F-3202-4DB4-A2AA-A0A8B2E17A83}" type="slidenum">
              <a:rPr lang="en-CA" smtClean="0"/>
              <a:t>‹#›</a:t>
            </a:fld>
            <a:endParaRPr lang="en-CA"/>
          </a:p>
        </p:txBody>
      </p:sp>
    </p:spTree>
    <p:extLst>
      <p:ext uri="{BB962C8B-B14F-4D97-AF65-F5344CB8AC3E}">
        <p14:creationId xmlns:p14="http://schemas.microsoft.com/office/powerpoint/2010/main" val="254738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dvance.lexis.com/document/?pdmfid=1505209&amp;crid=41f29ad7-4bfa-4639-b9b6-441674146682&amp;pdworkfolderid=fd74e308-498a-41b9-a02f-0131d0d92187&amp;ecomp=9mhg&amp;earg=fd74e308-498a-41b9-a02f-0131d0d92187&amp;prid=4a5e1069-03ce-45da-ad2b-09684f92f81b"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dvance.lexis.com/document/?pdmfid=1505209&amp;crid=41f29ad7-4bfa-4639-b9b6-441674146682&amp;pdworkfolderid=fd74e308-498a-41b9-a02f-0131d0d92187&amp;ecomp=9mhg&amp;earg=fd74e308-498a-41b9-a02f-0131d0d92187&amp;prid=4a5e1069-03ce-45da-ad2b-09684f92f81b"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Special jurisdictions</a:t>
            </a:r>
          </a:p>
          <a:p>
            <a:endParaRPr lang="en-CA" sz="1200" b="1" i="0" u="none" strike="noStrike" kern="1200" dirty="0">
              <a:solidFill>
                <a:schemeClr val="tx1"/>
              </a:solidFill>
              <a:effectLst/>
              <a:latin typeface="+mn-lt"/>
              <a:ea typeface="+mn-ea"/>
              <a:cs typeface="+mn-cs"/>
            </a:endParaRPr>
          </a:p>
          <a:p>
            <a:r>
              <a:rPr lang="en-CA" sz="1200" b="1" i="0" u="none" strike="noStrike" kern="1200" dirty="0">
                <a:solidFill>
                  <a:schemeClr val="tx1"/>
                </a:solidFill>
                <a:effectLst/>
                <a:latin typeface="+mn-lt"/>
                <a:ea typeface="+mn-ea"/>
                <a:cs typeface="+mn-cs"/>
              </a:rPr>
              <a:t>476</a:t>
            </a:r>
            <a:r>
              <a:rPr lang="en-CA" sz="1200" b="0" i="0" kern="1200" dirty="0">
                <a:solidFill>
                  <a:schemeClr val="tx1"/>
                </a:solidFill>
                <a:effectLst/>
                <a:latin typeface="+mn-lt"/>
                <a:ea typeface="+mn-ea"/>
                <a:cs typeface="+mn-cs"/>
              </a:rPr>
              <a:t> For the purposes of this Act,</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 . . . .]</a:t>
            </a:r>
          </a:p>
          <a:p>
            <a:endParaRPr lang="en-CA" sz="1200" b="1" i="0" u="none" strike="noStrike" kern="1200" dirty="0">
              <a:solidFill>
                <a:schemeClr val="tx1"/>
              </a:solidFill>
              <a:effectLst/>
              <a:latin typeface="+mn-lt"/>
              <a:ea typeface="+mn-ea"/>
              <a:cs typeface="+mn-cs"/>
            </a:endParaRPr>
          </a:p>
          <a:p>
            <a:r>
              <a:rPr lang="en-CA" sz="1200" b="1" i="0" u="none" strike="noStrike" kern="1200" dirty="0">
                <a:solidFill>
                  <a:schemeClr val="tx1"/>
                </a:solidFill>
                <a:effectLst/>
                <a:latin typeface="+mn-lt"/>
                <a:ea typeface="+mn-ea"/>
                <a:cs typeface="+mn-cs"/>
              </a:rPr>
              <a:t>(b)</a:t>
            </a:r>
            <a:r>
              <a:rPr lang="en-CA" sz="1200" b="0" i="0" kern="1200" dirty="0">
                <a:solidFill>
                  <a:schemeClr val="tx1"/>
                </a:solidFill>
                <a:effectLst/>
                <a:latin typeface="+mn-lt"/>
                <a:ea typeface="+mn-ea"/>
                <a:cs typeface="+mn-cs"/>
              </a:rPr>
              <a:t> where an offence is committed on the boundary of two or more territorial divisions or within five hundred metres of any such boundary, or the offence was commenced within one territorial division and completed within another, the offence shall be deemed to have been committed in any of the territorial divisions;</a:t>
            </a:r>
          </a:p>
          <a:p>
            <a:endParaRPr lang="en-CA" sz="1200" b="1"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67A91EE8-72B1-4377-9809-2D52FCEF7012}" type="slidenum">
              <a:rPr lang="en-CA" smtClean="0"/>
              <a:t>5</a:t>
            </a:fld>
            <a:endParaRPr lang="en-CA"/>
          </a:p>
        </p:txBody>
      </p:sp>
    </p:spTree>
    <p:extLst>
      <p:ext uri="{BB962C8B-B14F-4D97-AF65-F5344CB8AC3E}">
        <p14:creationId xmlns:p14="http://schemas.microsoft.com/office/powerpoint/2010/main" val="324424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The charge under s. 85 must clearly state the indictable offence, and the accused must have been convicted of that offence in a separate charge. A finding of fact that the accused committed the offence is not enough: </a:t>
            </a:r>
            <a:r>
              <a:rPr lang="en-CA" i="1" dirty="0"/>
              <a:t>R v Pringle</a:t>
            </a:r>
            <a:r>
              <a:rPr lang="en-CA" dirty="0"/>
              <a:t>, [1989] 1 SCR 1645 at paras 27-33</a:t>
            </a:r>
            <a:endParaRPr lang="en-CA" i="1" dirty="0"/>
          </a:p>
          <a:p>
            <a:endParaRPr lang="en-CA" dirty="0"/>
          </a:p>
        </p:txBody>
      </p:sp>
      <p:sp>
        <p:nvSpPr>
          <p:cNvPr id="4" name="Slide Number Placeholder 3"/>
          <p:cNvSpPr>
            <a:spLocks noGrp="1"/>
          </p:cNvSpPr>
          <p:nvPr>
            <p:ph type="sldNum" sz="quarter" idx="5"/>
          </p:nvPr>
        </p:nvSpPr>
        <p:spPr/>
        <p:txBody>
          <a:bodyPr/>
          <a:lstStyle/>
          <a:p>
            <a:fld id="{67A91EE8-72B1-4377-9809-2D52FCEF7012}" type="slidenum">
              <a:rPr lang="en-CA" smtClean="0"/>
              <a:t>6</a:t>
            </a:fld>
            <a:endParaRPr lang="en-CA"/>
          </a:p>
        </p:txBody>
      </p:sp>
    </p:spTree>
    <p:extLst>
      <p:ext uri="{BB962C8B-B14F-4D97-AF65-F5344CB8AC3E}">
        <p14:creationId xmlns:p14="http://schemas.microsoft.com/office/powerpoint/2010/main" val="87585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handgun is a “restricted firearm,” not a “restricted weapon”: </a:t>
            </a:r>
            <a:r>
              <a:rPr lang="en-US" i="1" dirty="0"/>
              <a:t>Criminal Code</a:t>
            </a:r>
            <a:r>
              <a:rPr lang="en-US" i="0" dirty="0"/>
              <a:t>, s. 84</a:t>
            </a:r>
          </a:p>
          <a:p>
            <a:endParaRPr lang="en-US" i="0" dirty="0"/>
          </a:p>
          <a:p>
            <a:r>
              <a:rPr lang="en-US" i="0" dirty="0"/>
              <a:t>If the accused is charged with unauthorized possession of a firearm under s 91, the onus is on the accused to prove that he was licensed: </a:t>
            </a:r>
            <a:r>
              <a:rPr lang="en-US" i="1" dirty="0"/>
              <a:t>Criminal Code</a:t>
            </a:r>
            <a:r>
              <a:rPr lang="en-US" i="0" dirty="0"/>
              <a:t>, s. 117.11. </a:t>
            </a:r>
          </a:p>
          <a:p>
            <a:endParaRPr lang="en-US" i="0" dirty="0"/>
          </a:p>
          <a:p>
            <a:r>
              <a:rPr lang="en-US" i="0" dirty="0"/>
              <a:t>However, the offence under s 92 contains an additional element: The accused person must know that he is not the holder of a license and (where applicable) registration certificate. The onus is on the Crown to prove that the accused knew he was not licensed. </a:t>
            </a:r>
          </a:p>
          <a:p>
            <a:endParaRPr lang="en-US" i="0" dirty="0"/>
          </a:p>
          <a:p>
            <a:endParaRPr lang="en-CA" dirty="0"/>
          </a:p>
        </p:txBody>
      </p:sp>
      <p:sp>
        <p:nvSpPr>
          <p:cNvPr id="4" name="Slide Number Placeholder 3"/>
          <p:cNvSpPr>
            <a:spLocks noGrp="1"/>
          </p:cNvSpPr>
          <p:nvPr>
            <p:ph type="sldNum" sz="quarter" idx="5"/>
          </p:nvPr>
        </p:nvSpPr>
        <p:spPr/>
        <p:txBody>
          <a:bodyPr/>
          <a:lstStyle/>
          <a:p>
            <a:fld id="{67A91EE8-72B1-4377-9809-2D52FCEF7012}" type="slidenum">
              <a:rPr lang="en-CA" smtClean="0"/>
              <a:t>7</a:t>
            </a:fld>
            <a:endParaRPr lang="en-CA"/>
          </a:p>
        </p:txBody>
      </p:sp>
    </p:spTree>
    <p:extLst>
      <p:ext uri="{BB962C8B-B14F-4D97-AF65-F5344CB8AC3E}">
        <p14:creationId xmlns:p14="http://schemas.microsoft.com/office/powerpoint/2010/main" val="274583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discretion to refuse a victim the right to read a statement provided it confirms with subsection (2): R. v. Cook (2009), 250 C.C.C. (3d) 248 (Que C.A.); leave to appeal SCC refused 253 C.C.C. (3d). </a:t>
            </a:r>
            <a:endParaRPr lang="en-CA" dirty="0"/>
          </a:p>
        </p:txBody>
      </p:sp>
      <p:sp>
        <p:nvSpPr>
          <p:cNvPr id="4" name="Slide Number Placeholder 3"/>
          <p:cNvSpPr>
            <a:spLocks noGrp="1"/>
          </p:cNvSpPr>
          <p:nvPr>
            <p:ph type="sldNum" sz="quarter" idx="5"/>
          </p:nvPr>
        </p:nvSpPr>
        <p:spPr/>
        <p:txBody>
          <a:bodyPr/>
          <a:lstStyle/>
          <a:p>
            <a:fld id="{4DB873D9-F4E2-454E-8359-8AAEE2185131}" type="slidenum">
              <a:rPr lang="en-CA" smtClean="0"/>
              <a:t>28</a:t>
            </a:fld>
            <a:endParaRPr lang="en-CA"/>
          </a:p>
        </p:txBody>
      </p:sp>
    </p:spTree>
    <p:extLst>
      <p:ext uri="{BB962C8B-B14F-4D97-AF65-F5344CB8AC3E}">
        <p14:creationId xmlns:p14="http://schemas.microsoft.com/office/powerpoint/2010/main" val="62916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i="0" kern="1200" dirty="0">
                <a:solidFill>
                  <a:schemeClr val="tx1"/>
                </a:solidFill>
                <a:effectLst/>
                <a:latin typeface="+mn-lt"/>
                <a:ea typeface="+mn-ea"/>
                <a:cs typeface="+mn-cs"/>
              </a:rPr>
              <a:t>58</a:t>
            </a:r>
            <a:r>
              <a:rPr lang="en-CA" sz="1200" b="0" i="0" kern="1200" dirty="0">
                <a:solidFill>
                  <a:schemeClr val="tx1"/>
                </a:solidFill>
                <a:effectLst/>
                <a:latin typeface="+mn-lt"/>
                <a:ea typeface="+mn-ea"/>
                <a:cs typeface="+mn-cs"/>
              </a:rPr>
              <a:t>  The first such rule is that judges must avoid speculative reasoning that invokes "common-sense" assumptions that are not grounded in the evidence or appropriately supported by judicial notice: </a:t>
            </a:r>
            <a:r>
              <a:rPr lang="en-CA" sz="1200" b="0" i="1" kern="1200" dirty="0">
                <a:solidFill>
                  <a:schemeClr val="tx1"/>
                </a:solidFill>
                <a:effectLst/>
                <a:latin typeface="+mn-lt"/>
                <a:ea typeface="+mn-ea"/>
                <a:cs typeface="+mn-cs"/>
              </a:rPr>
              <a:t>R. v. Roth</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British Columbia Court of Appeal"/>
              </a:rPr>
              <a:t>2020 BCCA 240</a:t>
            </a:r>
            <a:r>
              <a:rPr lang="en-CA" sz="1200" b="0" i="0" kern="1200" dirty="0">
                <a:solidFill>
                  <a:schemeClr val="tx1"/>
                </a:solidFill>
                <a:effectLst/>
                <a:latin typeface="+mn-lt"/>
                <a:ea typeface="+mn-ea"/>
                <a:cs typeface="+mn-cs"/>
              </a:rPr>
              <a:t>, at para. 65; </a:t>
            </a:r>
            <a:r>
              <a:rPr lang="en-CA" sz="1200" b="0" i="1" kern="1200" dirty="0">
                <a:solidFill>
                  <a:schemeClr val="tx1"/>
                </a:solidFill>
                <a:effectLst/>
                <a:latin typeface="+mn-lt"/>
                <a:ea typeface="+mn-ea"/>
                <a:cs typeface="+mn-cs"/>
              </a:rPr>
              <a:t>R. v. </a:t>
            </a:r>
            <a:r>
              <a:rPr lang="en-CA" sz="1200" b="0" i="1" kern="1200" dirty="0" err="1">
                <a:solidFill>
                  <a:schemeClr val="tx1"/>
                </a:solidFill>
                <a:effectLst/>
                <a:latin typeface="+mn-lt"/>
                <a:ea typeface="+mn-ea"/>
                <a:cs typeface="+mn-cs"/>
              </a:rPr>
              <a:t>Cepic</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Court of Appeal"/>
              </a:rPr>
              <a:t>2019 ONCA 541</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Canadian Criminal Cases"/>
              </a:rPr>
              <a:t>376 C.C.C. (3d) 286</a:t>
            </a:r>
            <a:r>
              <a:rPr lang="en-CA" sz="1200" b="0" i="0" kern="1200" dirty="0">
                <a:solidFill>
                  <a:schemeClr val="tx1"/>
                </a:solidFill>
                <a:effectLst/>
                <a:latin typeface="+mn-lt"/>
                <a:ea typeface="+mn-ea"/>
                <a:cs typeface="+mn-cs"/>
              </a:rPr>
              <a:t>, at paras. 19-27; </a:t>
            </a:r>
            <a:r>
              <a:rPr lang="en-CA" sz="1200" b="0" i="1" kern="1200" dirty="0">
                <a:solidFill>
                  <a:schemeClr val="tx1"/>
                </a:solidFill>
                <a:effectLst/>
                <a:latin typeface="+mn-lt"/>
                <a:ea typeface="+mn-ea"/>
                <a:cs typeface="+mn-cs"/>
              </a:rPr>
              <a:t>R. v. Perkins</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Court of Appeal"/>
              </a:rPr>
              <a:t>2007 ONCA 585</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Canadian Criminal Cases"/>
              </a:rPr>
              <a:t>223 C.C.C. (3d) 289</a:t>
            </a:r>
            <a:r>
              <a:rPr lang="en-CA" sz="1200" b="0" i="0" kern="1200" dirty="0">
                <a:solidFill>
                  <a:schemeClr val="tx1"/>
                </a:solidFill>
                <a:effectLst/>
                <a:latin typeface="+mn-lt"/>
                <a:ea typeface="+mn-ea"/>
                <a:cs typeface="+mn-cs"/>
              </a:rPr>
              <a:t>, at paras. 35-36. For clarity, I will call this "the rule against ungrounded common-sense assumptions".</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59</a:t>
            </a:r>
            <a:r>
              <a:rPr lang="en-CA" sz="1200" b="0" i="0" kern="1200" dirty="0">
                <a:solidFill>
                  <a:schemeClr val="tx1"/>
                </a:solidFill>
                <a:effectLst/>
                <a:latin typeface="+mn-lt"/>
                <a:ea typeface="+mn-ea"/>
                <a:cs typeface="+mn-cs"/>
              </a:rPr>
              <a:t>  To be clear, there is no bar on relying upon common-sense or human experience to identify inferences that arise from the evidence. Were that the case, circumstantial evidence would not be admissible since, by definition, the relevance of circumstantial evidence depends upon using human experience as a bridge between the evidence and the inference drawn.</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60</a:t>
            </a:r>
            <a:r>
              <a:rPr lang="en-CA" sz="1200" b="0" i="0" kern="1200" dirty="0">
                <a:solidFill>
                  <a:schemeClr val="tx1"/>
                </a:solidFill>
                <a:effectLst/>
                <a:latin typeface="+mn-lt"/>
                <a:ea typeface="+mn-ea"/>
                <a:cs typeface="+mn-cs"/>
              </a:rPr>
              <a:t>  Nor is there any absolute bar on using human experience of human behaviour to draw inferences from the evidence. If there was, after-the-fact conduct evidence about things such as flight or the destruction of evidence would not be allowed. Such evidence is relevant because human experience tells us that these behaviours, flight and destroying evidence after a criminal act, are generally undertaken to hide guilt. An absolute bar on using human experience of human behaviour to draw inferences would also mean that evidence that an accused drove a protesting sexual assault complainant to a secluded location could not be used as proof of his intention or her lack of consent. The inferences to be drawn from that evidence depend on common-sense conclusions about what a person acting in a particular manner is likely to be thinking.</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61</a:t>
            </a:r>
            <a:r>
              <a:rPr lang="en-CA" sz="1200" b="0" i="0" kern="1200" dirty="0">
                <a:solidFill>
                  <a:schemeClr val="tx1"/>
                </a:solidFill>
                <a:effectLst/>
                <a:latin typeface="+mn-lt"/>
                <a:ea typeface="+mn-ea"/>
                <a:cs typeface="+mn-cs"/>
              </a:rPr>
              <a:t>  Properly understood, the rule against ungrounded common-sense assumptions does not bar using human experience about human behaviour to interpret evidence. It prohibits judges from using "common-sense" or human experience to introduce new considerations, not arising from evidence, into the decision-making process, including considerations about human behaviour.</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62</a:t>
            </a:r>
            <a:r>
              <a:rPr lang="en-CA" sz="1200" b="0" i="0" kern="1200" dirty="0">
                <a:solidFill>
                  <a:schemeClr val="tx1"/>
                </a:solidFill>
                <a:effectLst/>
                <a:latin typeface="+mn-lt"/>
                <a:ea typeface="+mn-ea"/>
                <a:cs typeface="+mn-cs"/>
              </a:rPr>
              <a:t>  It was therefore an error in </a:t>
            </a:r>
            <a:r>
              <a:rPr lang="en-CA" sz="1200" b="0" i="1" kern="1200" dirty="0">
                <a:solidFill>
                  <a:schemeClr val="tx1"/>
                </a:solidFill>
                <a:effectLst/>
                <a:latin typeface="+mn-lt"/>
                <a:ea typeface="+mn-ea"/>
                <a:cs typeface="+mn-cs"/>
              </a:rPr>
              <a:t>R. v. J.L.</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Court of Appeal"/>
              </a:rPr>
              <a:t>2018 ONCA 756</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Reports"/>
              </a:rPr>
              <a:t>143 O.R. (3d) 170</a:t>
            </a:r>
            <a:r>
              <a:rPr lang="en-CA" sz="1200" b="0" i="0" kern="1200" dirty="0">
                <a:solidFill>
                  <a:schemeClr val="tx1"/>
                </a:solidFill>
                <a:effectLst/>
                <a:latin typeface="+mn-lt"/>
                <a:ea typeface="+mn-ea"/>
                <a:cs typeface="+mn-cs"/>
              </a:rPr>
              <a:t>, at paras. 46-47, for the trial judge to infer that a complainant would not have consented to sex outside on the dirt, gravel and wet grass where the sexual act occurred, in mid-December. This conclusion was not a permissible logical inference drawn from the evidence. It was, instead, an additional factor for consideration introduced impermissibly into the deliberation process based on an untethered generalization about human behaviour. Had there been evidence from the complainant that she was careful or concerned about her appearance, her clothing, or her physical comfort, the impugned inference would have been grounded in evidence and would have been permissible.</a:t>
            </a:r>
          </a:p>
          <a:p>
            <a:endParaRPr lang="en-CA" dirty="0"/>
          </a:p>
        </p:txBody>
      </p:sp>
      <p:sp>
        <p:nvSpPr>
          <p:cNvPr id="4" name="Slide Number Placeholder 3"/>
          <p:cNvSpPr>
            <a:spLocks noGrp="1"/>
          </p:cNvSpPr>
          <p:nvPr>
            <p:ph type="sldNum" sz="quarter" idx="5"/>
          </p:nvPr>
        </p:nvSpPr>
        <p:spPr/>
        <p:txBody>
          <a:bodyPr/>
          <a:lstStyle/>
          <a:p>
            <a:fld id="{67A91EE8-72B1-4377-9809-2D52FCEF7012}" type="slidenum">
              <a:rPr lang="en-CA" smtClean="0"/>
              <a:t>33</a:t>
            </a:fld>
            <a:endParaRPr lang="en-CA"/>
          </a:p>
        </p:txBody>
      </p:sp>
    </p:spTree>
    <p:extLst>
      <p:ext uri="{BB962C8B-B14F-4D97-AF65-F5344CB8AC3E}">
        <p14:creationId xmlns:p14="http://schemas.microsoft.com/office/powerpoint/2010/main" val="263737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i="0" kern="1200" dirty="0">
                <a:solidFill>
                  <a:schemeClr val="tx1"/>
                </a:solidFill>
                <a:effectLst/>
                <a:latin typeface="+mn-lt"/>
                <a:ea typeface="+mn-ea"/>
                <a:cs typeface="+mn-cs"/>
              </a:rPr>
              <a:t>63</a:t>
            </a:r>
            <a:r>
              <a:rPr lang="en-CA" sz="1200" b="0" i="0" kern="1200" dirty="0">
                <a:solidFill>
                  <a:schemeClr val="tx1"/>
                </a:solidFill>
                <a:effectLst/>
                <a:latin typeface="+mn-lt"/>
                <a:ea typeface="+mn-ea"/>
                <a:cs typeface="+mn-cs"/>
              </a:rPr>
              <a:t>  The second relevant, overlapping rule is that factual findings, including determinations of credibility, cannot be based on stereotypical inferences about human behaviour. I will call this "the rule against stereotypical inferences". Pursuant to this rule, it is an error of law to rely on stereotypes or erroneous common-sense assumptions about how a sexual offence complainant is expected to act, to either bolster or compromise their credibility: </a:t>
            </a:r>
            <a:r>
              <a:rPr lang="en-CA" sz="1200" b="0" i="1" kern="1200" dirty="0">
                <a:solidFill>
                  <a:schemeClr val="tx1"/>
                </a:solidFill>
                <a:effectLst/>
                <a:latin typeface="+mn-lt"/>
                <a:ea typeface="+mn-ea"/>
                <a:cs typeface="+mn-cs"/>
              </a:rPr>
              <a:t>Roth</a:t>
            </a:r>
            <a:r>
              <a:rPr lang="en-CA" sz="1200" b="0" i="0" kern="1200" dirty="0">
                <a:solidFill>
                  <a:schemeClr val="tx1"/>
                </a:solidFill>
                <a:effectLst/>
                <a:latin typeface="+mn-lt"/>
                <a:ea typeface="+mn-ea"/>
                <a:cs typeface="+mn-cs"/>
              </a:rPr>
              <a:t>, at para. 129; </a:t>
            </a:r>
            <a:r>
              <a:rPr lang="en-CA" sz="1200" b="0" i="1" kern="1200" dirty="0">
                <a:solidFill>
                  <a:schemeClr val="tx1"/>
                </a:solidFill>
                <a:effectLst/>
                <a:latin typeface="+mn-lt"/>
                <a:ea typeface="+mn-ea"/>
                <a:cs typeface="+mn-cs"/>
              </a:rPr>
              <a:t>R v. A.B.A.</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Court of Appeal"/>
              </a:rPr>
              <a:t>2019 ONCA 124</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Reports"/>
              </a:rPr>
              <a:t>145 O.R. (3d) 634</a:t>
            </a:r>
            <a:r>
              <a:rPr lang="en-CA" sz="1200" b="0" i="0" kern="1200" dirty="0">
                <a:solidFill>
                  <a:schemeClr val="tx1"/>
                </a:solidFill>
                <a:effectLst/>
                <a:latin typeface="+mn-lt"/>
                <a:ea typeface="+mn-ea"/>
                <a:cs typeface="+mn-cs"/>
              </a:rPr>
              <a:t>, at para. 5; </a:t>
            </a:r>
            <a:r>
              <a:rPr lang="en-CA" sz="1200" b="0" i="1" kern="1200" dirty="0" err="1">
                <a:solidFill>
                  <a:schemeClr val="tx1"/>
                </a:solidFill>
                <a:effectLst/>
                <a:latin typeface="+mn-lt"/>
                <a:ea typeface="+mn-ea"/>
                <a:cs typeface="+mn-cs"/>
              </a:rPr>
              <a:t>Cepic</a:t>
            </a:r>
            <a:r>
              <a:rPr lang="en-CA" sz="1200" b="0" i="0" kern="1200" dirty="0">
                <a:solidFill>
                  <a:schemeClr val="tx1"/>
                </a:solidFill>
                <a:effectLst/>
                <a:latin typeface="+mn-lt"/>
                <a:ea typeface="+mn-ea"/>
                <a:cs typeface="+mn-cs"/>
              </a:rPr>
              <a:t>, at para. 14. It is equally wrong to draw inferences from stereotypes about the way accused persons are expected to act</a:t>
            </a:r>
            <a:r>
              <a:rPr lang="en-CA" sz="1200" b="0" i="1" kern="1200" dirty="0">
                <a:solidFill>
                  <a:schemeClr val="tx1"/>
                </a:solidFill>
                <a:effectLst/>
                <a:latin typeface="+mn-lt"/>
                <a:ea typeface="+mn-ea"/>
                <a:cs typeface="+mn-cs"/>
              </a:rPr>
              <a:t>: R. v. </a:t>
            </a:r>
            <a:r>
              <a:rPr lang="en-CA" sz="1200" b="0" i="1" kern="1200" dirty="0" err="1">
                <a:solidFill>
                  <a:schemeClr val="tx1"/>
                </a:solidFill>
                <a:effectLst/>
                <a:latin typeface="+mn-lt"/>
                <a:ea typeface="+mn-ea"/>
                <a:cs typeface="+mn-cs"/>
              </a:rPr>
              <a:t>Quartey</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Alberta Court of Appeal"/>
              </a:rPr>
              <a:t>2018 ABCA 12</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Dominion Law Reports"/>
              </a:rPr>
              <a:t>430 D.L.R. (4th) 381</a:t>
            </a:r>
            <a:r>
              <a:rPr lang="en-CA" sz="1200" b="0" i="0" kern="1200" dirty="0">
                <a:solidFill>
                  <a:schemeClr val="tx1"/>
                </a:solidFill>
                <a:effectLst/>
                <a:latin typeface="+mn-lt"/>
                <a:ea typeface="+mn-ea"/>
                <a:cs typeface="+mn-cs"/>
              </a:rPr>
              <a:t>, at para. 21, aff'd </a:t>
            </a:r>
            <a:r>
              <a:rPr lang="en-CA" sz="1200" b="0" i="0" kern="1200" dirty="0">
                <a:solidFill>
                  <a:schemeClr val="tx1"/>
                </a:solidFill>
                <a:effectLst/>
                <a:latin typeface="+mn-lt"/>
                <a:ea typeface="+mn-ea"/>
                <a:cs typeface="+mn-cs"/>
                <a:hlinkClick r:id="rId3" tooltip="Supreme Court of Canada"/>
              </a:rPr>
              <a:t>2018 SCC 59</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Canada Supreme Court Reports"/>
              </a:rPr>
              <a:t>[2018] 3 S.C.R. 687</a:t>
            </a:r>
            <a:r>
              <a:rPr lang="en-CA" sz="1200" b="0" i="0" kern="1200" dirty="0">
                <a:solidFill>
                  <a:schemeClr val="tx1"/>
                </a:solidFill>
                <a:effectLst/>
                <a:latin typeface="+mn-lt"/>
                <a:ea typeface="+mn-ea"/>
                <a:cs typeface="+mn-cs"/>
              </a:rPr>
              <a:t>; and see </a:t>
            </a:r>
            <a:r>
              <a:rPr lang="en-CA" sz="1200" b="0" i="1" kern="1200" dirty="0" err="1">
                <a:solidFill>
                  <a:schemeClr val="tx1"/>
                </a:solidFill>
                <a:effectLst/>
                <a:latin typeface="+mn-lt"/>
                <a:ea typeface="+mn-ea"/>
                <a:cs typeface="+mn-cs"/>
              </a:rPr>
              <a:t>Cepic</a:t>
            </a:r>
            <a:r>
              <a:rPr lang="en-CA" sz="1200" b="0" i="0" kern="1200" dirty="0">
                <a:solidFill>
                  <a:schemeClr val="tx1"/>
                </a:solidFill>
                <a:effectLst/>
                <a:latin typeface="+mn-lt"/>
                <a:ea typeface="+mn-ea"/>
                <a:cs typeface="+mn-cs"/>
              </a:rPr>
              <a:t>, at para. 24.</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64</a:t>
            </a:r>
            <a:r>
              <a:rPr lang="en-CA" sz="1200" b="0" i="0" kern="1200" dirty="0">
                <a:solidFill>
                  <a:schemeClr val="tx1"/>
                </a:solidFill>
                <a:effectLst/>
                <a:latin typeface="+mn-lt"/>
                <a:ea typeface="+mn-ea"/>
                <a:cs typeface="+mn-cs"/>
              </a:rPr>
              <a:t>  Two points are critical in understanding this rule and ensuring that it does not impede proper judicial reasoning.</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65</a:t>
            </a:r>
            <a:r>
              <a:rPr lang="en-CA" sz="1200" b="0" i="0" kern="1200" dirty="0">
                <a:solidFill>
                  <a:schemeClr val="tx1"/>
                </a:solidFill>
                <a:effectLst/>
                <a:latin typeface="+mn-lt"/>
                <a:ea typeface="+mn-ea"/>
                <a:cs typeface="+mn-cs"/>
              </a:rPr>
              <a:t>  First, like the rule against ungrounded common-sense assumptions, </a:t>
            </a:r>
            <a:r>
              <a:rPr lang="en-CA" sz="1200" b="0" i="0" kern="1200" dirty="0">
                <a:solidFill>
                  <a:schemeClr val="tx1"/>
                </a:solidFill>
                <a:effectLst/>
                <a:highlight>
                  <a:srgbClr val="FFFF00"/>
                </a:highlight>
                <a:latin typeface="+mn-lt"/>
                <a:ea typeface="+mn-ea"/>
                <a:cs typeface="+mn-cs"/>
              </a:rPr>
              <a:t>the rule against stereotypical inferences does not bar all inferences relating to behaviour that are based on human experience. It only prohibits inferences that are based on stereotype or "prejudicial generalizations": </a:t>
            </a:r>
            <a:r>
              <a:rPr lang="en-CA" sz="1200" b="0" i="1" kern="1200" dirty="0">
                <a:solidFill>
                  <a:schemeClr val="tx1"/>
                </a:solidFill>
                <a:effectLst/>
                <a:latin typeface="+mn-lt"/>
                <a:ea typeface="+mn-ea"/>
                <a:cs typeface="+mn-cs"/>
              </a:rPr>
              <a:t>R. v. A.R.D.</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Alberta Court of Appeal"/>
              </a:rPr>
              <a:t>2017 ABCA 237</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Dominion Law Reports"/>
              </a:rPr>
              <a:t>422 D.L.R. (4th) 471</a:t>
            </a:r>
            <a:r>
              <a:rPr lang="en-CA" sz="1200" b="0" i="0" kern="1200" dirty="0">
                <a:solidFill>
                  <a:schemeClr val="tx1"/>
                </a:solidFill>
                <a:effectLst/>
                <a:latin typeface="+mn-lt"/>
                <a:ea typeface="+mn-ea"/>
                <a:cs typeface="+mn-cs"/>
              </a:rPr>
              <a:t>, at paras. 6-7, aff'd </a:t>
            </a:r>
            <a:r>
              <a:rPr lang="en-CA" sz="1200" b="0" i="0" kern="1200" dirty="0">
                <a:solidFill>
                  <a:schemeClr val="tx1"/>
                </a:solidFill>
                <a:effectLst/>
                <a:latin typeface="+mn-lt"/>
                <a:ea typeface="+mn-ea"/>
                <a:cs typeface="+mn-cs"/>
                <a:hlinkClick r:id="rId3" tooltip="Supreme Court of Canada"/>
              </a:rPr>
              <a:t>2018 SCC 6</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Canada Supreme Court Reports"/>
              </a:rPr>
              <a:t>[2018] 1 S.C.R. 218</a:t>
            </a:r>
            <a:r>
              <a:rPr lang="en-CA" sz="1200" b="0" i="0" kern="1200" dirty="0">
                <a:solidFill>
                  <a:schemeClr val="tx1"/>
                </a:solidFill>
                <a:effectLst/>
                <a:latin typeface="+mn-lt"/>
                <a:ea typeface="+mn-ea"/>
                <a:cs typeface="+mn-cs"/>
              </a:rPr>
              <a:t>.</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66</a:t>
            </a:r>
            <a:r>
              <a:rPr lang="en-CA" sz="1200" b="0" i="0" kern="1200" dirty="0">
                <a:solidFill>
                  <a:schemeClr val="tx1"/>
                </a:solidFill>
                <a:effectLst/>
                <a:latin typeface="+mn-lt"/>
                <a:ea typeface="+mn-ea"/>
                <a:cs typeface="+mn-cs"/>
              </a:rPr>
              <a:t>  For example, it is a myth or stereotype that a complainant would avoid their assailant or change their behaviour towards their assailant after being sexually assaulted, and it is an error to employ such reasoning</a:t>
            </a:r>
            <a:r>
              <a:rPr lang="en-CA" sz="1200" b="0" i="1" kern="1200" dirty="0">
                <a:solidFill>
                  <a:schemeClr val="tx1"/>
                </a:solidFill>
                <a:effectLst/>
                <a:latin typeface="+mn-lt"/>
                <a:ea typeface="+mn-ea"/>
                <a:cs typeface="+mn-cs"/>
              </a:rPr>
              <a:t>: A.R.D.</a:t>
            </a:r>
            <a:r>
              <a:rPr lang="en-CA" sz="1200" b="0" i="0" kern="1200" dirty="0">
                <a:solidFill>
                  <a:schemeClr val="tx1"/>
                </a:solidFill>
                <a:effectLst/>
                <a:latin typeface="+mn-lt"/>
                <a:ea typeface="+mn-ea"/>
                <a:cs typeface="+mn-cs"/>
              </a:rPr>
              <a:t>, at paras. 57-58; </a:t>
            </a:r>
            <a:r>
              <a:rPr lang="en-CA" sz="1200" b="0" i="1" kern="1200" dirty="0">
                <a:solidFill>
                  <a:schemeClr val="tx1"/>
                </a:solidFill>
                <a:effectLst/>
                <a:latin typeface="+mn-lt"/>
                <a:ea typeface="+mn-ea"/>
                <a:cs typeface="+mn-cs"/>
              </a:rPr>
              <a:t>A.B.A.</a:t>
            </a:r>
            <a:r>
              <a:rPr lang="en-CA" sz="1200" b="0" i="0" kern="1200" dirty="0">
                <a:solidFill>
                  <a:schemeClr val="tx1"/>
                </a:solidFill>
                <a:effectLst/>
                <a:latin typeface="+mn-lt"/>
                <a:ea typeface="+mn-ea"/>
                <a:cs typeface="+mn-cs"/>
              </a:rPr>
              <a:t>, at paras. 6, 8-10; </a:t>
            </a:r>
            <a:r>
              <a:rPr lang="en-CA" sz="1200" b="0" i="1" kern="1200" dirty="0">
                <a:solidFill>
                  <a:schemeClr val="tx1"/>
                </a:solidFill>
                <a:effectLst/>
                <a:latin typeface="+mn-lt"/>
                <a:ea typeface="+mn-ea"/>
                <a:cs typeface="+mn-cs"/>
              </a:rPr>
              <a:t>R. v. Caesar</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Northwest Territories Court of Appeal"/>
              </a:rPr>
              <a:t>2015 NWTCA 4</a:t>
            </a:r>
            <a:r>
              <a:rPr lang="en-CA" sz="1200" b="0" i="0" kern="1200" dirty="0">
                <a:solidFill>
                  <a:schemeClr val="tx1"/>
                </a:solidFill>
                <a:effectLst/>
                <a:latin typeface="+mn-lt"/>
                <a:ea typeface="+mn-ea"/>
                <a:cs typeface="+mn-cs"/>
              </a:rPr>
              <a:t>, 588 A.R. 392, at para. 6. Similarly, it is a stereotype that women would not behave in a sexually aggressive manner, or that men would be interested in sex. Reasoning that is based on such inferences is not permitted: </a:t>
            </a:r>
            <a:r>
              <a:rPr lang="en-CA" sz="1200" b="0" i="1" kern="1200" dirty="0" err="1">
                <a:solidFill>
                  <a:schemeClr val="tx1"/>
                </a:solidFill>
                <a:effectLst/>
                <a:latin typeface="+mn-lt"/>
                <a:ea typeface="+mn-ea"/>
                <a:cs typeface="+mn-cs"/>
              </a:rPr>
              <a:t>Cepic</a:t>
            </a:r>
            <a:r>
              <a:rPr lang="en-CA" sz="1200" b="0" i="0" kern="1200" dirty="0">
                <a:solidFill>
                  <a:schemeClr val="tx1"/>
                </a:solidFill>
                <a:effectLst/>
                <a:latin typeface="+mn-lt"/>
                <a:ea typeface="+mn-ea"/>
                <a:cs typeface="+mn-cs"/>
              </a:rPr>
              <a:t>, at paras. 14-16; </a:t>
            </a:r>
            <a:r>
              <a:rPr lang="en-CA" sz="1200" b="0" i="1" kern="1200" dirty="0" err="1">
                <a:solidFill>
                  <a:schemeClr val="tx1"/>
                </a:solidFill>
                <a:effectLst/>
                <a:latin typeface="+mn-lt"/>
                <a:ea typeface="+mn-ea"/>
                <a:cs typeface="+mn-cs"/>
              </a:rPr>
              <a:t>Quartey</a:t>
            </a:r>
            <a:r>
              <a:rPr lang="en-CA" sz="1200" b="0" i="0" kern="1200" dirty="0">
                <a:solidFill>
                  <a:schemeClr val="tx1"/>
                </a:solidFill>
                <a:effectLst/>
                <a:latin typeface="+mn-lt"/>
                <a:ea typeface="+mn-ea"/>
                <a:cs typeface="+mn-cs"/>
              </a:rPr>
              <a:t>, at para. 21.</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67</a:t>
            </a:r>
            <a:r>
              <a:rPr lang="en-CA" sz="1200" b="0" i="0" kern="1200" dirty="0">
                <a:solidFill>
                  <a:schemeClr val="tx1"/>
                </a:solidFill>
                <a:effectLst/>
                <a:latin typeface="+mn-lt"/>
                <a:ea typeface="+mn-ea"/>
                <a:cs typeface="+mn-cs"/>
              </a:rPr>
              <a:t>  By contrast, no stereotype or prejudicial generalization is offended by inferring, where a man drives a resisting woman to a secluded location before touching her sexually, that she did not consent and that he intended to touch her without her consent. Hence, such inferences are appropriate.</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68</a:t>
            </a:r>
            <a:r>
              <a:rPr lang="en-CA" sz="1200" b="0" i="0" kern="1200" dirty="0">
                <a:solidFill>
                  <a:schemeClr val="tx1"/>
                </a:solidFill>
                <a:effectLst/>
                <a:latin typeface="+mn-lt"/>
                <a:ea typeface="+mn-ea"/>
                <a:cs typeface="+mn-cs"/>
              </a:rPr>
              <a:t>  The second critical point in understanding the rule against stereotypical inferences is that this rule </a:t>
            </a:r>
            <a:r>
              <a:rPr lang="en-CA" sz="1200" b="0" i="0" u="sng" kern="1200" dirty="0">
                <a:solidFill>
                  <a:schemeClr val="tx1"/>
                </a:solidFill>
                <a:effectLst/>
                <a:latin typeface="+mn-lt"/>
                <a:ea typeface="+mn-ea"/>
                <a:cs typeface="+mn-cs"/>
              </a:rPr>
              <a:t>prohibits certain inferences</a:t>
            </a:r>
            <a:r>
              <a:rPr lang="en-CA" sz="1200" b="0" i="0" kern="1200" dirty="0">
                <a:solidFill>
                  <a:schemeClr val="tx1"/>
                </a:solidFill>
                <a:effectLst/>
                <a:latin typeface="+mn-lt"/>
                <a:ea typeface="+mn-ea"/>
                <a:cs typeface="+mn-cs"/>
              </a:rPr>
              <a:t> from being drawn; it does not prohibit the admission or use of certain kinds of evidence. Professor Lisa </a:t>
            </a:r>
            <a:r>
              <a:rPr lang="en-CA" sz="1200" b="0" i="0" kern="1200" dirty="0" err="1">
                <a:solidFill>
                  <a:schemeClr val="tx1"/>
                </a:solidFill>
                <a:effectLst/>
                <a:latin typeface="+mn-lt"/>
                <a:ea typeface="+mn-ea"/>
                <a:cs typeface="+mn-cs"/>
              </a:rPr>
              <a:t>Dufraimont</a:t>
            </a:r>
            <a:r>
              <a:rPr lang="en-CA" sz="1200" b="0" i="0" kern="1200" dirty="0">
                <a:solidFill>
                  <a:schemeClr val="tx1"/>
                </a:solidFill>
                <a:effectLst/>
                <a:latin typeface="+mn-lt"/>
                <a:ea typeface="+mn-ea"/>
                <a:cs typeface="+mn-cs"/>
              </a:rPr>
              <a:t> makes this point admirably in "Myth, Inference and Evidence in Sexual Assault Trials" (2019) 44:2 Queen's L. J. 316, at pp. 345-46, 350; and it is reinforced in </a:t>
            </a:r>
            <a:r>
              <a:rPr lang="en-CA" sz="1200" b="0" i="1" kern="1200" dirty="0">
                <a:solidFill>
                  <a:schemeClr val="tx1"/>
                </a:solidFill>
                <a:effectLst/>
                <a:latin typeface="+mn-lt"/>
                <a:ea typeface="+mn-ea"/>
                <a:cs typeface="+mn-cs"/>
              </a:rPr>
              <a:t>A.R.D.</a:t>
            </a:r>
            <a:r>
              <a:rPr lang="en-CA" sz="1200" b="0" i="0" kern="1200" dirty="0">
                <a:solidFill>
                  <a:schemeClr val="tx1"/>
                </a:solidFill>
                <a:effectLst/>
                <a:latin typeface="+mn-lt"/>
                <a:ea typeface="+mn-ea"/>
                <a:cs typeface="+mn-cs"/>
              </a:rPr>
              <a:t>, at paras. 6-8, 62; and </a:t>
            </a:r>
            <a:r>
              <a:rPr lang="en-CA" sz="1200" b="0" i="1" kern="1200" dirty="0">
                <a:solidFill>
                  <a:schemeClr val="tx1"/>
                </a:solidFill>
                <a:effectLst/>
                <a:latin typeface="+mn-lt"/>
                <a:ea typeface="+mn-ea"/>
                <a:cs typeface="+mn-cs"/>
              </a:rPr>
              <a:t>Roth</a:t>
            </a:r>
            <a:r>
              <a:rPr lang="en-CA" sz="1200" b="0" i="0" kern="1200" dirty="0">
                <a:solidFill>
                  <a:schemeClr val="tx1"/>
                </a:solidFill>
                <a:effectLst/>
                <a:latin typeface="+mn-lt"/>
                <a:ea typeface="+mn-ea"/>
                <a:cs typeface="+mn-cs"/>
              </a:rPr>
              <a:t>, at para. 73.</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69</a:t>
            </a:r>
            <a:r>
              <a:rPr lang="en-CA" sz="1200" b="0" i="0" kern="1200" dirty="0">
                <a:solidFill>
                  <a:schemeClr val="tx1"/>
                </a:solidFill>
                <a:effectLst/>
                <a:latin typeface="+mn-lt"/>
                <a:ea typeface="+mn-ea"/>
                <a:cs typeface="+mn-cs"/>
              </a:rPr>
              <a:t>  For this reason, it is not an error to admit and rely upon evidence that could support an impermissible stereotype, if that evidence otherwise has relevance and is not being used to invoke an impermissible stereotype: </a:t>
            </a:r>
            <a:r>
              <a:rPr lang="en-CA" sz="1200" b="0" i="1" kern="1200" dirty="0">
                <a:solidFill>
                  <a:schemeClr val="tx1"/>
                </a:solidFill>
                <a:effectLst/>
                <a:latin typeface="+mn-lt"/>
                <a:ea typeface="+mn-ea"/>
                <a:cs typeface="+mn-cs"/>
              </a:rPr>
              <a:t>Roth</a:t>
            </a:r>
            <a:r>
              <a:rPr lang="en-CA" sz="1200" b="0" i="0" kern="1200" dirty="0">
                <a:solidFill>
                  <a:schemeClr val="tx1"/>
                </a:solidFill>
                <a:effectLst/>
                <a:latin typeface="+mn-lt"/>
                <a:ea typeface="+mn-ea"/>
                <a:cs typeface="+mn-cs"/>
              </a:rPr>
              <a:t>, at paras. 130-38. For example, in </a:t>
            </a:r>
            <a:r>
              <a:rPr lang="en-CA" sz="1200" b="0" i="1" kern="1200" dirty="0">
                <a:solidFill>
                  <a:schemeClr val="tx1"/>
                </a:solidFill>
                <a:effectLst/>
                <a:latin typeface="+mn-lt"/>
                <a:ea typeface="+mn-ea"/>
                <a:cs typeface="+mn-cs"/>
              </a:rPr>
              <a:t>R. v. Kiss</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Court of Appeal"/>
              </a:rPr>
              <a:t>2018 ONCA 184</a:t>
            </a:r>
            <a:r>
              <a:rPr lang="en-CA" sz="1200" b="0" i="0" kern="1200" dirty="0">
                <a:solidFill>
                  <a:schemeClr val="tx1"/>
                </a:solidFill>
                <a:effectLst/>
                <a:latin typeface="+mn-lt"/>
                <a:ea typeface="+mn-ea"/>
                <a:cs typeface="+mn-cs"/>
              </a:rPr>
              <a:t>, at paras. 101-2, evidence that the complainant did not scream for help was admitted, not to support the impermissible stereotypical inference that her failure to do so undermined the credibility of her claim that she was not consenting, but for the permissible purpose of contradicting her testimony that she had screamed to attract attention.</a:t>
            </a:r>
          </a:p>
          <a:p>
            <a:pPr fontAlgn="base"/>
            <a:endParaRPr lang="en-CA" sz="1200" b="1" i="0" kern="1200" dirty="0">
              <a:solidFill>
                <a:schemeClr val="tx1"/>
              </a:solidFill>
              <a:effectLst/>
              <a:latin typeface="+mn-lt"/>
              <a:ea typeface="+mn-ea"/>
              <a:cs typeface="+mn-cs"/>
            </a:endParaRPr>
          </a:p>
          <a:p>
            <a:pPr fontAlgn="base"/>
            <a:r>
              <a:rPr lang="en-CA" sz="1200" b="1" i="0" kern="1200" dirty="0">
                <a:solidFill>
                  <a:schemeClr val="tx1"/>
                </a:solidFill>
                <a:effectLst/>
                <a:latin typeface="+mn-lt"/>
                <a:ea typeface="+mn-ea"/>
                <a:cs typeface="+mn-cs"/>
              </a:rPr>
              <a:t>70</a:t>
            </a:r>
            <a:r>
              <a:rPr lang="en-CA" sz="1200" b="0" i="0" kern="1200" dirty="0">
                <a:solidFill>
                  <a:schemeClr val="tx1"/>
                </a:solidFill>
                <a:effectLst/>
                <a:latin typeface="+mn-lt"/>
                <a:ea typeface="+mn-ea"/>
                <a:cs typeface="+mn-cs"/>
              </a:rPr>
              <a:t>  By the same token, it is not an error to arrive at a factual conclusion that may logically reflect a stereotype where that factual conclusion is not drawn from a stereotypical inference but is, instead, based on the evidence. For example, although it is a stereotype that men are interested in sex, it was not an error to infer that the accused male was interested in sex at the time of the alleged assault where that inference was based on evidence: </a:t>
            </a:r>
            <a:r>
              <a:rPr lang="en-CA" sz="1200" b="0" i="1" kern="1200" dirty="0" err="1">
                <a:solidFill>
                  <a:schemeClr val="tx1"/>
                </a:solidFill>
                <a:effectLst/>
                <a:latin typeface="+mn-lt"/>
                <a:ea typeface="+mn-ea"/>
                <a:cs typeface="+mn-cs"/>
              </a:rPr>
              <a:t>Quartey</a:t>
            </a:r>
            <a:r>
              <a:rPr lang="en-CA" sz="1200" b="0" i="0" kern="1200" dirty="0">
                <a:solidFill>
                  <a:schemeClr val="tx1"/>
                </a:solidFill>
                <a:effectLst/>
                <a:latin typeface="+mn-lt"/>
                <a:ea typeface="+mn-ea"/>
                <a:cs typeface="+mn-cs"/>
              </a:rPr>
              <a:t>, at para. 21. Similarly, in </a:t>
            </a:r>
            <a:r>
              <a:rPr lang="en-CA" sz="1200" b="0" i="1" kern="1200" dirty="0">
                <a:solidFill>
                  <a:schemeClr val="tx1"/>
                </a:solidFill>
                <a:effectLst/>
                <a:latin typeface="+mn-lt"/>
                <a:ea typeface="+mn-ea"/>
                <a:cs typeface="+mn-cs"/>
              </a:rPr>
              <a:t>R. v. F.B.P.</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tooltip="Ontario Court of Appeal"/>
              </a:rPr>
              <a:t>2019 ONCA 157</a:t>
            </a:r>
            <a:r>
              <a:rPr lang="en-CA" sz="1200" b="0" i="0" kern="1200" dirty="0">
                <a:solidFill>
                  <a:schemeClr val="tx1"/>
                </a:solidFill>
                <a:effectLst/>
                <a:latin typeface="+mn-lt"/>
                <a:ea typeface="+mn-ea"/>
                <a:cs typeface="+mn-cs"/>
              </a:rPr>
              <a:t>, the trial judge was found not to have erred in finding it implausible that the complainant would consent to spontaneous sex on a balcony, potentially in full view of others, because that inference did not rest in stereotypes about the sexual behaviour of women. The inference was based on evidence about the ongoing sexual disinterest the complainant had shown in the accused, and the ready availability of a private bedroom.</a:t>
            </a:r>
          </a:p>
          <a:p>
            <a:endParaRPr lang="en-CA" dirty="0"/>
          </a:p>
        </p:txBody>
      </p:sp>
      <p:sp>
        <p:nvSpPr>
          <p:cNvPr id="4" name="Slide Number Placeholder 3"/>
          <p:cNvSpPr>
            <a:spLocks noGrp="1"/>
          </p:cNvSpPr>
          <p:nvPr>
            <p:ph type="sldNum" sz="quarter" idx="5"/>
          </p:nvPr>
        </p:nvSpPr>
        <p:spPr/>
        <p:txBody>
          <a:bodyPr/>
          <a:lstStyle/>
          <a:p>
            <a:fld id="{67A91EE8-72B1-4377-9809-2D52FCEF7012}" type="slidenum">
              <a:rPr lang="en-CA" smtClean="0"/>
              <a:t>34</a:t>
            </a:fld>
            <a:endParaRPr lang="en-CA"/>
          </a:p>
        </p:txBody>
      </p:sp>
    </p:spTree>
    <p:extLst>
      <p:ext uri="{BB962C8B-B14F-4D97-AF65-F5344CB8AC3E}">
        <p14:creationId xmlns:p14="http://schemas.microsoft.com/office/powerpoint/2010/main" val="346597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6186457-B663-4A99-9FBF-4D29B93D5FA1}" type="datetime1">
              <a:rPr lang="en-CA" smtClean="0"/>
              <a:t>06/03/2021</a:t>
            </a:fld>
            <a:endParaRPr lang="en-C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C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344694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45A95-D119-462F-9CD1-148952773F5B}" type="datetime1">
              <a:rPr lang="en-CA" smtClean="0"/>
              <a:t>06/03/2021</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95691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F8165AC-22C9-44D0-AEFD-7BB5AC85839A}"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177831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CD465B6-9903-4545-9A27-22C48FE4D528}"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3091357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147C45-948F-4751-AFA2-26C94A6C4ED8}"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88671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DEB546-4D8A-47B4-8531-083227CDF933}" type="datetime1">
              <a:rPr lang="en-CA" smtClean="0"/>
              <a:t>06/03/2021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232662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4CFA95-F08B-42D9-8A17-868D2F111FE7}" type="datetime1">
              <a:rPr lang="en-CA" smtClean="0"/>
              <a:t>06/03/2021</a:t>
            </a:fld>
            <a:endParaRPr lang="en-CA"/>
          </a:p>
        </p:txBody>
      </p:sp>
      <p:sp>
        <p:nvSpPr>
          <p:cNvPr id="8" name="Footer Placeholder 7"/>
          <p:cNvSpPr>
            <a:spLocks noGrp="1"/>
          </p:cNvSpPr>
          <p:nvPr>
            <p:ph type="ftr" sz="quarter" idx="11"/>
          </p:nvPr>
        </p:nvSpPr>
        <p:spPr>
          <a:xfrm>
            <a:off x="561111" y="6391838"/>
            <a:ext cx="3644282" cy="304801"/>
          </a:xfrm>
        </p:spPr>
        <p:txBody>
          <a:bodyPr/>
          <a:lstStyle/>
          <a:p>
            <a:endParaRPr lang="en-CA"/>
          </a:p>
        </p:txBody>
      </p:sp>
      <p:sp>
        <p:nvSpPr>
          <p:cNvPr id="9" name="Slide Number Placeholder 8"/>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24651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13D39B0-7646-4FB9-A314-206DAC6A7869}"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184097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EB8FDD4-EB80-4B7A-8939-E53D5373897A}"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250965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F2D0D-628D-4650-BAAA-B580093D3B42}"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126512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572BE-4FF3-427B-B3F4-F79B2B1ADEEF}" type="datetime1">
              <a:rPr lang="en-CA" smtClean="0"/>
              <a:t>06/03/2021</a:t>
            </a:fld>
            <a:endParaRPr lang="en-CA"/>
          </a:p>
        </p:txBody>
      </p:sp>
      <p:sp>
        <p:nvSpPr>
          <p:cNvPr id="5" name="Footer Placeholder 4"/>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125146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787ADA-C68D-41DC-ADF6-BD641DDF5F95}" type="datetime1">
              <a:rPr lang="en-CA" smtClean="0"/>
              <a:t>06/03/2021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383513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8DE32-4275-499A-9D87-E485CB67C224}" type="datetime1">
              <a:rPr lang="en-CA" smtClean="0"/>
              <a:t>06/03/2021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117874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9AB053-FCFE-4D69-80AC-5888920A9797}" type="datetime1">
              <a:rPr lang="en-CA" smtClean="0"/>
              <a:t>06/03/2021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293258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E9C40-7743-4D7F-BFE4-57E040B040B7}" type="datetime1">
              <a:rPr lang="en-CA" smtClean="0"/>
              <a:t>06/03/2021</a:t>
            </a:fld>
            <a:endParaRPr lang="en-CA"/>
          </a:p>
        </p:txBody>
      </p:sp>
      <p:sp>
        <p:nvSpPr>
          <p:cNvPr id="3" name="Footer Placeholder 2"/>
          <p:cNvSpPr>
            <a:spLocks noGrp="1"/>
          </p:cNvSpPr>
          <p:nvPr>
            <p:ph type="ftr" sz="quarter" idx="11"/>
          </p:nvPr>
        </p:nvSpPr>
        <p:spPr/>
        <p:txBody>
          <a:bodyPr/>
          <a:lstStyle/>
          <a:p>
            <a:endParaRPr lang="en-C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29343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CD1291-2C2E-4090-B6D8-47451D94456C}" type="datetime1">
              <a:rPr lang="en-CA" smtClean="0"/>
              <a:t>06/03/2021</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335280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134E3E-03AC-4971-B2CA-99841C636462}" type="datetime1">
              <a:rPr lang="en-CA" smtClean="0"/>
              <a:t>06/03/2021</a:t>
            </a:fld>
            <a:endParaRPr lang="en-CA"/>
          </a:p>
        </p:txBody>
      </p:sp>
      <p:sp>
        <p:nvSpPr>
          <p:cNvPr id="6" name="Footer Placeholder 5"/>
          <p:cNvSpPr>
            <a:spLocks noGrp="1"/>
          </p:cNvSpPr>
          <p:nvPr>
            <p:ph type="ftr" sz="quarter" idx="11"/>
          </p:nvPr>
        </p:nvSpPr>
        <p:spPr/>
        <p:txBody>
          <a:bodyPr/>
          <a:lstStyle/>
          <a:p>
            <a:endParaRPr lang="en-C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F420387-837D-4765-87D5-B00923C562F6}" type="slidenum">
              <a:rPr lang="en-CA" smtClean="0"/>
              <a:t>‹#›</a:t>
            </a:fld>
            <a:endParaRPr lang="en-CA"/>
          </a:p>
        </p:txBody>
      </p:sp>
    </p:spTree>
    <p:extLst>
      <p:ext uri="{BB962C8B-B14F-4D97-AF65-F5344CB8AC3E}">
        <p14:creationId xmlns:p14="http://schemas.microsoft.com/office/powerpoint/2010/main" val="277651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91A87C5-C63F-45A9-BADB-31AFAC376BFA}" type="datetime1">
              <a:rPr lang="en-CA" smtClean="0"/>
              <a:t>06/03/2021</a:t>
            </a:fld>
            <a:endParaRPr lang="en-C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C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F420387-837D-4765-87D5-B00923C562F6}" type="slidenum">
              <a:rPr lang="en-CA" smtClean="0"/>
              <a:t>‹#›</a:t>
            </a:fld>
            <a:endParaRPr lang="en-CA"/>
          </a:p>
        </p:txBody>
      </p:sp>
    </p:spTree>
    <p:extLst>
      <p:ext uri="{BB962C8B-B14F-4D97-AF65-F5344CB8AC3E}">
        <p14:creationId xmlns:p14="http://schemas.microsoft.com/office/powerpoint/2010/main" val="4241872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Boston_Police_Department_-_School_Desegregation_Phase_II_-_Policies_and_Procedures_-_Robert_J._di_Grazia,_Police_Commissioner_-_NARA_-_86752578_(page_4).jpg"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hillopedia.com/celebs/actors-who-walked-away-from-fame/attachment/home-alone-actor-macaulay-culkin/"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File:New_Zealand_PW-64_(Prepare_To_Stop).sv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E6A9-533F-4DCE-8A0A-491E7AE366BA}"/>
              </a:ext>
            </a:extLst>
          </p:cNvPr>
          <p:cNvSpPr>
            <a:spLocks noGrp="1"/>
          </p:cNvSpPr>
          <p:nvPr>
            <p:ph type="ctrTitle"/>
          </p:nvPr>
        </p:nvSpPr>
        <p:spPr/>
        <p:txBody>
          <a:bodyPr/>
          <a:lstStyle/>
          <a:p>
            <a:r>
              <a:rPr lang="en-US" dirty="0"/>
              <a:t>MCM 118</a:t>
            </a:r>
            <a:endParaRPr lang="en-CA" dirty="0"/>
          </a:p>
        </p:txBody>
      </p:sp>
      <p:sp>
        <p:nvSpPr>
          <p:cNvPr id="3" name="Subtitle 2">
            <a:extLst>
              <a:ext uri="{FF2B5EF4-FFF2-40B4-BE49-F238E27FC236}">
                <a16:creationId xmlns:a16="http://schemas.microsoft.com/office/drawing/2014/main" id="{09E1EEFB-60DA-4DCF-B39D-1FD855985EA0}"/>
              </a:ext>
            </a:extLst>
          </p:cNvPr>
          <p:cNvSpPr>
            <a:spLocks noGrp="1"/>
          </p:cNvSpPr>
          <p:nvPr>
            <p:ph type="subTitle" idx="1"/>
          </p:nvPr>
        </p:nvSpPr>
        <p:spPr/>
        <p:txBody>
          <a:bodyPr>
            <a:normAutofit fontScale="62500" lnSpcReduction="20000"/>
          </a:bodyPr>
          <a:lstStyle/>
          <a:p>
            <a:r>
              <a:rPr lang="en-US" dirty="0"/>
              <a:t>		   </a:t>
            </a:r>
            <a:r>
              <a:rPr lang="en-US" sz="2600" dirty="0"/>
              <a:t>* RU-DAWG *               			 * L-Tan Clan</a:t>
            </a:r>
          </a:p>
          <a:p>
            <a:endParaRPr lang="en-US" dirty="0"/>
          </a:p>
          <a:p>
            <a:pPr algn="r"/>
            <a:r>
              <a:rPr lang="en-US" sz="2200" dirty="0"/>
              <a:t>June 3</a:t>
            </a:r>
            <a:r>
              <a:rPr lang="en-US" sz="2200" baseline="30000" dirty="0"/>
              <a:t>rd</a:t>
            </a:r>
            <a:r>
              <a:rPr lang="en-US" sz="2200" dirty="0"/>
              <a:t> 2021</a:t>
            </a:r>
            <a:endParaRPr lang="en-CA" sz="2200" dirty="0"/>
          </a:p>
        </p:txBody>
      </p:sp>
      <p:pic>
        <p:nvPicPr>
          <p:cNvPr id="5" name="Picture 4" descr="A picture containing text, ax&#10;&#10;Description automatically generated">
            <a:extLst>
              <a:ext uri="{FF2B5EF4-FFF2-40B4-BE49-F238E27FC236}">
                <a16:creationId xmlns:a16="http://schemas.microsoft.com/office/drawing/2014/main" id="{F445F806-8963-47CC-9E6D-16FC0D70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065" y="1694424"/>
            <a:ext cx="6436291" cy="2071840"/>
          </a:xfrm>
          <a:prstGeom prst="rect">
            <a:avLst/>
          </a:prstGeom>
        </p:spPr>
      </p:pic>
      <p:pic>
        <p:nvPicPr>
          <p:cNvPr id="7" name="Picture 6">
            <a:extLst>
              <a:ext uri="{FF2B5EF4-FFF2-40B4-BE49-F238E27FC236}">
                <a16:creationId xmlns:a16="http://schemas.microsoft.com/office/drawing/2014/main" id="{43DB676C-AA45-418A-9FFD-EC1E035FB4F7}"/>
              </a:ext>
            </a:extLst>
          </p:cNvPr>
          <p:cNvPicPr>
            <a:picLocks noChangeAspect="1"/>
          </p:cNvPicPr>
          <p:nvPr/>
        </p:nvPicPr>
        <p:blipFill>
          <a:blip r:embed="rId3"/>
          <a:stretch>
            <a:fillRect/>
          </a:stretch>
        </p:blipFill>
        <p:spPr>
          <a:xfrm>
            <a:off x="3731515" y="4777379"/>
            <a:ext cx="1457528" cy="352474"/>
          </a:xfrm>
          <a:prstGeom prst="rect">
            <a:avLst/>
          </a:prstGeom>
        </p:spPr>
      </p:pic>
      <p:pic>
        <p:nvPicPr>
          <p:cNvPr id="8" name="Picture 7">
            <a:extLst>
              <a:ext uri="{FF2B5EF4-FFF2-40B4-BE49-F238E27FC236}">
                <a16:creationId xmlns:a16="http://schemas.microsoft.com/office/drawing/2014/main" id="{57B3C078-B821-46ED-A389-709DA283CE84}"/>
              </a:ext>
            </a:extLst>
          </p:cNvPr>
          <p:cNvPicPr>
            <a:picLocks noChangeAspect="1"/>
          </p:cNvPicPr>
          <p:nvPr/>
        </p:nvPicPr>
        <p:blipFill>
          <a:blip r:embed="rId4"/>
          <a:stretch>
            <a:fillRect/>
          </a:stretch>
        </p:blipFill>
        <p:spPr>
          <a:xfrm>
            <a:off x="1505243" y="4777379"/>
            <a:ext cx="706144" cy="509031"/>
          </a:xfrm>
          <a:prstGeom prst="rect">
            <a:avLst/>
          </a:prstGeom>
        </p:spPr>
      </p:pic>
      <p:sp>
        <p:nvSpPr>
          <p:cNvPr id="9" name="Slide Number Placeholder 8">
            <a:extLst>
              <a:ext uri="{FF2B5EF4-FFF2-40B4-BE49-F238E27FC236}">
                <a16:creationId xmlns:a16="http://schemas.microsoft.com/office/drawing/2014/main" id="{577EE591-2083-4D5E-8141-32B8E727EA64}"/>
              </a:ext>
            </a:extLst>
          </p:cNvPr>
          <p:cNvSpPr>
            <a:spLocks noGrp="1"/>
          </p:cNvSpPr>
          <p:nvPr>
            <p:ph type="sldNum" sz="quarter" idx="12"/>
          </p:nvPr>
        </p:nvSpPr>
        <p:spPr/>
        <p:txBody>
          <a:bodyPr/>
          <a:lstStyle/>
          <a:p>
            <a:fld id="{5F420387-837D-4765-87D5-B00923C562F6}" type="slidenum">
              <a:rPr lang="en-CA" smtClean="0"/>
              <a:t>1</a:t>
            </a:fld>
            <a:endParaRPr lang="en-CA"/>
          </a:p>
        </p:txBody>
      </p:sp>
    </p:spTree>
    <p:extLst>
      <p:ext uri="{BB962C8B-B14F-4D97-AF65-F5344CB8AC3E}">
        <p14:creationId xmlns:p14="http://schemas.microsoft.com/office/powerpoint/2010/main" val="416925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7BA4-FDBC-4300-9AFA-441ABC561811}"/>
              </a:ext>
            </a:extLst>
          </p:cNvPr>
          <p:cNvSpPr>
            <a:spLocks noGrp="1"/>
          </p:cNvSpPr>
          <p:nvPr>
            <p:ph type="title"/>
          </p:nvPr>
        </p:nvSpPr>
        <p:spPr/>
        <p:txBody>
          <a:bodyPr/>
          <a:lstStyle/>
          <a:p>
            <a:r>
              <a:rPr lang="en-US" dirty="0"/>
              <a:t>How should I correct the charge wording?</a:t>
            </a:r>
            <a:endParaRPr lang="en-CA" dirty="0"/>
          </a:p>
        </p:txBody>
      </p:sp>
      <p:sp>
        <p:nvSpPr>
          <p:cNvPr id="3" name="Content Placeholder 2">
            <a:extLst>
              <a:ext uri="{FF2B5EF4-FFF2-40B4-BE49-F238E27FC236}">
                <a16:creationId xmlns:a16="http://schemas.microsoft.com/office/drawing/2014/main" id="{DB05E726-0904-42E0-A4BD-6E933FD671B7}"/>
              </a:ext>
            </a:extLst>
          </p:cNvPr>
          <p:cNvSpPr>
            <a:spLocks noGrp="1"/>
          </p:cNvSpPr>
          <p:nvPr>
            <p:ph idx="1"/>
          </p:nvPr>
        </p:nvSpPr>
        <p:spPr/>
        <p:txBody>
          <a:bodyPr/>
          <a:lstStyle/>
          <a:p>
            <a:r>
              <a:rPr lang="en-US" dirty="0"/>
              <a:t>Review the charge wording when the trial is scheduled. Write to the I/O explaining the changes that you want to make. Once you have reached an agreement with the I/O, send detailed re-lay instructions to Ottawa Police Court Liaison Section.</a:t>
            </a:r>
          </a:p>
          <a:p>
            <a:r>
              <a:rPr lang="en-US" dirty="0"/>
              <a:t>Review the charge wording shortly before trial and identify any amendments that should be made. It’s probably too late to re-lay the Information at this stage, but you can correct errors in the charge wording. Write to defence counsel and tell them that you intend to amend the charges. </a:t>
            </a:r>
            <a:endParaRPr lang="en-CA" dirty="0"/>
          </a:p>
        </p:txBody>
      </p:sp>
      <p:sp>
        <p:nvSpPr>
          <p:cNvPr id="4" name="Slide Number Placeholder 3">
            <a:extLst>
              <a:ext uri="{FF2B5EF4-FFF2-40B4-BE49-F238E27FC236}">
                <a16:creationId xmlns:a16="http://schemas.microsoft.com/office/drawing/2014/main" id="{741FABBF-EEE3-4B7A-8E46-43DCC5283C4E}"/>
              </a:ext>
            </a:extLst>
          </p:cNvPr>
          <p:cNvSpPr>
            <a:spLocks noGrp="1"/>
          </p:cNvSpPr>
          <p:nvPr>
            <p:ph type="sldNum" sz="quarter" idx="12"/>
          </p:nvPr>
        </p:nvSpPr>
        <p:spPr/>
        <p:txBody>
          <a:bodyPr/>
          <a:lstStyle/>
          <a:p>
            <a:fld id="{5F420387-837D-4765-87D5-B00923C562F6}" type="slidenum">
              <a:rPr lang="en-CA" smtClean="0"/>
              <a:t>10</a:t>
            </a:fld>
            <a:endParaRPr lang="en-CA"/>
          </a:p>
        </p:txBody>
      </p:sp>
    </p:spTree>
    <p:extLst>
      <p:ext uri="{BB962C8B-B14F-4D97-AF65-F5344CB8AC3E}">
        <p14:creationId xmlns:p14="http://schemas.microsoft.com/office/powerpoint/2010/main" val="119016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3966-C023-447C-9A10-1CA08AF28ECE}"/>
              </a:ext>
            </a:extLst>
          </p:cNvPr>
          <p:cNvSpPr>
            <a:spLocks noGrp="1"/>
          </p:cNvSpPr>
          <p:nvPr>
            <p:ph type="title"/>
          </p:nvPr>
        </p:nvSpPr>
        <p:spPr/>
        <p:txBody>
          <a:bodyPr/>
          <a:lstStyle/>
          <a:p>
            <a:r>
              <a:rPr lang="en-US" dirty="0"/>
              <a:t>The OCJ</a:t>
            </a:r>
            <a:endParaRPr lang="en-CA" dirty="0"/>
          </a:p>
        </p:txBody>
      </p:sp>
      <p:sp>
        <p:nvSpPr>
          <p:cNvPr id="3" name="Text Placeholder 2">
            <a:extLst>
              <a:ext uri="{FF2B5EF4-FFF2-40B4-BE49-F238E27FC236}">
                <a16:creationId xmlns:a16="http://schemas.microsoft.com/office/drawing/2014/main" id="{5095D549-8006-4235-9AEB-241FCDB0BA12}"/>
              </a:ext>
            </a:extLst>
          </p:cNvPr>
          <p:cNvSpPr>
            <a:spLocks noGrp="1"/>
          </p:cNvSpPr>
          <p:nvPr>
            <p:ph type="body" idx="1"/>
          </p:nvPr>
        </p:nvSpPr>
        <p:spPr/>
        <p:txBody>
          <a:bodyPr/>
          <a:lstStyle/>
          <a:p>
            <a:r>
              <a:rPr lang="en-US" dirty="0"/>
              <a:t>Pro Tips</a:t>
            </a:r>
            <a:endParaRPr lang="en-CA" dirty="0"/>
          </a:p>
        </p:txBody>
      </p:sp>
      <p:sp>
        <p:nvSpPr>
          <p:cNvPr id="4" name="Slide Number Placeholder 3">
            <a:extLst>
              <a:ext uri="{FF2B5EF4-FFF2-40B4-BE49-F238E27FC236}">
                <a16:creationId xmlns:a16="http://schemas.microsoft.com/office/drawing/2014/main" id="{4E875470-6B44-42BA-8609-6971F777C5E3}"/>
              </a:ext>
            </a:extLst>
          </p:cNvPr>
          <p:cNvSpPr>
            <a:spLocks noGrp="1"/>
          </p:cNvSpPr>
          <p:nvPr>
            <p:ph type="sldNum" sz="quarter" idx="12"/>
          </p:nvPr>
        </p:nvSpPr>
        <p:spPr/>
        <p:txBody>
          <a:bodyPr/>
          <a:lstStyle/>
          <a:p>
            <a:fld id="{5F420387-837D-4765-87D5-B00923C562F6}" type="slidenum">
              <a:rPr lang="en-CA" smtClean="0"/>
              <a:t>11</a:t>
            </a:fld>
            <a:endParaRPr lang="en-CA"/>
          </a:p>
        </p:txBody>
      </p:sp>
    </p:spTree>
    <p:extLst>
      <p:ext uri="{BB962C8B-B14F-4D97-AF65-F5344CB8AC3E}">
        <p14:creationId xmlns:p14="http://schemas.microsoft.com/office/powerpoint/2010/main" val="331627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AF2A-1FA1-4AED-8B41-9C5FB97C074C}"/>
              </a:ext>
            </a:extLst>
          </p:cNvPr>
          <p:cNvSpPr>
            <a:spLocks noGrp="1"/>
          </p:cNvSpPr>
          <p:nvPr>
            <p:ph type="title"/>
          </p:nvPr>
        </p:nvSpPr>
        <p:spPr>
          <a:xfrm>
            <a:off x="1001261" y="689317"/>
            <a:ext cx="8979352" cy="1139483"/>
          </a:xfrm>
        </p:spPr>
        <p:txBody>
          <a:bodyPr/>
          <a:lstStyle/>
          <a:p>
            <a:r>
              <a:rPr lang="en-US" dirty="0"/>
              <a:t>Setting Yourself up for Not Falling Flat on Your Face</a:t>
            </a:r>
            <a:endParaRPr lang="en-CA" dirty="0"/>
          </a:p>
        </p:txBody>
      </p:sp>
      <p:sp>
        <p:nvSpPr>
          <p:cNvPr id="3" name="Content Placeholder 2">
            <a:extLst>
              <a:ext uri="{FF2B5EF4-FFF2-40B4-BE49-F238E27FC236}">
                <a16:creationId xmlns:a16="http://schemas.microsoft.com/office/drawing/2014/main" id="{6F23B236-6367-4BA7-B8A8-4C5414A7EDE9}"/>
              </a:ext>
            </a:extLst>
          </p:cNvPr>
          <p:cNvSpPr>
            <a:spLocks noGrp="1"/>
          </p:cNvSpPr>
          <p:nvPr>
            <p:ph idx="1"/>
          </p:nvPr>
        </p:nvSpPr>
        <p:spPr/>
        <p:txBody>
          <a:bodyPr/>
          <a:lstStyle/>
          <a:p>
            <a:r>
              <a:rPr lang="en-US" dirty="0"/>
              <a:t>Trials are not set because the Crown has a flawless, overwhelming case, with, dreamy witnesses who all show up for prep and trial</a:t>
            </a:r>
          </a:p>
          <a:p>
            <a:r>
              <a:rPr lang="en-US" dirty="0"/>
              <a:t>Trials are supposed to be set when there are triable issues</a:t>
            </a:r>
          </a:p>
          <a:p>
            <a:pPr lvl="1"/>
            <a:r>
              <a:rPr lang="en-US" dirty="0"/>
              <a:t>Sometimes that triable issue is can the Crown actually get their witnesses to show up</a:t>
            </a:r>
          </a:p>
          <a:p>
            <a:r>
              <a:rPr lang="en-US" dirty="0"/>
              <a:t>Why is it important to remember this? </a:t>
            </a:r>
          </a:p>
          <a:p>
            <a:pPr lvl="1"/>
            <a:r>
              <a:rPr lang="en-US" dirty="0"/>
              <a:t>because every single case you prosecute has problems</a:t>
            </a:r>
          </a:p>
          <a:p>
            <a:pPr lvl="1"/>
            <a:r>
              <a:rPr lang="en-US" dirty="0"/>
              <a:t>And a HUGE part of our job is problem solving </a:t>
            </a:r>
          </a:p>
          <a:p>
            <a:endParaRPr lang="en-CA" dirty="0"/>
          </a:p>
        </p:txBody>
      </p:sp>
      <p:sp>
        <p:nvSpPr>
          <p:cNvPr id="4" name="Slide Number Placeholder 3">
            <a:extLst>
              <a:ext uri="{FF2B5EF4-FFF2-40B4-BE49-F238E27FC236}">
                <a16:creationId xmlns:a16="http://schemas.microsoft.com/office/drawing/2014/main" id="{6D28B99E-8864-474C-9542-D952E232F3A0}"/>
              </a:ext>
            </a:extLst>
          </p:cNvPr>
          <p:cNvSpPr>
            <a:spLocks noGrp="1"/>
          </p:cNvSpPr>
          <p:nvPr>
            <p:ph type="sldNum" sz="quarter" idx="12"/>
          </p:nvPr>
        </p:nvSpPr>
        <p:spPr/>
        <p:txBody>
          <a:bodyPr/>
          <a:lstStyle/>
          <a:p>
            <a:fld id="{5F420387-837D-4765-87D5-B00923C562F6}" type="slidenum">
              <a:rPr lang="en-CA" smtClean="0"/>
              <a:t>12</a:t>
            </a:fld>
            <a:endParaRPr lang="en-CA"/>
          </a:p>
        </p:txBody>
      </p:sp>
    </p:spTree>
    <p:extLst>
      <p:ext uri="{BB962C8B-B14F-4D97-AF65-F5344CB8AC3E}">
        <p14:creationId xmlns:p14="http://schemas.microsoft.com/office/powerpoint/2010/main" val="327414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1EB-8DA3-4DB1-A2C3-0259B3D24404}"/>
              </a:ext>
            </a:extLst>
          </p:cNvPr>
          <p:cNvSpPr>
            <a:spLocks noGrp="1"/>
          </p:cNvSpPr>
          <p:nvPr>
            <p:ph type="title"/>
          </p:nvPr>
        </p:nvSpPr>
        <p:spPr/>
        <p:txBody>
          <a:bodyPr/>
          <a:lstStyle/>
          <a:p>
            <a:r>
              <a:rPr lang="en-US" dirty="0"/>
              <a:t>Prep Your Witnesses (all of them)</a:t>
            </a:r>
            <a:endParaRPr lang="en-CA" dirty="0"/>
          </a:p>
        </p:txBody>
      </p:sp>
      <p:sp>
        <p:nvSpPr>
          <p:cNvPr id="3" name="Content Placeholder 2">
            <a:extLst>
              <a:ext uri="{FF2B5EF4-FFF2-40B4-BE49-F238E27FC236}">
                <a16:creationId xmlns:a16="http://schemas.microsoft.com/office/drawing/2014/main" id="{D5CE874A-DEFF-43ED-BEF2-FD44B4F3E3FC}"/>
              </a:ext>
            </a:extLst>
          </p:cNvPr>
          <p:cNvSpPr>
            <a:spLocks noGrp="1"/>
          </p:cNvSpPr>
          <p:nvPr>
            <p:ph idx="1"/>
          </p:nvPr>
        </p:nvSpPr>
        <p:spPr>
          <a:xfrm>
            <a:off x="1154954" y="2603499"/>
            <a:ext cx="10408689" cy="3958771"/>
          </a:xfrm>
        </p:spPr>
        <p:txBody>
          <a:bodyPr>
            <a:normAutofit lnSpcReduction="10000"/>
          </a:bodyPr>
          <a:lstStyle/>
          <a:p>
            <a:r>
              <a:rPr lang="en-US" dirty="0"/>
              <a:t>If you are calling a witness to testify it is your job to prepare them (this goes for trials &amp; Charter applications)</a:t>
            </a:r>
          </a:p>
          <a:p>
            <a:r>
              <a:rPr lang="en-US" dirty="0"/>
              <a:t>You have to prep the witnesses you have not the ones you want</a:t>
            </a:r>
          </a:p>
          <a:p>
            <a:pPr lvl="1"/>
            <a:r>
              <a:rPr lang="en-US" dirty="0"/>
              <a:t>Deal with weaknesses, frailties, vulnerabilities</a:t>
            </a:r>
          </a:p>
          <a:p>
            <a:pPr lvl="1"/>
            <a:r>
              <a:rPr lang="en-US" dirty="0"/>
              <a:t>Warn them about social media/communicating about the case </a:t>
            </a:r>
          </a:p>
          <a:p>
            <a:r>
              <a:rPr lang="en-US" dirty="0"/>
              <a:t>Basic ground rules for prep sessions: </a:t>
            </a:r>
          </a:p>
          <a:p>
            <a:pPr lvl="1"/>
            <a:r>
              <a:rPr lang="en-US" dirty="0"/>
              <a:t>The I/O (or a police officer) is present and taking notes</a:t>
            </a:r>
          </a:p>
          <a:p>
            <a:pPr lvl="2"/>
            <a:r>
              <a:rPr lang="en-US" dirty="0"/>
              <a:t>Exception: police witness prep on </a:t>
            </a:r>
            <a:r>
              <a:rPr lang="en-US" dirty="0" err="1"/>
              <a:t>impaireds</a:t>
            </a:r>
            <a:r>
              <a:rPr lang="en-US" dirty="0"/>
              <a:t>/80+/refusals </a:t>
            </a:r>
          </a:p>
          <a:p>
            <a:pPr lvl="1"/>
            <a:r>
              <a:rPr lang="en-US" dirty="0"/>
              <a:t>Talk to the I/O about your expectations around note taking in prep sessions </a:t>
            </a:r>
          </a:p>
          <a:p>
            <a:pPr lvl="1"/>
            <a:r>
              <a:rPr lang="en-US" dirty="0"/>
              <a:t>Do not be afraid of the evidence </a:t>
            </a:r>
          </a:p>
          <a:p>
            <a:pPr lvl="1"/>
            <a:r>
              <a:rPr lang="en-US" dirty="0"/>
              <a:t>Young victims/witnesses must meet with them more than once (some adults may need more than one session)</a:t>
            </a:r>
          </a:p>
          <a:p>
            <a:pPr lvl="1"/>
            <a:endParaRPr lang="en-US" dirty="0"/>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C14C238C-F005-4E37-8602-AEDCAB80D38B}"/>
              </a:ext>
            </a:extLst>
          </p:cNvPr>
          <p:cNvSpPr>
            <a:spLocks noGrp="1"/>
          </p:cNvSpPr>
          <p:nvPr>
            <p:ph type="sldNum" sz="quarter" idx="12"/>
          </p:nvPr>
        </p:nvSpPr>
        <p:spPr/>
        <p:txBody>
          <a:bodyPr/>
          <a:lstStyle/>
          <a:p>
            <a:fld id="{5F420387-837D-4765-87D5-B00923C562F6}" type="slidenum">
              <a:rPr lang="en-CA" smtClean="0"/>
              <a:t>13</a:t>
            </a:fld>
            <a:endParaRPr lang="en-CA"/>
          </a:p>
        </p:txBody>
      </p:sp>
    </p:spTree>
    <p:extLst>
      <p:ext uri="{BB962C8B-B14F-4D97-AF65-F5344CB8AC3E}">
        <p14:creationId xmlns:p14="http://schemas.microsoft.com/office/powerpoint/2010/main" val="60267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91FE-7B7D-4CA1-A982-0728CA8CE9CE}"/>
              </a:ext>
            </a:extLst>
          </p:cNvPr>
          <p:cNvSpPr>
            <a:spLocks noGrp="1"/>
          </p:cNvSpPr>
          <p:nvPr>
            <p:ph type="title"/>
          </p:nvPr>
        </p:nvSpPr>
        <p:spPr/>
        <p:txBody>
          <a:bodyPr/>
          <a:lstStyle/>
          <a:p>
            <a:r>
              <a:rPr lang="en-US" dirty="0"/>
              <a:t>Prep Your Witnesses (all of them)</a:t>
            </a:r>
            <a:endParaRPr lang="en-CA" dirty="0"/>
          </a:p>
        </p:txBody>
      </p:sp>
      <p:sp>
        <p:nvSpPr>
          <p:cNvPr id="3" name="Content Placeholder 2">
            <a:extLst>
              <a:ext uri="{FF2B5EF4-FFF2-40B4-BE49-F238E27FC236}">
                <a16:creationId xmlns:a16="http://schemas.microsoft.com/office/drawing/2014/main" id="{EF4827EB-8B87-41AD-9143-0FCEEEE255D9}"/>
              </a:ext>
            </a:extLst>
          </p:cNvPr>
          <p:cNvSpPr>
            <a:spLocks noGrp="1"/>
          </p:cNvSpPr>
          <p:nvPr>
            <p:ph idx="1"/>
          </p:nvPr>
        </p:nvSpPr>
        <p:spPr/>
        <p:txBody>
          <a:bodyPr>
            <a:normAutofit fontScale="92500" lnSpcReduction="10000"/>
          </a:bodyPr>
          <a:lstStyle/>
          <a:p>
            <a:r>
              <a:rPr lang="en-US" dirty="0"/>
              <a:t>The length of time you prep each witness will vary but each prep session should generally include:</a:t>
            </a:r>
          </a:p>
          <a:p>
            <a:pPr lvl="1"/>
            <a:r>
              <a:rPr lang="en-US" dirty="0"/>
              <a:t>Explanation of roles (who you are)</a:t>
            </a:r>
          </a:p>
          <a:p>
            <a:pPr lvl="1"/>
            <a:r>
              <a:rPr lang="en-US" dirty="0"/>
              <a:t>What the witness is being called called to testify about</a:t>
            </a:r>
          </a:p>
          <a:p>
            <a:pPr lvl="1"/>
            <a:r>
              <a:rPr lang="en-US" dirty="0"/>
              <a:t>Providing/reviewing materials (including videos and photos)</a:t>
            </a:r>
          </a:p>
          <a:p>
            <a:pPr lvl="2"/>
            <a:r>
              <a:rPr lang="en-US" dirty="0"/>
              <a:t>Rules about accessing those materials in court</a:t>
            </a:r>
          </a:p>
          <a:p>
            <a:pPr lvl="2"/>
            <a:r>
              <a:rPr lang="en-US" dirty="0"/>
              <a:t>Refreshing memory</a:t>
            </a:r>
          </a:p>
          <a:p>
            <a:pPr lvl="1"/>
            <a:r>
              <a:rPr lang="en-US" dirty="0"/>
              <a:t>Asking questions about things that you aren’t clear about </a:t>
            </a:r>
          </a:p>
          <a:p>
            <a:pPr lvl="1"/>
            <a:r>
              <a:rPr lang="en-US" dirty="0"/>
              <a:t>Identifying likely areas of cross</a:t>
            </a:r>
          </a:p>
          <a:p>
            <a:r>
              <a:rPr lang="en-US" dirty="0"/>
              <a:t>Do not make assumptions about police witnesses- you need to prep them</a:t>
            </a:r>
          </a:p>
          <a:p>
            <a:endParaRPr lang="en-CA" dirty="0"/>
          </a:p>
        </p:txBody>
      </p:sp>
      <p:sp>
        <p:nvSpPr>
          <p:cNvPr id="5" name="Slide Number Placeholder 4">
            <a:extLst>
              <a:ext uri="{FF2B5EF4-FFF2-40B4-BE49-F238E27FC236}">
                <a16:creationId xmlns:a16="http://schemas.microsoft.com/office/drawing/2014/main" id="{9BA98BA9-25F8-4FDC-BB49-A4EFF178FA37}"/>
              </a:ext>
            </a:extLst>
          </p:cNvPr>
          <p:cNvSpPr>
            <a:spLocks noGrp="1"/>
          </p:cNvSpPr>
          <p:nvPr>
            <p:ph type="sldNum" sz="quarter" idx="12"/>
          </p:nvPr>
        </p:nvSpPr>
        <p:spPr/>
        <p:txBody>
          <a:bodyPr/>
          <a:lstStyle/>
          <a:p>
            <a:fld id="{5F420387-837D-4765-87D5-B00923C562F6}" type="slidenum">
              <a:rPr lang="en-CA" smtClean="0"/>
              <a:t>14</a:t>
            </a:fld>
            <a:endParaRPr lang="en-CA"/>
          </a:p>
        </p:txBody>
      </p:sp>
    </p:spTree>
    <p:extLst>
      <p:ext uri="{BB962C8B-B14F-4D97-AF65-F5344CB8AC3E}">
        <p14:creationId xmlns:p14="http://schemas.microsoft.com/office/powerpoint/2010/main" val="388808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6082-708E-49D4-B1A6-CCAD462EED7E}"/>
              </a:ext>
            </a:extLst>
          </p:cNvPr>
          <p:cNvSpPr>
            <a:spLocks noGrp="1"/>
          </p:cNvSpPr>
          <p:nvPr>
            <p:ph type="title"/>
          </p:nvPr>
        </p:nvSpPr>
        <p:spPr/>
        <p:txBody>
          <a:bodyPr/>
          <a:lstStyle/>
          <a:p>
            <a:r>
              <a:rPr lang="en-US" dirty="0"/>
              <a:t>Prepping Police Witnesses	</a:t>
            </a:r>
            <a:endParaRPr lang="en-CA" dirty="0"/>
          </a:p>
        </p:txBody>
      </p:sp>
      <p:sp>
        <p:nvSpPr>
          <p:cNvPr id="3" name="Content Placeholder 2">
            <a:extLst>
              <a:ext uri="{FF2B5EF4-FFF2-40B4-BE49-F238E27FC236}">
                <a16:creationId xmlns:a16="http://schemas.microsoft.com/office/drawing/2014/main" id="{C441AE12-AEC4-43E4-8B1F-8D6FA7AC8C6C}"/>
              </a:ext>
            </a:extLst>
          </p:cNvPr>
          <p:cNvSpPr>
            <a:spLocks noGrp="1"/>
          </p:cNvSpPr>
          <p:nvPr>
            <p:ph idx="1"/>
          </p:nvPr>
        </p:nvSpPr>
        <p:spPr>
          <a:xfrm>
            <a:off x="562708" y="2603500"/>
            <a:ext cx="10733649" cy="3416300"/>
          </a:xfrm>
        </p:spPr>
        <p:txBody>
          <a:bodyPr/>
          <a:lstStyle/>
          <a:p>
            <a:pPr marL="0" indent="0">
              <a:buNone/>
            </a:pPr>
            <a:endParaRPr lang="en-US" dirty="0"/>
          </a:p>
          <a:p>
            <a:r>
              <a:rPr lang="en-US" dirty="0"/>
              <a:t>Prepping police witnesses on impaired/80+/refusal is different than prepping other police witnesses</a:t>
            </a:r>
          </a:p>
          <a:p>
            <a:pPr lvl="1"/>
            <a:r>
              <a:rPr lang="en-US" dirty="0"/>
              <a:t>The I/O on your impaired/80+/refusal is usually the arresting officer and an essential witness</a:t>
            </a:r>
          </a:p>
          <a:p>
            <a:pPr lvl="1"/>
            <a:r>
              <a:rPr lang="en-US" dirty="0"/>
              <a:t>Prep these police witnesses by telling them what you will be asking them about, the focus of their testimony, the things you expect them to know (the wording of the demand)</a:t>
            </a:r>
          </a:p>
          <a:p>
            <a:pPr lvl="1"/>
            <a:r>
              <a:rPr lang="en-US" dirty="0"/>
              <a:t>If you need to ask for clarification, point out an inconsistency (between notes and IA) do it by email. Get a written response. Disclose the response. </a:t>
            </a:r>
          </a:p>
          <a:p>
            <a:r>
              <a:rPr lang="en-US" dirty="0"/>
              <a:t>Goal: do not make yourself a witness in this prosecution</a:t>
            </a:r>
          </a:p>
          <a:p>
            <a:pPr lvl="1"/>
            <a:endParaRPr lang="en-CA" dirty="0"/>
          </a:p>
        </p:txBody>
      </p:sp>
      <p:sp>
        <p:nvSpPr>
          <p:cNvPr id="4" name="Slide Number Placeholder 3">
            <a:extLst>
              <a:ext uri="{FF2B5EF4-FFF2-40B4-BE49-F238E27FC236}">
                <a16:creationId xmlns:a16="http://schemas.microsoft.com/office/drawing/2014/main" id="{F4630157-AB6F-4052-966D-05A861A9C92E}"/>
              </a:ext>
            </a:extLst>
          </p:cNvPr>
          <p:cNvSpPr>
            <a:spLocks noGrp="1"/>
          </p:cNvSpPr>
          <p:nvPr>
            <p:ph type="sldNum" sz="quarter" idx="12"/>
          </p:nvPr>
        </p:nvSpPr>
        <p:spPr/>
        <p:txBody>
          <a:bodyPr/>
          <a:lstStyle/>
          <a:p>
            <a:fld id="{5F420387-837D-4765-87D5-B00923C562F6}" type="slidenum">
              <a:rPr lang="en-CA" smtClean="0"/>
              <a:t>15</a:t>
            </a:fld>
            <a:endParaRPr lang="en-CA"/>
          </a:p>
        </p:txBody>
      </p:sp>
    </p:spTree>
    <p:extLst>
      <p:ext uri="{BB962C8B-B14F-4D97-AF65-F5344CB8AC3E}">
        <p14:creationId xmlns:p14="http://schemas.microsoft.com/office/powerpoint/2010/main" val="112043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3BE0-043E-4826-A712-76906B13242E}"/>
              </a:ext>
            </a:extLst>
          </p:cNvPr>
          <p:cNvSpPr>
            <a:spLocks noGrp="1"/>
          </p:cNvSpPr>
          <p:nvPr>
            <p:ph type="title"/>
          </p:nvPr>
        </p:nvSpPr>
        <p:spPr/>
        <p:txBody>
          <a:bodyPr/>
          <a:lstStyle/>
          <a:p>
            <a:r>
              <a:rPr lang="en-US" dirty="0"/>
              <a:t>Mine the File </a:t>
            </a:r>
            <a:endParaRPr lang="en-CA" dirty="0"/>
          </a:p>
        </p:txBody>
      </p:sp>
      <p:sp>
        <p:nvSpPr>
          <p:cNvPr id="3" name="Content Placeholder 2">
            <a:extLst>
              <a:ext uri="{FF2B5EF4-FFF2-40B4-BE49-F238E27FC236}">
                <a16:creationId xmlns:a16="http://schemas.microsoft.com/office/drawing/2014/main" id="{A9988500-90DD-4893-8AF0-04A053DD642E}"/>
              </a:ext>
            </a:extLst>
          </p:cNvPr>
          <p:cNvSpPr>
            <a:spLocks noGrp="1"/>
          </p:cNvSpPr>
          <p:nvPr>
            <p:ph idx="1"/>
          </p:nvPr>
        </p:nvSpPr>
        <p:spPr>
          <a:xfrm>
            <a:off x="1154954" y="2603500"/>
            <a:ext cx="9831914" cy="3416300"/>
          </a:xfrm>
        </p:spPr>
        <p:txBody>
          <a:bodyPr/>
          <a:lstStyle/>
          <a:p>
            <a:r>
              <a:rPr lang="en-US" dirty="0">
                <a:cs typeface="Helvetica" panose="020B0604020202020204" pitchFamily="34" charset="0"/>
              </a:rPr>
              <a:t>Before you prep a witness you must know the file </a:t>
            </a:r>
          </a:p>
          <a:p>
            <a:r>
              <a:rPr lang="en-US" dirty="0">
                <a:cs typeface="Helvetica" panose="020B0604020202020204" pitchFamily="34" charset="0"/>
              </a:rPr>
              <a:t>You must read the whole file (not just the stuff for the witnesses that have been subpoenaed) </a:t>
            </a:r>
          </a:p>
          <a:p>
            <a:r>
              <a:rPr lang="en-US" dirty="0">
                <a:cs typeface="Helvetica" panose="020B0604020202020204" pitchFamily="34" charset="0"/>
              </a:rPr>
              <a:t>You may find details that prove an element, corroborate a witness, or resolve a discrepancy in unexpected places</a:t>
            </a:r>
          </a:p>
          <a:p>
            <a:r>
              <a:rPr lang="en-US" dirty="0">
                <a:cs typeface="Helvetica" panose="020B0604020202020204" pitchFamily="34" charset="0"/>
              </a:rPr>
              <a:t>If a helpful witness isn’t subpoenaed, get them subpoenaed</a:t>
            </a:r>
          </a:p>
          <a:p>
            <a:r>
              <a:rPr lang="en-US" dirty="0">
                <a:cs typeface="Helvetica" panose="020B0604020202020204" pitchFamily="34" charset="0"/>
              </a:rPr>
              <a:t>Just because someone isn’t subpoenaed doesn’t mean you can’t get them to court (even as the trial is proceeding)</a:t>
            </a:r>
          </a:p>
          <a:p>
            <a:endParaRPr lang="en-US" dirty="0">
              <a:latin typeface="Helvetica" panose="020B0604020202020204" pitchFamily="34" charset="0"/>
              <a:cs typeface="Helvetica" panose="020B0604020202020204" pitchFamily="34" charset="0"/>
            </a:endParaRPr>
          </a:p>
          <a:p>
            <a:endParaRPr lang="en-CA" dirty="0"/>
          </a:p>
        </p:txBody>
      </p:sp>
      <p:sp>
        <p:nvSpPr>
          <p:cNvPr id="4" name="Slide Number Placeholder 3">
            <a:extLst>
              <a:ext uri="{FF2B5EF4-FFF2-40B4-BE49-F238E27FC236}">
                <a16:creationId xmlns:a16="http://schemas.microsoft.com/office/drawing/2014/main" id="{3582E1DD-1F86-4C65-A9A6-75A3930F81FB}"/>
              </a:ext>
            </a:extLst>
          </p:cNvPr>
          <p:cNvSpPr>
            <a:spLocks noGrp="1"/>
          </p:cNvSpPr>
          <p:nvPr>
            <p:ph type="sldNum" sz="quarter" idx="12"/>
          </p:nvPr>
        </p:nvSpPr>
        <p:spPr/>
        <p:txBody>
          <a:bodyPr/>
          <a:lstStyle/>
          <a:p>
            <a:fld id="{5F420387-837D-4765-87D5-B00923C562F6}" type="slidenum">
              <a:rPr lang="en-CA" smtClean="0"/>
              <a:t>16</a:t>
            </a:fld>
            <a:endParaRPr lang="en-CA"/>
          </a:p>
        </p:txBody>
      </p:sp>
    </p:spTree>
    <p:extLst>
      <p:ext uri="{BB962C8B-B14F-4D97-AF65-F5344CB8AC3E}">
        <p14:creationId xmlns:p14="http://schemas.microsoft.com/office/powerpoint/2010/main" val="298836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909D-DDCF-4DCE-A128-35A8ACC7DD66}"/>
              </a:ext>
            </a:extLst>
          </p:cNvPr>
          <p:cNvSpPr>
            <a:spLocks noGrp="1"/>
          </p:cNvSpPr>
          <p:nvPr>
            <p:ph type="title"/>
          </p:nvPr>
        </p:nvSpPr>
        <p:spPr/>
        <p:txBody>
          <a:bodyPr/>
          <a:lstStyle/>
          <a:p>
            <a:r>
              <a:rPr lang="en-US" dirty="0"/>
              <a:t>Common Procedural Orders	</a:t>
            </a:r>
            <a:endParaRPr lang="en-CA" dirty="0"/>
          </a:p>
        </p:txBody>
      </p:sp>
      <p:sp>
        <p:nvSpPr>
          <p:cNvPr id="3" name="Content Placeholder 2">
            <a:extLst>
              <a:ext uri="{FF2B5EF4-FFF2-40B4-BE49-F238E27FC236}">
                <a16:creationId xmlns:a16="http://schemas.microsoft.com/office/drawing/2014/main" id="{685E17EE-2436-4528-BB90-474BBF0B5DB2}"/>
              </a:ext>
            </a:extLst>
          </p:cNvPr>
          <p:cNvSpPr>
            <a:spLocks noGrp="1"/>
          </p:cNvSpPr>
          <p:nvPr>
            <p:ph idx="1"/>
          </p:nvPr>
        </p:nvSpPr>
        <p:spPr/>
        <p:txBody>
          <a:bodyPr/>
          <a:lstStyle/>
          <a:p>
            <a:r>
              <a:rPr lang="en-US" dirty="0"/>
              <a:t>Pub bans</a:t>
            </a:r>
          </a:p>
          <a:p>
            <a:pPr lvl="1"/>
            <a:r>
              <a:rPr lang="en-US" dirty="0"/>
              <a:t>517 (bail:  ban on </a:t>
            </a:r>
            <a:r>
              <a:rPr lang="en-CA" dirty="0"/>
              <a:t>evidence taken, the information given, and the representations made at a bail hearing until a later time. includes the reasons of the Justice, but not the actual decision or the name of the accused.</a:t>
            </a:r>
          </a:p>
          <a:p>
            <a:pPr lvl="1"/>
            <a:r>
              <a:rPr lang="en-CA" dirty="0"/>
              <a:t>486.4 (victim or witness under the age of 18)</a:t>
            </a:r>
          </a:p>
          <a:p>
            <a:pPr lvl="1"/>
            <a:r>
              <a:rPr lang="en-CA" dirty="0"/>
              <a:t>486.5 (discretionary requires notice to the media)</a:t>
            </a:r>
          </a:p>
          <a:p>
            <a:pPr lvl="1"/>
            <a:r>
              <a:rPr lang="en-CA" dirty="0"/>
              <a:t>278.95 (sexual assault 278.93/94 applications)</a:t>
            </a:r>
          </a:p>
          <a:p>
            <a:pPr lvl="1"/>
            <a:r>
              <a:rPr lang="en-CA" dirty="0"/>
              <a:t>539 &amp; 542(2) (preliminary inquiry) </a:t>
            </a:r>
            <a:endParaRPr lang="en-US" dirty="0"/>
          </a:p>
          <a:p>
            <a:r>
              <a:rPr lang="en-US" dirty="0"/>
              <a:t>Exclusion of witness orders</a:t>
            </a:r>
          </a:p>
          <a:p>
            <a:endParaRPr lang="en-CA" dirty="0"/>
          </a:p>
        </p:txBody>
      </p:sp>
      <p:sp>
        <p:nvSpPr>
          <p:cNvPr id="4" name="Slide Number Placeholder 3">
            <a:extLst>
              <a:ext uri="{FF2B5EF4-FFF2-40B4-BE49-F238E27FC236}">
                <a16:creationId xmlns:a16="http://schemas.microsoft.com/office/drawing/2014/main" id="{DB2122DD-05CA-471D-942C-3085743AF71C}"/>
              </a:ext>
            </a:extLst>
          </p:cNvPr>
          <p:cNvSpPr>
            <a:spLocks noGrp="1"/>
          </p:cNvSpPr>
          <p:nvPr>
            <p:ph type="sldNum" sz="quarter" idx="12"/>
          </p:nvPr>
        </p:nvSpPr>
        <p:spPr/>
        <p:txBody>
          <a:bodyPr/>
          <a:lstStyle/>
          <a:p>
            <a:fld id="{5F420387-837D-4765-87D5-B00923C562F6}" type="slidenum">
              <a:rPr lang="en-CA" smtClean="0"/>
              <a:t>17</a:t>
            </a:fld>
            <a:endParaRPr lang="en-CA"/>
          </a:p>
        </p:txBody>
      </p:sp>
    </p:spTree>
    <p:extLst>
      <p:ext uri="{BB962C8B-B14F-4D97-AF65-F5344CB8AC3E}">
        <p14:creationId xmlns:p14="http://schemas.microsoft.com/office/powerpoint/2010/main" val="252561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FB394-BDC2-4380-BE4D-888E1E8C85ED}"/>
              </a:ext>
            </a:extLst>
          </p:cNvPr>
          <p:cNvSpPr>
            <a:spLocks noGrp="1"/>
          </p:cNvSpPr>
          <p:nvPr>
            <p:ph type="title"/>
          </p:nvPr>
        </p:nvSpPr>
        <p:spPr/>
        <p:txBody>
          <a:bodyPr/>
          <a:lstStyle/>
          <a:p>
            <a:r>
              <a:rPr lang="en-US" dirty="0"/>
              <a:t>Admissions	</a:t>
            </a:r>
            <a:endParaRPr lang="en-CA" dirty="0"/>
          </a:p>
        </p:txBody>
      </p:sp>
      <p:sp>
        <p:nvSpPr>
          <p:cNvPr id="3" name="Content Placeholder 2">
            <a:extLst>
              <a:ext uri="{FF2B5EF4-FFF2-40B4-BE49-F238E27FC236}">
                <a16:creationId xmlns:a16="http://schemas.microsoft.com/office/drawing/2014/main" id="{8DA230A9-1A23-4136-B026-2A275D898EBA}"/>
              </a:ext>
            </a:extLst>
          </p:cNvPr>
          <p:cNvSpPr>
            <a:spLocks noGrp="1"/>
          </p:cNvSpPr>
          <p:nvPr>
            <p:ph idx="1"/>
          </p:nvPr>
        </p:nvSpPr>
        <p:spPr/>
        <p:txBody>
          <a:bodyPr/>
          <a:lstStyle/>
          <a:p>
            <a:r>
              <a:rPr lang="en-US" dirty="0"/>
              <a:t>Section 655 of the </a:t>
            </a:r>
            <a:r>
              <a:rPr lang="en-US" i="1" dirty="0"/>
              <a:t>Code</a:t>
            </a:r>
          </a:p>
          <a:p>
            <a:r>
              <a:rPr lang="en-US" altLang="en-US" dirty="0">
                <a:ea typeface="ＭＳ Ｐゴシック" panose="020B0600070205080204" pitchFamily="34" charset="-128"/>
              </a:rPr>
              <a:t>It is for the Crown, not for the defence, to state the fact or facts which it alleges against the accused and of which it seeks admission. The accused, of course, is under no obligation to admit the fact so alleged but his choice is to admit it or to decline to do so. He cannot frame the wording of the allegation to suit his own purposes and then insist on admitting it: </a:t>
            </a:r>
            <a:r>
              <a:rPr lang="en-US" altLang="en-US" i="1" dirty="0">
                <a:ea typeface="ＭＳ Ｐゴシック" panose="020B0600070205080204" pitchFamily="34" charset="-128"/>
              </a:rPr>
              <a:t>R v Castellani</a:t>
            </a:r>
            <a:r>
              <a:rPr lang="en-US" altLang="en-US" dirty="0">
                <a:ea typeface="ＭＳ Ｐゴシック" panose="020B0600070205080204" pitchFamily="34" charset="-128"/>
              </a:rPr>
              <a:t>, 1969 SCJ No 85 (SCC) </a:t>
            </a:r>
            <a:endParaRPr lang="en-US" dirty="0"/>
          </a:p>
          <a:p>
            <a:r>
              <a:rPr lang="en-US" dirty="0"/>
              <a:t>Reduced to writing </a:t>
            </a:r>
          </a:p>
          <a:p>
            <a:r>
              <a:rPr lang="en-CA" dirty="0"/>
              <a:t>Be clear what you are seeking</a:t>
            </a:r>
          </a:p>
        </p:txBody>
      </p:sp>
      <p:sp>
        <p:nvSpPr>
          <p:cNvPr id="4" name="Slide Number Placeholder 3">
            <a:extLst>
              <a:ext uri="{FF2B5EF4-FFF2-40B4-BE49-F238E27FC236}">
                <a16:creationId xmlns:a16="http://schemas.microsoft.com/office/drawing/2014/main" id="{09DD6BA4-0245-45BB-B487-26AE99D3EEB3}"/>
              </a:ext>
            </a:extLst>
          </p:cNvPr>
          <p:cNvSpPr>
            <a:spLocks noGrp="1"/>
          </p:cNvSpPr>
          <p:nvPr>
            <p:ph type="sldNum" sz="quarter" idx="12"/>
          </p:nvPr>
        </p:nvSpPr>
        <p:spPr/>
        <p:txBody>
          <a:bodyPr/>
          <a:lstStyle/>
          <a:p>
            <a:fld id="{5F420387-837D-4765-87D5-B00923C562F6}" type="slidenum">
              <a:rPr lang="en-CA" smtClean="0"/>
              <a:t>18</a:t>
            </a:fld>
            <a:endParaRPr lang="en-CA"/>
          </a:p>
        </p:txBody>
      </p:sp>
    </p:spTree>
    <p:extLst>
      <p:ext uri="{BB962C8B-B14F-4D97-AF65-F5344CB8AC3E}">
        <p14:creationId xmlns:p14="http://schemas.microsoft.com/office/powerpoint/2010/main" val="360727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BC67-CC21-4103-AE08-9A8F375DD955}"/>
              </a:ext>
            </a:extLst>
          </p:cNvPr>
          <p:cNvSpPr>
            <a:spLocks noGrp="1"/>
          </p:cNvSpPr>
          <p:nvPr>
            <p:ph type="ctrTitle"/>
          </p:nvPr>
        </p:nvSpPr>
        <p:spPr>
          <a:xfrm>
            <a:off x="7464614" y="1783959"/>
            <a:ext cx="4087306" cy="2889114"/>
          </a:xfrm>
        </p:spPr>
        <p:txBody>
          <a:bodyPr anchor="b">
            <a:normAutofit/>
          </a:bodyPr>
          <a:lstStyle/>
          <a:p>
            <a:pPr algn="l"/>
            <a:r>
              <a:rPr lang="en-US" sz="5400"/>
              <a:t>Plea Court</a:t>
            </a:r>
            <a:endParaRPr lang="en-CA" sz="5400"/>
          </a:p>
        </p:txBody>
      </p:sp>
      <p:sp>
        <p:nvSpPr>
          <p:cNvPr id="3" name="Subtitle 2">
            <a:extLst>
              <a:ext uri="{FF2B5EF4-FFF2-40B4-BE49-F238E27FC236}">
                <a16:creationId xmlns:a16="http://schemas.microsoft.com/office/drawing/2014/main" id="{21620A79-153B-4470-BF87-E557B8F6A26B}"/>
              </a:ext>
            </a:extLst>
          </p:cNvPr>
          <p:cNvSpPr>
            <a:spLocks noGrp="1"/>
          </p:cNvSpPr>
          <p:nvPr>
            <p:ph type="subTitle" idx="1"/>
          </p:nvPr>
        </p:nvSpPr>
        <p:spPr>
          <a:xfrm>
            <a:off x="7464612" y="4750893"/>
            <a:ext cx="4087305" cy="1147863"/>
          </a:xfrm>
        </p:spPr>
        <p:txBody>
          <a:bodyPr anchor="t">
            <a:normAutofit/>
          </a:bodyPr>
          <a:lstStyle/>
          <a:p>
            <a:pPr algn="l"/>
            <a:r>
              <a:rPr lang="en-US" sz="2800" dirty="0"/>
              <a:t>A Potential Danger Zone </a:t>
            </a:r>
            <a:endParaRPr lang="en-CA" sz="2800" dirty="0"/>
          </a:p>
        </p:txBody>
      </p:sp>
      <p:pic>
        <p:nvPicPr>
          <p:cNvPr id="4" name="Content Placeholder 3">
            <a:extLst>
              <a:ext uri="{FF2B5EF4-FFF2-40B4-BE49-F238E27FC236}">
                <a16:creationId xmlns:a16="http://schemas.microsoft.com/office/drawing/2014/main" id="{BA63AFFF-E691-4EF1-BB24-4728D1707A95}"/>
              </a:ext>
            </a:extLst>
          </p:cNvPr>
          <p:cNvPicPr>
            <a:picLocks noChangeAspect="1"/>
          </p:cNvPicPr>
          <p:nvPr/>
        </p:nvPicPr>
        <p:blipFill rotWithShape="1">
          <a:blip r:embed="rId2">
            <a:extLst>
              <a:ext uri="{28A0092B-C50C-407E-A947-70E740481C1C}">
                <a14:useLocalDpi xmlns:a14="http://schemas.microsoft.com/office/drawing/2010/main" val="0"/>
              </a:ext>
            </a:extLst>
          </a:blip>
          <a:srcRect b="3560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84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02EC-A1A2-4033-9DBA-71B49603BBEB}"/>
              </a:ext>
            </a:extLst>
          </p:cNvPr>
          <p:cNvSpPr>
            <a:spLocks noGrp="1"/>
          </p:cNvSpPr>
          <p:nvPr>
            <p:ph type="title"/>
          </p:nvPr>
        </p:nvSpPr>
        <p:spPr/>
        <p:txBody>
          <a:bodyPr/>
          <a:lstStyle/>
          <a:p>
            <a:r>
              <a:rPr lang="en-US" dirty="0"/>
              <a:t>The Information</a:t>
            </a:r>
            <a:endParaRPr lang="en-CA" dirty="0"/>
          </a:p>
        </p:txBody>
      </p:sp>
      <p:sp>
        <p:nvSpPr>
          <p:cNvPr id="3" name="Slide Number Placeholder 2">
            <a:extLst>
              <a:ext uri="{FF2B5EF4-FFF2-40B4-BE49-F238E27FC236}">
                <a16:creationId xmlns:a16="http://schemas.microsoft.com/office/drawing/2014/main" id="{F68AC043-169D-4BF1-93B3-6982FCEE0B34}"/>
              </a:ext>
            </a:extLst>
          </p:cNvPr>
          <p:cNvSpPr>
            <a:spLocks noGrp="1"/>
          </p:cNvSpPr>
          <p:nvPr>
            <p:ph type="sldNum" sz="quarter" idx="12"/>
          </p:nvPr>
        </p:nvSpPr>
        <p:spPr/>
        <p:txBody>
          <a:bodyPr/>
          <a:lstStyle/>
          <a:p>
            <a:fld id="{5F420387-837D-4765-87D5-B00923C562F6}" type="slidenum">
              <a:rPr lang="en-CA" smtClean="0"/>
              <a:t>2</a:t>
            </a:fld>
            <a:endParaRPr lang="en-CA"/>
          </a:p>
        </p:txBody>
      </p:sp>
    </p:spTree>
    <p:extLst>
      <p:ext uri="{BB962C8B-B14F-4D97-AF65-F5344CB8AC3E}">
        <p14:creationId xmlns:p14="http://schemas.microsoft.com/office/powerpoint/2010/main" val="197365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38A8-99F2-4773-917D-3FC8435A2F29}"/>
              </a:ext>
            </a:extLst>
          </p:cNvPr>
          <p:cNvSpPr>
            <a:spLocks noGrp="1"/>
          </p:cNvSpPr>
          <p:nvPr>
            <p:ph type="title"/>
          </p:nvPr>
        </p:nvSpPr>
        <p:spPr/>
        <p:txBody>
          <a:bodyPr/>
          <a:lstStyle/>
          <a:p>
            <a:pPr algn="ctr"/>
            <a:r>
              <a:rPr lang="en-US" dirty="0"/>
              <a:t>Some Key Terms</a:t>
            </a:r>
            <a:endParaRPr lang="en-CA" dirty="0"/>
          </a:p>
        </p:txBody>
      </p:sp>
      <p:sp>
        <p:nvSpPr>
          <p:cNvPr id="3" name="Content Placeholder 2">
            <a:extLst>
              <a:ext uri="{FF2B5EF4-FFF2-40B4-BE49-F238E27FC236}">
                <a16:creationId xmlns:a16="http://schemas.microsoft.com/office/drawing/2014/main" id="{38CC0F86-F518-461F-A5D0-59A9EE136D5F}"/>
              </a:ext>
            </a:extLst>
          </p:cNvPr>
          <p:cNvSpPr>
            <a:spLocks noGrp="1"/>
          </p:cNvSpPr>
          <p:nvPr>
            <p:ph sz="half" idx="1"/>
          </p:nvPr>
        </p:nvSpPr>
        <p:spPr/>
        <p:txBody>
          <a:bodyPr/>
          <a:lstStyle/>
          <a:p>
            <a:r>
              <a:rPr lang="en-US" dirty="0"/>
              <a:t>VIS = Victim Impact Statement</a:t>
            </a:r>
          </a:p>
          <a:p>
            <a:r>
              <a:rPr lang="en-US" dirty="0"/>
              <a:t>PSR= Pre-Sentence Report </a:t>
            </a:r>
          </a:p>
          <a:p>
            <a:r>
              <a:rPr lang="en-US" dirty="0"/>
              <a:t>Section 21 = Assessment, Sexual Behaviours Assessment </a:t>
            </a:r>
          </a:p>
          <a:p>
            <a:r>
              <a:rPr lang="en-US" dirty="0"/>
              <a:t>Section 34 = Youth Criminal Justice Act, Family Court Clinic Assessment </a:t>
            </a:r>
          </a:p>
          <a:p>
            <a:r>
              <a:rPr lang="en-US" dirty="0"/>
              <a:t>MGM = Matthew Geigen-Miller </a:t>
            </a:r>
            <a:endParaRPr lang="en-CA" dirty="0"/>
          </a:p>
        </p:txBody>
      </p:sp>
      <p:grpSp>
        <p:nvGrpSpPr>
          <p:cNvPr id="10" name="Group 9">
            <a:extLst>
              <a:ext uri="{FF2B5EF4-FFF2-40B4-BE49-F238E27FC236}">
                <a16:creationId xmlns:a16="http://schemas.microsoft.com/office/drawing/2014/main" id="{89B3A1AD-0DD4-437B-9FBD-39053DF756F7}"/>
              </a:ext>
            </a:extLst>
          </p:cNvPr>
          <p:cNvGrpSpPr>
            <a:grpSpLocks/>
          </p:cNvGrpSpPr>
          <p:nvPr/>
        </p:nvGrpSpPr>
        <p:grpSpPr bwMode="auto">
          <a:xfrm>
            <a:off x="4941950" y="1540734"/>
            <a:ext cx="7010400" cy="6351587"/>
            <a:chOff x="762000" y="277813"/>
            <a:chExt cx="7010400" cy="6351587"/>
          </a:xfrm>
        </p:grpSpPr>
        <p:pic>
          <p:nvPicPr>
            <p:cNvPr id="11" name="Picture 3">
              <a:extLst>
                <a:ext uri="{FF2B5EF4-FFF2-40B4-BE49-F238E27FC236}">
                  <a16:creationId xmlns:a16="http://schemas.microsoft.com/office/drawing/2014/main" id="{B743699D-8F67-41CA-810C-4995F8EE7D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8000" y="277813"/>
              <a:ext cx="2808000" cy="49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0AFDEE8-330C-49FD-8639-7D57E283C818}"/>
                </a:ext>
              </a:extLst>
            </p:cNvPr>
            <p:cNvSpPr/>
            <p:nvPr/>
          </p:nvSpPr>
          <p:spPr>
            <a:xfrm>
              <a:off x="2286000" y="5562600"/>
              <a:ext cx="5486400" cy="533400"/>
            </a:xfrm>
            <a:prstGeom prst="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CA" dirty="0">
                <a:solidFill>
                  <a:srgbClr val="FFFFFF"/>
                </a:solidFill>
              </a:endParaRPr>
            </a:p>
          </p:txBody>
        </p:sp>
        <p:sp>
          <p:nvSpPr>
            <p:cNvPr id="13" name="Rectangle 12">
              <a:extLst>
                <a:ext uri="{FF2B5EF4-FFF2-40B4-BE49-F238E27FC236}">
                  <a16:creationId xmlns:a16="http://schemas.microsoft.com/office/drawing/2014/main" id="{0920B10C-3D72-4B2D-AE68-FA5E4592477E}"/>
                </a:ext>
              </a:extLst>
            </p:cNvPr>
            <p:cNvSpPr/>
            <p:nvPr/>
          </p:nvSpPr>
          <p:spPr>
            <a:xfrm>
              <a:off x="762000" y="6096000"/>
              <a:ext cx="2133600" cy="533400"/>
            </a:xfrm>
            <a:prstGeom prst="rect">
              <a:avLst/>
            </a:prstGeom>
            <a:solidFill>
              <a:srgbClr val="FF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CA" dirty="0">
                <a:solidFill>
                  <a:srgbClr val="FFFFFF"/>
                </a:solidFill>
              </a:endParaRPr>
            </a:p>
          </p:txBody>
        </p:sp>
      </p:grpSp>
    </p:spTree>
    <p:extLst>
      <p:ext uri="{BB962C8B-B14F-4D97-AF65-F5344CB8AC3E}">
        <p14:creationId xmlns:p14="http://schemas.microsoft.com/office/powerpoint/2010/main" val="35385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DDB2-3E74-4CF3-A4EB-3E5ABEA6DBED}"/>
              </a:ext>
            </a:extLst>
          </p:cNvPr>
          <p:cNvSpPr>
            <a:spLocks noGrp="1"/>
          </p:cNvSpPr>
          <p:nvPr>
            <p:ph type="title"/>
          </p:nvPr>
        </p:nvSpPr>
        <p:spPr/>
        <p:txBody>
          <a:bodyPr/>
          <a:lstStyle/>
          <a:p>
            <a:pPr algn="ctr"/>
            <a:r>
              <a:rPr lang="en-US" dirty="0"/>
              <a:t>Pro Tips</a:t>
            </a:r>
            <a:endParaRPr lang="en-CA" dirty="0"/>
          </a:p>
        </p:txBody>
      </p:sp>
      <p:sp>
        <p:nvSpPr>
          <p:cNvPr id="3" name="Content Placeholder 2">
            <a:extLst>
              <a:ext uri="{FF2B5EF4-FFF2-40B4-BE49-F238E27FC236}">
                <a16:creationId xmlns:a16="http://schemas.microsoft.com/office/drawing/2014/main" id="{2A3EB8DE-8E2F-4D2A-8ED8-435FB7EB258D}"/>
              </a:ext>
            </a:extLst>
          </p:cNvPr>
          <p:cNvSpPr>
            <a:spLocks noGrp="1"/>
          </p:cNvSpPr>
          <p:nvPr>
            <p:ph idx="1"/>
          </p:nvPr>
        </p:nvSpPr>
        <p:spPr/>
        <p:txBody>
          <a:bodyPr/>
          <a:lstStyle/>
          <a:p>
            <a:r>
              <a:rPr lang="en-US" dirty="0"/>
              <a:t>Scope Notes are for Crown’s eyes only</a:t>
            </a:r>
          </a:p>
          <a:p>
            <a:r>
              <a:rPr lang="en-US" dirty="0"/>
              <a:t>Watch what you say out loud (we never know who is listening and who is around)</a:t>
            </a:r>
          </a:p>
          <a:p>
            <a:r>
              <a:rPr lang="en-US" dirty="0"/>
              <a:t>Know who you are talking to</a:t>
            </a:r>
          </a:p>
          <a:p>
            <a:r>
              <a:rPr lang="en-US" dirty="0"/>
              <a:t>Do NOT rush </a:t>
            </a:r>
          </a:p>
          <a:p>
            <a:r>
              <a:rPr lang="en-US" dirty="0"/>
              <a:t>Your job is not to renegotiate the position on the file</a:t>
            </a:r>
            <a:endParaRPr lang="en-CA" dirty="0"/>
          </a:p>
        </p:txBody>
      </p:sp>
    </p:spTree>
    <p:extLst>
      <p:ext uri="{BB962C8B-B14F-4D97-AF65-F5344CB8AC3E}">
        <p14:creationId xmlns:p14="http://schemas.microsoft.com/office/powerpoint/2010/main" val="130442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2421-17CD-445A-9538-B70B9F5FD6CF}"/>
              </a:ext>
            </a:extLst>
          </p:cNvPr>
          <p:cNvSpPr>
            <a:spLocks noGrp="1"/>
          </p:cNvSpPr>
          <p:nvPr>
            <p:ph type="title"/>
          </p:nvPr>
        </p:nvSpPr>
        <p:spPr/>
        <p:txBody>
          <a:bodyPr/>
          <a:lstStyle/>
          <a:p>
            <a:pPr algn="ctr"/>
            <a:r>
              <a:rPr lang="en-US" dirty="0"/>
              <a:t>Pro Tips</a:t>
            </a:r>
            <a:endParaRPr lang="en-CA" dirty="0"/>
          </a:p>
        </p:txBody>
      </p:sp>
      <p:sp>
        <p:nvSpPr>
          <p:cNvPr id="3" name="Content Placeholder 2">
            <a:extLst>
              <a:ext uri="{FF2B5EF4-FFF2-40B4-BE49-F238E27FC236}">
                <a16:creationId xmlns:a16="http://schemas.microsoft.com/office/drawing/2014/main" id="{7C216A48-E152-475D-8C86-BD26E747A7B8}"/>
              </a:ext>
            </a:extLst>
          </p:cNvPr>
          <p:cNvSpPr>
            <a:spLocks noGrp="1"/>
          </p:cNvSpPr>
          <p:nvPr>
            <p:ph idx="1"/>
          </p:nvPr>
        </p:nvSpPr>
        <p:spPr/>
        <p:txBody>
          <a:bodyPr/>
          <a:lstStyle/>
          <a:p>
            <a:r>
              <a:rPr lang="en-US" dirty="0"/>
              <a:t>Ensure you have provided the clerk with the correct counts</a:t>
            </a:r>
          </a:p>
          <a:p>
            <a:r>
              <a:rPr lang="en-US" dirty="0"/>
              <a:t>The facts should be read in chronological order</a:t>
            </a:r>
          </a:p>
          <a:p>
            <a:r>
              <a:rPr lang="en-US" dirty="0"/>
              <a:t>You are not restricted to the facts in the police synopsis </a:t>
            </a:r>
          </a:p>
          <a:p>
            <a:r>
              <a:rPr lang="en-US" dirty="0"/>
              <a:t>On the other hand, you don’t have to read every word in the synopsis either</a:t>
            </a:r>
          </a:p>
          <a:p>
            <a:r>
              <a:rPr lang="en-US" dirty="0"/>
              <a:t>Ensure you have all the necessary exhibits that you need to file on the plea</a:t>
            </a:r>
            <a:endParaRPr lang="en-CA" dirty="0"/>
          </a:p>
        </p:txBody>
      </p:sp>
    </p:spTree>
    <p:extLst>
      <p:ext uri="{BB962C8B-B14F-4D97-AF65-F5344CB8AC3E}">
        <p14:creationId xmlns:p14="http://schemas.microsoft.com/office/powerpoint/2010/main" val="13080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CC44-70CE-428D-9B61-B65AA2B1D765}"/>
              </a:ext>
            </a:extLst>
          </p:cNvPr>
          <p:cNvSpPr>
            <a:spLocks noGrp="1"/>
          </p:cNvSpPr>
          <p:nvPr>
            <p:ph type="title"/>
          </p:nvPr>
        </p:nvSpPr>
        <p:spPr/>
        <p:txBody>
          <a:bodyPr/>
          <a:lstStyle/>
          <a:p>
            <a:pPr algn="ctr"/>
            <a:r>
              <a:rPr lang="en-US"/>
              <a:t>The factual basis for the plea</a:t>
            </a:r>
            <a:endParaRPr lang="en-CA" dirty="0"/>
          </a:p>
        </p:txBody>
      </p:sp>
      <p:sp>
        <p:nvSpPr>
          <p:cNvPr id="4" name="Content Placeholder 3">
            <a:extLst>
              <a:ext uri="{FF2B5EF4-FFF2-40B4-BE49-F238E27FC236}">
                <a16:creationId xmlns:a16="http://schemas.microsoft.com/office/drawing/2014/main" id="{7BB819F9-A67D-4818-90F4-F8934B15404E}"/>
              </a:ext>
            </a:extLst>
          </p:cNvPr>
          <p:cNvSpPr>
            <a:spLocks noGrp="1"/>
          </p:cNvSpPr>
          <p:nvPr>
            <p:ph sz="half" idx="1"/>
          </p:nvPr>
        </p:nvSpPr>
        <p:spPr/>
        <p:txBody>
          <a:bodyPr/>
          <a:lstStyle/>
          <a:p>
            <a:r>
              <a:rPr lang="en-US" dirty="0"/>
              <a:t>There has to be one</a:t>
            </a:r>
          </a:p>
          <a:p>
            <a:r>
              <a:rPr lang="en-US" dirty="0"/>
              <a:t>Resist the tendency for counsel to stand up and say “the facts here are not really in dispute”</a:t>
            </a:r>
          </a:p>
          <a:p>
            <a:r>
              <a:rPr lang="en-US" dirty="0"/>
              <a:t>Read the facts into the record</a:t>
            </a:r>
          </a:p>
          <a:p>
            <a:r>
              <a:rPr lang="en-US" dirty="0"/>
              <a:t>It is a public proceeding </a:t>
            </a:r>
          </a:p>
        </p:txBody>
      </p:sp>
      <p:pic>
        <p:nvPicPr>
          <p:cNvPr id="14" name="Content Placeholder 13" descr="A picture containing text, newspaper, receipt&#10;&#10;Description automatically generated">
            <a:extLst>
              <a:ext uri="{FF2B5EF4-FFF2-40B4-BE49-F238E27FC236}">
                <a16:creationId xmlns:a16="http://schemas.microsoft.com/office/drawing/2014/main" id="{D1499301-85F4-401E-A5A3-3B60669927E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2006378"/>
            <a:ext cx="5181600" cy="3989832"/>
          </a:xfrm>
        </p:spPr>
      </p:pic>
      <p:sp>
        <p:nvSpPr>
          <p:cNvPr id="17" name="TextBox 16">
            <a:extLst>
              <a:ext uri="{FF2B5EF4-FFF2-40B4-BE49-F238E27FC236}">
                <a16:creationId xmlns:a16="http://schemas.microsoft.com/office/drawing/2014/main" id="{824560B9-EC0E-4780-B62B-C8EC4399D672}"/>
              </a:ext>
            </a:extLst>
          </p:cNvPr>
          <p:cNvSpPr txBox="1"/>
          <p:nvPr/>
        </p:nvSpPr>
        <p:spPr>
          <a:xfrm>
            <a:off x="6172200" y="5996210"/>
            <a:ext cx="5181600" cy="230832"/>
          </a:xfrm>
          <a:prstGeom prst="rect">
            <a:avLst/>
          </a:prstGeom>
          <a:noFill/>
        </p:spPr>
        <p:txBody>
          <a:bodyPr wrap="square" rtlCol="0">
            <a:spAutoFit/>
          </a:bodyPr>
          <a:lstStyle/>
          <a:p>
            <a:r>
              <a:rPr lang="en-CA" sz="900">
                <a:hlinkClick r:id="rId3" tooltip="https://commons.wikimedia.org/wiki/File:Boston_Police_Department_-_School_Desegregation_Phase_II_-_Policies_and_Procedures_-_Robert_J._di_Grazia,_Police_Commissioner_-_NARA_-_86752578_(page_4).jpg"/>
              </a:rPr>
              <a:t>This Photo</a:t>
            </a:r>
            <a:r>
              <a:rPr lang="en-CA" sz="900"/>
              <a:t> by Unknown Author is licensed under </a:t>
            </a:r>
            <a:r>
              <a:rPr lang="en-CA" sz="900">
                <a:hlinkClick r:id="rId4" tooltip="https://creativecommons.org/licenses/by-sa/3.0/"/>
              </a:rPr>
              <a:t>CC BY-SA</a:t>
            </a:r>
            <a:endParaRPr lang="en-CA" sz="900"/>
          </a:p>
        </p:txBody>
      </p:sp>
    </p:spTree>
    <p:extLst>
      <p:ext uri="{BB962C8B-B14F-4D97-AF65-F5344CB8AC3E}">
        <p14:creationId xmlns:p14="http://schemas.microsoft.com/office/powerpoint/2010/main" val="1407634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E714D-8F5D-479B-A033-7B64D67A74ED}"/>
              </a:ext>
            </a:extLst>
          </p:cNvPr>
          <p:cNvSpPr>
            <a:spLocks noGrp="1"/>
          </p:cNvSpPr>
          <p:nvPr>
            <p:ph type="title"/>
          </p:nvPr>
        </p:nvSpPr>
        <p:spPr>
          <a:xfrm>
            <a:off x="5215855" y="609600"/>
            <a:ext cx="5982131" cy="1330839"/>
          </a:xfrm>
        </p:spPr>
        <p:txBody>
          <a:bodyPr vert="horz" lIns="91440" tIns="45720" rIns="91440" bIns="45720" rtlCol="0" anchor="ctr">
            <a:normAutofit/>
          </a:bodyPr>
          <a:lstStyle/>
          <a:p>
            <a:r>
              <a:rPr lang="en-US" dirty="0"/>
              <a:t>Scenario </a:t>
            </a:r>
          </a:p>
        </p:txBody>
      </p:sp>
      <p:pic>
        <p:nvPicPr>
          <p:cNvPr id="14" name="Content Placeholder 13">
            <a:extLst>
              <a:ext uri="{FF2B5EF4-FFF2-40B4-BE49-F238E27FC236}">
                <a16:creationId xmlns:a16="http://schemas.microsoft.com/office/drawing/2014/main" id="{DB2C2E0B-0AA8-421D-85F6-2DC09C2CCA0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000" r="30250"/>
          <a:stretch/>
        </p:blipFill>
        <p:spPr>
          <a:xfrm>
            <a:off x="723899" y="969818"/>
            <a:ext cx="3704013" cy="4976553"/>
          </a:xfrm>
          <a:prstGeom prst="rect">
            <a:avLst/>
          </a:prstGeom>
        </p:spPr>
      </p:pic>
      <p:sp>
        <p:nvSpPr>
          <p:cNvPr id="6" name="Content Placeholder 5">
            <a:extLst>
              <a:ext uri="{FF2B5EF4-FFF2-40B4-BE49-F238E27FC236}">
                <a16:creationId xmlns:a16="http://schemas.microsoft.com/office/drawing/2014/main" id="{1C4A0AC0-C988-4274-A404-2281D9F8384E}"/>
              </a:ext>
            </a:extLst>
          </p:cNvPr>
          <p:cNvSpPr>
            <a:spLocks noGrp="1"/>
          </p:cNvSpPr>
          <p:nvPr>
            <p:ph sz="half" idx="1"/>
          </p:nvPr>
        </p:nvSpPr>
        <p:spPr>
          <a:xfrm>
            <a:off x="5215855" y="2194101"/>
            <a:ext cx="5982132" cy="3908587"/>
          </a:xfrm>
        </p:spPr>
        <p:txBody>
          <a:bodyPr vert="horz" lIns="91440" tIns="45720" rIns="91440" bIns="45720" rtlCol="0">
            <a:normAutofit/>
          </a:bodyPr>
          <a:lstStyle/>
          <a:p>
            <a:endParaRPr lang="en-US" dirty="0"/>
          </a:p>
          <a:p>
            <a:r>
              <a:rPr lang="en-US" dirty="0"/>
              <a:t>The clerk and judge are pushing you to speed through the list.</a:t>
            </a:r>
          </a:p>
          <a:p>
            <a:r>
              <a:rPr lang="en-US" dirty="0"/>
              <a:t>There is a deficient note on six files where the accused is pleading to multiple counts of robbery with a firearm.</a:t>
            </a:r>
          </a:p>
          <a:p>
            <a:r>
              <a:rPr lang="en-US" dirty="0"/>
              <a:t>The note says “plea to counts TBD for pen time – lots of”</a:t>
            </a:r>
          </a:p>
        </p:txBody>
      </p:sp>
      <p:sp>
        <p:nvSpPr>
          <p:cNvPr id="16" name="TextBox 15">
            <a:extLst>
              <a:ext uri="{FF2B5EF4-FFF2-40B4-BE49-F238E27FC236}">
                <a16:creationId xmlns:a16="http://schemas.microsoft.com/office/drawing/2014/main" id="{9FB61398-C376-4557-98C6-A33174C305DC}"/>
              </a:ext>
            </a:extLst>
          </p:cNvPr>
          <p:cNvSpPr txBox="1"/>
          <p:nvPr/>
        </p:nvSpPr>
        <p:spPr>
          <a:xfrm>
            <a:off x="1968585" y="5746316"/>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chillopedia.com/celebs/actors-who-walked-away-from-fame/attachment/home-alone-actor-macaulay-culkin/">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402068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C1063-726D-4508-A0B9-EE32E40D9D32}"/>
              </a:ext>
            </a:extLst>
          </p:cNvPr>
          <p:cNvSpPr>
            <a:spLocks noGrp="1"/>
          </p:cNvSpPr>
          <p:nvPr>
            <p:ph type="title"/>
          </p:nvPr>
        </p:nvSpPr>
        <p:spPr/>
        <p:txBody>
          <a:bodyPr/>
          <a:lstStyle/>
          <a:p>
            <a:pPr algn="ctr"/>
            <a:r>
              <a:rPr lang="en-US" dirty="0"/>
              <a:t>Avoiding the Danger Zone</a:t>
            </a:r>
            <a:endParaRPr lang="en-CA" dirty="0"/>
          </a:p>
        </p:txBody>
      </p:sp>
      <p:sp>
        <p:nvSpPr>
          <p:cNvPr id="3" name="Content Placeholder 2">
            <a:extLst>
              <a:ext uri="{FF2B5EF4-FFF2-40B4-BE49-F238E27FC236}">
                <a16:creationId xmlns:a16="http://schemas.microsoft.com/office/drawing/2014/main" id="{62554256-6D73-470E-A5EF-121F6194E306}"/>
              </a:ext>
            </a:extLst>
          </p:cNvPr>
          <p:cNvSpPr>
            <a:spLocks noGrp="1"/>
          </p:cNvSpPr>
          <p:nvPr>
            <p:ph idx="1"/>
          </p:nvPr>
        </p:nvSpPr>
        <p:spPr>
          <a:xfrm>
            <a:off x="838200" y="1837509"/>
            <a:ext cx="10515600" cy="4655366"/>
          </a:xfrm>
        </p:spPr>
        <p:txBody>
          <a:bodyPr>
            <a:normAutofit/>
          </a:bodyPr>
          <a:lstStyle/>
          <a:p>
            <a:endParaRPr lang="en-US" dirty="0"/>
          </a:p>
          <a:p>
            <a:endParaRPr lang="en-US" dirty="0"/>
          </a:p>
          <a:p>
            <a:r>
              <a:rPr lang="en-US" dirty="0"/>
              <a:t>Leave </a:t>
            </a:r>
            <a:r>
              <a:rPr lang="en-US" i="1" dirty="0"/>
              <a:t>very clear </a:t>
            </a:r>
            <a:r>
              <a:rPr lang="en-US" dirty="0"/>
              <a:t>notes in the file – ensure this note is captured under the position section on scope</a:t>
            </a:r>
          </a:p>
          <a:p>
            <a:r>
              <a:rPr lang="en-US" dirty="0"/>
              <a:t>Ensure the note considers the information number, scope file number, count number (not simply “theft from Dollarama”), which facts are agreed to</a:t>
            </a:r>
          </a:p>
          <a:p>
            <a:r>
              <a:rPr lang="en-US" dirty="0"/>
              <a:t>Ensure the position includes: a clear position on sentence, less or in addition to pre-sentence custody, probation terms sought with names and addresses included, and ancillary orders including section numbers and length of respective orders (DNA, SOIRA orders, Section 109 and 110)</a:t>
            </a:r>
          </a:p>
          <a:p>
            <a:r>
              <a:rPr lang="en-US" dirty="0"/>
              <a:t>Note the precise amount of restitution and WHO it is to be paid to</a:t>
            </a:r>
          </a:p>
          <a:p>
            <a:r>
              <a:rPr lang="en-US" dirty="0"/>
              <a:t>Note whether the victim wants to provide a victim impact statement and whether he/she will be attending court to read it</a:t>
            </a:r>
            <a:endParaRPr lang="en-CA" dirty="0"/>
          </a:p>
        </p:txBody>
      </p:sp>
    </p:spTree>
    <p:extLst>
      <p:ext uri="{BB962C8B-B14F-4D97-AF65-F5344CB8AC3E}">
        <p14:creationId xmlns:p14="http://schemas.microsoft.com/office/powerpoint/2010/main" val="67836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564A-BA81-451E-8609-30AED9F790C8}"/>
              </a:ext>
            </a:extLst>
          </p:cNvPr>
          <p:cNvSpPr>
            <a:spLocks noGrp="1"/>
          </p:cNvSpPr>
          <p:nvPr>
            <p:ph type="title"/>
          </p:nvPr>
        </p:nvSpPr>
        <p:spPr>
          <a:xfrm>
            <a:off x="648929" y="629266"/>
            <a:ext cx="3505495" cy="1622321"/>
          </a:xfrm>
        </p:spPr>
        <p:txBody>
          <a:bodyPr>
            <a:normAutofit/>
          </a:bodyPr>
          <a:lstStyle/>
          <a:p>
            <a:r>
              <a:rPr lang="en-US" dirty="0"/>
              <a:t>This is Important </a:t>
            </a:r>
            <a:endParaRPr lang="en-CA" dirty="0"/>
          </a:p>
        </p:txBody>
      </p:sp>
      <p:sp>
        <p:nvSpPr>
          <p:cNvPr id="3" name="Content Placeholder 2">
            <a:extLst>
              <a:ext uri="{FF2B5EF4-FFF2-40B4-BE49-F238E27FC236}">
                <a16:creationId xmlns:a16="http://schemas.microsoft.com/office/drawing/2014/main" id="{C6AEC2F7-702C-4877-8262-211B028EC02D}"/>
              </a:ext>
            </a:extLst>
          </p:cNvPr>
          <p:cNvSpPr>
            <a:spLocks noGrp="1"/>
          </p:cNvSpPr>
          <p:nvPr>
            <p:ph idx="1"/>
          </p:nvPr>
        </p:nvSpPr>
        <p:spPr>
          <a:xfrm>
            <a:off x="648931" y="2438400"/>
            <a:ext cx="3505494" cy="3785419"/>
          </a:xfrm>
        </p:spPr>
        <p:txBody>
          <a:bodyPr>
            <a:normAutofit fontScale="85000" lnSpcReduction="10000"/>
          </a:bodyPr>
          <a:lstStyle/>
          <a:p>
            <a:r>
              <a:rPr lang="en-US" sz="2400" dirty="0"/>
              <a:t>Do not proceed to complete the matter if there is any uncertainty about whether the victim wants to provide a victim impact statement </a:t>
            </a:r>
          </a:p>
          <a:p>
            <a:r>
              <a:rPr lang="en-US" sz="2400" dirty="0"/>
              <a:t>If you are setting a matter from the plea court, send a request at that time to the CMC or VWAP for a victim impact statement</a:t>
            </a:r>
            <a:endParaRPr lang="en-CA" sz="2400" dirty="0"/>
          </a:p>
        </p:txBody>
      </p:sp>
      <p:pic>
        <p:nvPicPr>
          <p:cNvPr id="5" name="Picture 4">
            <a:extLst>
              <a:ext uri="{FF2B5EF4-FFF2-40B4-BE49-F238E27FC236}">
                <a16:creationId xmlns:a16="http://schemas.microsoft.com/office/drawing/2014/main" id="{2F9ADC95-2E26-4A50-8041-6CF1F034A5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5862" y="1425949"/>
            <a:ext cx="6019331" cy="4002855"/>
          </a:xfrm>
          <a:prstGeom prst="rect">
            <a:avLst/>
          </a:prstGeom>
          <a:effectLst/>
        </p:spPr>
      </p:pic>
      <p:sp>
        <p:nvSpPr>
          <p:cNvPr id="6" name="TextBox 5">
            <a:extLst>
              <a:ext uri="{FF2B5EF4-FFF2-40B4-BE49-F238E27FC236}">
                <a16:creationId xmlns:a16="http://schemas.microsoft.com/office/drawing/2014/main" id="{58F5C8C1-5853-4394-A3E8-43E423606872}"/>
              </a:ext>
            </a:extLst>
          </p:cNvPr>
          <p:cNvSpPr txBox="1"/>
          <p:nvPr/>
        </p:nvSpPr>
        <p:spPr>
          <a:xfrm>
            <a:off x="9118151" y="5228749"/>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en.wikipedia.org/wiki/File:New_Zealand_PW-64_(Prepare_To_Stop).sv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9611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E963-E5F1-46A0-9173-E529222D98C3}"/>
              </a:ext>
            </a:extLst>
          </p:cNvPr>
          <p:cNvSpPr>
            <a:spLocks noGrp="1"/>
          </p:cNvSpPr>
          <p:nvPr>
            <p:ph type="title"/>
          </p:nvPr>
        </p:nvSpPr>
        <p:spPr/>
        <p:txBody>
          <a:bodyPr/>
          <a:lstStyle/>
          <a:p>
            <a:pPr algn="ctr"/>
            <a:r>
              <a:rPr lang="en-US" dirty="0"/>
              <a:t>Victim Impact Statements</a:t>
            </a:r>
            <a:endParaRPr lang="en-CA" dirty="0"/>
          </a:p>
        </p:txBody>
      </p:sp>
      <p:sp>
        <p:nvSpPr>
          <p:cNvPr id="3" name="Content Placeholder 2">
            <a:extLst>
              <a:ext uri="{FF2B5EF4-FFF2-40B4-BE49-F238E27FC236}">
                <a16:creationId xmlns:a16="http://schemas.microsoft.com/office/drawing/2014/main" id="{CCE3677A-BA1B-4E8E-8783-D6B139EB4DA4}"/>
              </a:ext>
            </a:extLst>
          </p:cNvPr>
          <p:cNvSpPr>
            <a:spLocks noGrp="1"/>
          </p:cNvSpPr>
          <p:nvPr>
            <p:ph idx="1"/>
          </p:nvPr>
        </p:nvSpPr>
        <p:spPr/>
        <p:txBody>
          <a:bodyPr>
            <a:normAutofit fontScale="92500" lnSpcReduction="20000"/>
          </a:bodyPr>
          <a:lstStyle/>
          <a:p>
            <a:r>
              <a:rPr lang="en-US" sz="4400" dirty="0"/>
              <a:t>722.(1) – the court </a:t>
            </a:r>
            <a:r>
              <a:rPr lang="en-US" sz="4400" b="1" i="1" dirty="0"/>
              <a:t>shall</a:t>
            </a:r>
            <a:r>
              <a:rPr lang="en-US" sz="4400" dirty="0"/>
              <a:t> consider any statement of a victim and (2) </a:t>
            </a:r>
            <a:r>
              <a:rPr lang="en-US" sz="4400" b="1" i="1" dirty="0"/>
              <a:t>shall</a:t>
            </a:r>
            <a:r>
              <a:rPr lang="en-US" sz="4400" dirty="0"/>
              <a:t> inquire of the prosecutor if reasonable steps have been taken to provide the victim with an opportunity to prepare one…</a:t>
            </a:r>
            <a:endParaRPr lang="en-CA" sz="4400" dirty="0"/>
          </a:p>
        </p:txBody>
      </p:sp>
    </p:spTree>
    <p:extLst>
      <p:ext uri="{BB962C8B-B14F-4D97-AF65-F5344CB8AC3E}">
        <p14:creationId xmlns:p14="http://schemas.microsoft.com/office/powerpoint/2010/main" val="232409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3AA-E786-458A-ACB4-E35942151AD8}"/>
              </a:ext>
            </a:extLst>
          </p:cNvPr>
          <p:cNvSpPr>
            <a:spLocks noGrp="1"/>
          </p:cNvSpPr>
          <p:nvPr>
            <p:ph type="title"/>
          </p:nvPr>
        </p:nvSpPr>
        <p:spPr/>
        <p:txBody>
          <a:bodyPr/>
          <a:lstStyle/>
          <a:p>
            <a:pPr algn="ctr"/>
            <a:r>
              <a:rPr lang="en-US" dirty="0"/>
              <a:t>Victim Impact Statements</a:t>
            </a:r>
            <a:endParaRPr lang="en-CA" dirty="0"/>
          </a:p>
        </p:txBody>
      </p:sp>
      <p:sp>
        <p:nvSpPr>
          <p:cNvPr id="3" name="Content Placeholder 2">
            <a:extLst>
              <a:ext uri="{FF2B5EF4-FFF2-40B4-BE49-F238E27FC236}">
                <a16:creationId xmlns:a16="http://schemas.microsoft.com/office/drawing/2014/main" id="{1BE06D2C-5B79-4F95-A1EC-5BB7528F1A0B}"/>
              </a:ext>
            </a:extLst>
          </p:cNvPr>
          <p:cNvSpPr>
            <a:spLocks noGrp="1"/>
          </p:cNvSpPr>
          <p:nvPr>
            <p:ph idx="1"/>
          </p:nvPr>
        </p:nvSpPr>
        <p:spPr/>
        <p:txBody>
          <a:bodyPr>
            <a:normAutofit fontScale="92500" lnSpcReduction="20000"/>
          </a:bodyPr>
          <a:lstStyle/>
          <a:p>
            <a:r>
              <a:rPr lang="en-US" sz="3200" dirty="0"/>
              <a:t>722.(3) On application of the prosecutor or a victim on its own motion, </a:t>
            </a:r>
            <a:r>
              <a:rPr lang="en-US" sz="3200" b="1" i="1" dirty="0"/>
              <a:t>the court may adjourn the proceedings </a:t>
            </a:r>
            <a:r>
              <a:rPr lang="en-US" sz="3200" dirty="0"/>
              <a:t>to permit the victim to prepare a statement referred to in subsection (1) or to present evidence in accordance with subsection (9), if the court is satisfied that the adjournment would not interfere with the proper administration of justice </a:t>
            </a:r>
            <a:endParaRPr lang="en-CA" sz="3200" dirty="0"/>
          </a:p>
        </p:txBody>
      </p:sp>
    </p:spTree>
    <p:extLst>
      <p:ext uri="{BB962C8B-B14F-4D97-AF65-F5344CB8AC3E}">
        <p14:creationId xmlns:p14="http://schemas.microsoft.com/office/powerpoint/2010/main" val="406145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02EC-A1A2-4033-9DBA-71B49603BBEB}"/>
              </a:ext>
            </a:extLst>
          </p:cNvPr>
          <p:cNvSpPr>
            <a:spLocks noGrp="1"/>
          </p:cNvSpPr>
          <p:nvPr>
            <p:ph type="title"/>
          </p:nvPr>
        </p:nvSpPr>
        <p:spPr/>
        <p:txBody>
          <a:bodyPr/>
          <a:lstStyle/>
          <a:p>
            <a:r>
              <a:rPr lang="en-US" dirty="0"/>
              <a:t>Credibility</a:t>
            </a:r>
            <a:endParaRPr lang="en-CA" dirty="0"/>
          </a:p>
        </p:txBody>
      </p:sp>
      <p:sp>
        <p:nvSpPr>
          <p:cNvPr id="3" name="Slide Number Placeholder 2">
            <a:extLst>
              <a:ext uri="{FF2B5EF4-FFF2-40B4-BE49-F238E27FC236}">
                <a16:creationId xmlns:a16="http://schemas.microsoft.com/office/drawing/2014/main" id="{758E61B8-D822-4866-988F-FBF58AF2DF94}"/>
              </a:ext>
            </a:extLst>
          </p:cNvPr>
          <p:cNvSpPr>
            <a:spLocks noGrp="1"/>
          </p:cNvSpPr>
          <p:nvPr>
            <p:ph type="sldNum" sz="quarter" idx="12"/>
          </p:nvPr>
        </p:nvSpPr>
        <p:spPr/>
        <p:txBody>
          <a:bodyPr/>
          <a:lstStyle/>
          <a:p>
            <a:fld id="{5F420387-837D-4765-87D5-B00923C562F6}" type="slidenum">
              <a:rPr lang="en-CA" smtClean="0"/>
              <a:t>29</a:t>
            </a:fld>
            <a:endParaRPr lang="en-CA"/>
          </a:p>
        </p:txBody>
      </p:sp>
    </p:spTree>
    <p:extLst>
      <p:ext uri="{BB962C8B-B14F-4D97-AF65-F5344CB8AC3E}">
        <p14:creationId xmlns:p14="http://schemas.microsoft.com/office/powerpoint/2010/main" val="309006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3030-D089-41F4-B054-2B58B69A4DED}"/>
              </a:ext>
            </a:extLst>
          </p:cNvPr>
          <p:cNvSpPr>
            <a:spLocks noGrp="1"/>
          </p:cNvSpPr>
          <p:nvPr>
            <p:ph type="title"/>
          </p:nvPr>
        </p:nvSpPr>
        <p:spPr/>
        <p:txBody>
          <a:bodyPr/>
          <a:lstStyle/>
          <a:p>
            <a:r>
              <a:rPr lang="en-US" dirty="0"/>
              <a:t>Why should I review the charge wording?</a:t>
            </a:r>
            <a:endParaRPr lang="en-CA" dirty="0"/>
          </a:p>
        </p:txBody>
      </p:sp>
      <p:sp>
        <p:nvSpPr>
          <p:cNvPr id="3" name="Content Placeholder 2">
            <a:extLst>
              <a:ext uri="{FF2B5EF4-FFF2-40B4-BE49-F238E27FC236}">
                <a16:creationId xmlns:a16="http://schemas.microsoft.com/office/drawing/2014/main" id="{9A9B726F-B551-4DB1-BA11-E4200BF88810}"/>
              </a:ext>
            </a:extLst>
          </p:cNvPr>
          <p:cNvSpPr>
            <a:spLocks noGrp="1"/>
          </p:cNvSpPr>
          <p:nvPr>
            <p:ph idx="1"/>
          </p:nvPr>
        </p:nvSpPr>
        <p:spPr/>
        <p:txBody>
          <a:bodyPr/>
          <a:lstStyle/>
          <a:p>
            <a:r>
              <a:rPr lang="en-US" dirty="0"/>
              <a:t>Part of charge screening is a review of the charges to ensure that the correct charges have been laid, and that they have been worded correctly</a:t>
            </a:r>
          </a:p>
          <a:p>
            <a:r>
              <a:rPr lang="en-US" dirty="0"/>
              <a:t>In almost every case the Information or Indictment will contain errors in the charge wording</a:t>
            </a:r>
          </a:p>
          <a:p>
            <a:r>
              <a:rPr lang="en-US" dirty="0"/>
              <a:t>Even when that is not true, the Information or Indictment can usually be improved</a:t>
            </a:r>
          </a:p>
          <a:p>
            <a:r>
              <a:rPr lang="en-US" dirty="0"/>
              <a:t>Explaining to a victim that the accused got off on a technicality because of the charge wording is unpleasant. Trust me!</a:t>
            </a:r>
          </a:p>
        </p:txBody>
      </p:sp>
      <p:sp>
        <p:nvSpPr>
          <p:cNvPr id="4" name="Slide Number Placeholder 3">
            <a:extLst>
              <a:ext uri="{FF2B5EF4-FFF2-40B4-BE49-F238E27FC236}">
                <a16:creationId xmlns:a16="http://schemas.microsoft.com/office/drawing/2014/main" id="{864BE83C-E656-4F12-BD75-3CD429D63C9F}"/>
              </a:ext>
            </a:extLst>
          </p:cNvPr>
          <p:cNvSpPr>
            <a:spLocks noGrp="1"/>
          </p:cNvSpPr>
          <p:nvPr>
            <p:ph type="sldNum" sz="quarter" idx="12"/>
          </p:nvPr>
        </p:nvSpPr>
        <p:spPr/>
        <p:txBody>
          <a:bodyPr/>
          <a:lstStyle/>
          <a:p>
            <a:fld id="{5F420387-837D-4765-87D5-B00923C562F6}" type="slidenum">
              <a:rPr lang="en-CA" smtClean="0"/>
              <a:t>3</a:t>
            </a:fld>
            <a:endParaRPr lang="en-CA"/>
          </a:p>
        </p:txBody>
      </p:sp>
    </p:spTree>
    <p:extLst>
      <p:ext uri="{BB962C8B-B14F-4D97-AF65-F5344CB8AC3E}">
        <p14:creationId xmlns:p14="http://schemas.microsoft.com/office/powerpoint/2010/main" val="1964313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108EE5-2EC6-4905-A7B9-8F095564A26B}"/>
              </a:ext>
            </a:extLst>
          </p:cNvPr>
          <p:cNvSpPr>
            <a:spLocks noGrp="1"/>
          </p:cNvSpPr>
          <p:nvPr>
            <p:ph type="title"/>
          </p:nvPr>
        </p:nvSpPr>
        <p:spPr/>
        <p:txBody>
          <a:bodyPr/>
          <a:lstStyle/>
          <a:p>
            <a:r>
              <a:rPr lang="en-US" dirty="0"/>
              <a:t>Credibility</a:t>
            </a:r>
            <a:endParaRPr lang="en-CA" dirty="0"/>
          </a:p>
        </p:txBody>
      </p:sp>
      <p:sp>
        <p:nvSpPr>
          <p:cNvPr id="5" name="Content Placeholder 4">
            <a:extLst>
              <a:ext uri="{FF2B5EF4-FFF2-40B4-BE49-F238E27FC236}">
                <a16:creationId xmlns:a16="http://schemas.microsoft.com/office/drawing/2014/main" id="{FE79891E-FC9C-479F-A4CB-82E45F02D38B}"/>
              </a:ext>
            </a:extLst>
          </p:cNvPr>
          <p:cNvSpPr>
            <a:spLocks noGrp="1"/>
          </p:cNvSpPr>
          <p:nvPr>
            <p:ph idx="1"/>
          </p:nvPr>
        </p:nvSpPr>
        <p:spPr/>
        <p:txBody>
          <a:bodyPr>
            <a:normAutofit fontScale="92500" lnSpcReduction="10000"/>
          </a:bodyPr>
          <a:lstStyle/>
          <a:p>
            <a:r>
              <a:rPr lang="en-US" dirty="0"/>
              <a:t>The vast majority of our trials turn on credibility assessments</a:t>
            </a:r>
          </a:p>
          <a:p>
            <a:r>
              <a:rPr lang="en-US" dirty="0"/>
              <a:t>The law with respect to credibility assessments has changed significantly in the past few years. Many of these changes arise out of sexual assault prosecutions. However, they are applicable to all cases.</a:t>
            </a:r>
          </a:p>
          <a:p>
            <a:r>
              <a:rPr lang="en-US" dirty="0"/>
              <a:t>We must guard against reliance on ungrounded common sense assumptions and stereotypical inferences when we make our case on credibility.</a:t>
            </a:r>
          </a:p>
          <a:p>
            <a:r>
              <a:rPr lang="en-US" dirty="0"/>
              <a:t>In the past, this meant fighting against defence counsel’s reliance on myths and stereotypes in sexual assault prosecutions.</a:t>
            </a:r>
          </a:p>
          <a:p>
            <a:r>
              <a:rPr lang="en-CA" dirty="0"/>
              <a:t>But the law cuts both ways. Our attempts to bolster the credibility of the victim and attack the credibility of the accused must also avoid reliance on ungrounded “common sense” assumptions and stereotypical inferences</a:t>
            </a:r>
          </a:p>
        </p:txBody>
      </p:sp>
      <p:sp>
        <p:nvSpPr>
          <p:cNvPr id="2" name="Slide Number Placeholder 1">
            <a:extLst>
              <a:ext uri="{FF2B5EF4-FFF2-40B4-BE49-F238E27FC236}">
                <a16:creationId xmlns:a16="http://schemas.microsoft.com/office/drawing/2014/main" id="{F9B1C740-3982-48C8-AD0C-04CA4C454AE1}"/>
              </a:ext>
            </a:extLst>
          </p:cNvPr>
          <p:cNvSpPr>
            <a:spLocks noGrp="1"/>
          </p:cNvSpPr>
          <p:nvPr>
            <p:ph type="sldNum" sz="quarter" idx="12"/>
          </p:nvPr>
        </p:nvSpPr>
        <p:spPr/>
        <p:txBody>
          <a:bodyPr/>
          <a:lstStyle/>
          <a:p>
            <a:fld id="{5F420387-837D-4765-87D5-B00923C562F6}" type="slidenum">
              <a:rPr lang="en-CA" smtClean="0"/>
              <a:t>30</a:t>
            </a:fld>
            <a:endParaRPr lang="en-CA"/>
          </a:p>
        </p:txBody>
      </p:sp>
    </p:spTree>
    <p:extLst>
      <p:ext uri="{BB962C8B-B14F-4D97-AF65-F5344CB8AC3E}">
        <p14:creationId xmlns:p14="http://schemas.microsoft.com/office/powerpoint/2010/main" val="186627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CB9C-1284-453E-B62B-52A72B9EF1BD}"/>
              </a:ext>
            </a:extLst>
          </p:cNvPr>
          <p:cNvSpPr>
            <a:spLocks noGrp="1"/>
          </p:cNvSpPr>
          <p:nvPr>
            <p:ph type="title"/>
          </p:nvPr>
        </p:nvSpPr>
        <p:spPr/>
        <p:txBody>
          <a:bodyPr/>
          <a:lstStyle/>
          <a:p>
            <a:r>
              <a:rPr lang="en-US" dirty="0"/>
              <a:t>The rules against ungrounded common sense assumptions and stereotypical inferences</a:t>
            </a:r>
            <a:endParaRPr lang="en-CA" dirty="0"/>
          </a:p>
        </p:txBody>
      </p:sp>
      <p:sp>
        <p:nvSpPr>
          <p:cNvPr id="3" name="Content Placeholder 2">
            <a:extLst>
              <a:ext uri="{FF2B5EF4-FFF2-40B4-BE49-F238E27FC236}">
                <a16:creationId xmlns:a16="http://schemas.microsoft.com/office/drawing/2014/main" id="{BC7360A9-EF55-4754-B203-4DA7A4C03A75}"/>
              </a:ext>
            </a:extLst>
          </p:cNvPr>
          <p:cNvSpPr>
            <a:spLocks noGrp="1"/>
          </p:cNvSpPr>
          <p:nvPr>
            <p:ph idx="1"/>
          </p:nvPr>
        </p:nvSpPr>
        <p:spPr/>
        <p:txBody>
          <a:bodyPr>
            <a:normAutofit/>
          </a:bodyPr>
          <a:lstStyle/>
          <a:p>
            <a:r>
              <a:rPr lang="en-US" dirty="0">
                <a:highlight>
                  <a:srgbClr val="FFFF00"/>
                </a:highlight>
              </a:rPr>
              <a:t>TL; DR: These rules are fully explained by the Court of Appeal in </a:t>
            </a:r>
            <a:r>
              <a:rPr lang="en-US" i="1" dirty="0">
                <a:highlight>
                  <a:srgbClr val="FFFF00"/>
                </a:highlight>
              </a:rPr>
              <a:t>R v JC</a:t>
            </a:r>
            <a:r>
              <a:rPr lang="en-US" dirty="0">
                <a:highlight>
                  <a:srgbClr val="FFFF00"/>
                </a:highlight>
              </a:rPr>
              <a:t>, 2021 ONCA 131</a:t>
            </a:r>
          </a:p>
          <a:p>
            <a:pPr lvl="0"/>
            <a:r>
              <a:rPr lang="en-CA" dirty="0"/>
              <a:t>Reliance upon stereotypical views about how victims of sexual assault would behave is an error of law. See: </a:t>
            </a:r>
            <a:r>
              <a:rPr lang="en-CA" i="1" dirty="0"/>
              <a:t>R v ABA</a:t>
            </a:r>
            <a:r>
              <a:rPr lang="en-CA" dirty="0"/>
              <a:t>, 2019 ONCA 124; R</a:t>
            </a:r>
            <a:r>
              <a:rPr lang="en-CA" i="1" dirty="0"/>
              <a:t> v ARD</a:t>
            </a:r>
            <a:r>
              <a:rPr lang="en-CA" dirty="0"/>
              <a:t>, 2017 ABCA 237, aff’d 2018 SCC 6; </a:t>
            </a:r>
            <a:r>
              <a:rPr lang="en-CA" i="1" dirty="0"/>
              <a:t>R v DD</a:t>
            </a:r>
            <a:r>
              <a:rPr lang="en-CA" dirty="0"/>
              <a:t>, 2000 SCC 43</a:t>
            </a:r>
          </a:p>
          <a:p>
            <a:r>
              <a:rPr lang="en-US" dirty="0"/>
              <a:t>Example: </a:t>
            </a:r>
            <a:r>
              <a:rPr lang="en-CA" dirty="0"/>
              <a:t>it is a myth or stereotype that a complainant would avoid their assailant or change their behaviour towards their assailant after being sexually assaulted. See: </a:t>
            </a:r>
            <a:r>
              <a:rPr lang="en-CA" i="1" dirty="0"/>
              <a:t>R v ARD</a:t>
            </a:r>
            <a:r>
              <a:rPr lang="en-CA" dirty="0"/>
              <a:t>, 2017 ABCA 237 at paras 57-58, aff’d 2018 SCC 6</a:t>
            </a:r>
          </a:p>
          <a:p>
            <a:endParaRPr lang="en-US" dirty="0"/>
          </a:p>
        </p:txBody>
      </p:sp>
      <p:sp>
        <p:nvSpPr>
          <p:cNvPr id="4" name="Slide Number Placeholder 3">
            <a:extLst>
              <a:ext uri="{FF2B5EF4-FFF2-40B4-BE49-F238E27FC236}">
                <a16:creationId xmlns:a16="http://schemas.microsoft.com/office/drawing/2014/main" id="{852D4E5F-7275-4DAA-A8D7-D151969C0741}"/>
              </a:ext>
            </a:extLst>
          </p:cNvPr>
          <p:cNvSpPr>
            <a:spLocks noGrp="1"/>
          </p:cNvSpPr>
          <p:nvPr>
            <p:ph type="sldNum" sz="quarter" idx="12"/>
          </p:nvPr>
        </p:nvSpPr>
        <p:spPr/>
        <p:txBody>
          <a:bodyPr/>
          <a:lstStyle/>
          <a:p>
            <a:fld id="{5F420387-837D-4765-87D5-B00923C562F6}" type="slidenum">
              <a:rPr lang="en-CA" smtClean="0"/>
              <a:t>31</a:t>
            </a:fld>
            <a:endParaRPr lang="en-CA"/>
          </a:p>
        </p:txBody>
      </p:sp>
    </p:spTree>
    <p:extLst>
      <p:ext uri="{BB962C8B-B14F-4D97-AF65-F5344CB8AC3E}">
        <p14:creationId xmlns:p14="http://schemas.microsoft.com/office/powerpoint/2010/main" val="1093191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7C43-3E22-4A17-A4BB-6540F2C01C46}"/>
              </a:ext>
            </a:extLst>
          </p:cNvPr>
          <p:cNvSpPr>
            <a:spLocks noGrp="1"/>
          </p:cNvSpPr>
          <p:nvPr>
            <p:ph type="title"/>
          </p:nvPr>
        </p:nvSpPr>
        <p:spPr/>
        <p:txBody>
          <a:bodyPr/>
          <a:lstStyle/>
          <a:p>
            <a:r>
              <a:rPr lang="en-US" dirty="0"/>
              <a:t>It cuts both ways</a:t>
            </a:r>
            <a:endParaRPr lang="en-CA" dirty="0"/>
          </a:p>
        </p:txBody>
      </p:sp>
      <p:sp>
        <p:nvSpPr>
          <p:cNvPr id="3" name="Content Placeholder 2">
            <a:extLst>
              <a:ext uri="{FF2B5EF4-FFF2-40B4-BE49-F238E27FC236}">
                <a16:creationId xmlns:a16="http://schemas.microsoft.com/office/drawing/2014/main" id="{3ECD136D-D702-46A5-A171-62AD0B78CA9D}"/>
              </a:ext>
            </a:extLst>
          </p:cNvPr>
          <p:cNvSpPr>
            <a:spLocks noGrp="1"/>
          </p:cNvSpPr>
          <p:nvPr>
            <p:ph idx="1"/>
          </p:nvPr>
        </p:nvSpPr>
        <p:spPr>
          <a:xfrm>
            <a:off x="1154954" y="2603500"/>
            <a:ext cx="9643675" cy="3416300"/>
          </a:xfrm>
        </p:spPr>
        <p:txBody>
          <a:bodyPr>
            <a:normAutofit/>
          </a:bodyPr>
          <a:lstStyle/>
          <a:p>
            <a:r>
              <a:rPr lang="en-US" dirty="0"/>
              <a:t>Recent Court of Appeal decisions make clear that this rule cuts both ways.</a:t>
            </a:r>
          </a:p>
          <a:p>
            <a:pPr lvl="1"/>
            <a:r>
              <a:rPr lang="en-CA" i="1" dirty="0"/>
              <a:t>R v JL</a:t>
            </a:r>
            <a:r>
              <a:rPr lang="en-CA" dirty="0"/>
              <a:t>, 2018 ONCA 756: The trial judge erred by inferring that a complainant would not have consented to sex outside on the dirt, gravel and wet grass where the sexual act occurred, in mid-December. </a:t>
            </a:r>
          </a:p>
          <a:p>
            <a:pPr lvl="1"/>
            <a:r>
              <a:rPr lang="en-CA" i="1" dirty="0"/>
              <a:t>R v </a:t>
            </a:r>
            <a:r>
              <a:rPr lang="en-CA" i="1" dirty="0" err="1"/>
              <a:t>Cepic</a:t>
            </a:r>
            <a:r>
              <a:rPr lang="en-CA" i="1" dirty="0"/>
              <a:t>, </a:t>
            </a:r>
            <a:r>
              <a:rPr lang="en-CA" dirty="0"/>
              <a:t>2019 ONCA 541: The accused testified that the complainant touched his penis during a lap dance and later told him that she had a boyfriend when the accused was about to climax. The trial judge erred by rejecting this evidence as “implausible.”</a:t>
            </a:r>
          </a:p>
          <a:p>
            <a:r>
              <a:rPr lang="en-CA" dirty="0"/>
              <a:t>In both cases the trial judge erred by relying on assumptions or generalizations about human behaviour that were not supported by the evidence at trial</a:t>
            </a:r>
          </a:p>
        </p:txBody>
      </p:sp>
      <p:sp>
        <p:nvSpPr>
          <p:cNvPr id="4" name="Slide Number Placeholder 3">
            <a:extLst>
              <a:ext uri="{FF2B5EF4-FFF2-40B4-BE49-F238E27FC236}">
                <a16:creationId xmlns:a16="http://schemas.microsoft.com/office/drawing/2014/main" id="{50A4DC13-E125-42DD-B006-176FAB7442A3}"/>
              </a:ext>
            </a:extLst>
          </p:cNvPr>
          <p:cNvSpPr>
            <a:spLocks noGrp="1"/>
          </p:cNvSpPr>
          <p:nvPr>
            <p:ph type="sldNum" sz="quarter" idx="12"/>
          </p:nvPr>
        </p:nvSpPr>
        <p:spPr/>
        <p:txBody>
          <a:bodyPr/>
          <a:lstStyle/>
          <a:p>
            <a:fld id="{5F420387-837D-4765-87D5-B00923C562F6}" type="slidenum">
              <a:rPr lang="en-CA" smtClean="0"/>
              <a:t>32</a:t>
            </a:fld>
            <a:endParaRPr lang="en-CA"/>
          </a:p>
        </p:txBody>
      </p:sp>
    </p:spTree>
    <p:extLst>
      <p:ext uri="{BB962C8B-B14F-4D97-AF65-F5344CB8AC3E}">
        <p14:creationId xmlns:p14="http://schemas.microsoft.com/office/powerpoint/2010/main" val="17686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E5BFA-5129-41D6-88A4-0AC348222657}"/>
              </a:ext>
            </a:extLst>
          </p:cNvPr>
          <p:cNvSpPr>
            <a:spLocks noGrp="1"/>
          </p:cNvSpPr>
          <p:nvPr>
            <p:ph type="title"/>
          </p:nvPr>
        </p:nvSpPr>
        <p:spPr/>
        <p:txBody>
          <a:bodyPr/>
          <a:lstStyle/>
          <a:p>
            <a:r>
              <a:rPr lang="en-US" dirty="0"/>
              <a:t>The rule against ungrounded common sense assumptions</a:t>
            </a:r>
            <a:endParaRPr lang="en-CA" dirty="0"/>
          </a:p>
        </p:txBody>
      </p:sp>
      <p:sp>
        <p:nvSpPr>
          <p:cNvPr id="3" name="Content Placeholder 2">
            <a:extLst>
              <a:ext uri="{FF2B5EF4-FFF2-40B4-BE49-F238E27FC236}">
                <a16:creationId xmlns:a16="http://schemas.microsoft.com/office/drawing/2014/main" id="{6978E18E-7002-4D2C-A123-97B91F2DCFF3}"/>
              </a:ext>
            </a:extLst>
          </p:cNvPr>
          <p:cNvSpPr>
            <a:spLocks noGrp="1"/>
          </p:cNvSpPr>
          <p:nvPr>
            <p:ph idx="1"/>
          </p:nvPr>
        </p:nvSpPr>
        <p:spPr/>
        <p:txBody>
          <a:bodyPr>
            <a:normAutofit fontScale="85000" lnSpcReduction="10000"/>
          </a:bodyPr>
          <a:lstStyle/>
          <a:p>
            <a:r>
              <a:rPr lang="en-CA" dirty="0"/>
              <a:t>Judges must avoid speculative reasoning that invokes "common-sense" assumptions that are not grounded in the evidence or appropriately supported by judicial notice</a:t>
            </a:r>
          </a:p>
          <a:p>
            <a:r>
              <a:rPr lang="en-CA" dirty="0"/>
              <a:t>However, there is no bar on relying upon common-sense or human experience to identify inferences that arise from the evidence. Were that the case, circumstantial evidence would not be admissible since, by definition, the relevance of circumstantial evidence depends upon using human experience as a bridge between the evidence and the inference drawn.</a:t>
            </a:r>
          </a:p>
          <a:p>
            <a:r>
              <a:rPr lang="en-CA" dirty="0"/>
              <a:t>This rule does not bar using human experience about human behaviour to interpret evidence. It prohibits judges from using "common-sense" or human experience to introduce new considerations, not arising from evidence, into the decision-making process, including considerations about human behaviour.</a:t>
            </a:r>
          </a:p>
          <a:p>
            <a:pPr marL="0" indent="0">
              <a:buNone/>
            </a:pPr>
            <a:endParaRPr lang="en-CA" dirty="0"/>
          </a:p>
          <a:p>
            <a:pPr marL="0" indent="0">
              <a:buNone/>
            </a:pPr>
            <a:r>
              <a:rPr lang="en-CA" i="1" dirty="0"/>
              <a:t>R v JC</a:t>
            </a:r>
            <a:r>
              <a:rPr lang="en-CA" dirty="0"/>
              <a:t>, 2021 ONCA 131 at paras 58-62</a:t>
            </a:r>
            <a:endParaRPr lang="en-CA" i="1" dirty="0"/>
          </a:p>
        </p:txBody>
      </p:sp>
      <p:sp>
        <p:nvSpPr>
          <p:cNvPr id="4" name="Slide Number Placeholder 3">
            <a:extLst>
              <a:ext uri="{FF2B5EF4-FFF2-40B4-BE49-F238E27FC236}">
                <a16:creationId xmlns:a16="http://schemas.microsoft.com/office/drawing/2014/main" id="{CE02439F-1063-4B94-9AFB-CE83C664D58F}"/>
              </a:ext>
            </a:extLst>
          </p:cNvPr>
          <p:cNvSpPr>
            <a:spLocks noGrp="1"/>
          </p:cNvSpPr>
          <p:nvPr>
            <p:ph type="sldNum" sz="quarter" idx="12"/>
          </p:nvPr>
        </p:nvSpPr>
        <p:spPr/>
        <p:txBody>
          <a:bodyPr/>
          <a:lstStyle/>
          <a:p>
            <a:fld id="{5F420387-837D-4765-87D5-B00923C562F6}" type="slidenum">
              <a:rPr lang="en-CA" smtClean="0"/>
              <a:t>33</a:t>
            </a:fld>
            <a:endParaRPr lang="en-CA"/>
          </a:p>
        </p:txBody>
      </p:sp>
    </p:spTree>
    <p:extLst>
      <p:ext uri="{BB962C8B-B14F-4D97-AF65-F5344CB8AC3E}">
        <p14:creationId xmlns:p14="http://schemas.microsoft.com/office/powerpoint/2010/main" val="3282090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5C32-AA5B-4680-B9FE-67674027079E}"/>
              </a:ext>
            </a:extLst>
          </p:cNvPr>
          <p:cNvSpPr>
            <a:spLocks noGrp="1"/>
          </p:cNvSpPr>
          <p:nvPr>
            <p:ph type="title"/>
          </p:nvPr>
        </p:nvSpPr>
        <p:spPr/>
        <p:txBody>
          <a:bodyPr/>
          <a:lstStyle/>
          <a:p>
            <a:r>
              <a:rPr lang="en-US" dirty="0"/>
              <a:t>The rule against stereotypical inferences</a:t>
            </a:r>
            <a:endParaRPr lang="en-CA" dirty="0"/>
          </a:p>
        </p:txBody>
      </p:sp>
      <p:sp>
        <p:nvSpPr>
          <p:cNvPr id="3" name="Content Placeholder 2">
            <a:extLst>
              <a:ext uri="{FF2B5EF4-FFF2-40B4-BE49-F238E27FC236}">
                <a16:creationId xmlns:a16="http://schemas.microsoft.com/office/drawing/2014/main" id="{3EE192F2-D97A-4685-8E2E-D926E4C2D54B}"/>
              </a:ext>
            </a:extLst>
          </p:cNvPr>
          <p:cNvSpPr>
            <a:spLocks noGrp="1"/>
          </p:cNvSpPr>
          <p:nvPr>
            <p:ph idx="1"/>
          </p:nvPr>
        </p:nvSpPr>
        <p:spPr/>
        <p:txBody>
          <a:bodyPr>
            <a:normAutofit fontScale="92500" lnSpcReduction="10000"/>
          </a:bodyPr>
          <a:lstStyle/>
          <a:p>
            <a:r>
              <a:rPr lang="en-CA" dirty="0"/>
              <a:t>Factual findings, including determinations of credibility, cannot be based on stereotypical inferences about human behaviour. It is an error of law to rely on stereotypes or erroneous common-sense assumptions about how a sexual offence complainant is expected to act, to either bolster or compromise their credibility.</a:t>
            </a:r>
          </a:p>
          <a:p>
            <a:r>
              <a:rPr lang="en-CA" dirty="0"/>
              <a:t>This rule does not bar all inferences relating to behaviour that are based on human experience. It only prohibits inferences that are based on stereotype or "prejudicial generalizations“.</a:t>
            </a:r>
          </a:p>
          <a:p>
            <a:r>
              <a:rPr lang="en-CA" dirty="0"/>
              <a:t>This rule prohibits certain inferences from being drawn. It does not prohibit the admission or use of certain kinds of evidence.</a:t>
            </a:r>
          </a:p>
          <a:p>
            <a:pPr marL="0" indent="0">
              <a:buNone/>
            </a:pPr>
            <a:endParaRPr lang="en-CA" i="1" dirty="0"/>
          </a:p>
          <a:p>
            <a:pPr marL="0" indent="0">
              <a:buNone/>
            </a:pPr>
            <a:r>
              <a:rPr lang="en-CA" i="1" dirty="0"/>
              <a:t>R v JC</a:t>
            </a:r>
            <a:r>
              <a:rPr lang="en-CA" dirty="0"/>
              <a:t>, 2021 ONCA 131 at paras 63-70</a:t>
            </a:r>
          </a:p>
          <a:p>
            <a:pPr marL="0" indent="0">
              <a:buNone/>
            </a:pPr>
            <a:endParaRPr lang="en-CA" dirty="0"/>
          </a:p>
        </p:txBody>
      </p:sp>
      <p:sp>
        <p:nvSpPr>
          <p:cNvPr id="4" name="Slide Number Placeholder 3">
            <a:extLst>
              <a:ext uri="{FF2B5EF4-FFF2-40B4-BE49-F238E27FC236}">
                <a16:creationId xmlns:a16="http://schemas.microsoft.com/office/drawing/2014/main" id="{7AA998A5-EF11-427A-BD3C-36B6F127753D}"/>
              </a:ext>
            </a:extLst>
          </p:cNvPr>
          <p:cNvSpPr>
            <a:spLocks noGrp="1"/>
          </p:cNvSpPr>
          <p:nvPr>
            <p:ph type="sldNum" sz="quarter" idx="12"/>
          </p:nvPr>
        </p:nvSpPr>
        <p:spPr/>
        <p:txBody>
          <a:bodyPr/>
          <a:lstStyle/>
          <a:p>
            <a:fld id="{5F420387-837D-4765-87D5-B00923C562F6}" type="slidenum">
              <a:rPr lang="en-CA" smtClean="0"/>
              <a:t>34</a:t>
            </a:fld>
            <a:endParaRPr lang="en-CA"/>
          </a:p>
        </p:txBody>
      </p:sp>
    </p:spTree>
    <p:extLst>
      <p:ext uri="{BB962C8B-B14F-4D97-AF65-F5344CB8AC3E}">
        <p14:creationId xmlns:p14="http://schemas.microsoft.com/office/powerpoint/2010/main" val="3186503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E49B-FF4F-4F7D-BEB0-F7BCCAFC3A98}"/>
              </a:ext>
            </a:extLst>
          </p:cNvPr>
          <p:cNvSpPr>
            <a:spLocks noGrp="1"/>
          </p:cNvSpPr>
          <p:nvPr>
            <p:ph type="title"/>
          </p:nvPr>
        </p:nvSpPr>
        <p:spPr/>
        <p:txBody>
          <a:bodyPr/>
          <a:lstStyle/>
          <a:p>
            <a:r>
              <a:rPr lang="en-US" dirty="0"/>
              <a:t>Implausible, illogical, nonsensical</a:t>
            </a:r>
            <a:endParaRPr lang="en-CA" dirty="0"/>
          </a:p>
        </p:txBody>
      </p:sp>
      <p:sp>
        <p:nvSpPr>
          <p:cNvPr id="3" name="Content Placeholder 2">
            <a:extLst>
              <a:ext uri="{FF2B5EF4-FFF2-40B4-BE49-F238E27FC236}">
                <a16:creationId xmlns:a16="http://schemas.microsoft.com/office/drawing/2014/main" id="{5FD16E0A-5B8D-495C-9E2A-D3F9DE82680C}"/>
              </a:ext>
            </a:extLst>
          </p:cNvPr>
          <p:cNvSpPr>
            <a:spLocks noGrp="1"/>
          </p:cNvSpPr>
          <p:nvPr>
            <p:ph idx="1"/>
          </p:nvPr>
        </p:nvSpPr>
        <p:spPr>
          <a:xfrm>
            <a:off x="838200" y="2612571"/>
            <a:ext cx="10515600" cy="4108268"/>
          </a:xfrm>
        </p:spPr>
        <p:txBody>
          <a:bodyPr>
            <a:normAutofit/>
          </a:bodyPr>
          <a:lstStyle/>
          <a:p>
            <a:r>
              <a:rPr lang="en-US" dirty="0"/>
              <a:t>Beware a submission that the complainant’s evidence or accused’s evidence is implausible, illogical, or nonsensical</a:t>
            </a:r>
          </a:p>
          <a:p>
            <a:r>
              <a:rPr lang="en-US" dirty="0"/>
              <a:t>Ground your inferences in the evidence.</a:t>
            </a:r>
          </a:p>
          <a:p>
            <a:r>
              <a:rPr lang="en-CA" dirty="0"/>
              <a:t>Consider the words of the Court of Appeal in </a:t>
            </a:r>
            <a:r>
              <a:rPr lang="en-CA" i="1" dirty="0"/>
              <a:t>R v JC</a:t>
            </a:r>
            <a:r>
              <a:rPr lang="en-CA" dirty="0"/>
              <a:t>, 2021 ONCA 131 at para 62:</a:t>
            </a:r>
          </a:p>
          <a:p>
            <a:pPr marL="712788" indent="0">
              <a:buNone/>
            </a:pPr>
            <a:r>
              <a:rPr lang="en-CA" i="1" dirty="0"/>
              <a:t> </a:t>
            </a:r>
            <a:r>
              <a:rPr lang="en-CA" dirty="0"/>
              <a:t>It was … an error … for the trial judge to infer that a complainant would not have consented to sex outside on the dirt, gravel and wet grass where the sexual act occurred, in mid-December. … </a:t>
            </a:r>
            <a:r>
              <a:rPr lang="en-CA" dirty="0">
                <a:highlight>
                  <a:srgbClr val="FFFF00"/>
                </a:highlight>
              </a:rPr>
              <a:t>Had there been evidence from the complainant that she was careful or concerned about her appearance, her clothing, or her physical comfort, the impugned inference would have been grounded in evidence and would have been permissible.</a:t>
            </a:r>
          </a:p>
        </p:txBody>
      </p:sp>
      <p:sp>
        <p:nvSpPr>
          <p:cNvPr id="4" name="Slide Number Placeholder 3">
            <a:extLst>
              <a:ext uri="{FF2B5EF4-FFF2-40B4-BE49-F238E27FC236}">
                <a16:creationId xmlns:a16="http://schemas.microsoft.com/office/drawing/2014/main" id="{DEF1F193-EA18-4BD7-99C9-DD417EAEC0E6}"/>
              </a:ext>
            </a:extLst>
          </p:cNvPr>
          <p:cNvSpPr>
            <a:spLocks noGrp="1"/>
          </p:cNvSpPr>
          <p:nvPr>
            <p:ph type="sldNum" sz="quarter" idx="12"/>
          </p:nvPr>
        </p:nvSpPr>
        <p:spPr/>
        <p:txBody>
          <a:bodyPr/>
          <a:lstStyle/>
          <a:p>
            <a:fld id="{5F420387-837D-4765-87D5-B00923C562F6}" type="slidenum">
              <a:rPr lang="en-CA" smtClean="0"/>
              <a:t>35</a:t>
            </a:fld>
            <a:endParaRPr lang="en-CA"/>
          </a:p>
        </p:txBody>
      </p:sp>
    </p:spTree>
    <p:extLst>
      <p:ext uri="{BB962C8B-B14F-4D97-AF65-F5344CB8AC3E}">
        <p14:creationId xmlns:p14="http://schemas.microsoft.com/office/powerpoint/2010/main" val="2703831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Shape 2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2"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92B320F-1B5A-4A4D-AC62-0189F1314961}"/>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Role of the Crown </a:t>
            </a:r>
          </a:p>
        </p:txBody>
      </p:sp>
      <p:sp>
        <p:nvSpPr>
          <p:cNvPr id="6" name="Content Placeholder 5">
            <a:extLst>
              <a:ext uri="{FF2B5EF4-FFF2-40B4-BE49-F238E27FC236}">
                <a16:creationId xmlns:a16="http://schemas.microsoft.com/office/drawing/2014/main" id="{84BD2B49-5E1E-46C8-8634-12EDCC63563E}"/>
              </a:ext>
            </a:extLst>
          </p:cNvPr>
          <p:cNvSpPr>
            <a:spLocks noGrp="1"/>
          </p:cNvSpPr>
          <p:nvPr>
            <p:ph idx="1"/>
          </p:nvPr>
        </p:nvSpPr>
        <p:spPr>
          <a:xfrm>
            <a:off x="5290077" y="437513"/>
            <a:ext cx="5502614" cy="5954325"/>
          </a:xfrm>
        </p:spPr>
        <p:txBody>
          <a:bodyPr vert="horz" lIns="91440" tIns="45720" rIns="91440" bIns="45720" rtlCol="0" anchor="ctr">
            <a:normAutofit/>
          </a:bodyPr>
          <a:lstStyle/>
          <a:p>
            <a:r>
              <a:rPr lang="en-US" sz="2000"/>
              <a:t>We speak with one voice</a:t>
            </a:r>
          </a:p>
          <a:p>
            <a:pPr lvl="1"/>
            <a:r>
              <a:rPr lang="en-US" sz="2000"/>
              <a:t>Don’t shop (if you have spoken to a crown about an issue let the next person you speak with know that)</a:t>
            </a:r>
          </a:p>
          <a:p>
            <a:pPr lvl="1"/>
            <a:r>
              <a:rPr lang="en-US" sz="2000"/>
              <a:t>Don’t undercut your colleagues’ positions (bail, sentencing)</a:t>
            </a:r>
          </a:p>
          <a:p>
            <a:r>
              <a:rPr lang="en-US" sz="2000"/>
              <a:t>Be respectful of court staff </a:t>
            </a:r>
          </a:p>
          <a:p>
            <a:r>
              <a:rPr lang="en-US" sz="2000"/>
              <a:t>Be careful who is around when you are talking about your case</a:t>
            </a:r>
          </a:p>
          <a:p>
            <a:pPr lvl="1"/>
            <a:r>
              <a:rPr lang="en-US" sz="2000"/>
              <a:t>If you use “my friend” explain it to victims and their families</a:t>
            </a:r>
          </a:p>
          <a:p>
            <a:pPr marL="0" indent="0"/>
            <a:endParaRPr lang="en-US" sz="2000"/>
          </a:p>
        </p:txBody>
      </p:sp>
      <p:sp>
        <p:nvSpPr>
          <p:cNvPr id="4" name="Slide Number Placeholder 3">
            <a:extLst>
              <a:ext uri="{FF2B5EF4-FFF2-40B4-BE49-F238E27FC236}">
                <a16:creationId xmlns:a16="http://schemas.microsoft.com/office/drawing/2014/main" id="{23D3A1FD-5F48-4BB2-BF26-6912F5653414}"/>
              </a:ext>
            </a:extLst>
          </p:cNvPr>
          <p:cNvSpPr>
            <a:spLocks noGrp="1"/>
          </p:cNvSpPr>
          <p:nvPr>
            <p:ph type="sldNum" sz="quarter" idx="12"/>
          </p:nvPr>
        </p:nvSpPr>
        <p:spPr>
          <a:xfrm>
            <a:off x="10792691" y="6391838"/>
            <a:ext cx="838199" cy="304799"/>
          </a:xfrm>
        </p:spPr>
        <p:txBody>
          <a:bodyPr vert="horz" lIns="91440" tIns="45720" rIns="91440" bIns="45720" rtlCol="0" anchor="ctr">
            <a:normAutofit/>
          </a:bodyPr>
          <a:lstStyle/>
          <a:p>
            <a:pPr algn="r">
              <a:spcAft>
                <a:spcPts val="600"/>
              </a:spcAft>
            </a:pPr>
            <a:fld id="{5F420387-837D-4765-87D5-B00923C562F6}" type="slidenum">
              <a:rPr lang="en-US" sz="1000">
                <a:solidFill>
                  <a:schemeClr val="accent1"/>
                </a:solidFill>
              </a:rPr>
              <a:pPr algn="r">
                <a:spcAft>
                  <a:spcPts val="600"/>
                </a:spcAft>
              </a:pPr>
              <a:t>36</a:t>
            </a:fld>
            <a:endParaRPr lang="en-US" sz="1000">
              <a:solidFill>
                <a:schemeClr val="accent1"/>
              </a:solidFill>
            </a:endParaRPr>
          </a:p>
        </p:txBody>
      </p:sp>
    </p:spTree>
    <p:extLst>
      <p:ext uri="{BB962C8B-B14F-4D97-AF65-F5344CB8AC3E}">
        <p14:creationId xmlns:p14="http://schemas.microsoft.com/office/powerpoint/2010/main" val="105533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86D6-1C86-431D-B5E1-D3A39EE37ED1}"/>
              </a:ext>
            </a:extLst>
          </p:cNvPr>
          <p:cNvSpPr>
            <a:spLocks noGrp="1"/>
          </p:cNvSpPr>
          <p:nvPr>
            <p:ph type="title"/>
          </p:nvPr>
        </p:nvSpPr>
        <p:spPr/>
        <p:txBody>
          <a:bodyPr/>
          <a:lstStyle/>
          <a:p>
            <a:r>
              <a:rPr lang="en-US" dirty="0"/>
              <a:t>How should I review the charge wording?</a:t>
            </a:r>
            <a:endParaRPr lang="en-CA" dirty="0"/>
          </a:p>
        </p:txBody>
      </p:sp>
      <p:sp>
        <p:nvSpPr>
          <p:cNvPr id="3" name="Content Placeholder 2">
            <a:extLst>
              <a:ext uri="{FF2B5EF4-FFF2-40B4-BE49-F238E27FC236}">
                <a16:creationId xmlns:a16="http://schemas.microsoft.com/office/drawing/2014/main" id="{F7445D60-E90D-4FBF-8258-224424BB1ECF}"/>
              </a:ext>
            </a:extLst>
          </p:cNvPr>
          <p:cNvSpPr>
            <a:spLocks noGrp="1"/>
          </p:cNvSpPr>
          <p:nvPr>
            <p:ph idx="1"/>
          </p:nvPr>
        </p:nvSpPr>
        <p:spPr/>
        <p:txBody>
          <a:bodyPr>
            <a:normAutofit/>
          </a:bodyPr>
          <a:lstStyle/>
          <a:p>
            <a:r>
              <a:rPr lang="en-US" dirty="0"/>
              <a:t>When you review the wording of a count, open your </a:t>
            </a:r>
            <a:r>
              <a:rPr lang="en-US" i="1" dirty="0"/>
              <a:t>Criminal Code </a:t>
            </a:r>
            <a:r>
              <a:rPr lang="en-US" dirty="0"/>
              <a:t>and read the offence section</a:t>
            </a:r>
          </a:p>
          <a:p>
            <a:r>
              <a:rPr lang="en-US" dirty="0"/>
              <a:t>Additional research will often be required</a:t>
            </a:r>
            <a:r>
              <a:rPr lang="en-CA" dirty="0"/>
              <a:t> </a:t>
            </a:r>
            <a:r>
              <a:rPr lang="en-US" dirty="0"/>
              <a:t>if you do not have experience prosecuting the offence</a:t>
            </a:r>
          </a:p>
          <a:p>
            <a:r>
              <a:rPr lang="en-CA" dirty="0"/>
              <a:t>Consider: Jurisdiction, date, names, particulars, the one-count-per-transaction rule, and conjunction vs. disjunction</a:t>
            </a:r>
          </a:p>
          <a:p>
            <a:r>
              <a:rPr lang="en-CA" dirty="0"/>
              <a:t>Some offence provisions are legally complex. Examples: break and enter, robbery, criminal harassment</a:t>
            </a:r>
          </a:p>
          <a:p>
            <a:r>
              <a:rPr lang="en-CA" dirty="0"/>
              <a:t>More generally, are the charges a fit with the conduct that is alleged?</a:t>
            </a:r>
            <a:endParaRPr lang="en-US" dirty="0"/>
          </a:p>
        </p:txBody>
      </p:sp>
      <p:sp>
        <p:nvSpPr>
          <p:cNvPr id="4" name="Slide Number Placeholder 3">
            <a:extLst>
              <a:ext uri="{FF2B5EF4-FFF2-40B4-BE49-F238E27FC236}">
                <a16:creationId xmlns:a16="http://schemas.microsoft.com/office/drawing/2014/main" id="{445370ED-BD01-47B2-BB7F-7F9C4944473B}"/>
              </a:ext>
            </a:extLst>
          </p:cNvPr>
          <p:cNvSpPr>
            <a:spLocks noGrp="1"/>
          </p:cNvSpPr>
          <p:nvPr>
            <p:ph type="sldNum" sz="quarter" idx="12"/>
          </p:nvPr>
        </p:nvSpPr>
        <p:spPr/>
        <p:txBody>
          <a:bodyPr/>
          <a:lstStyle/>
          <a:p>
            <a:fld id="{5F420387-837D-4765-87D5-B00923C562F6}" type="slidenum">
              <a:rPr lang="en-CA" smtClean="0"/>
              <a:t>4</a:t>
            </a:fld>
            <a:endParaRPr lang="en-CA"/>
          </a:p>
        </p:txBody>
      </p:sp>
    </p:spTree>
    <p:extLst>
      <p:ext uri="{BB962C8B-B14F-4D97-AF65-F5344CB8AC3E}">
        <p14:creationId xmlns:p14="http://schemas.microsoft.com/office/powerpoint/2010/main" val="72937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E7B6-99EC-4FCD-8AD8-C0C0B4F9C104}"/>
              </a:ext>
            </a:extLst>
          </p:cNvPr>
          <p:cNvSpPr>
            <a:spLocks noGrp="1"/>
          </p:cNvSpPr>
          <p:nvPr>
            <p:ph type="title"/>
          </p:nvPr>
        </p:nvSpPr>
        <p:spPr/>
        <p:txBody>
          <a:bodyPr/>
          <a:lstStyle/>
          <a:p>
            <a:r>
              <a:rPr lang="en-US" dirty="0"/>
              <a:t>Scenario 1</a:t>
            </a:r>
            <a:endParaRPr lang="en-CA" dirty="0"/>
          </a:p>
        </p:txBody>
      </p:sp>
      <p:sp>
        <p:nvSpPr>
          <p:cNvPr id="3" name="Content Placeholder 2">
            <a:extLst>
              <a:ext uri="{FF2B5EF4-FFF2-40B4-BE49-F238E27FC236}">
                <a16:creationId xmlns:a16="http://schemas.microsoft.com/office/drawing/2014/main" id="{C4C82672-D2DD-44AA-8E11-DD1987F0ADE6}"/>
              </a:ext>
            </a:extLst>
          </p:cNvPr>
          <p:cNvSpPr>
            <a:spLocks noGrp="1"/>
          </p:cNvSpPr>
          <p:nvPr>
            <p:ph idx="1"/>
          </p:nvPr>
        </p:nvSpPr>
        <p:spPr>
          <a:xfrm>
            <a:off x="838200" y="2658794"/>
            <a:ext cx="10515600" cy="4123005"/>
          </a:xfrm>
        </p:spPr>
        <p:txBody>
          <a:bodyPr>
            <a:normAutofit/>
          </a:bodyPr>
          <a:lstStyle/>
          <a:p>
            <a:pPr marL="0" indent="0">
              <a:buNone/>
            </a:pPr>
            <a:r>
              <a:rPr lang="en-US" dirty="0"/>
              <a:t>Ryan forced Marissa  into his car at knifepoint after she exited the Cotillion Ball in Ottawa. He then drove her against her will, still at knifepoint, eventually driving to Gatineau, Quebec, where he threatened her with the knife once again. The police laid one charge:</a:t>
            </a:r>
          </a:p>
          <a:p>
            <a:pPr marL="0" indent="0">
              <a:buNone/>
            </a:pPr>
            <a:endParaRPr lang="en-US" dirty="0"/>
          </a:p>
          <a:p>
            <a:pPr marL="0" indent="0">
              <a:buNone/>
            </a:pPr>
            <a:r>
              <a:rPr lang="en-US" dirty="0"/>
              <a:t>Count 1</a:t>
            </a:r>
          </a:p>
          <a:p>
            <a:pPr marL="0" indent="0">
              <a:buNone/>
            </a:pPr>
            <a:r>
              <a:rPr lang="en-US" dirty="0"/>
              <a:t>Ryan ATWOOD</a:t>
            </a:r>
          </a:p>
          <a:p>
            <a:pPr marL="0" indent="0">
              <a:buNone/>
            </a:pPr>
            <a:r>
              <a:rPr lang="en-CA" dirty="0"/>
              <a:t>On the 1</a:t>
            </a:r>
            <a:r>
              <a:rPr lang="en-CA" baseline="30000" dirty="0"/>
              <a:t>st</a:t>
            </a:r>
            <a:r>
              <a:rPr lang="en-CA" dirty="0"/>
              <a:t> day of June in the year 2020 at the City of Ottawa in the East Region did assault Marissa COOPER with a weapon, to wit a steak knife, contrary to section 267, paragraph (a) of the Criminal Code of Canada.</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318576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E7B6-99EC-4FCD-8AD8-C0C0B4F9C104}"/>
              </a:ext>
            </a:extLst>
          </p:cNvPr>
          <p:cNvSpPr>
            <a:spLocks noGrp="1"/>
          </p:cNvSpPr>
          <p:nvPr>
            <p:ph type="title"/>
          </p:nvPr>
        </p:nvSpPr>
        <p:spPr/>
        <p:txBody>
          <a:bodyPr/>
          <a:lstStyle/>
          <a:p>
            <a:r>
              <a:rPr lang="en-US" dirty="0"/>
              <a:t>Scenario 2</a:t>
            </a:r>
            <a:endParaRPr lang="en-CA" dirty="0"/>
          </a:p>
        </p:txBody>
      </p:sp>
      <p:sp>
        <p:nvSpPr>
          <p:cNvPr id="3" name="Content Placeholder 2">
            <a:extLst>
              <a:ext uri="{FF2B5EF4-FFF2-40B4-BE49-F238E27FC236}">
                <a16:creationId xmlns:a16="http://schemas.microsoft.com/office/drawing/2014/main" id="{C4C82672-D2DD-44AA-8E11-DD1987F0ADE6}"/>
              </a:ext>
            </a:extLst>
          </p:cNvPr>
          <p:cNvSpPr>
            <a:spLocks noGrp="1"/>
          </p:cNvSpPr>
          <p:nvPr>
            <p:ph idx="1"/>
          </p:nvPr>
        </p:nvSpPr>
        <p:spPr/>
        <p:txBody>
          <a:bodyPr>
            <a:normAutofit fontScale="92500" lnSpcReduction="20000"/>
          </a:bodyPr>
          <a:lstStyle/>
          <a:p>
            <a:pPr marL="0" indent="0">
              <a:buNone/>
            </a:pPr>
            <a:r>
              <a:rPr lang="en-US" dirty="0"/>
              <a:t>The accused was intoxicated and aggressive at a bar. When bar staff asked him to leave he pulled a pistol from his waistband, pointed it at the bartended, and said “I’ll fucking smoke you, bitch!” The accused was arrested with the weapon. It looked exactly like a real gun, but testing showed that it was a non-functioning air pistol. Therefore the weapon is not a “firearm” within the meaning of the Criminal Code. The police laid one charge:</a:t>
            </a:r>
          </a:p>
          <a:p>
            <a:pPr marL="0" indent="0">
              <a:buNone/>
            </a:pPr>
            <a:endParaRPr lang="en-US" dirty="0"/>
          </a:p>
          <a:p>
            <a:pPr marL="0" indent="0">
              <a:buNone/>
            </a:pPr>
            <a:r>
              <a:rPr lang="en-US" dirty="0"/>
              <a:t>Count 1</a:t>
            </a:r>
          </a:p>
          <a:p>
            <a:pPr marL="0" indent="0">
              <a:buNone/>
            </a:pPr>
            <a:r>
              <a:rPr lang="en-CA" dirty="0"/>
              <a:t>Adam ACCUSED</a:t>
            </a:r>
            <a:endParaRPr lang="en-US" dirty="0"/>
          </a:p>
          <a:p>
            <a:pPr marL="0" indent="0">
              <a:buNone/>
            </a:pPr>
            <a:r>
              <a:rPr lang="en-CA" dirty="0"/>
              <a:t>On the 1</a:t>
            </a:r>
            <a:r>
              <a:rPr lang="en-CA" baseline="30000" dirty="0"/>
              <a:t>st</a:t>
            </a:r>
            <a:r>
              <a:rPr lang="en-CA" dirty="0"/>
              <a:t> day of January in the year 2020 at the City of Ottawa in the East Region did use an imitation firearm to wit an air pistol, while committing the indictable offence of utter threats, contrary to section 85, subsection (2), paragraph (b) of the Criminal Code of Canada. </a:t>
            </a:r>
          </a:p>
        </p:txBody>
      </p:sp>
      <p:sp>
        <p:nvSpPr>
          <p:cNvPr id="4" name="Slide Number Placeholder 3">
            <a:extLst>
              <a:ext uri="{FF2B5EF4-FFF2-40B4-BE49-F238E27FC236}">
                <a16:creationId xmlns:a16="http://schemas.microsoft.com/office/drawing/2014/main" id="{505B1EB9-EC77-4C68-98E9-087F94C85445}"/>
              </a:ext>
            </a:extLst>
          </p:cNvPr>
          <p:cNvSpPr>
            <a:spLocks noGrp="1"/>
          </p:cNvSpPr>
          <p:nvPr>
            <p:ph type="sldNum" sz="quarter" idx="12"/>
          </p:nvPr>
        </p:nvSpPr>
        <p:spPr/>
        <p:txBody>
          <a:bodyPr/>
          <a:lstStyle/>
          <a:p>
            <a:fld id="{5F420387-837D-4765-87D5-B00923C562F6}" type="slidenum">
              <a:rPr lang="en-CA" smtClean="0"/>
              <a:t>6</a:t>
            </a:fld>
            <a:endParaRPr lang="en-CA"/>
          </a:p>
        </p:txBody>
      </p:sp>
    </p:spTree>
    <p:extLst>
      <p:ext uri="{BB962C8B-B14F-4D97-AF65-F5344CB8AC3E}">
        <p14:creationId xmlns:p14="http://schemas.microsoft.com/office/powerpoint/2010/main" val="94168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6AD1-71F5-49BC-AFFE-D3C01072B4B2}"/>
              </a:ext>
            </a:extLst>
          </p:cNvPr>
          <p:cNvSpPr>
            <a:spLocks noGrp="1"/>
          </p:cNvSpPr>
          <p:nvPr>
            <p:ph type="title"/>
          </p:nvPr>
        </p:nvSpPr>
        <p:spPr/>
        <p:txBody>
          <a:bodyPr/>
          <a:lstStyle/>
          <a:p>
            <a:r>
              <a:rPr lang="en-US" dirty="0"/>
              <a:t>Scenario 3</a:t>
            </a:r>
            <a:endParaRPr lang="en-CA" dirty="0"/>
          </a:p>
        </p:txBody>
      </p:sp>
      <p:sp>
        <p:nvSpPr>
          <p:cNvPr id="3" name="Content Placeholder 2">
            <a:extLst>
              <a:ext uri="{FF2B5EF4-FFF2-40B4-BE49-F238E27FC236}">
                <a16:creationId xmlns:a16="http://schemas.microsoft.com/office/drawing/2014/main" id="{014ED030-7432-4FDD-8484-1532351D02BE}"/>
              </a:ext>
            </a:extLst>
          </p:cNvPr>
          <p:cNvSpPr>
            <a:spLocks noGrp="1"/>
          </p:cNvSpPr>
          <p:nvPr>
            <p:ph idx="1"/>
          </p:nvPr>
        </p:nvSpPr>
        <p:spPr/>
        <p:txBody>
          <a:bodyPr>
            <a:normAutofit fontScale="92500" lnSpcReduction="10000"/>
          </a:bodyPr>
          <a:lstStyle/>
          <a:p>
            <a:pPr marL="0" indent="0">
              <a:buNone/>
            </a:pPr>
            <a:r>
              <a:rPr lang="en-US" dirty="0"/>
              <a:t>The accused was pulled over and had an open liquor container in the </a:t>
            </a:r>
            <a:r>
              <a:rPr lang="en-US" dirty="0" err="1"/>
              <a:t>centre</a:t>
            </a:r>
            <a:r>
              <a:rPr lang="en-US" dirty="0"/>
              <a:t> console. The police search the accused and vehicle for liquor under the </a:t>
            </a:r>
            <a:r>
              <a:rPr lang="en-US" i="1" dirty="0"/>
              <a:t>Liquor License Act</a:t>
            </a:r>
            <a:r>
              <a:rPr lang="en-US" dirty="0"/>
              <a:t>. The accused was found to have an unloaded handgun in his backpack. The handgun was examined and found to be a functioning Beretta APX pistol. The police laid one charge:</a:t>
            </a:r>
          </a:p>
          <a:p>
            <a:pPr marL="0" indent="0">
              <a:buNone/>
            </a:pPr>
            <a:endParaRPr lang="en-US" dirty="0"/>
          </a:p>
          <a:p>
            <a:pPr marL="0" indent="0">
              <a:buNone/>
            </a:pPr>
            <a:r>
              <a:rPr lang="en-US" dirty="0"/>
              <a:t>Count 1</a:t>
            </a:r>
          </a:p>
          <a:p>
            <a:pPr marL="0" indent="0">
              <a:buNone/>
            </a:pPr>
            <a:r>
              <a:rPr lang="en-CA" dirty="0"/>
              <a:t>Adam ACCUSED</a:t>
            </a:r>
            <a:endParaRPr lang="en-US" dirty="0"/>
          </a:p>
          <a:p>
            <a:pPr marL="0" indent="0">
              <a:buNone/>
            </a:pPr>
            <a:r>
              <a:rPr lang="en-CA" dirty="0"/>
              <a:t>On the 1</a:t>
            </a:r>
            <a:r>
              <a:rPr lang="en-CA" baseline="30000" dirty="0"/>
              <a:t>st</a:t>
            </a:r>
            <a:r>
              <a:rPr lang="en-CA" dirty="0"/>
              <a:t> day of January in the year 2020 at the City of Ottawa in the East Region did possess a restricted weapon, to wit a Beretta APX pistol, knowing that he was not the holder of a license under which he pay possess it, contrary to section 92, subsection (2) of the Criminal Code of Canada.</a:t>
            </a:r>
          </a:p>
        </p:txBody>
      </p:sp>
      <p:sp>
        <p:nvSpPr>
          <p:cNvPr id="4" name="Slide Number Placeholder 3">
            <a:extLst>
              <a:ext uri="{FF2B5EF4-FFF2-40B4-BE49-F238E27FC236}">
                <a16:creationId xmlns:a16="http://schemas.microsoft.com/office/drawing/2014/main" id="{A9D2DA5F-9939-4EDB-ACE3-1CC58E2B2EF8}"/>
              </a:ext>
            </a:extLst>
          </p:cNvPr>
          <p:cNvSpPr>
            <a:spLocks noGrp="1"/>
          </p:cNvSpPr>
          <p:nvPr>
            <p:ph type="sldNum" sz="quarter" idx="12"/>
          </p:nvPr>
        </p:nvSpPr>
        <p:spPr/>
        <p:txBody>
          <a:bodyPr/>
          <a:lstStyle/>
          <a:p>
            <a:fld id="{5F420387-837D-4765-87D5-B00923C562F6}" type="slidenum">
              <a:rPr lang="en-CA" smtClean="0"/>
              <a:t>7</a:t>
            </a:fld>
            <a:endParaRPr lang="en-CA"/>
          </a:p>
        </p:txBody>
      </p:sp>
    </p:spTree>
    <p:extLst>
      <p:ext uri="{BB962C8B-B14F-4D97-AF65-F5344CB8AC3E}">
        <p14:creationId xmlns:p14="http://schemas.microsoft.com/office/powerpoint/2010/main" val="155382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6AD1-71F5-49BC-AFFE-D3C01072B4B2}"/>
              </a:ext>
            </a:extLst>
          </p:cNvPr>
          <p:cNvSpPr>
            <a:spLocks noGrp="1"/>
          </p:cNvSpPr>
          <p:nvPr>
            <p:ph type="title"/>
          </p:nvPr>
        </p:nvSpPr>
        <p:spPr/>
        <p:txBody>
          <a:bodyPr/>
          <a:lstStyle/>
          <a:p>
            <a:r>
              <a:rPr lang="en-US" dirty="0"/>
              <a:t>Scenario 4</a:t>
            </a:r>
            <a:endParaRPr lang="en-CA" dirty="0"/>
          </a:p>
        </p:txBody>
      </p:sp>
      <p:sp>
        <p:nvSpPr>
          <p:cNvPr id="3" name="Content Placeholder 2">
            <a:extLst>
              <a:ext uri="{FF2B5EF4-FFF2-40B4-BE49-F238E27FC236}">
                <a16:creationId xmlns:a16="http://schemas.microsoft.com/office/drawing/2014/main" id="{014ED030-7432-4FDD-8484-1532351D02BE}"/>
              </a:ext>
            </a:extLst>
          </p:cNvPr>
          <p:cNvSpPr>
            <a:spLocks noGrp="1"/>
          </p:cNvSpPr>
          <p:nvPr>
            <p:ph idx="1"/>
          </p:nvPr>
        </p:nvSpPr>
        <p:spPr/>
        <p:txBody>
          <a:bodyPr>
            <a:normAutofit/>
          </a:bodyPr>
          <a:lstStyle/>
          <a:p>
            <a:pPr marL="0" indent="0">
              <a:buNone/>
            </a:pPr>
            <a:r>
              <a:rPr lang="en-US" dirty="0"/>
              <a:t>The accused was intoxicated and aggressive at a bar. When bar staff asked him to leave he struck the bartender in the face and arms with a broken beer bottle, causing multiple cuts that required stitches. The police laid one charge:</a:t>
            </a:r>
          </a:p>
          <a:p>
            <a:pPr marL="0" indent="0">
              <a:buNone/>
            </a:pPr>
            <a:endParaRPr lang="en-US" dirty="0"/>
          </a:p>
          <a:p>
            <a:pPr marL="0" indent="0">
              <a:buNone/>
            </a:pPr>
            <a:r>
              <a:rPr lang="en-US" dirty="0"/>
              <a:t>Count 1</a:t>
            </a:r>
          </a:p>
          <a:p>
            <a:pPr marL="0" indent="0">
              <a:buNone/>
            </a:pPr>
            <a:r>
              <a:rPr lang="en-CA" dirty="0"/>
              <a:t>Adam ACCUSED</a:t>
            </a:r>
            <a:endParaRPr lang="en-US" dirty="0"/>
          </a:p>
          <a:p>
            <a:pPr marL="0" indent="0">
              <a:buNone/>
            </a:pPr>
            <a:r>
              <a:rPr lang="en-CA" dirty="0"/>
              <a:t>On the 1</a:t>
            </a:r>
            <a:r>
              <a:rPr lang="en-CA" baseline="30000" dirty="0"/>
              <a:t>st</a:t>
            </a:r>
            <a:r>
              <a:rPr lang="en-CA" dirty="0"/>
              <a:t> day of January in the year 2020 at the City of Ottawa in the East Region did wound, maim, disfigure, and endanger the life of Vicky VICTIM, contrary to section 268, subsection (2) of the Criminal Code of Canada.</a:t>
            </a:r>
          </a:p>
        </p:txBody>
      </p:sp>
      <p:sp>
        <p:nvSpPr>
          <p:cNvPr id="4" name="Slide Number Placeholder 3">
            <a:extLst>
              <a:ext uri="{FF2B5EF4-FFF2-40B4-BE49-F238E27FC236}">
                <a16:creationId xmlns:a16="http://schemas.microsoft.com/office/drawing/2014/main" id="{7969B8F0-CB18-43BA-9944-64DE80E81571}"/>
              </a:ext>
            </a:extLst>
          </p:cNvPr>
          <p:cNvSpPr>
            <a:spLocks noGrp="1"/>
          </p:cNvSpPr>
          <p:nvPr>
            <p:ph type="sldNum" sz="quarter" idx="12"/>
          </p:nvPr>
        </p:nvSpPr>
        <p:spPr/>
        <p:txBody>
          <a:bodyPr/>
          <a:lstStyle/>
          <a:p>
            <a:fld id="{5F420387-837D-4765-87D5-B00923C562F6}" type="slidenum">
              <a:rPr lang="en-CA" smtClean="0"/>
              <a:t>8</a:t>
            </a:fld>
            <a:endParaRPr lang="en-CA"/>
          </a:p>
        </p:txBody>
      </p:sp>
    </p:spTree>
    <p:extLst>
      <p:ext uri="{BB962C8B-B14F-4D97-AF65-F5344CB8AC3E}">
        <p14:creationId xmlns:p14="http://schemas.microsoft.com/office/powerpoint/2010/main" val="183225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7BA4-FDBC-4300-9AFA-441ABC561811}"/>
              </a:ext>
            </a:extLst>
          </p:cNvPr>
          <p:cNvSpPr>
            <a:spLocks noGrp="1"/>
          </p:cNvSpPr>
          <p:nvPr>
            <p:ph type="title"/>
          </p:nvPr>
        </p:nvSpPr>
        <p:spPr/>
        <p:txBody>
          <a:bodyPr/>
          <a:lstStyle/>
          <a:p>
            <a:r>
              <a:rPr lang="en-US" dirty="0"/>
              <a:t>When should I review the charge wording?</a:t>
            </a:r>
            <a:endParaRPr lang="en-CA" dirty="0"/>
          </a:p>
        </p:txBody>
      </p:sp>
      <p:sp>
        <p:nvSpPr>
          <p:cNvPr id="3" name="Content Placeholder 2">
            <a:extLst>
              <a:ext uri="{FF2B5EF4-FFF2-40B4-BE49-F238E27FC236}">
                <a16:creationId xmlns:a16="http://schemas.microsoft.com/office/drawing/2014/main" id="{DB05E726-0904-42E0-A4BD-6E933FD671B7}"/>
              </a:ext>
            </a:extLst>
          </p:cNvPr>
          <p:cNvSpPr>
            <a:spLocks noGrp="1"/>
          </p:cNvSpPr>
          <p:nvPr>
            <p:ph idx="1"/>
          </p:nvPr>
        </p:nvSpPr>
        <p:spPr/>
        <p:txBody>
          <a:bodyPr/>
          <a:lstStyle/>
          <a:p>
            <a:r>
              <a:rPr lang="en-US" dirty="0"/>
              <a:t>Do not waste any time on charges that will be diverted. There is no need to correct the wording of charges you will withdraw.</a:t>
            </a:r>
          </a:p>
          <a:p>
            <a:r>
              <a:rPr lang="en-US" dirty="0"/>
              <a:t>When a case is proceeding to prelim or trial, review the charge wording carefully when you set the date</a:t>
            </a:r>
          </a:p>
          <a:p>
            <a:r>
              <a:rPr lang="en-US" dirty="0"/>
              <a:t>If the accused elects trial in Superior Court without a prelim, review the charge wording and correct any errors before the accused consents to committal</a:t>
            </a:r>
          </a:p>
          <a:p>
            <a:r>
              <a:rPr lang="en-US" dirty="0"/>
              <a:t>Always review the charge wording in preparation for a prelim or trial</a:t>
            </a:r>
            <a:endParaRPr lang="en-CA" dirty="0"/>
          </a:p>
        </p:txBody>
      </p:sp>
      <p:sp>
        <p:nvSpPr>
          <p:cNvPr id="4" name="Slide Number Placeholder 3">
            <a:extLst>
              <a:ext uri="{FF2B5EF4-FFF2-40B4-BE49-F238E27FC236}">
                <a16:creationId xmlns:a16="http://schemas.microsoft.com/office/drawing/2014/main" id="{E6898A90-0066-4F8D-9AFA-EF42EBA82C11}"/>
              </a:ext>
            </a:extLst>
          </p:cNvPr>
          <p:cNvSpPr>
            <a:spLocks noGrp="1"/>
          </p:cNvSpPr>
          <p:nvPr>
            <p:ph type="sldNum" sz="quarter" idx="12"/>
          </p:nvPr>
        </p:nvSpPr>
        <p:spPr/>
        <p:txBody>
          <a:bodyPr/>
          <a:lstStyle/>
          <a:p>
            <a:fld id="{5F420387-837D-4765-87D5-B00923C562F6}" type="slidenum">
              <a:rPr lang="en-CA" smtClean="0"/>
              <a:t>9</a:t>
            </a:fld>
            <a:endParaRPr lang="en-CA"/>
          </a:p>
        </p:txBody>
      </p:sp>
    </p:spTree>
    <p:extLst>
      <p:ext uri="{BB962C8B-B14F-4D97-AF65-F5344CB8AC3E}">
        <p14:creationId xmlns:p14="http://schemas.microsoft.com/office/powerpoint/2010/main" val="1873988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180107810E524EA74F73E9ECD3782B" ma:contentTypeVersion="13" ma:contentTypeDescription="Create a new document." ma:contentTypeScope="" ma:versionID="c358a48a46c6a0781680266d60ea1f15">
  <xsd:schema xmlns:xsd="http://www.w3.org/2001/XMLSchema" xmlns:xs="http://www.w3.org/2001/XMLSchema" xmlns:p="http://schemas.microsoft.com/office/2006/metadata/properties" xmlns:ns3="f1076e46-02bf-4f65-af46-5d84d76b7b63" xmlns:ns4="940a1174-ba3e-499e-a916-bd277f8618de" targetNamespace="http://schemas.microsoft.com/office/2006/metadata/properties" ma:root="true" ma:fieldsID="61dfb7caa043b3d5e704af14ad951d8d" ns3:_="" ns4:_="">
    <xsd:import namespace="f1076e46-02bf-4f65-af46-5d84d76b7b63"/>
    <xsd:import namespace="940a1174-ba3e-499e-a916-bd277f8618d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76e46-02bf-4f65-af46-5d84d76b7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0a1174-ba3e-499e-a916-bd277f8618d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4E7293-8551-460A-B92F-F4BCFF12098D}">
  <ds:schemaRefs>
    <ds:schemaRef ds:uri="http://schemas.microsoft.com/sharepoint/v3/contenttype/forms"/>
  </ds:schemaRefs>
</ds:datastoreItem>
</file>

<file path=customXml/itemProps2.xml><?xml version="1.0" encoding="utf-8"?>
<ds:datastoreItem xmlns:ds="http://schemas.openxmlformats.org/officeDocument/2006/customXml" ds:itemID="{BCACA6E9-53DB-40B0-BA69-EBFAB1AAF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76e46-02bf-4f65-af46-5d84d76b7b63"/>
    <ds:schemaRef ds:uri="940a1174-ba3e-499e-a916-bd277f861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83CF3E-2738-4AF2-82D9-94B38DD1AD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TotalTime>
  <Words>4797</Words>
  <Application>Microsoft Office PowerPoint</Application>
  <PresentationFormat>Widescreen</PresentationFormat>
  <Paragraphs>262</Paragraphs>
  <Slides>36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Helvetica</vt:lpstr>
      <vt:lpstr>Wingdings 3</vt:lpstr>
      <vt:lpstr>Ion Boardroom</vt:lpstr>
      <vt:lpstr>MCM 118</vt:lpstr>
      <vt:lpstr>The Information</vt:lpstr>
      <vt:lpstr>Why should I review the charge wording?</vt:lpstr>
      <vt:lpstr>How should I review the charge wording?</vt:lpstr>
      <vt:lpstr>Scenario 1</vt:lpstr>
      <vt:lpstr>Scenario 2</vt:lpstr>
      <vt:lpstr>Scenario 3</vt:lpstr>
      <vt:lpstr>Scenario 4</vt:lpstr>
      <vt:lpstr>When should I review the charge wording?</vt:lpstr>
      <vt:lpstr>How should I correct the charge wording?</vt:lpstr>
      <vt:lpstr>The OCJ</vt:lpstr>
      <vt:lpstr>Setting Yourself up for Not Falling Flat on Your Face</vt:lpstr>
      <vt:lpstr>Prep Your Witnesses (all of them)</vt:lpstr>
      <vt:lpstr>Prep Your Witnesses (all of them)</vt:lpstr>
      <vt:lpstr>Prepping Police Witnesses </vt:lpstr>
      <vt:lpstr>Mine the File </vt:lpstr>
      <vt:lpstr>Common Procedural Orders </vt:lpstr>
      <vt:lpstr>Admissions </vt:lpstr>
      <vt:lpstr>Plea Court</vt:lpstr>
      <vt:lpstr>Some Key Terms</vt:lpstr>
      <vt:lpstr>Pro Tips</vt:lpstr>
      <vt:lpstr>Pro Tips</vt:lpstr>
      <vt:lpstr>The factual basis for the plea</vt:lpstr>
      <vt:lpstr>Scenario </vt:lpstr>
      <vt:lpstr>Avoiding the Danger Zone</vt:lpstr>
      <vt:lpstr>This is Important </vt:lpstr>
      <vt:lpstr>Victim Impact Statements</vt:lpstr>
      <vt:lpstr>Victim Impact Statements</vt:lpstr>
      <vt:lpstr>Credibility</vt:lpstr>
      <vt:lpstr>Credibility</vt:lpstr>
      <vt:lpstr>The rules against ungrounded common sense assumptions and stereotypical inferences</vt:lpstr>
      <vt:lpstr>It cuts both ways</vt:lpstr>
      <vt:lpstr>The rule against ungrounded common sense assumptions</vt:lpstr>
      <vt:lpstr>The rule against stereotypical inferences</vt:lpstr>
      <vt:lpstr>Implausible, illogical, nonsensical</vt:lpstr>
      <vt:lpstr>Role of the Crown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MCM 118</dc:title>
  <dc:creator>Tansey, Louise (MAG)</dc:creator>
  <cp:lastModifiedBy>Mack, Dallas (MAG)</cp:lastModifiedBy>
  <cp:revision>5</cp:revision>
  <dcterms:created xsi:type="dcterms:W3CDTF">2021-06-03T19:47:22Z</dcterms:created>
  <dcterms:modified xsi:type="dcterms:W3CDTF">2021-06-03T20:40:08Z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Louise.Tansey@ontario.ca</vt:lpwstr>
  </property>
  <property fmtid="{D5CDD505-2E9C-101B-9397-08002B2CF9AE}" pid="5" name="MSIP_Label_034a106e-6316-442c-ad35-738afd673d2b_SetDate">
    <vt:lpwstr>2021-06-03T20:23:57.3863998Z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ee199634-a8b5-43db-95d1-8787598b9808</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0x0101006B180107810E524EA74F73E9ECD3782B</vt:lpwstr>
  </property>
</Properties>
</file>