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79" r:id="rId2"/>
    <p:sldId id="256" r:id="rId3"/>
    <p:sldId id="261" r:id="rId4"/>
    <p:sldId id="283" r:id="rId5"/>
    <p:sldId id="291" r:id="rId6"/>
    <p:sldId id="284" r:id="rId7"/>
    <p:sldId id="286" r:id="rId8"/>
    <p:sldId id="285" r:id="rId9"/>
    <p:sldId id="287" r:id="rId10"/>
    <p:sldId id="288" r:id="rId11"/>
    <p:sldId id="289" r:id="rId12"/>
    <p:sldId id="29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912" autoAdjust="0"/>
  </p:normalViewPr>
  <p:slideViewPr>
    <p:cSldViewPr>
      <p:cViewPr>
        <p:scale>
          <a:sx n="60" d="100"/>
          <a:sy n="60" d="100"/>
        </p:scale>
        <p:origin x="-165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06C9EB66-2C6F-4FD9-9BA6-D221D8AFB033}" type="datetimeFigureOut">
              <a:rPr lang="en-CA" smtClean="0"/>
              <a:t>19/11/2014</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CA"/>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851435B2-BB7D-46A0-84C1-233495B6A5C3}" type="slidenum">
              <a:rPr lang="en-CA" smtClean="0"/>
              <a:t>‹#›</a:t>
            </a:fld>
            <a:endParaRPr lang="en-CA"/>
          </a:p>
        </p:txBody>
      </p:sp>
    </p:spTree>
    <p:extLst>
      <p:ext uri="{BB962C8B-B14F-4D97-AF65-F5344CB8AC3E}">
        <p14:creationId xmlns:p14="http://schemas.microsoft.com/office/powerpoint/2010/main" val="62207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exisnexis.com/ca/legal/search/runRemoteLink.do?A=0.4956329624780079&amp;bct=A&amp;service=citation&amp;risb=21_T20982516099&amp;langcountry=CA&amp;linkInfo=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lexisnexis.com/ca/legal/search/runRemoteLink.do?A=0.4185463924453987&amp;bct=A&amp;service=citation&amp;risb=21_T20982516099&amp;langcountry=CA&amp;linkInfo=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See also: </a:t>
            </a:r>
            <a:r>
              <a:rPr lang="en-CA" i="1" baseline="0" dirty="0" smtClean="0"/>
              <a:t>R v Crawford</a:t>
            </a:r>
            <a:r>
              <a:rPr lang="en-CA" i="0" baseline="0" dirty="0" smtClean="0"/>
              <a:t>; </a:t>
            </a:r>
            <a:r>
              <a:rPr lang="en-CA" i="1" baseline="0" dirty="0" smtClean="0"/>
              <a:t>R v Creighton</a:t>
            </a:r>
            <a:r>
              <a:rPr lang="en-CA" i="0" baseline="0" dirty="0" smtClean="0"/>
              <a:t>, [1995] 1 SCR 858, [1995] SCJ No 30, per </a:t>
            </a:r>
            <a:r>
              <a:rPr lang="en-CA" i="0" baseline="0" dirty="0" err="1" smtClean="0"/>
              <a:t>Sopinka</a:t>
            </a:r>
            <a:r>
              <a:rPr lang="en-CA" i="0" baseline="0" dirty="0" smtClean="0"/>
              <a:t> J (writing for the majority).</a:t>
            </a:r>
            <a:endParaRPr lang="en-CA" baseline="0" dirty="0" smtClean="0"/>
          </a:p>
          <a:p>
            <a:endParaRPr lang="en-CA" baseline="0" dirty="0" smtClean="0"/>
          </a:p>
          <a:p>
            <a:r>
              <a:rPr lang="en-CA" baseline="0" dirty="0" err="1" smtClean="0"/>
              <a:t>Sopinka</a:t>
            </a:r>
            <a:r>
              <a:rPr lang="en-CA" baseline="0" dirty="0" smtClean="0"/>
              <a:t> J </a:t>
            </a:r>
            <a:r>
              <a:rPr lang="en-CA" i="0" baseline="0" dirty="0" smtClean="0"/>
              <a:t>refers to </a:t>
            </a:r>
            <a:r>
              <a:rPr lang="en-CA" sz="1200" b="0" i="0" kern="1200" dirty="0" smtClean="0">
                <a:solidFill>
                  <a:schemeClr val="tx1"/>
                </a:solidFill>
                <a:effectLst/>
                <a:latin typeface="+mn-lt"/>
                <a:ea typeface="+mn-ea"/>
                <a:cs typeface="+mn-cs"/>
              </a:rPr>
              <a:t>“</a:t>
            </a:r>
            <a:r>
              <a:rPr lang="en-CA" sz="1200" b="1" i="0" kern="1200" dirty="0" smtClean="0">
                <a:solidFill>
                  <a:schemeClr val="tx1"/>
                </a:solidFill>
                <a:effectLst/>
                <a:latin typeface="+mn-lt"/>
                <a:ea typeface="+mn-ea"/>
                <a:cs typeface="+mn-cs"/>
              </a:rPr>
              <a:t>…a uniform stream of authority in this country in favour of joint trials.</a:t>
            </a:r>
            <a:r>
              <a:rPr lang="en-CA" sz="1200" b="0" i="0" kern="1200" dirty="0" smtClean="0">
                <a:solidFill>
                  <a:schemeClr val="tx1"/>
                </a:solidFill>
                <a:effectLst/>
                <a:latin typeface="+mn-lt"/>
                <a:ea typeface="+mn-ea"/>
                <a:cs typeface="+mn-cs"/>
              </a:rPr>
              <a:t>” [at</a:t>
            </a:r>
            <a:r>
              <a:rPr lang="en-CA" sz="1200" b="0" i="0" kern="1200" baseline="0" dirty="0" smtClean="0">
                <a:solidFill>
                  <a:schemeClr val="tx1"/>
                </a:solidFill>
                <a:effectLst/>
                <a:latin typeface="+mn-lt"/>
                <a:ea typeface="+mn-ea"/>
                <a:cs typeface="+mn-cs"/>
              </a:rPr>
              <a:t> para 19]</a:t>
            </a:r>
          </a:p>
          <a:p>
            <a:endParaRPr lang="en-CA" sz="1200" b="0" i="0" kern="1200" baseline="0" dirty="0" smtClean="0">
              <a:solidFill>
                <a:schemeClr val="tx1"/>
              </a:solidFill>
              <a:effectLst/>
              <a:latin typeface="+mn-lt"/>
              <a:ea typeface="+mn-ea"/>
              <a:cs typeface="+mn-cs"/>
            </a:endParaRPr>
          </a:p>
          <a:p>
            <a:r>
              <a:rPr lang="en-CA" sz="1200" b="0" i="0" kern="1200" baseline="0" dirty="0" err="1" smtClean="0">
                <a:solidFill>
                  <a:schemeClr val="tx1"/>
                </a:solidFill>
                <a:effectLst/>
                <a:latin typeface="+mn-lt"/>
                <a:ea typeface="+mn-ea"/>
                <a:cs typeface="+mn-cs"/>
              </a:rPr>
              <a:t>Sopinka</a:t>
            </a:r>
            <a:r>
              <a:rPr lang="en-CA" sz="1200" b="0" i="0" kern="1200" baseline="0" dirty="0" smtClean="0">
                <a:solidFill>
                  <a:schemeClr val="tx1"/>
                </a:solidFill>
                <a:effectLst/>
                <a:latin typeface="+mn-lt"/>
                <a:ea typeface="+mn-ea"/>
                <a:cs typeface="+mn-cs"/>
              </a:rPr>
              <a:t> J further held: “</a:t>
            </a:r>
            <a:r>
              <a:rPr lang="en-CA" sz="1200" b="1" i="0" kern="1200" dirty="0" smtClean="0">
                <a:solidFill>
                  <a:schemeClr val="tx1"/>
                </a:solidFill>
                <a:effectLst/>
                <a:latin typeface="+mn-lt"/>
                <a:ea typeface="+mn-ea"/>
                <a:cs typeface="+mn-cs"/>
              </a:rPr>
              <a:t>The general rule, therefore, is that the respective rights of the co-accused must be resolved on the basis that the trial will be a joint trial.</a:t>
            </a:r>
            <a:r>
              <a:rPr lang="en-CA" sz="1200" b="0" i="0" kern="1200" dirty="0" smtClean="0">
                <a:solidFill>
                  <a:schemeClr val="tx1"/>
                </a:solidFill>
                <a:effectLst/>
                <a:latin typeface="+mn-lt"/>
                <a:ea typeface="+mn-ea"/>
                <a:cs typeface="+mn-cs"/>
              </a:rPr>
              <a:t>” [at para 32]</a:t>
            </a:r>
            <a:endParaRPr lang="en-CA" sz="1200" b="0" i="0" kern="1200" baseline="0" dirty="0" smtClean="0">
              <a:solidFill>
                <a:schemeClr val="tx1"/>
              </a:solidFill>
              <a:effectLst/>
              <a:latin typeface="+mn-lt"/>
              <a:ea typeface="+mn-ea"/>
              <a:cs typeface="+mn-cs"/>
            </a:endParaRPr>
          </a:p>
          <a:p>
            <a:endParaRPr lang="en-CA" sz="1200" b="0" i="0" kern="1200" baseline="0" dirty="0" smtClean="0">
              <a:solidFill>
                <a:schemeClr val="tx1"/>
              </a:solidFill>
              <a:effectLst/>
              <a:latin typeface="+mn-lt"/>
              <a:ea typeface="+mn-ea"/>
              <a:cs typeface="+mn-cs"/>
            </a:endParaRPr>
          </a:p>
          <a:p>
            <a:r>
              <a:rPr lang="en-CA" sz="1200" b="0" i="0" kern="1200" baseline="0" dirty="0" smtClean="0">
                <a:solidFill>
                  <a:schemeClr val="tx1"/>
                </a:solidFill>
                <a:effectLst/>
                <a:latin typeface="+mn-lt"/>
                <a:ea typeface="+mn-ea"/>
                <a:cs typeface="+mn-cs"/>
              </a:rPr>
              <a:t>The principle favouring joint trials is elaborated as follows [at paras 29-32]:</a:t>
            </a:r>
          </a:p>
          <a:p>
            <a:endParaRPr lang="en-CA" sz="1200" b="0" i="0" kern="1200" baseline="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In Kendall, supra, Goodman J.A., after concluding that the exclusion of evidence as to disposition of the co-accused violated the appellant's right to make full answer and defence, went on to deal with the question of severance. At page 127, after the passage quoted above, he stated:</a:t>
            </a:r>
          </a:p>
          <a:p>
            <a:pPr lvl="1"/>
            <a:endParaRPr lang="en-CA" sz="1200" b="0" i="0" kern="1200" dirty="0" smtClean="0">
              <a:solidFill>
                <a:schemeClr val="tx1"/>
              </a:solidFill>
              <a:effectLst/>
              <a:latin typeface="+mn-lt"/>
              <a:ea typeface="+mn-ea"/>
              <a:cs typeface="+mn-cs"/>
            </a:endParaRPr>
          </a:p>
          <a:p>
            <a:pPr lvl="1"/>
            <a:r>
              <a:rPr lang="en-CA" sz="1200" b="0" i="0" kern="1200" dirty="0" smtClean="0">
                <a:solidFill>
                  <a:schemeClr val="tx1"/>
                </a:solidFill>
                <a:effectLst/>
                <a:latin typeface="+mn-lt"/>
                <a:ea typeface="+mn-ea"/>
                <a:cs typeface="+mn-cs"/>
              </a:rPr>
              <a:t>It is no doubt true that the evidence of Dakin would have been highly prejudicial to McKay. . . . It may be that if the evidence had been admitted that McKay could have complained that it was highly prejudicial to him and could not have been introduced against him by the prosecution if he had been tried alone. He may then have applied for a separate trial on the ground that the admission of such evidence on the joint trial might cause a miscarriage of justice in so far as he was concerned.</a:t>
            </a:r>
          </a:p>
          <a:p>
            <a:endParaRPr lang="en-CA" sz="1200" b="1"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There exist, however, strong policy reasons for accused persons charged with offences arising out of the same event or series of events to be tried jointly. The policy reasons apply with equal or greater force when each accused blames the other or others, a situation which is graphically labelled a "cut-throat defence". Separate trials in these situations create a risk of inconsistent verdicts. The policy against separate trials is summarized by Elliott, supra, at p. 17, as follows:</a:t>
            </a:r>
          </a:p>
          <a:p>
            <a:pPr lvl="1"/>
            <a:endParaRPr lang="en-CA" sz="1200" b="0" i="0" kern="1200" dirty="0" smtClean="0">
              <a:solidFill>
                <a:schemeClr val="tx1"/>
              </a:solidFill>
              <a:effectLst/>
              <a:latin typeface="+mn-lt"/>
              <a:ea typeface="+mn-ea"/>
              <a:cs typeface="+mn-cs"/>
            </a:endParaRPr>
          </a:p>
          <a:p>
            <a:pPr lvl="1"/>
            <a:r>
              <a:rPr lang="en-CA" sz="1200" b="0" i="0" kern="1200" dirty="0" smtClean="0">
                <a:solidFill>
                  <a:schemeClr val="tx1"/>
                </a:solidFill>
                <a:effectLst/>
                <a:latin typeface="+mn-lt"/>
                <a:ea typeface="+mn-ea"/>
                <a:cs typeface="+mn-cs"/>
              </a:rPr>
              <a:t>There is a dilemma here which could only be avoided by separate trials. But separate trials will not be countenanced because, quite apart from the extra cost and delay involved, it is undeniable that the full truth about an incident is much more likely to emerge if every alleged participant gives his account on one occasion. If each alleged participant is tried separately, there are obvious and severe difficulties in arranging for this to happen without granting one of them immunity. In view of this, in all but exceptional cases, joint trial will be resorted to, despite the double bind inevitably involved.</a:t>
            </a:r>
          </a:p>
          <a:p>
            <a:endParaRPr lang="en-CA" sz="1200" b="1"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Although the trial judge has a discretion to order separate trials, that discretion must be exercised on the basis of principles of law which include the instruction that severance is not to be ordered unless it is established that a joint trial will work an injustice to the accused. The mere fact that a co-accused is waging a "cut-throat" defence is not in itself sufficient. In Pelletier, supra, a co-accused was permitted to cross-examine another accused on a statement to the police that had not been proved to be voluntary. On appeal of his conviction he contended that if he had been tried separately the cross-examination would not have been permitted. On this basis he claimed that the trials should have been severed. In dismissing this ground, </a:t>
            </a:r>
            <a:r>
              <a:rPr lang="en-CA" sz="1200" b="0" i="0" kern="1200" dirty="0" err="1" smtClean="0">
                <a:solidFill>
                  <a:schemeClr val="tx1"/>
                </a:solidFill>
                <a:effectLst/>
                <a:latin typeface="+mn-lt"/>
                <a:ea typeface="+mn-ea"/>
                <a:cs typeface="+mn-cs"/>
              </a:rPr>
              <a:t>Hinkson</a:t>
            </a:r>
            <a:r>
              <a:rPr lang="en-CA" sz="1200" b="0" i="0" kern="1200" dirty="0" smtClean="0">
                <a:solidFill>
                  <a:schemeClr val="tx1"/>
                </a:solidFill>
                <a:effectLst/>
                <a:latin typeface="+mn-lt"/>
                <a:ea typeface="+mn-ea"/>
                <a:cs typeface="+mn-cs"/>
              </a:rPr>
              <a:t> J.A., on behalf of the court, stated, at p. 539:</a:t>
            </a:r>
          </a:p>
          <a:p>
            <a:pPr lvl="1"/>
            <a:endParaRPr lang="en-CA" sz="1200" b="0" i="0" kern="1200" dirty="0" smtClean="0">
              <a:solidFill>
                <a:schemeClr val="tx1"/>
              </a:solidFill>
              <a:effectLst/>
              <a:latin typeface="+mn-lt"/>
              <a:ea typeface="+mn-ea"/>
              <a:cs typeface="+mn-cs"/>
            </a:endParaRPr>
          </a:p>
          <a:p>
            <a:pPr lvl="1"/>
            <a:r>
              <a:rPr lang="en-CA" sz="1200" b="0" i="0" kern="1200" dirty="0" smtClean="0">
                <a:solidFill>
                  <a:schemeClr val="tx1"/>
                </a:solidFill>
                <a:effectLst/>
                <a:latin typeface="+mn-lt"/>
                <a:ea typeface="+mn-ea"/>
                <a:cs typeface="+mn-cs"/>
              </a:rPr>
              <a:t>On this point it is necessary to keep in mind that the trial judge has a discretion as to whether or not he will grant a severance. The general rule of severance is that persons engaged in a common enterprise should be jointly tried unless it can be demonstrated that a joint trial would work an injustice to a particular accused: R. v. Black and six others, </a:t>
            </a:r>
            <a:r>
              <a:rPr lang="en-CA" sz="1200" b="0" i="0" u="none" strike="noStrike" kern="1200" dirty="0" smtClean="0">
                <a:solidFill>
                  <a:schemeClr val="tx1"/>
                </a:solidFill>
                <a:effectLst/>
                <a:latin typeface="+mn-lt"/>
                <a:ea typeface="+mn-ea"/>
                <a:cs typeface="+mn-cs"/>
                <a:hlinkClick r:id="rId3"/>
              </a:rPr>
              <a:t>[1970] 4 C.C.C. 251</a:t>
            </a:r>
            <a:r>
              <a:rPr lang="en-CA" sz="1200" b="0" i="0" kern="1200" dirty="0" smtClean="0">
                <a:solidFill>
                  <a:schemeClr val="tx1"/>
                </a:solidFill>
                <a:effectLst/>
                <a:latin typeface="+mn-lt"/>
                <a:ea typeface="+mn-ea"/>
                <a:cs typeface="+mn-cs"/>
              </a:rPr>
              <a:t> at pp. 267-8, 10 C.R.N.S. 17 at pp. 35-6, </a:t>
            </a:r>
            <a:r>
              <a:rPr lang="en-CA" sz="1200" b="0" i="0" u="none" strike="noStrike" kern="1200" dirty="0" smtClean="0">
                <a:solidFill>
                  <a:schemeClr val="tx1"/>
                </a:solidFill>
                <a:effectLst/>
                <a:latin typeface="+mn-lt"/>
                <a:ea typeface="+mn-ea"/>
                <a:cs typeface="+mn-cs"/>
                <a:hlinkClick r:id="rId4"/>
              </a:rPr>
              <a:t>72 W.W.R. 407</a:t>
            </a:r>
            <a:r>
              <a:rPr lang="en-CA" sz="1200" b="0" i="0" kern="1200" dirty="0" smtClean="0">
                <a:solidFill>
                  <a:schemeClr val="tx1"/>
                </a:solidFill>
                <a:effectLst/>
                <a:latin typeface="+mn-lt"/>
                <a:ea typeface="+mn-ea"/>
                <a:cs typeface="+mn-cs"/>
              </a:rPr>
              <a:t>. In this case, the trial judge was not persuaded that it was appropriate to grant a severance. I do not conclude that he erred in the exercise of his discretion.</a:t>
            </a:r>
          </a:p>
          <a:p>
            <a:endParaRPr lang="en-CA" sz="1200" b="1"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As I pointed out above, neither party to this appeal contended that the solution to the problem is to order separate trials whenever the full exercise of the right to make full answer and defence by one accused appears to collide with the protections ordinarily accorded to an accused when facing the Crown alone. This position is consistent with both principle and policy as outlined above. The general rule, therefore, is that the respective rights of the co-accused must be resolved on the basis that the trial will be a joint trial. This does not mean, however, that the trial judge has been stripped of his discretion to sever. That discretion remains and can be exercised if it appears that the attempt to reconcile the respective rights of the co-accused results in an injustice to one of the accused.</a:t>
            </a:r>
          </a:p>
          <a:p>
            <a:endParaRPr lang="en-CA" dirty="0"/>
          </a:p>
        </p:txBody>
      </p:sp>
      <p:sp>
        <p:nvSpPr>
          <p:cNvPr id="4" name="Slide Number Placeholder 3"/>
          <p:cNvSpPr>
            <a:spLocks noGrp="1"/>
          </p:cNvSpPr>
          <p:nvPr>
            <p:ph type="sldNum" sz="quarter" idx="10"/>
          </p:nvPr>
        </p:nvSpPr>
        <p:spPr/>
        <p:txBody>
          <a:bodyPr/>
          <a:lstStyle/>
          <a:p>
            <a:fld id="{851435B2-BB7D-46A0-84C1-233495B6A5C3}" type="slidenum">
              <a:rPr lang="en-CA" smtClean="0"/>
              <a:t>10</a:t>
            </a:fld>
            <a:endParaRPr lang="en-CA"/>
          </a:p>
        </p:txBody>
      </p:sp>
    </p:spTree>
    <p:extLst>
      <p:ext uri="{BB962C8B-B14F-4D97-AF65-F5344CB8AC3E}">
        <p14:creationId xmlns:p14="http://schemas.microsoft.com/office/powerpoint/2010/main" val="411051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7346E5-4865-43B2-B76F-C9A47381120E}" type="datetimeFigureOut">
              <a:rPr lang="en-CA" smtClean="0"/>
              <a:t>19/11/2014</a:t>
            </a:fld>
            <a:endParaRPr lang="en-CA"/>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CA"/>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3A104146-25AE-4879-A47B-6E4ADE0AF202}" type="slidenum">
              <a:rPr lang="en-CA" smtClean="0"/>
              <a:t>‹#›</a:t>
            </a:fld>
            <a:endParaRPr lang="en-CA"/>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7346E5-4865-43B2-B76F-C9A47381120E}" type="datetimeFigureOut">
              <a:rPr lang="en-CA" smtClean="0"/>
              <a:t>19/11/2014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7346E5-4865-43B2-B76F-C9A47381120E}" type="datetimeFigureOut">
              <a:rPr lang="en-CA" smtClean="0"/>
              <a:t>19/11/2014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6096000" y="6356350"/>
            <a:ext cx="762000" cy="365125"/>
          </a:xfrm>
        </p:spPr>
        <p:txBody>
          <a:bodyPr/>
          <a:lstStyle/>
          <a:p>
            <a:fld id="{3A104146-25AE-4879-A47B-6E4ADE0AF202}" type="slidenum">
              <a:rPr lang="en-CA" smtClean="0"/>
              <a:t>‹#›</a:t>
            </a:fld>
            <a:endParaRPr lang="en-CA"/>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346E5-4865-43B2-B76F-C9A47381120E}" type="datetimeFigureOut">
              <a:rPr lang="en-CA" smtClean="0"/>
              <a:t>19/11/2014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7346E5-4865-43B2-B76F-C9A47381120E}" type="datetimeFigureOut">
              <a:rPr lang="en-CA" smtClean="0"/>
              <a:t>19/11/2014</a:t>
            </a:fld>
            <a:endParaRPr lang="en-CA"/>
          </a:p>
        </p:txBody>
      </p:sp>
      <p:sp>
        <p:nvSpPr>
          <p:cNvPr id="5" name="Footer Placeholder 4"/>
          <p:cNvSpPr>
            <a:spLocks noGrp="1"/>
          </p:cNvSpPr>
          <p:nvPr>
            <p:ph type="ftr" sz="quarter" idx="11"/>
          </p:nvPr>
        </p:nvSpPr>
        <p:spPr>
          <a:xfrm>
            <a:off x="5791200" y="6356350"/>
            <a:ext cx="2895600" cy="365125"/>
          </a:xfrm>
        </p:spPr>
        <p:txBody>
          <a:bodyPr/>
          <a:lstStyle/>
          <a:p>
            <a:endParaRPr lang="en-CA"/>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3A104146-25AE-4879-A47B-6E4ADE0AF202}" type="slidenum">
              <a:rPr lang="en-CA" smtClean="0"/>
              <a:t>‹#›</a:t>
            </a:fld>
            <a:endParaRPr lang="en-CA"/>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7346E5-4865-43B2-B76F-C9A47381120E}" type="datetimeFigureOut">
              <a:rPr lang="en-CA" smtClean="0"/>
              <a:t>19/11/2014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7346E5-4865-43B2-B76F-C9A47381120E}" type="datetimeFigureOut">
              <a:rPr lang="en-CA" smtClean="0"/>
              <a:t>19/11/2014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7346E5-4865-43B2-B76F-C9A47381120E}" type="datetimeFigureOut">
              <a:rPr lang="en-CA" smtClean="0"/>
              <a:t>19/11/2014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346E5-4865-43B2-B76F-C9A47381120E}" type="datetimeFigureOut">
              <a:rPr lang="en-CA" smtClean="0"/>
              <a:t>19/11/2014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A104146-25AE-4879-A47B-6E4ADE0AF20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7346E5-4865-43B2-B76F-C9A47381120E}" type="datetimeFigureOut">
              <a:rPr lang="en-CA" smtClean="0"/>
              <a:t>19/11/2014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104146-25AE-4879-A47B-6E4ADE0AF202}" type="slidenum">
              <a:rPr lang="en-CA" smtClean="0"/>
              <a:t>‹#›</a:t>
            </a:fld>
            <a:endParaRPr lang="en-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A7346E5-4865-43B2-B76F-C9A47381120E}" type="datetimeFigureOut">
              <a:rPr lang="en-CA" smtClean="0"/>
              <a:t>19/11/2014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104146-25AE-4879-A47B-6E4ADE0AF202}" type="slidenum">
              <a:rPr lang="en-CA" smtClean="0"/>
              <a:t>‹#›</a:t>
            </a:fld>
            <a:endParaRPr lang="en-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A7346E5-4865-43B2-B76F-C9A47381120E}" type="datetimeFigureOut">
              <a:rPr lang="en-CA" smtClean="0"/>
              <a:t>19/11/2014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A104146-25AE-4879-A47B-6E4ADE0AF202}" type="slidenum">
              <a:rPr lang="en-CA" smtClean="0"/>
              <a:t>‹#›</a:t>
            </a:fld>
            <a:endParaRPr lang="en-CA"/>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p>
        </p:txBody>
      </p:sp>
      <p:grpSp>
        <p:nvGrpSpPr>
          <p:cNvPr id="7" name="Group 6"/>
          <p:cNvGrpSpPr/>
          <p:nvPr/>
        </p:nvGrpSpPr>
        <p:grpSpPr>
          <a:xfrm>
            <a:off x="611560" y="2266950"/>
            <a:ext cx="8424936" cy="2385606"/>
            <a:chOff x="1187624" y="2266950"/>
            <a:chExt cx="8424936" cy="2385606"/>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266950"/>
              <a:ext cx="1962150" cy="2324100"/>
            </a:xfrm>
            <a:prstGeom prst="rect">
              <a:avLst/>
            </a:prstGeom>
          </p:spPr>
        </p:pic>
        <p:sp>
          <p:nvSpPr>
            <p:cNvPr id="6" name="TextBox 5"/>
            <p:cNvSpPr txBox="1"/>
            <p:nvPr/>
          </p:nvSpPr>
          <p:spPr>
            <a:xfrm>
              <a:off x="3491880" y="2405787"/>
              <a:ext cx="6120680" cy="2246769"/>
            </a:xfrm>
            <a:prstGeom prst="rect">
              <a:avLst/>
            </a:prstGeom>
            <a:noFill/>
          </p:spPr>
          <p:txBody>
            <a:bodyPr wrap="square" rtlCol="0">
              <a:spAutoFit/>
            </a:bodyPr>
            <a:lstStyle/>
            <a:p>
              <a:r>
                <a:rPr lang="en-CA" sz="3200" dirty="0" smtClean="0">
                  <a:solidFill>
                    <a:srgbClr val="91D2B9"/>
                  </a:solidFill>
                  <a:latin typeface="Arial Black" panose="020B0A04020102020204" pitchFamily="34" charset="0"/>
                </a:rPr>
                <a:t>Group Crimes Part </a:t>
              </a:r>
              <a:r>
                <a:rPr lang="en-CA" sz="3200" dirty="0" err="1" smtClean="0">
                  <a:solidFill>
                    <a:srgbClr val="91D2B9"/>
                  </a:solidFill>
                  <a:latin typeface="Arial Black" panose="020B0A04020102020204" pitchFamily="34" charset="0"/>
                </a:rPr>
                <a:t>Deux</a:t>
              </a:r>
              <a:endParaRPr lang="en-CA" sz="3200" dirty="0" smtClean="0">
                <a:solidFill>
                  <a:srgbClr val="91D2B9"/>
                </a:solidFill>
                <a:latin typeface="Arial Black" panose="020B0A04020102020204" pitchFamily="34" charset="0"/>
              </a:endParaRPr>
            </a:p>
            <a:p>
              <a:endParaRPr lang="en-CA" dirty="0" smtClean="0">
                <a:solidFill>
                  <a:schemeClr val="bg1"/>
                </a:solidFill>
              </a:endParaRPr>
            </a:p>
            <a:p>
              <a:r>
                <a:rPr lang="en-CA" dirty="0" smtClean="0">
                  <a:solidFill>
                    <a:srgbClr val="91D2B9"/>
                  </a:solidFill>
                </a:rPr>
                <a:t>MCM #58</a:t>
              </a:r>
            </a:p>
            <a:p>
              <a:r>
                <a:rPr lang="en-CA" dirty="0" smtClean="0">
                  <a:solidFill>
                    <a:srgbClr val="91D2B9"/>
                  </a:solidFill>
                </a:rPr>
                <a:t>November 19, 2014</a:t>
              </a:r>
            </a:p>
            <a:p>
              <a:endParaRPr lang="en-CA" dirty="0" smtClean="0">
                <a:solidFill>
                  <a:srgbClr val="91D2B9"/>
                </a:solidFill>
              </a:endParaRPr>
            </a:p>
            <a:p>
              <a:endParaRPr lang="en-CA" dirty="0" smtClean="0">
                <a:solidFill>
                  <a:srgbClr val="91D2B9"/>
                </a:solidFill>
              </a:endParaRPr>
            </a:p>
            <a:p>
              <a:r>
                <a:rPr lang="en-CA" dirty="0" smtClean="0">
                  <a:solidFill>
                    <a:srgbClr val="91D2B9"/>
                  </a:solidFill>
                </a:rPr>
                <a:t>Presented by Louise Tansey &amp; Matthew Geigen-Miller</a:t>
              </a:r>
            </a:p>
          </p:txBody>
        </p:sp>
      </p:grpSp>
    </p:spTree>
    <p:extLst>
      <p:ext uri="{BB962C8B-B14F-4D97-AF65-F5344CB8AC3E}">
        <p14:creationId xmlns:p14="http://schemas.microsoft.com/office/powerpoint/2010/main" val="319832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Cut-Throat and Severance</a:t>
            </a:r>
          </a:p>
        </p:txBody>
      </p:sp>
      <p:sp>
        <p:nvSpPr>
          <p:cNvPr id="3" name="Content Placeholder 2"/>
          <p:cNvSpPr>
            <a:spLocks noGrp="1"/>
          </p:cNvSpPr>
          <p:nvPr>
            <p:ph idx="1"/>
          </p:nvPr>
        </p:nvSpPr>
        <p:spPr/>
        <p:txBody>
          <a:bodyPr>
            <a:normAutofit lnSpcReduction="10000"/>
          </a:bodyPr>
          <a:lstStyle/>
          <a:p>
            <a:r>
              <a:rPr lang="en-CA" sz="2800" dirty="0"/>
              <a:t>As Professor Elliot said in "</a:t>
            </a:r>
            <a:r>
              <a:rPr lang="en-CA" sz="2800" b="1" dirty="0"/>
              <a:t>Cut Throat</a:t>
            </a:r>
            <a:r>
              <a:rPr lang="en-CA" sz="2800" dirty="0"/>
              <a:t> Tactics: the freedom of an accused to prejudice a co-accused", [1991] Crim. L.R., 5 at 17:</a:t>
            </a:r>
          </a:p>
          <a:p>
            <a:pPr lvl="1"/>
            <a:r>
              <a:rPr lang="en-CA" sz="2400" dirty="0"/>
              <a:t>... it is undeniable that the full truth about an incident is much more likely to emerge if every alleged participant gives his account on one occasion. If each alleged participant is tried separately, there are obvious and severe difficulties in arranging for this to happen without granting one of them immunity. In view of this, on all but exceptional cases, joint trial will be resorted to, despite the double bind inevitably involved </a:t>
            </a:r>
            <a:r>
              <a:rPr lang="en-CA" sz="2400" dirty="0" smtClean="0"/>
              <a:t>...</a:t>
            </a:r>
          </a:p>
          <a:p>
            <a:pPr lvl="2"/>
            <a:r>
              <a:rPr lang="en-CA" i="1" dirty="0"/>
              <a:t>R v </a:t>
            </a:r>
            <a:r>
              <a:rPr lang="en-CA" i="1" dirty="0" err="1"/>
              <a:t>Suzack</a:t>
            </a:r>
            <a:r>
              <a:rPr lang="en-CA" dirty="0"/>
              <a:t>, 2000 </a:t>
            </a:r>
            <a:r>
              <a:rPr lang="en-CA" dirty="0" err="1"/>
              <a:t>CarswellOnt</a:t>
            </a:r>
            <a:r>
              <a:rPr lang="en-CA" dirty="0"/>
              <a:t>  95 (CA)</a:t>
            </a:r>
          </a:p>
          <a:p>
            <a:pPr lvl="1"/>
            <a:endParaRPr lang="en-CA" dirty="0"/>
          </a:p>
          <a:p>
            <a:endParaRPr lang="en-CA" dirty="0"/>
          </a:p>
        </p:txBody>
      </p:sp>
    </p:spTree>
    <p:extLst>
      <p:ext uri="{BB962C8B-B14F-4D97-AF65-F5344CB8AC3E}">
        <p14:creationId xmlns:p14="http://schemas.microsoft.com/office/powerpoint/2010/main" val="271004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Cut-Throat and Severance</a:t>
            </a:r>
          </a:p>
        </p:txBody>
      </p:sp>
      <p:sp>
        <p:nvSpPr>
          <p:cNvPr id="3" name="Content Placeholder 2"/>
          <p:cNvSpPr>
            <a:spLocks noGrp="1"/>
          </p:cNvSpPr>
          <p:nvPr>
            <p:ph idx="1"/>
          </p:nvPr>
        </p:nvSpPr>
        <p:spPr/>
        <p:txBody>
          <a:bodyPr>
            <a:normAutofit/>
          </a:bodyPr>
          <a:lstStyle/>
          <a:p>
            <a:r>
              <a:rPr lang="en-CA" dirty="0"/>
              <a:t>In his reasons for refusing severance</a:t>
            </a:r>
            <a:r>
              <a:rPr lang="en-CA" b="1" dirty="0"/>
              <a:t>,</a:t>
            </a:r>
            <a:r>
              <a:rPr lang="en-CA" dirty="0"/>
              <a:t> delivered after the trial, </a:t>
            </a:r>
            <a:r>
              <a:rPr lang="en-CA" dirty="0" err="1"/>
              <a:t>Trainor</a:t>
            </a:r>
            <a:r>
              <a:rPr lang="en-CA" dirty="0"/>
              <a:t> J. recognized both the presumption in favour of joint trials in cases of alleged joint participation in crimes and the risk that the truth could be a casualty of any severance order:</a:t>
            </a:r>
          </a:p>
          <a:p>
            <a:pPr lvl="1"/>
            <a:r>
              <a:rPr lang="en-CA" i="1" dirty="0" smtClean="0"/>
              <a:t>R v </a:t>
            </a:r>
            <a:r>
              <a:rPr lang="en-CA" i="1" dirty="0" err="1" smtClean="0"/>
              <a:t>Suzack</a:t>
            </a:r>
            <a:r>
              <a:rPr lang="en-CA" dirty="0" smtClean="0"/>
              <a:t>, 2000 </a:t>
            </a:r>
            <a:r>
              <a:rPr lang="en-CA" dirty="0" err="1" smtClean="0"/>
              <a:t>CarswellOnt</a:t>
            </a:r>
            <a:r>
              <a:rPr lang="en-CA" dirty="0" smtClean="0"/>
              <a:t>  95 (CA)</a:t>
            </a:r>
            <a:endParaRPr lang="en-CA" dirty="0"/>
          </a:p>
        </p:txBody>
      </p:sp>
    </p:spTree>
    <p:extLst>
      <p:ext uri="{BB962C8B-B14F-4D97-AF65-F5344CB8AC3E}">
        <p14:creationId xmlns:p14="http://schemas.microsoft.com/office/powerpoint/2010/main" val="1539462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a:t>
            </a:r>
            <a:endParaRPr lang="en-CA" dirty="0"/>
          </a:p>
        </p:txBody>
      </p:sp>
      <p:sp>
        <p:nvSpPr>
          <p:cNvPr id="3" name="Content Placeholder 2"/>
          <p:cNvSpPr>
            <a:spLocks noGrp="1"/>
          </p:cNvSpPr>
          <p:nvPr>
            <p:ph idx="1"/>
          </p:nvPr>
        </p:nvSpPr>
        <p:spPr/>
        <p:txBody>
          <a:bodyPr/>
          <a:lstStyle/>
          <a:p>
            <a:r>
              <a:rPr lang="en-CA" dirty="0" smtClean="0"/>
              <a:t>Let’s talk about </a:t>
            </a:r>
            <a:r>
              <a:rPr lang="en-CA" dirty="0" err="1" smtClean="0"/>
              <a:t>Abouchakra</a:t>
            </a:r>
            <a:r>
              <a:rPr lang="en-CA" dirty="0" smtClean="0"/>
              <a:t>, </a:t>
            </a:r>
            <a:r>
              <a:rPr lang="en-CA" dirty="0" err="1" smtClean="0"/>
              <a:t>Lapierre</a:t>
            </a:r>
            <a:r>
              <a:rPr lang="en-CA" dirty="0" smtClean="0"/>
              <a:t>, </a:t>
            </a:r>
            <a:r>
              <a:rPr lang="en-CA" dirty="0" err="1" smtClean="0"/>
              <a:t>Mangione</a:t>
            </a:r>
            <a:endParaRPr lang="en-CA" dirty="0"/>
          </a:p>
        </p:txBody>
      </p:sp>
    </p:spTree>
    <p:extLst>
      <p:ext uri="{BB962C8B-B14F-4D97-AF65-F5344CB8AC3E}">
        <p14:creationId xmlns:p14="http://schemas.microsoft.com/office/powerpoint/2010/main" val="366815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MCM Session #58</a:t>
            </a:r>
            <a:endParaRPr lang="en-CA" dirty="0"/>
          </a:p>
        </p:txBody>
      </p:sp>
      <p:sp>
        <p:nvSpPr>
          <p:cNvPr id="3" name="Subtitle 2"/>
          <p:cNvSpPr>
            <a:spLocks noGrp="1"/>
          </p:cNvSpPr>
          <p:nvPr>
            <p:ph type="subTitle" idx="1"/>
          </p:nvPr>
        </p:nvSpPr>
        <p:spPr/>
        <p:txBody>
          <a:bodyPr>
            <a:normAutofit fontScale="77500" lnSpcReduction="20000"/>
          </a:bodyPr>
          <a:lstStyle/>
          <a:p>
            <a:r>
              <a:rPr lang="en-CA" dirty="0" smtClean="0"/>
              <a:t>Group Crimes Part </a:t>
            </a:r>
            <a:r>
              <a:rPr lang="en-CA" dirty="0" err="1" smtClean="0"/>
              <a:t>Deux</a:t>
            </a:r>
            <a:endParaRPr lang="en-CA" dirty="0" smtClean="0"/>
          </a:p>
          <a:p>
            <a:r>
              <a:rPr lang="en-CA" dirty="0" smtClean="0"/>
              <a:t>Presented by: Louise Tansey</a:t>
            </a:r>
          </a:p>
          <a:p>
            <a:endParaRPr lang="en-CA" dirty="0"/>
          </a:p>
        </p:txBody>
      </p:sp>
    </p:spTree>
    <p:extLst>
      <p:ext uri="{BB962C8B-B14F-4D97-AF65-F5344CB8AC3E}">
        <p14:creationId xmlns:p14="http://schemas.microsoft.com/office/powerpoint/2010/main" val="2614243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normAutofit lnSpcReduction="10000"/>
          </a:bodyPr>
          <a:lstStyle/>
          <a:p>
            <a:r>
              <a:rPr lang="en-CA" dirty="0" smtClean="0"/>
              <a:t>Part 1</a:t>
            </a:r>
          </a:p>
          <a:p>
            <a:pPr lvl="1"/>
            <a:r>
              <a:rPr lang="en-CA" dirty="0" smtClean="0"/>
              <a:t>Defining group offences</a:t>
            </a:r>
          </a:p>
          <a:p>
            <a:pPr lvl="1"/>
            <a:r>
              <a:rPr lang="en-CA" dirty="0" smtClean="0"/>
              <a:t>The Law</a:t>
            </a:r>
          </a:p>
          <a:p>
            <a:pPr lvl="1"/>
            <a:r>
              <a:rPr lang="en-CA" dirty="0" smtClean="0"/>
              <a:t>Pre-trial strategies &amp; professionalism</a:t>
            </a:r>
          </a:p>
          <a:p>
            <a:pPr lvl="2"/>
            <a:r>
              <a:rPr lang="en-CA" dirty="0" smtClean="0"/>
              <a:t>CPTs</a:t>
            </a:r>
          </a:p>
          <a:p>
            <a:pPr lvl="2"/>
            <a:r>
              <a:rPr lang="en-CA" dirty="0" smtClean="0"/>
              <a:t>JPTs</a:t>
            </a:r>
          </a:p>
          <a:p>
            <a:pPr lvl="2"/>
            <a:r>
              <a:rPr lang="en-CA" dirty="0" smtClean="0"/>
              <a:t>Bail</a:t>
            </a:r>
          </a:p>
          <a:p>
            <a:pPr lvl="2"/>
            <a:r>
              <a:rPr lang="en-CA" dirty="0" smtClean="0"/>
              <a:t>Guilty pleas</a:t>
            </a:r>
          </a:p>
          <a:p>
            <a:r>
              <a:rPr lang="en-CA" dirty="0" smtClean="0"/>
              <a:t>Part 2</a:t>
            </a:r>
          </a:p>
          <a:p>
            <a:pPr lvl="1"/>
            <a:r>
              <a:rPr lang="en-CA" dirty="0" smtClean="0"/>
              <a:t>Trial tactics &amp; professionalism</a:t>
            </a:r>
          </a:p>
          <a:p>
            <a:pPr lvl="1"/>
            <a:r>
              <a:rPr lang="en-CA" dirty="0" smtClean="0"/>
              <a:t>Cut throat defences</a:t>
            </a:r>
          </a:p>
          <a:p>
            <a:pPr lvl="1"/>
            <a:r>
              <a:rPr lang="en-CA" dirty="0" smtClean="0"/>
              <a:t>Use of co-accused statements and testimony </a:t>
            </a:r>
          </a:p>
          <a:p>
            <a:pPr lvl="1"/>
            <a:r>
              <a:rPr lang="en-CA" dirty="0" smtClean="0"/>
              <a:t>Joining and severing</a:t>
            </a:r>
          </a:p>
          <a:p>
            <a:pPr lvl="1"/>
            <a:endParaRPr lang="en-CA" dirty="0" smtClean="0"/>
          </a:p>
        </p:txBody>
      </p:sp>
    </p:spTree>
    <p:extLst>
      <p:ext uri="{BB962C8B-B14F-4D97-AF65-F5344CB8AC3E}">
        <p14:creationId xmlns:p14="http://schemas.microsoft.com/office/powerpoint/2010/main" val="270920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Additional Facts that matter to Crowns</a:t>
            </a:r>
            <a:endParaRPr lang="en-CA" dirty="0"/>
          </a:p>
        </p:txBody>
      </p:sp>
      <p:sp>
        <p:nvSpPr>
          <p:cNvPr id="3" name="Content Placeholder 2"/>
          <p:cNvSpPr>
            <a:spLocks noGrp="1"/>
          </p:cNvSpPr>
          <p:nvPr>
            <p:ph idx="1"/>
          </p:nvPr>
        </p:nvSpPr>
        <p:spPr/>
        <p:txBody>
          <a:bodyPr/>
          <a:lstStyle/>
          <a:p>
            <a:r>
              <a:rPr lang="en-CA" dirty="0" smtClean="0"/>
              <a:t>Defence counsel are</a:t>
            </a:r>
          </a:p>
          <a:p>
            <a:pPr lvl="1"/>
            <a:r>
              <a:rPr lang="en-CA" dirty="0" smtClean="0"/>
              <a:t>Jonathan Boss for </a:t>
            </a:r>
            <a:r>
              <a:rPr lang="en-CA" dirty="0" err="1" smtClean="0"/>
              <a:t>Lapierre</a:t>
            </a:r>
            <a:endParaRPr lang="en-CA" dirty="0" smtClean="0"/>
          </a:p>
          <a:p>
            <a:pPr lvl="1"/>
            <a:r>
              <a:rPr lang="en-CA" dirty="0" smtClean="0"/>
              <a:t>Elena Davies for </a:t>
            </a:r>
            <a:r>
              <a:rPr lang="en-CA" dirty="0" err="1" smtClean="0"/>
              <a:t>Mangione</a:t>
            </a:r>
            <a:endParaRPr lang="en-CA" dirty="0" smtClean="0"/>
          </a:p>
          <a:p>
            <a:pPr lvl="1"/>
            <a:r>
              <a:rPr lang="en-CA" dirty="0" smtClean="0"/>
              <a:t>Michael Smith for </a:t>
            </a:r>
            <a:r>
              <a:rPr lang="en-CA" dirty="0" err="1" smtClean="0"/>
              <a:t>Abouchkra</a:t>
            </a:r>
            <a:endParaRPr lang="en-CA" dirty="0" smtClean="0"/>
          </a:p>
          <a:p>
            <a:r>
              <a:rPr lang="en-CA" dirty="0" smtClean="0"/>
              <a:t>All three are charged on a single information. </a:t>
            </a:r>
          </a:p>
          <a:p>
            <a:r>
              <a:rPr lang="en-CA" dirty="0" smtClean="0"/>
              <a:t>Crown has elected by indictment </a:t>
            </a:r>
            <a:endParaRPr lang="en-CA" dirty="0"/>
          </a:p>
          <a:p>
            <a:r>
              <a:rPr lang="en-CA" dirty="0" smtClean="0"/>
              <a:t>All three have elected to proceed in the OCJ</a:t>
            </a:r>
          </a:p>
          <a:p>
            <a:pPr marL="0" indent="0">
              <a:buNone/>
            </a:pPr>
            <a:endParaRPr lang="en-CA" dirty="0"/>
          </a:p>
        </p:txBody>
      </p:sp>
    </p:spTree>
    <p:extLst>
      <p:ext uri="{BB962C8B-B14F-4D97-AF65-F5344CB8AC3E}">
        <p14:creationId xmlns:p14="http://schemas.microsoft.com/office/powerpoint/2010/main" val="238215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The Information</a:t>
            </a:r>
            <a:endParaRPr lang="en-CA" dirty="0"/>
          </a:p>
        </p:txBody>
      </p:sp>
      <p:sp>
        <p:nvSpPr>
          <p:cNvPr id="5" name="Content Placeholder 4"/>
          <p:cNvSpPr>
            <a:spLocks noGrp="1"/>
          </p:cNvSpPr>
          <p:nvPr>
            <p:ph idx="1"/>
          </p:nvPr>
        </p:nvSpPr>
        <p:spPr>
          <a:xfrm>
            <a:off x="457200" y="1600200"/>
            <a:ext cx="8229600" cy="5257800"/>
          </a:xfrm>
        </p:spPr>
        <p:txBody>
          <a:bodyPr>
            <a:normAutofit fontScale="70000" lnSpcReduction="20000"/>
          </a:bodyPr>
          <a:lstStyle/>
          <a:p>
            <a:pPr marL="0" indent="0">
              <a:buNone/>
            </a:pPr>
            <a:r>
              <a:rPr lang="en-CA" b="1" dirty="0"/>
              <a:t>(1) ABOUCHAKRA, Joseph G </a:t>
            </a:r>
            <a:r>
              <a:rPr lang="en-CA" dirty="0"/>
              <a:t>DOB: 22 Jul. 1992 DL: A10594104920722</a:t>
            </a:r>
          </a:p>
          <a:p>
            <a:pPr marL="0" indent="0">
              <a:buNone/>
            </a:pPr>
            <a:r>
              <a:rPr lang="pl-PL" dirty="0"/>
              <a:t>45 ERIN CRES, OTTAWA, ONT K1V9Z6</a:t>
            </a:r>
          </a:p>
          <a:p>
            <a:pPr marL="0" indent="0">
              <a:buNone/>
            </a:pPr>
            <a:r>
              <a:rPr lang="de-DE" b="1" dirty="0"/>
              <a:t>(2) LAPIERRE, Nicholas Mark </a:t>
            </a:r>
            <a:r>
              <a:rPr lang="de-DE" dirty="0"/>
              <a:t>DOB: 07 Jan. 1993 DL: L05155906930107</a:t>
            </a:r>
          </a:p>
          <a:p>
            <a:pPr marL="0" indent="0">
              <a:buNone/>
            </a:pPr>
            <a:r>
              <a:rPr lang="pl-PL" dirty="0"/>
              <a:t>200 OWL DR, OTTAWA, ONT K1V0S7</a:t>
            </a:r>
          </a:p>
          <a:p>
            <a:pPr marL="0" indent="0">
              <a:buNone/>
            </a:pPr>
            <a:r>
              <a:rPr lang="en-CA" b="1" dirty="0"/>
              <a:t>(3) MANGIONE, John Paul </a:t>
            </a:r>
            <a:r>
              <a:rPr lang="en-CA" dirty="0"/>
              <a:t>DOB: 18 Jun. 1993 DL: M04244077930618</a:t>
            </a:r>
          </a:p>
          <a:p>
            <a:pPr marL="0" indent="0">
              <a:buNone/>
            </a:pPr>
            <a:r>
              <a:rPr lang="en-CA" dirty="0"/>
              <a:t>38 PADDINGTON PRIV, OTTAWA, ONT K1V0S7</a:t>
            </a:r>
          </a:p>
          <a:p>
            <a:pPr marL="0" indent="0">
              <a:buNone/>
            </a:pPr>
            <a:endParaRPr lang="en-CA" b="1" dirty="0" smtClean="0"/>
          </a:p>
          <a:p>
            <a:pPr marL="0" indent="0">
              <a:buNone/>
            </a:pPr>
            <a:r>
              <a:rPr lang="en-CA" b="1" dirty="0" smtClean="0"/>
              <a:t>COUNT </a:t>
            </a:r>
            <a:r>
              <a:rPr lang="en-CA" b="1" dirty="0"/>
              <a:t>1</a:t>
            </a:r>
          </a:p>
          <a:p>
            <a:pPr marL="0" indent="0">
              <a:buNone/>
            </a:pPr>
            <a:r>
              <a:rPr lang="en-CA" b="1" dirty="0"/>
              <a:t>Joseph G ABOUCHAKRA and Nicholas Mark LAPIERRE and John Paul MANGIONE</a:t>
            </a:r>
          </a:p>
          <a:p>
            <a:pPr marL="0" indent="0">
              <a:buNone/>
            </a:pPr>
            <a:r>
              <a:rPr lang="en-CA" dirty="0"/>
              <a:t>on or about the 5th day of July in the year 2012 at the City of Ottawa in the </a:t>
            </a:r>
            <a:r>
              <a:rPr lang="en-CA" dirty="0" smtClean="0"/>
              <a:t>East/De </a:t>
            </a:r>
            <a:r>
              <a:rPr lang="en-CA" dirty="0" err="1" smtClean="0"/>
              <a:t>L'Est</a:t>
            </a:r>
            <a:r>
              <a:rPr lang="en-CA" dirty="0" smtClean="0"/>
              <a:t> </a:t>
            </a:r>
            <a:r>
              <a:rPr lang="en-CA" dirty="0"/>
              <a:t>Region did steal from Rylan MISZKIEL, and immediately thereafter, use </a:t>
            </a:r>
            <a:r>
              <a:rPr lang="en-CA" dirty="0" smtClean="0"/>
              <a:t>violence to </a:t>
            </a:r>
            <a:r>
              <a:rPr lang="en-CA" dirty="0"/>
              <a:t>the person of Rylan MISZKIEL, and thereby commit robbery, contrary to Section </a:t>
            </a:r>
            <a:r>
              <a:rPr lang="en-CA" dirty="0" smtClean="0"/>
              <a:t>344, subsection </a:t>
            </a:r>
            <a:r>
              <a:rPr lang="en-CA" dirty="0"/>
              <a:t>(1) of the Criminal Code of Canada</a:t>
            </a:r>
            <a:r>
              <a:rPr lang="en-CA" dirty="0" smtClean="0"/>
              <a:t>.</a:t>
            </a:r>
          </a:p>
          <a:p>
            <a:pPr marL="0" indent="0">
              <a:buNone/>
            </a:pPr>
            <a:endParaRPr lang="en-CA" b="1" dirty="0" smtClean="0"/>
          </a:p>
          <a:p>
            <a:pPr marL="0" indent="0">
              <a:buNone/>
            </a:pPr>
            <a:r>
              <a:rPr lang="en-CA" b="1" dirty="0" smtClean="0"/>
              <a:t>COUNT 2 AND FURTHER THAT</a:t>
            </a:r>
            <a:endParaRPr lang="en-CA" b="1" dirty="0"/>
          </a:p>
          <a:p>
            <a:pPr marL="0" indent="0">
              <a:buNone/>
            </a:pPr>
            <a:r>
              <a:rPr lang="en-CA" b="1" dirty="0" smtClean="0"/>
              <a:t> </a:t>
            </a:r>
            <a:r>
              <a:rPr lang="en-CA" b="1" dirty="0"/>
              <a:t>Joseph G ABOUCHAKRA and Nicholas Mark LAPIERRE and John Paul MANGIONE</a:t>
            </a:r>
          </a:p>
          <a:p>
            <a:pPr marL="0" indent="0">
              <a:buNone/>
            </a:pPr>
            <a:r>
              <a:rPr lang="en-CA" dirty="0"/>
              <a:t>on or about the 5th day of July in the year 2012 at the City of Ottawa in the </a:t>
            </a:r>
            <a:r>
              <a:rPr lang="en-CA" dirty="0" smtClean="0"/>
              <a:t>East/De </a:t>
            </a:r>
            <a:r>
              <a:rPr lang="en-CA" dirty="0" err="1" smtClean="0"/>
              <a:t>L'Est</a:t>
            </a:r>
            <a:r>
              <a:rPr lang="en-CA" dirty="0" smtClean="0"/>
              <a:t> </a:t>
            </a:r>
            <a:r>
              <a:rPr lang="en-CA" dirty="0"/>
              <a:t>Region did, in committing an assault on Rodrigo BRAND, cause bodily harm to </a:t>
            </a:r>
            <a:r>
              <a:rPr lang="en-CA" dirty="0" smtClean="0"/>
              <a:t>him, contrary </a:t>
            </a:r>
            <a:r>
              <a:rPr lang="en-CA" dirty="0"/>
              <a:t>to Section 267, clause (b) of the Criminal Code of Canada.</a:t>
            </a:r>
          </a:p>
        </p:txBody>
      </p:sp>
    </p:spTree>
    <p:extLst>
      <p:ext uri="{BB962C8B-B14F-4D97-AF65-F5344CB8AC3E}">
        <p14:creationId xmlns:p14="http://schemas.microsoft.com/office/powerpoint/2010/main" val="363120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Co-Accused Statements: The Law</a:t>
            </a:r>
            <a:endParaRPr lang="en-CA" dirty="0"/>
          </a:p>
        </p:txBody>
      </p:sp>
      <p:sp>
        <p:nvSpPr>
          <p:cNvPr id="3" name="Content Placeholder 2"/>
          <p:cNvSpPr>
            <a:spLocks noGrp="1"/>
          </p:cNvSpPr>
          <p:nvPr>
            <p:ph idx="1"/>
          </p:nvPr>
        </p:nvSpPr>
        <p:spPr/>
        <p:txBody>
          <a:bodyPr>
            <a:normAutofit lnSpcReduction="10000"/>
          </a:bodyPr>
          <a:lstStyle/>
          <a:p>
            <a:pPr marL="400050" algn="just"/>
            <a:endParaRPr lang="en-CA" dirty="0"/>
          </a:p>
          <a:p>
            <a:pPr marL="400050" algn="just"/>
            <a:r>
              <a:rPr lang="en-GB" b="1" dirty="0"/>
              <a:t>This statement is only evidence against the person who made the statement. It is not evidence against </a:t>
            </a:r>
            <a:r>
              <a:rPr lang="en-GB" u="sng" dirty="0"/>
              <a:t>                              </a:t>
            </a:r>
            <a:r>
              <a:rPr lang="en-GB" b="1" dirty="0"/>
              <a:t> </a:t>
            </a:r>
            <a:r>
              <a:rPr lang="en-GB" cap="small" dirty="0"/>
              <a:t>[the second accused]</a:t>
            </a:r>
            <a:r>
              <a:rPr lang="en-GB" b="1" dirty="0"/>
              <a:t>. The reason for this is straightforward. If </a:t>
            </a:r>
            <a:r>
              <a:rPr lang="en-GB" u="sng" dirty="0"/>
              <a:t>                              </a:t>
            </a:r>
            <a:r>
              <a:rPr lang="en-GB" b="1" dirty="0"/>
              <a:t> </a:t>
            </a:r>
            <a:r>
              <a:rPr lang="en-GB" cap="small" dirty="0"/>
              <a:t>[the first accused]</a:t>
            </a:r>
            <a:r>
              <a:rPr lang="en-GB" b="1" dirty="0"/>
              <a:t> and </a:t>
            </a:r>
            <a:r>
              <a:rPr lang="en-GB" u="sng" dirty="0"/>
              <a:t>                              </a:t>
            </a:r>
            <a:r>
              <a:rPr lang="en-GB" b="1" dirty="0"/>
              <a:t> </a:t>
            </a:r>
            <a:r>
              <a:rPr lang="en-GB" cap="small" dirty="0"/>
              <a:t>[the second accused]</a:t>
            </a:r>
            <a:r>
              <a:rPr lang="en-GB" b="1" dirty="0"/>
              <a:t> were being tried separately, you would not hear this statement at the trial of </a:t>
            </a:r>
            <a:r>
              <a:rPr lang="en-GB" u="sng" dirty="0"/>
              <a:t>                              </a:t>
            </a:r>
            <a:r>
              <a:rPr lang="en-GB" b="1" dirty="0"/>
              <a:t> </a:t>
            </a:r>
            <a:r>
              <a:rPr lang="en-GB" cap="small" dirty="0"/>
              <a:t>[the second accused]</a:t>
            </a:r>
            <a:r>
              <a:rPr lang="en-GB" b="1" dirty="0"/>
              <a:t>. Therefore, you may only use this statement to decide whether </a:t>
            </a:r>
            <a:r>
              <a:rPr lang="en-GB" u="sng" dirty="0"/>
              <a:t>                              </a:t>
            </a:r>
            <a:r>
              <a:rPr lang="en-GB" b="1" dirty="0"/>
              <a:t> </a:t>
            </a:r>
            <a:r>
              <a:rPr lang="en-GB" cap="small" dirty="0"/>
              <a:t>[the first accused]</a:t>
            </a:r>
            <a:r>
              <a:rPr lang="en-GB" b="1" dirty="0"/>
              <a:t> is guilty or not guilty. You must not use it to decide whether </a:t>
            </a:r>
            <a:r>
              <a:rPr lang="en-GB" u="sng" dirty="0"/>
              <a:t>                              </a:t>
            </a:r>
            <a:r>
              <a:rPr lang="en-GB" b="1" dirty="0"/>
              <a:t> </a:t>
            </a:r>
            <a:r>
              <a:rPr lang="en-GB" cap="small" dirty="0"/>
              <a:t>[the second accused]</a:t>
            </a:r>
            <a:r>
              <a:rPr lang="en-GB" b="1" dirty="0"/>
              <a:t> is guilty</a:t>
            </a:r>
            <a:r>
              <a:rPr lang="en-GB" b="1" dirty="0" smtClean="0"/>
              <a:t>.</a:t>
            </a:r>
            <a:endParaRPr lang="en-CA" b="1" dirty="0"/>
          </a:p>
          <a:p>
            <a:pPr marL="800100" lvl="1" algn="just"/>
            <a:r>
              <a:rPr lang="en-CA" b="1" dirty="0" smtClean="0"/>
              <a:t>CRIMJI sample instruction 2.02</a:t>
            </a:r>
            <a:r>
              <a:rPr lang="en-CA" dirty="0" smtClean="0"/>
              <a:t>. </a:t>
            </a:r>
          </a:p>
          <a:p>
            <a:pPr marL="400050" algn="just"/>
            <a:endParaRPr lang="en-CA" dirty="0"/>
          </a:p>
        </p:txBody>
      </p:sp>
    </p:spTree>
    <p:extLst>
      <p:ext uri="{BB962C8B-B14F-4D97-AF65-F5344CB8AC3E}">
        <p14:creationId xmlns:p14="http://schemas.microsoft.com/office/powerpoint/2010/main" val="255374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Co-Accused Statements: The Law</a:t>
            </a:r>
          </a:p>
        </p:txBody>
      </p:sp>
      <p:sp>
        <p:nvSpPr>
          <p:cNvPr id="3" name="Content Placeholder 2"/>
          <p:cNvSpPr>
            <a:spLocks noGrp="1"/>
          </p:cNvSpPr>
          <p:nvPr>
            <p:ph idx="1"/>
          </p:nvPr>
        </p:nvSpPr>
        <p:spPr/>
        <p:txBody>
          <a:bodyPr/>
          <a:lstStyle/>
          <a:p>
            <a:r>
              <a:rPr lang="en-CA" dirty="0" smtClean="0"/>
              <a:t>We are talking about out of court statements with this rule</a:t>
            </a:r>
          </a:p>
          <a:p>
            <a:pPr lvl="1"/>
            <a:r>
              <a:rPr lang="en-CA" dirty="0" err="1" smtClean="0"/>
              <a:t>Ie</a:t>
            </a:r>
            <a:r>
              <a:rPr lang="en-CA" dirty="0" smtClean="0"/>
              <a:t> the statements made by one or more co-accused to police</a:t>
            </a:r>
          </a:p>
          <a:p>
            <a:r>
              <a:rPr lang="en-CA" dirty="0" smtClean="0"/>
              <a:t>This rule has nothing to do with testimony- this cannot be over-emphasized. </a:t>
            </a:r>
          </a:p>
          <a:p>
            <a:pPr lvl="1"/>
            <a:r>
              <a:rPr lang="en-CA" dirty="0" smtClean="0"/>
              <a:t>THERE ARE A LOT OF JUDGES WHO GET THIS WRONG</a:t>
            </a:r>
          </a:p>
          <a:p>
            <a:pPr lvl="1"/>
            <a:r>
              <a:rPr lang="en-CA" dirty="0" smtClean="0"/>
              <a:t>Once the co-accused hits the box- all bets are off. </a:t>
            </a:r>
            <a:endParaRPr lang="en-CA" dirty="0"/>
          </a:p>
        </p:txBody>
      </p:sp>
    </p:spTree>
    <p:extLst>
      <p:ext uri="{BB962C8B-B14F-4D97-AF65-F5344CB8AC3E}">
        <p14:creationId xmlns:p14="http://schemas.microsoft.com/office/powerpoint/2010/main" val="2097084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The </a:t>
            </a:r>
            <a:r>
              <a:rPr lang="en-CA" dirty="0"/>
              <a:t>Cut-Throat</a:t>
            </a:r>
            <a:br>
              <a:rPr lang="en-CA" dirty="0"/>
            </a:br>
            <a:endParaRPr lang="en-CA" dirty="0"/>
          </a:p>
        </p:txBody>
      </p:sp>
      <p:sp>
        <p:nvSpPr>
          <p:cNvPr id="3" name="Content Placeholder 2"/>
          <p:cNvSpPr>
            <a:spLocks noGrp="1"/>
          </p:cNvSpPr>
          <p:nvPr>
            <p:ph idx="1"/>
          </p:nvPr>
        </p:nvSpPr>
        <p:spPr/>
        <p:txBody>
          <a:bodyPr/>
          <a:lstStyle/>
          <a:p>
            <a:pPr algn="just"/>
            <a:r>
              <a:rPr lang="en-CA" sz="3200" dirty="0" smtClean="0"/>
              <a:t>Says </a:t>
            </a:r>
            <a:r>
              <a:rPr lang="en-CA" sz="3200" dirty="0"/>
              <a:t>each of the accused: “I’m just an innocent dupe (perhaps guilty of stupidity, poor judgement, but certainly not a crime). That guy sitting (uncomfortably close to me in the prisoner's dock) is the one that did the really bad criminal stuff.”</a:t>
            </a:r>
          </a:p>
          <a:p>
            <a:endParaRPr lang="en-CA" dirty="0"/>
          </a:p>
        </p:txBody>
      </p:sp>
    </p:spTree>
    <p:extLst>
      <p:ext uri="{BB962C8B-B14F-4D97-AF65-F5344CB8AC3E}">
        <p14:creationId xmlns:p14="http://schemas.microsoft.com/office/powerpoint/2010/main" val="413901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Cut-Throat and Severance</a:t>
            </a:r>
            <a:endParaRPr lang="en-CA" dirty="0"/>
          </a:p>
        </p:txBody>
      </p:sp>
      <p:sp>
        <p:nvSpPr>
          <p:cNvPr id="3" name="Content Placeholder 2"/>
          <p:cNvSpPr>
            <a:spLocks noGrp="1"/>
          </p:cNvSpPr>
          <p:nvPr>
            <p:ph idx="1"/>
          </p:nvPr>
        </p:nvSpPr>
        <p:spPr/>
        <p:txBody>
          <a:bodyPr>
            <a:normAutofit lnSpcReduction="10000"/>
          </a:bodyPr>
          <a:lstStyle/>
          <a:p>
            <a:r>
              <a:rPr lang="en-CA" dirty="0"/>
              <a:t>Separate trials where co-accused are blaming each other for the crime raise not only the danger of inconsistent verdicts, but also a real concern that the truth will not be discovered at either trial. It is axiomatic that the truth of an allegation is best tested through a process which requires the accuser to confront the accused with the allegation and gives the accused a chance to respond to the allegation. If co-accused who are blaming each other for a crime are allowed to do so in separate trials, neither jury will have the benefit of that process. If the accused are tried separately, it is highly unlikely that either jury will hear the complete story</a:t>
            </a:r>
            <a:r>
              <a:rPr lang="en-CA" dirty="0" smtClean="0"/>
              <a:t>.</a:t>
            </a:r>
          </a:p>
          <a:p>
            <a:pPr lvl="1"/>
            <a:r>
              <a:rPr lang="en-CA" i="1" dirty="0"/>
              <a:t>R v </a:t>
            </a:r>
            <a:r>
              <a:rPr lang="en-CA" i="1" dirty="0" err="1"/>
              <a:t>Suzack</a:t>
            </a:r>
            <a:r>
              <a:rPr lang="en-CA" dirty="0"/>
              <a:t>, 2000 </a:t>
            </a:r>
            <a:r>
              <a:rPr lang="en-CA" dirty="0" err="1"/>
              <a:t>CarswellOnt</a:t>
            </a:r>
            <a:r>
              <a:rPr lang="en-CA" dirty="0"/>
              <a:t>  95 (CA</a:t>
            </a:r>
            <a:r>
              <a:rPr lang="en-CA" dirty="0" smtClean="0"/>
              <a:t>) </a:t>
            </a:r>
            <a:endParaRPr lang="en-CA" dirty="0"/>
          </a:p>
        </p:txBody>
      </p:sp>
    </p:spTree>
    <p:extLst>
      <p:ext uri="{BB962C8B-B14F-4D97-AF65-F5344CB8AC3E}">
        <p14:creationId xmlns:p14="http://schemas.microsoft.com/office/powerpoint/2010/main" val="1206018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CM group crime">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MCM group crime</Template>
  <TotalTime>393</TotalTime>
  <Words>1322</Words>
  <Application>Microsoft Office PowerPoint</Application>
  <PresentationFormat>On-screen Show (4:3)</PresentationFormat>
  <Paragraphs>93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MCM group crime</vt:lpstr>
      <vt:lpstr>PowerPoint Presentation</vt:lpstr>
      <vt:lpstr>MCM Session #58</vt:lpstr>
      <vt:lpstr>Overview</vt:lpstr>
      <vt:lpstr>Additional Facts that matter to Crowns</vt:lpstr>
      <vt:lpstr>The Information</vt:lpstr>
      <vt:lpstr>Co-Accused Statements: The Law</vt:lpstr>
      <vt:lpstr>Co-Accused Statements: The Law</vt:lpstr>
      <vt:lpstr> The Cut-Throat </vt:lpstr>
      <vt:lpstr>Cut-Throat and Severance</vt:lpstr>
      <vt:lpstr>Cut-Throat and Severance</vt:lpstr>
      <vt:lpstr>Cut-Throat and Severance</vt:lpstr>
      <vt:lpstr>Discussion </vt:lpstr>
    </vt:vector>
  </TitlesOfParts>
  <Company>MGS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Tansey, Louise (MAG)</dc:creator>
  <cp:lastModifiedBy>Tansey, Louise (MAG)</cp:lastModifiedBy>
  <cp:revision>20</cp:revision>
  <cp:lastPrinted>2014-10-07T02:39:49Z</cp:lastPrinted>
  <dcterms:created xsi:type="dcterms:W3CDTF">2014-11-19T14:01:09Z</dcterms:created>
  <dcterms:modified xsi:type="dcterms:W3CDTF">2014-11-19T22:20:28Z</dcterms:modified>
</cp:coreProperties>
</file>